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06491-549B-4E26-87D7-E6FD13024C5B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6B1A-44A8-4686-BE00-11073D8372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uwadia@yahoo.com" TargetMode="External"/><Relationship Id="rId2" Type="http://schemas.openxmlformats.org/officeDocument/2006/relationships/hyperlink" Target="mailto:couwadia@unilag.edu.n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earningindustry.com/" TargetMode="External"/><Relationship Id="rId2" Type="http://schemas.openxmlformats.org/officeDocument/2006/relationships/hyperlink" Target="http://www.chamilo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lat.org/" TargetMode="External"/><Relationship Id="rId4" Type="http://schemas.openxmlformats.org/officeDocument/2006/relationships/hyperlink" Target="http://www.webdesigncrate.co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STRATEGIES FOR KNOWLEDGE UPDATE AND CONTINUOUS EDUCATIONOF IT PROFESSIONALS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By</a:t>
            </a:r>
          </a:p>
          <a:p>
            <a:pPr algn="ctr">
              <a:buNone/>
            </a:pPr>
            <a:r>
              <a:rPr lang="en-US" dirty="0" smtClean="0"/>
              <a:t>Professor Charles O. </a:t>
            </a:r>
            <a:r>
              <a:rPr lang="en-US" dirty="0" err="1" smtClean="0"/>
              <a:t>Uwadia,FNCS</a:t>
            </a:r>
            <a:endParaRPr lang="en-US" dirty="0" smtClean="0"/>
          </a:p>
          <a:p>
            <a:pPr algn="ctr">
              <a:buNone/>
            </a:pPr>
            <a:r>
              <a:rPr lang="en-US" dirty="0" smtClean="0">
                <a:hlinkClick r:id="rId2"/>
              </a:rPr>
              <a:t>couwadia@unilag.edu.ng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couwadia@yahoo.com</a:t>
            </a: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A</a:t>
            </a:r>
          </a:p>
          <a:p>
            <a:pPr algn="ctr">
              <a:buNone/>
            </a:pPr>
            <a:r>
              <a:rPr lang="en-US" dirty="0" smtClean="0"/>
              <a:t>Paper presented at the 2014 Information Technology Professionals’ Assembly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Imperatives of Knowledge update and continuing IT education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Approaches / Strategies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Knowledge update and continuing education – a lifelong process</a:t>
            </a:r>
          </a:p>
          <a:p>
            <a:endParaRPr lang="en-US" dirty="0"/>
          </a:p>
          <a:p>
            <a:r>
              <a:rPr lang="en-US" dirty="0" smtClean="0"/>
              <a:t>“When a man is tired of learning, he is tired of life”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Case for knowledge update and continuing education of IT professionals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nature of information technology – paradigm shift, change in Techniques, Tools and Platforms, Principles, Processes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Rapidity of </a:t>
            </a:r>
            <a:r>
              <a:rPr lang="en-US" dirty="0" smtClean="0"/>
              <a:t>change and need for currency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Change driven by Innovation and Competition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Availability of instruction/courseware</a:t>
            </a:r>
          </a:p>
          <a:p>
            <a:r>
              <a:rPr lang="en-US" dirty="0" smtClean="0"/>
              <a:t>Ease and convenience of learning</a:t>
            </a:r>
          </a:p>
          <a:p>
            <a:r>
              <a:rPr lang="en-US" dirty="0" smtClean="0"/>
              <a:t>Qualitative instruction</a:t>
            </a:r>
          </a:p>
          <a:p>
            <a:r>
              <a:rPr lang="en-US" dirty="0" smtClean="0"/>
              <a:t>Affordability</a:t>
            </a:r>
          </a:p>
          <a:p>
            <a:r>
              <a:rPr lang="en-US" dirty="0" smtClean="0"/>
              <a:t>Relevance of knowledge and skill set – provision for diverse categories of professionals</a:t>
            </a:r>
          </a:p>
          <a:p>
            <a:r>
              <a:rPr lang="en-US" dirty="0" smtClean="0"/>
              <a:t>Ubiquity and Open access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 learning – </a:t>
            </a:r>
            <a:r>
              <a:rPr lang="en-US" dirty="0" smtClean="0">
                <a:hlinkClick r:id="rId2"/>
              </a:rPr>
              <a:t>www.chamilo.org</a:t>
            </a:r>
            <a:r>
              <a:rPr lang="en-US" dirty="0" smtClean="0"/>
              <a:t>, </a:t>
            </a:r>
            <a:r>
              <a:rPr lang="en-US" dirty="0" smtClean="0">
                <a:hlinkClick r:id="rId3"/>
              </a:rPr>
              <a:t>www.elearningindustry.com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www.webdesigncrate.com</a:t>
            </a:r>
            <a:r>
              <a:rPr lang="en-US" dirty="0" smtClean="0"/>
              <a:t>, </a:t>
            </a:r>
            <a:r>
              <a:rPr lang="en-US" dirty="0" smtClean="0">
                <a:hlinkClick r:id="rId5"/>
              </a:rPr>
              <a:t>www.olat.org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Mandatory (Institutional) learning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Conventional/Traditional approach</a:t>
            </a:r>
          </a:p>
          <a:p>
            <a:pPr lvl="1" algn="just"/>
            <a:r>
              <a:rPr lang="en-US" dirty="0" smtClean="0"/>
              <a:t> CPN-</a:t>
            </a:r>
            <a:r>
              <a:rPr lang="en-US" dirty="0" err="1" smtClean="0"/>
              <a:t>organised</a:t>
            </a:r>
            <a:r>
              <a:rPr lang="en-US" dirty="0" smtClean="0"/>
              <a:t> continuing education seminars, conferences, trainings and workshops at designated venues</a:t>
            </a:r>
          </a:p>
          <a:p>
            <a:pPr lvl="1">
              <a:buNone/>
            </a:pPr>
            <a:endParaRPr lang="en-US" dirty="0" smtClean="0"/>
          </a:p>
          <a:p>
            <a:pPr lvl="1" algn="just"/>
            <a:r>
              <a:rPr lang="en-US" dirty="0" smtClean="0"/>
              <a:t>Develop a credit system for knowledge acquired from </a:t>
            </a:r>
            <a:r>
              <a:rPr lang="en-US" smtClean="0"/>
              <a:t>other certified/recognised</a:t>
            </a:r>
            <a:r>
              <a:rPr lang="en-US" dirty="0" smtClean="0"/>
              <a:t> sources</a:t>
            </a:r>
          </a:p>
          <a:p>
            <a:pPr lvl="1">
              <a:buNone/>
            </a:pPr>
            <a:r>
              <a:rPr lang="en-US" dirty="0" smtClean="0"/>
              <a:t> </a:t>
            </a:r>
          </a:p>
          <a:p>
            <a:pPr lvl="1" algn="just"/>
            <a:r>
              <a:rPr lang="en-US" dirty="0" smtClean="0"/>
              <a:t>Partnering with Accredited Training institutes to serve as Knowledge update </a:t>
            </a:r>
            <a:r>
              <a:rPr lang="en-US" dirty="0" err="1" smtClean="0"/>
              <a:t>centres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The learning landscape has changed, is changing, and will continue to change due to developments in:</a:t>
            </a:r>
          </a:p>
          <a:p>
            <a:pPr lvl="1"/>
            <a:r>
              <a:rPr lang="en-US" dirty="0" smtClean="0"/>
              <a:t>Broadband connectivity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Handheld/Mobile devices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New media technologies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E-Learning/Online platform</a:t>
            </a:r>
          </a:p>
          <a:p>
            <a:pPr lvl="1" algn="just"/>
            <a:r>
              <a:rPr lang="en-US" dirty="0" smtClean="0"/>
              <a:t>Use of Massive Open Online Courses (MOOC) </a:t>
            </a:r>
            <a:r>
              <a:rPr lang="en-US" dirty="0" err="1" smtClean="0"/>
              <a:t>e.g</a:t>
            </a:r>
            <a:r>
              <a:rPr lang="en-US" dirty="0" smtClean="0"/>
              <a:t> MIT Open Courseware, </a:t>
            </a:r>
            <a:r>
              <a:rPr lang="en-US" dirty="0" err="1" smtClean="0"/>
              <a:t>Coursera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 algn="just"/>
            <a:r>
              <a:rPr lang="en-US" dirty="0" smtClean="0"/>
              <a:t> Envisioning a future where IT professionals update their knowledge by offering courses online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Credits are awarded </a:t>
            </a:r>
            <a:r>
              <a:rPr lang="en-US" dirty="0" smtClean="0"/>
              <a:t>for </a:t>
            </a:r>
            <a:r>
              <a:rPr lang="en-US" dirty="0" smtClean="0"/>
              <a:t>offering such courses</a:t>
            </a: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dirty="0" smtClean="0"/>
              <a:t>Alternatively, Blended learning model combines online platform with the traditional model for improved quality instruction </a:t>
            </a:r>
            <a:r>
              <a:rPr lang="en-US" smtClean="0"/>
              <a:t>and </a:t>
            </a:r>
            <a:r>
              <a:rPr lang="en-US" smtClean="0"/>
              <a:t>learning </a:t>
            </a:r>
            <a:r>
              <a:rPr lang="en-US" dirty="0" smtClean="0"/>
              <a:t>experience</a:t>
            </a:r>
          </a:p>
          <a:p>
            <a:pPr lvl="1" algn="just">
              <a:buNone/>
            </a:pPr>
            <a:endParaRPr lang="en-US" dirty="0" smtClean="0"/>
          </a:p>
          <a:p>
            <a:pPr lvl="1" algn="just"/>
            <a:r>
              <a:rPr lang="en-US" dirty="0" smtClean="0"/>
              <a:t>CPN’s </a:t>
            </a:r>
            <a:r>
              <a:rPr lang="en-US" dirty="0" err="1" smtClean="0"/>
              <a:t>Easylearning</a:t>
            </a:r>
            <a:r>
              <a:rPr lang="en-US" dirty="0" smtClean="0"/>
              <a:t> Online campus facility can be scaled up through content provisioning to serve as a Blended learning model for its continuing education </a:t>
            </a:r>
            <a:r>
              <a:rPr lang="en-US" dirty="0" err="1" smtClean="0"/>
              <a:t>programme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US" dirty="0" smtClean="0"/>
              <a:t>Content provisioning</a:t>
            </a:r>
          </a:p>
          <a:p>
            <a:pPr lvl="2" algn="just"/>
            <a:r>
              <a:rPr lang="en-US" dirty="0" smtClean="0"/>
              <a:t>Use of existing standard courseware</a:t>
            </a:r>
          </a:p>
          <a:p>
            <a:pPr lvl="2" algn="just">
              <a:buNone/>
            </a:pPr>
            <a:endParaRPr lang="en-US" dirty="0" smtClean="0"/>
          </a:p>
          <a:p>
            <a:pPr lvl="2" algn="just"/>
            <a:r>
              <a:rPr lang="en-US" dirty="0" smtClean="0"/>
              <a:t> Developing indigenous courseware culturised to our environment</a:t>
            </a:r>
          </a:p>
          <a:p>
            <a:pPr lvl="2" algn="just">
              <a:buNone/>
            </a:pPr>
            <a:endParaRPr lang="en-US" dirty="0" smtClean="0"/>
          </a:p>
          <a:p>
            <a:pPr lvl="2" algn="just"/>
            <a:r>
              <a:rPr lang="en-US" dirty="0" smtClean="0"/>
              <a:t>Partnering with corporate bodies and institutions of learning to produce courseware in areas of need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Knowledge update and continuous education in IT should be a continuous, lifelong exercise</a:t>
            </a:r>
          </a:p>
          <a:p>
            <a:pPr algn="just"/>
            <a:r>
              <a:rPr lang="en-US" dirty="0" smtClean="0"/>
              <a:t>Strategies to make it happen should be multifaceted and driven by IT </a:t>
            </a:r>
          </a:p>
          <a:p>
            <a:pPr algn="just"/>
            <a:r>
              <a:rPr lang="en-US" dirty="0" smtClean="0"/>
              <a:t>Credit-based system that is Blended/SPOC (Small Private </a:t>
            </a:r>
            <a:r>
              <a:rPr lang="en-US" smtClean="0"/>
              <a:t>Online Courses) </a:t>
            </a:r>
            <a:r>
              <a:rPr lang="en-US" dirty="0" smtClean="0"/>
              <a:t>and gradually tends towards MOOC</a:t>
            </a:r>
          </a:p>
          <a:p>
            <a:pPr algn="just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382</Words>
  <Application>Microsoft Office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STRATEGIES FOR KNOWLEDGE UPDATE AND CONTINUOUS EDUCATIONOF IT PROFESSIONALS</vt:lpstr>
      <vt:lpstr>Outline of Presentation</vt:lpstr>
      <vt:lpstr>Slide 3</vt:lpstr>
      <vt:lpstr>Case for knowledge update and continuing education of IT professionals</vt:lpstr>
      <vt:lpstr>Objectives of Approaches</vt:lpstr>
      <vt:lpstr>Approaches</vt:lpstr>
      <vt:lpstr>Approaches</vt:lpstr>
      <vt:lpstr>Approaches</vt:lpstr>
      <vt:lpstr>Approaches</vt:lpstr>
      <vt:lpstr>Approaches</vt:lpstr>
      <vt:lpstr>Approaches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STRATEGIES FOR KNOWLEDGE UPDATE AND CONTINUOUS EDUCATIONOF IT PROFESSIONALS</dc:title>
  <dc:creator>Prof. Uwadia</dc:creator>
  <cp:lastModifiedBy>Prof. Uwadia</cp:lastModifiedBy>
  <cp:revision>65</cp:revision>
  <dcterms:created xsi:type="dcterms:W3CDTF">2014-06-06T07:48:43Z</dcterms:created>
  <dcterms:modified xsi:type="dcterms:W3CDTF">2014-06-14T15:59:03Z</dcterms:modified>
</cp:coreProperties>
</file>