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7"/>
  </p:notesMasterIdLst>
  <p:handoutMasterIdLst>
    <p:handoutMasterId r:id="rId38"/>
  </p:handoutMasterIdLst>
  <p:sldIdLst>
    <p:sldId id="257" r:id="rId5"/>
    <p:sldId id="268" r:id="rId6"/>
    <p:sldId id="272" r:id="rId7"/>
    <p:sldId id="291" r:id="rId8"/>
    <p:sldId id="292" r:id="rId9"/>
    <p:sldId id="297" r:id="rId10"/>
    <p:sldId id="298" r:id="rId11"/>
    <p:sldId id="299" r:id="rId12"/>
    <p:sldId id="301" r:id="rId13"/>
    <p:sldId id="302" r:id="rId14"/>
    <p:sldId id="305" r:id="rId15"/>
    <p:sldId id="304" r:id="rId16"/>
    <p:sldId id="306" r:id="rId17"/>
    <p:sldId id="318" r:id="rId18"/>
    <p:sldId id="314" r:id="rId19"/>
    <p:sldId id="315" r:id="rId20"/>
    <p:sldId id="316" r:id="rId21"/>
    <p:sldId id="317" r:id="rId22"/>
    <p:sldId id="319" r:id="rId23"/>
    <p:sldId id="320" r:id="rId24"/>
    <p:sldId id="321" r:id="rId25"/>
    <p:sldId id="335" r:id="rId26"/>
    <p:sldId id="333" r:id="rId27"/>
    <p:sldId id="336" r:id="rId28"/>
    <p:sldId id="331" r:id="rId29"/>
    <p:sldId id="323" r:id="rId30"/>
    <p:sldId id="325" r:id="rId31"/>
    <p:sldId id="329" r:id="rId32"/>
    <p:sldId id="334" r:id="rId33"/>
    <p:sldId id="332" r:id="rId34"/>
    <p:sldId id="259" r:id="rId35"/>
    <p:sldId id="337" r:id="rId3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wara Arikpo" initials="IA" lastIdx="7" clrIdx="0">
    <p:extLst>
      <p:ext uri="{19B8F6BF-5375-455C-9EA6-DF929625EA0E}">
        <p15:presenceInfo xmlns:p15="http://schemas.microsoft.com/office/powerpoint/2012/main" userId="Iwara Arikp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394404"/>
    <a:srgbClr val="5F6F0F"/>
    <a:srgbClr val="718412"/>
    <a:srgbClr val="65741A"/>
    <a:srgbClr val="70811D"/>
    <a:srgbClr val="7B8D1F"/>
    <a:srgbClr val="839721"/>
    <a:srgbClr val="95AB25"/>
    <a:srgbClr val="BC5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799" autoAdjust="0"/>
  </p:normalViewPr>
  <p:slideViewPr>
    <p:cSldViewPr>
      <p:cViewPr varScale="1">
        <p:scale>
          <a:sx n="70" d="100"/>
          <a:sy n="70" d="100"/>
        </p:scale>
        <p:origin x="738" y="72"/>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5B4EDC-59C0-49C7-8ADA-5A781B329E02}" type="datetimeFigureOut">
              <a:rPr lang="en-US"/>
              <a:t>6/27/2017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429053-DC2A-4342-ADD4-2FD729D91E2C}" type="slidenum">
              <a:rPr/>
              <a:t>‹#›</a:t>
            </a:fld>
            <a:endParaRPr/>
          </a:p>
        </p:txBody>
      </p:sp>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8D46A-B586-417D-BFBD-8C8FE0AAF762}" type="datetimeFigureOut">
              <a:rPr lang="en-US"/>
              <a:t>6/27/2017</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BA5BD7-F043-4D1B-AA17-CD412FC534DE}" type="slidenum">
              <a:rPr/>
              <a:t>‹#›</a:t>
            </a:fld>
            <a:endParaRPr/>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1" name="diagonals"/>
          <p:cNvGrpSpPr/>
          <p:nvPr/>
        </p:nvGrpSpPr>
        <p:grpSpPr>
          <a:xfrm>
            <a:off x="7516443" y="4145281"/>
            <a:ext cx="4686117" cy="2731407"/>
            <a:chOff x="5638800" y="3108960"/>
            <a:chExt cx="3515503" cy="2048555"/>
          </a:xfrm>
        </p:grpSpPr>
        <p:cxnSp>
          <p:nvCxnSpPr>
            <p:cNvPr id="14" name="Straight Connector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bottom lines"/>
          <p:cNvGrpSpPr/>
          <p:nvPr/>
        </p:nvGrpSpPr>
        <p:grpSpPr>
          <a:xfrm>
            <a:off x="-8916" y="6057149"/>
            <a:ext cx="5498726" cy="820207"/>
            <a:chOff x="-6689" y="4553748"/>
            <a:chExt cx="4125119" cy="615155"/>
          </a:xfrm>
        </p:grpSpPr>
        <p:sp>
          <p:nvSpPr>
            <p:cNvPr id="9" name="Freeform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0" name="Freeform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Freeform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2" name="Title 1"/>
          <p:cNvSpPr>
            <a:spLocks noGrp="1"/>
          </p:cNvSpPr>
          <p:nvPr>
            <p:ph type="ctrTitle"/>
          </p:nvPr>
        </p:nvSpPr>
        <p:spPr>
          <a:xfrm>
            <a:off x="1625176" y="584200"/>
            <a:ext cx="8735325" cy="200025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625176" y="2616200"/>
            <a:ext cx="8735325" cy="1752600"/>
          </a:xfrm>
        </p:spPr>
        <p:txBody>
          <a:bodyPr>
            <a:normAutofit/>
          </a:bodyPr>
          <a:lstStyle>
            <a:lvl1pPr marL="0" indent="0" algn="l">
              <a:spcBef>
                <a:spcPts val="0"/>
              </a:spcBef>
              <a:buNone/>
              <a:defRPr sz="2800" cap="all" spc="200" baseline="0">
                <a:solidFill>
                  <a:schemeClr val="accent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
        <p:nvSpPr>
          <p:cNvPr id="22" name="Date Placeholder 21"/>
          <p:cNvSpPr>
            <a:spLocks noGrp="1"/>
          </p:cNvSpPr>
          <p:nvPr>
            <p:ph type="dt" sz="half" idx="10"/>
          </p:nvPr>
        </p:nvSpPr>
        <p:spPr/>
        <p:txBody>
          <a:bodyPr/>
          <a:lstStyle/>
          <a:p>
            <a:fld id="{F0DFD029-FB74-4578-B929-F66AA97659CA}" type="datetimeFigureOut">
              <a:rPr lang="en-US"/>
              <a:t>6/27/2017</a:t>
            </a:fld>
            <a:endParaRPr/>
          </a:p>
        </p:txBody>
      </p:sp>
      <p:sp>
        <p:nvSpPr>
          <p:cNvPr id="23" name="Footer Placeholder 22"/>
          <p:cNvSpPr>
            <a:spLocks noGrp="1"/>
          </p:cNvSpPr>
          <p:nvPr>
            <p:ph type="ftr" sz="quarter" idx="11"/>
          </p:nvPr>
        </p:nvSpPr>
        <p:spPr/>
        <p:txBody>
          <a:bodyPr/>
          <a:lstStyle/>
          <a:p>
            <a:endParaRPr/>
          </a:p>
        </p:txBody>
      </p:sp>
      <p:sp>
        <p:nvSpPr>
          <p:cNvPr id="24" name="Slide Number Placeholder 23"/>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6/27/2017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1" name="diagonals"/>
          <p:cNvGrpSpPr/>
          <p:nvPr/>
        </p:nvGrpSpPr>
        <p:grpSpPr>
          <a:xfrm>
            <a:off x="7516443" y="4145281"/>
            <a:ext cx="4686117" cy="2731407"/>
            <a:chOff x="5638800" y="3108960"/>
            <a:chExt cx="3515503" cy="2048555"/>
          </a:xfrm>
        </p:grpSpPr>
        <p:cxnSp>
          <p:nvCxnSpPr>
            <p:cNvPr id="12" name="Straight Connector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Straight Connector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Straight Connector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a:xfrm>
            <a:off x="1625177" y="2209801"/>
            <a:ext cx="8938472" cy="2764335"/>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625176" y="4951266"/>
            <a:ext cx="7069519" cy="1220933"/>
          </a:xfrm>
        </p:spPr>
        <p:txBody>
          <a:bodyPr anchor="t">
            <a:normAutofit/>
          </a:bodyPr>
          <a:lstStyle>
            <a:lvl1pPr marL="0" indent="0">
              <a:spcBef>
                <a:spcPts val="0"/>
              </a:spcBef>
              <a:buNone/>
              <a:defRPr sz="2800" cap="all" spc="200" baseline="0">
                <a:solidFill>
                  <a:schemeClr val="accent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FD029-FB74-4578-B929-F66AA97659CA}" type="datetimeFigureOut">
              <a:rPr lang="en-US"/>
              <a:t>6/27/2017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18883"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00707"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6/27/2017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8883"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218883"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496644"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500707"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baseline="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F0DFD029-FB74-4578-B929-F66AA97659CA}" type="datetimeFigureOut">
              <a:rPr lang="en-US"/>
              <a:t>6/27/2017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F0DFD029-FB74-4578-B929-F66AA97659CA}" type="datetimeFigureOut">
              <a:rPr lang="en-US"/>
              <a:t>6/27/2017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FD029-FB74-4578-B929-F66AA97659CA}" type="datetimeFigureOut">
              <a:rPr lang="en-US"/>
              <a:t>6/27/2017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Content Placeholder 2"/>
          <p:cNvSpPr>
            <a:spLocks noGrp="1"/>
          </p:cNvSpPr>
          <p:nvPr>
            <p:ph idx="1"/>
          </p:nvPr>
        </p:nvSpPr>
        <p:spPr>
          <a:xfrm>
            <a:off x="5484971" y="584200"/>
            <a:ext cx="6094413" cy="5588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6/27/2017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484971" y="584200"/>
            <a:ext cx="6094413" cy="5588000"/>
          </a:xfrm>
          <a:ln w="12700">
            <a:solidFill>
              <a:schemeClr val="bg1">
                <a:lumMod val="75000"/>
                <a:lumOff val="25000"/>
              </a:schemeClr>
            </a:solidFill>
            <a:miter lim="800000"/>
          </a:ln>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5" name="Date Placeholder 4"/>
          <p:cNvSpPr>
            <a:spLocks noGrp="1"/>
          </p:cNvSpPr>
          <p:nvPr>
            <p:ph type="dt" sz="half" idx="10"/>
          </p:nvPr>
        </p:nvSpPr>
        <p:spPr/>
        <p:txBody>
          <a:bodyPr/>
          <a:lstStyle/>
          <a:p>
            <a:fld id="{F0DFD029-FB74-4578-B929-F66AA97659CA}" type="datetimeFigureOut">
              <a:rPr lang="en-US"/>
              <a:t>6/27/2017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6/27/2017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584200"/>
            <a:ext cx="2742486" cy="55880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8882" y="584200"/>
            <a:ext cx="7414869" cy="55880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6/27/2017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100000">
              <a:schemeClr val="tx1">
                <a:lumMod val="95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left lines"/>
          <p:cNvGrpSpPr/>
          <p:nvPr/>
        </p:nvGrpSpPr>
        <p:grpSpPr>
          <a:xfrm>
            <a:off x="-15870" y="-3174"/>
            <a:ext cx="819993" cy="5229225"/>
            <a:chOff x="-11906" y="-2381"/>
            <a:chExt cx="615155" cy="3921919"/>
          </a:xfrm>
        </p:grpSpPr>
        <p:sp>
          <p:nvSpPr>
            <p:cNvPr id="10" name="Freeform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Freeform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Freeform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Placeholder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r>
              <a:rPr lang="en-US"/>
              <a:t>Click to edit Master title style</a:t>
            </a:r>
            <a:endParaRPr/>
          </a:p>
        </p:txBody>
      </p:sp>
      <p:sp>
        <p:nvSpPr>
          <p:cNvPr id="3" name="Text Placeholder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a:defRPr sz="1200">
                <a:solidFill>
                  <a:schemeClr val="tx1">
                    <a:tint val="75000"/>
                  </a:schemeClr>
                </a:solidFill>
              </a:defRPr>
            </a:lvl1pPr>
          </a:lstStyle>
          <a:p>
            <a:fld id="{F0DFD029-FB74-4578-B929-F66AA97659CA}" type="datetimeFigureOut">
              <a:rPr lang="en-US"/>
              <a:pPr/>
              <a:t>6/27/2017</a:t>
            </a:fld>
            <a:endParaRPr/>
          </a:p>
        </p:txBody>
      </p:sp>
      <p:sp>
        <p:nvSpPr>
          <p:cNvPr id="5" name="Footer Placeholder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a:defRPr sz="12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r">
              <a:defRPr sz="1200">
                <a:solidFill>
                  <a:schemeClr val="tx1">
                    <a:tint val="75000"/>
                  </a:schemeClr>
                </a:solidFill>
              </a:defRPr>
            </a:lvl1pPr>
          </a:lstStyle>
          <a:p>
            <a:fld id="{C014DD1E-5D91-48A3-AD6D-45FBA980D106}" type="slidenum">
              <a:rPr/>
              <a:pPr/>
              <a:t>‹#›</a:t>
            </a:fld>
            <a:endParaRPr/>
          </a:p>
        </p:txBody>
      </p:sp>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5708" y="260649"/>
            <a:ext cx="8735325" cy="2016224"/>
          </a:xfrm>
        </p:spPr>
        <p:txBody>
          <a:bodyPr>
            <a:normAutofit/>
          </a:bodyPr>
          <a:lstStyle/>
          <a:p>
            <a:r>
              <a:rPr lang="en-US" sz="6000" dirty="0">
                <a:solidFill>
                  <a:schemeClr val="accent1">
                    <a:lumMod val="75000"/>
                  </a:schemeClr>
                </a:solidFill>
              </a:rPr>
              <a:t>Smarter Environments with Internet of Things (IoT)</a:t>
            </a:r>
          </a:p>
        </p:txBody>
      </p:sp>
      <p:sp>
        <p:nvSpPr>
          <p:cNvPr id="5" name="Subtitle 4"/>
          <p:cNvSpPr>
            <a:spLocks noGrp="1"/>
          </p:cNvSpPr>
          <p:nvPr>
            <p:ph type="subTitle" idx="1"/>
          </p:nvPr>
        </p:nvSpPr>
        <p:spPr>
          <a:xfrm>
            <a:off x="1269876" y="3717032"/>
            <a:ext cx="9311389" cy="2540992"/>
          </a:xfrm>
        </p:spPr>
        <p:txBody>
          <a:bodyPr>
            <a:normAutofit/>
          </a:bodyPr>
          <a:lstStyle/>
          <a:p>
            <a:pPr algn="ctr"/>
            <a:r>
              <a:rPr lang="en-US" sz="4000" b="1" cap="none" dirty="0">
                <a:latin typeface="Champagne &amp; Limousines" panose="020B0202020202020204" pitchFamily="34" charset="0"/>
                <a:cs typeface="Adobe Arabic" panose="02040503050201020203" pitchFamily="18" charset="-78"/>
              </a:rPr>
              <a:t>Dr. (Mrs.) </a:t>
            </a:r>
            <a:r>
              <a:rPr lang="en-US" sz="4000" b="1" cap="none" dirty="0" err="1">
                <a:latin typeface="Champagne &amp; Limousines" panose="020B0202020202020204" pitchFamily="34" charset="0"/>
                <a:cs typeface="Adobe Arabic" panose="02040503050201020203" pitchFamily="18" charset="-78"/>
              </a:rPr>
              <a:t>Idongesit</a:t>
            </a:r>
            <a:r>
              <a:rPr lang="en-US" sz="4000" b="1" cap="none" dirty="0">
                <a:latin typeface="Champagne &amp; Limousines" panose="020B0202020202020204" pitchFamily="34" charset="0"/>
                <a:cs typeface="Adobe Arabic" panose="02040503050201020203" pitchFamily="18" charset="-78"/>
              </a:rPr>
              <a:t> </a:t>
            </a:r>
            <a:r>
              <a:rPr lang="en-US" sz="4000" b="1" cap="none" dirty="0" err="1">
                <a:latin typeface="Champagne &amp; Limousines" panose="020B0202020202020204" pitchFamily="34" charset="0"/>
                <a:cs typeface="Adobe Arabic" panose="02040503050201020203" pitchFamily="18" charset="-78"/>
              </a:rPr>
              <a:t>Efaemiode</a:t>
            </a:r>
            <a:r>
              <a:rPr lang="en-US" sz="4000" b="1" cap="none" dirty="0">
                <a:latin typeface="Champagne &amp; Limousines" panose="020B0202020202020204" pitchFamily="34" charset="0"/>
                <a:cs typeface="Adobe Arabic" panose="02040503050201020203" pitchFamily="18" charset="-78"/>
              </a:rPr>
              <a:t> </a:t>
            </a:r>
            <a:r>
              <a:rPr lang="en-US" sz="4000" b="1" cap="none" dirty="0" err="1">
                <a:latin typeface="Champagne &amp; Limousines" panose="020B0202020202020204" pitchFamily="34" charset="0"/>
                <a:cs typeface="Adobe Arabic" panose="02040503050201020203" pitchFamily="18" charset="-78"/>
              </a:rPr>
              <a:t>Eteng</a:t>
            </a:r>
            <a:endParaRPr lang="en-US" sz="4400" b="1" cap="none" dirty="0">
              <a:latin typeface="Champagne &amp; Limousines" panose="020B0202020202020204" pitchFamily="34" charset="0"/>
              <a:cs typeface="Adobe Arabic" panose="02040503050201020203" pitchFamily="18" charset="-78"/>
            </a:endParaRPr>
          </a:p>
          <a:p>
            <a:pPr algn="ctr"/>
            <a:endParaRPr lang="en-US" sz="3600" dirty="0">
              <a:latin typeface="Champagne &amp; Limousines" panose="020B0202020202020204" pitchFamily="34" charset="0"/>
              <a:cs typeface="Adobe Arabic" panose="02040503050201020203" pitchFamily="18" charset="-78"/>
            </a:endParaRPr>
          </a:p>
          <a:p>
            <a:pPr algn="ctr"/>
            <a:r>
              <a:rPr lang="en-US" sz="3200" dirty="0">
                <a:latin typeface="Champagne &amp; Limousines" panose="020B0202020202020204" pitchFamily="34" charset="0"/>
                <a:cs typeface="Adobe Arabic" panose="02040503050201020203" pitchFamily="18" charset="-78"/>
              </a:rPr>
              <a:t>Department of Computer Science</a:t>
            </a:r>
          </a:p>
          <a:p>
            <a:pPr algn="ctr"/>
            <a:r>
              <a:rPr lang="en-US" sz="3200" dirty="0">
                <a:latin typeface="Champagne &amp; Limousines" panose="020B0202020202020204" pitchFamily="34" charset="0"/>
                <a:cs typeface="Adobe Arabic" panose="02040503050201020203" pitchFamily="18" charset="-78"/>
              </a:rPr>
              <a:t>University of </a:t>
            </a:r>
            <a:r>
              <a:rPr lang="en-US" sz="3200" dirty="0" err="1">
                <a:latin typeface="Champagne &amp; Limousines" panose="020B0202020202020204" pitchFamily="34" charset="0"/>
                <a:cs typeface="Adobe Arabic" panose="02040503050201020203" pitchFamily="18" charset="-78"/>
              </a:rPr>
              <a:t>Calabar</a:t>
            </a:r>
            <a:endParaRPr lang="en-US" sz="3200" dirty="0">
              <a:latin typeface="Champagne &amp; Limousines" panose="020B0202020202020204" pitchFamily="34" charset="0"/>
              <a:cs typeface="Adobe Arabic" panose="02040503050201020203" pitchFamily="18" charset="-78"/>
            </a:endParaRPr>
          </a:p>
          <a:p>
            <a:pPr algn="ctr"/>
            <a:r>
              <a:rPr lang="en-US" sz="3200" dirty="0">
                <a:latin typeface="Champagne &amp; Limousines" panose="020B0202020202020204" pitchFamily="34" charset="0"/>
                <a:cs typeface="Adobe Arabic" panose="02040503050201020203" pitchFamily="18" charset="-78"/>
              </a:rPr>
              <a:t>Calabar</a:t>
            </a:r>
            <a:endParaRPr lang="en-US" dirty="0">
              <a:latin typeface="Champagne &amp; Limousines" panose="020B0202020202020204" pitchFamily="34" charset="0"/>
              <a:cs typeface="Adobe Arabic" panose="02040503050201020203" pitchFamily="18" charset="-78"/>
            </a:endParaRPr>
          </a:p>
          <a:p>
            <a:endParaRPr lang="en-US" dirty="0"/>
          </a:p>
        </p:txBody>
      </p:sp>
    </p:spTree>
    <p:extLst>
      <p:ext uri="{BB962C8B-B14F-4D97-AF65-F5344CB8AC3E}">
        <p14:creationId xmlns:p14="http://schemas.microsoft.com/office/powerpoint/2010/main" val="133229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218883" y="116633"/>
            <a:ext cx="10360501" cy="720080"/>
          </a:xfrm>
        </p:spPr>
        <p:txBody>
          <a:bodyPr>
            <a:noAutofit/>
          </a:bodyPr>
          <a:lstStyle/>
          <a:p>
            <a:r>
              <a:rPr lang="en-US" sz="5400" b="1" dirty="0">
                <a:solidFill>
                  <a:schemeClr val="accent1">
                    <a:lumMod val="75000"/>
                  </a:schemeClr>
                </a:solidFill>
              </a:rPr>
              <a:t>Outline</a:t>
            </a:r>
          </a:p>
        </p:txBody>
      </p:sp>
      <p:sp>
        <p:nvSpPr>
          <p:cNvPr id="14" name="Content Placeholder 13"/>
          <p:cNvSpPr>
            <a:spLocks noGrp="1"/>
          </p:cNvSpPr>
          <p:nvPr>
            <p:ph idx="1"/>
          </p:nvPr>
        </p:nvSpPr>
        <p:spPr>
          <a:xfrm>
            <a:off x="1218883" y="692696"/>
            <a:ext cx="10852193" cy="6165304"/>
          </a:xfrm>
        </p:spPr>
        <p:txBody>
          <a:bodyPr>
            <a:noAutofit/>
          </a:bodyPr>
          <a:lstStyle/>
          <a:p>
            <a:r>
              <a:rPr lang="en-US" sz="3000" dirty="0">
                <a:solidFill>
                  <a:schemeClr val="accent1">
                    <a:lumMod val="75000"/>
                  </a:schemeClr>
                </a:solidFill>
              </a:rPr>
              <a:t>The Internet of Things: Definitions and the Ecosystem</a:t>
            </a:r>
          </a:p>
          <a:p>
            <a:r>
              <a:rPr lang="en-US" sz="3000" dirty="0">
                <a:solidFill>
                  <a:schemeClr val="accent1">
                    <a:lumMod val="75000"/>
                  </a:schemeClr>
                </a:solidFill>
              </a:rPr>
              <a:t>The Architecture of the </a:t>
            </a:r>
            <a:r>
              <a:rPr lang="en-US" sz="3000" dirty="0" err="1">
                <a:solidFill>
                  <a:schemeClr val="accent1">
                    <a:lumMod val="75000"/>
                  </a:schemeClr>
                </a:solidFill>
              </a:rPr>
              <a:t>IoT</a:t>
            </a:r>
            <a:endParaRPr lang="en-US" sz="3000" dirty="0">
              <a:solidFill>
                <a:schemeClr val="accent1">
                  <a:lumMod val="75000"/>
                </a:schemeClr>
              </a:solidFill>
            </a:endParaRPr>
          </a:p>
          <a:p>
            <a:r>
              <a:rPr lang="en-US" sz="3000" dirty="0">
                <a:solidFill>
                  <a:schemeClr val="accent1">
                    <a:lumMod val="75000"/>
                  </a:schemeClr>
                </a:solidFill>
              </a:rPr>
              <a:t>The Smart </a:t>
            </a:r>
            <a:r>
              <a:rPr lang="en-US" sz="3000" dirty="0" smtClean="0">
                <a:solidFill>
                  <a:schemeClr val="accent1">
                    <a:lumMod val="75000"/>
                  </a:schemeClr>
                </a:solidFill>
              </a:rPr>
              <a:t>Environments and Generic Structure</a:t>
            </a:r>
            <a:endParaRPr lang="en-US" sz="3000" dirty="0">
              <a:solidFill>
                <a:schemeClr val="accent1">
                  <a:lumMod val="75000"/>
                </a:schemeClr>
              </a:solidFill>
            </a:endParaRPr>
          </a:p>
          <a:p>
            <a:r>
              <a:rPr lang="en-US" sz="3000" dirty="0">
                <a:solidFill>
                  <a:schemeClr val="accent1">
                    <a:lumMod val="75000"/>
                  </a:schemeClr>
                </a:solidFill>
              </a:rPr>
              <a:t>Practical tools and technologies for building </a:t>
            </a:r>
            <a:r>
              <a:rPr lang="en-US" sz="3000" dirty="0" err="1" smtClean="0">
                <a:solidFill>
                  <a:schemeClr val="accent1">
                    <a:lumMod val="75000"/>
                  </a:schemeClr>
                </a:solidFill>
              </a:rPr>
              <a:t>IoT</a:t>
            </a:r>
            <a:r>
              <a:rPr lang="en-US" sz="3000" dirty="0" smtClean="0">
                <a:solidFill>
                  <a:schemeClr val="accent1">
                    <a:lumMod val="75000"/>
                  </a:schemeClr>
                </a:solidFill>
              </a:rPr>
              <a:t>-based Smart Environments</a:t>
            </a:r>
          </a:p>
          <a:p>
            <a:r>
              <a:rPr lang="en-US" sz="3000" dirty="0" smtClean="0">
                <a:solidFill>
                  <a:schemeClr val="accent1">
                    <a:lumMod val="75000"/>
                  </a:schemeClr>
                </a:solidFill>
              </a:rPr>
              <a:t>The Process of building Smart Environments</a:t>
            </a:r>
            <a:endParaRPr lang="en-US" sz="3000" dirty="0">
              <a:solidFill>
                <a:schemeClr val="accent1">
                  <a:lumMod val="75000"/>
                </a:schemeClr>
              </a:solidFill>
            </a:endParaRPr>
          </a:p>
          <a:p>
            <a:r>
              <a:rPr lang="en-US" sz="3000" dirty="0">
                <a:solidFill>
                  <a:schemeClr val="accent1">
                    <a:lumMod val="75000"/>
                  </a:schemeClr>
                </a:solidFill>
              </a:rPr>
              <a:t>Smart Environments: </a:t>
            </a:r>
            <a:r>
              <a:rPr lang="en-US" sz="3000" i="1" dirty="0">
                <a:solidFill>
                  <a:schemeClr val="accent1">
                    <a:lumMod val="75000"/>
                  </a:schemeClr>
                </a:solidFill>
              </a:rPr>
              <a:t>The Nigerian Perspective</a:t>
            </a:r>
          </a:p>
          <a:p>
            <a:pPr lvl="1"/>
            <a:r>
              <a:rPr lang="en-US" sz="3000" dirty="0">
                <a:solidFill>
                  <a:schemeClr val="accent1">
                    <a:lumMod val="75000"/>
                  </a:schemeClr>
                </a:solidFill>
              </a:rPr>
              <a:t>The Road So </a:t>
            </a:r>
            <a:r>
              <a:rPr lang="en-US" sz="3000" dirty="0" smtClean="0">
                <a:solidFill>
                  <a:schemeClr val="accent1">
                    <a:lumMod val="75000"/>
                  </a:schemeClr>
                </a:solidFill>
              </a:rPr>
              <a:t>Far</a:t>
            </a:r>
          </a:p>
          <a:p>
            <a:pPr lvl="1"/>
            <a:r>
              <a:rPr lang="en-US" sz="3000" dirty="0" smtClean="0">
                <a:solidFill>
                  <a:schemeClr val="accent1">
                    <a:lumMod val="75000"/>
                  </a:schemeClr>
                </a:solidFill>
              </a:rPr>
              <a:t>Concerns to be addressed </a:t>
            </a:r>
            <a:endParaRPr lang="en-US" sz="3000" dirty="0">
              <a:solidFill>
                <a:schemeClr val="accent1">
                  <a:lumMod val="75000"/>
                </a:schemeClr>
              </a:solidFill>
            </a:endParaRPr>
          </a:p>
          <a:p>
            <a:pPr lvl="1"/>
            <a:r>
              <a:rPr lang="en-US" sz="3000" dirty="0">
                <a:solidFill>
                  <a:schemeClr val="accent1">
                    <a:lumMod val="75000"/>
                  </a:schemeClr>
                </a:solidFill>
              </a:rPr>
              <a:t>Bridging the gap</a:t>
            </a:r>
          </a:p>
          <a:p>
            <a:r>
              <a:rPr lang="en-US" sz="3000" dirty="0" smtClean="0">
                <a:solidFill>
                  <a:schemeClr val="accent1">
                    <a:lumMod val="75000"/>
                  </a:schemeClr>
                </a:solidFill>
              </a:rPr>
              <a:t>Conclusion</a:t>
            </a:r>
            <a:endParaRPr lang="en-US" sz="3000" dirty="0">
              <a:solidFill>
                <a:schemeClr val="accent1">
                  <a:lumMod val="75000"/>
                </a:schemeClr>
              </a:solidFill>
            </a:endParaRPr>
          </a:p>
        </p:txBody>
      </p:sp>
    </p:spTree>
    <p:extLst>
      <p:ext uri="{BB962C8B-B14F-4D97-AF65-F5344CB8AC3E}">
        <p14:creationId xmlns:p14="http://schemas.microsoft.com/office/powerpoint/2010/main" val="35291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4800" dirty="0">
                <a:solidFill>
                  <a:schemeClr val="accent1">
                    <a:lumMod val="75000"/>
                  </a:schemeClr>
                </a:solidFill>
              </a:rPr>
              <a:t/>
            </a:r>
            <a:br>
              <a:rPr lang="en-GB" sz="4800" dirty="0">
                <a:solidFill>
                  <a:schemeClr val="accent1">
                    <a:lumMod val="75000"/>
                  </a:schemeClr>
                </a:solidFill>
              </a:rPr>
            </a:br>
            <a:r>
              <a:rPr lang="en-GB" sz="4800" dirty="0">
                <a:solidFill>
                  <a:schemeClr val="accent1">
                    <a:lumMod val="75000"/>
                  </a:schemeClr>
                </a:solidFill>
              </a:rPr>
              <a:t/>
            </a:r>
            <a:br>
              <a:rPr lang="en-GB" sz="4800" dirty="0">
                <a:solidFill>
                  <a:schemeClr val="accent1">
                    <a:lumMod val="75000"/>
                  </a:schemeClr>
                </a:solidFill>
              </a:rPr>
            </a:br>
            <a:r>
              <a:rPr lang="en-GB" sz="4800" dirty="0">
                <a:solidFill>
                  <a:schemeClr val="accent1">
                    <a:lumMod val="75000"/>
                  </a:schemeClr>
                </a:solidFill>
              </a:rPr>
              <a:t>Overview of the Internet of Things</a:t>
            </a:r>
          </a:p>
        </p:txBody>
      </p:sp>
      <p:sp>
        <p:nvSpPr>
          <p:cNvPr id="3" name="Content Placeholder 2"/>
          <p:cNvSpPr>
            <a:spLocks noGrp="1"/>
          </p:cNvSpPr>
          <p:nvPr>
            <p:ph sz="half" idx="2"/>
          </p:nvPr>
        </p:nvSpPr>
        <p:spPr>
          <a:xfrm>
            <a:off x="1218883" y="1412776"/>
            <a:ext cx="4947537" cy="4968552"/>
          </a:xfrm>
        </p:spPr>
        <p:txBody>
          <a:bodyPr>
            <a:noAutofit/>
          </a:bodyPr>
          <a:lstStyle/>
          <a:p>
            <a:pPr marL="0" indent="0">
              <a:buNone/>
            </a:pPr>
            <a:r>
              <a:rPr lang="en-US" dirty="0">
                <a:solidFill>
                  <a:schemeClr val="accent1">
                    <a:lumMod val="75000"/>
                  </a:schemeClr>
                </a:solidFill>
              </a:rPr>
              <a:t>The Internet of things (IoT) is a system of inter-related computing devices, mechanical and digital machines, objects, animals or people that are provided with unique identifiers and the ability to transfer data over a network without requiring human to human or human to computer interaction. </a:t>
            </a:r>
          </a:p>
          <a:p>
            <a:pPr marL="0" indent="0">
              <a:buNone/>
            </a:pPr>
            <a:r>
              <a:rPr lang="en-US" dirty="0">
                <a:solidFill>
                  <a:schemeClr val="accent1">
                    <a:lumMod val="75000"/>
                  </a:schemeClr>
                </a:solidFill>
              </a:rPr>
              <a:t>(</a:t>
            </a:r>
            <a:r>
              <a:rPr lang="en-US" dirty="0" err="1">
                <a:solidFill>
                  <a:schemeClr val="accent1">
                    <a:lumMod val="75000"/>
                  </a:schemeClr>
                </a:solidFill>
              </a:rPr>
              <a:t>Wigimore</a:t>
            </a:r>
            <a:r>
              <a:rPr lang="en-US" dirty="0">
                <a:solidFill>
                  <a:schemeClr val="accent1">
                    <a:lumMod val="75000"/>
                  </a:schemeClr>
                </a:solidFill>
              </a:rPr>
              <a:t>, 2016)</a:t>
            </a:r>
          </a:p>
          <a:p>
            <a:endParaRPr lang="en-GB" sz="3200" dirty="0">
              <a:solidFill>
                <a:schemeClr val="accent1">
                  <a:lumMod val="75000"/>
                </a:schemeClr>
              </a:solidFill>
            </a:endParaRPr>
          </a:p>
        </p:txBody>
      </p:sp>
      <p:pic>
        <p:nvPicPr>
          <p:cNvPr id="5" name="Content Placeholder 4"/>
          <p:cNvPicPr>
            <a:picLocks noGrp="1" noChangeAspect="1"/>
          </p:cNvPicPr>
          <p:nvPr>
            <p:ph sz="quarter" idx="4"/>
          </p:nvPr>
        </p:nvPicPr>
        <p:blipFill>
          <a:blip r:embed="rId2"/>
          <a:stretch>
            <a:fillRect/>
          </a:stretch>
        </p:blipFill>
        <p:spPr>
          <a:xfrm>
            <a:off x="6238428" y="1700808"/>
            <a:ext cx="5472608" cy="4471392"/>
          </a:xfrm>
          <a:prstGeom prst="rect">
            <a:avLst/>
          </a:prstGeom>
        </p:spPr>
      </p:pic>
    </p:spTree>
    <p:extLst>
      <p:ext uri="{BB962C8B-B14F-4D97-AF65-F5344CB8AC3E}">
        <p14:creationId xmlns:p14="http://schemas.microsoft.com/office/powerpoint/2010/main" val="87370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chemeClr val="accent1"/>
                </a:solidFill>
              </a:rPr>
              <a:t>So what are things?</a:t>
            </a:r>
          </a:p>
        </p:txBody>
      </p:sp>
      <p:sp>
        <p:nvSpPr>
          <p:cNvPr id="3" name="Content Placeholder 2"/>
          <p:cNvSpPr>
            <a:spLocks noGrp="1"/>
          </p:cNvSpPr>
          <p:nvPr>
            <p:ph sz="half" idx="2"/>
          </p:nvPr>
        </p:nvSpPr>
        <p:spPr>
          <a:xfrm>
            <a:off x="1210375" y="1701800"/>
            <a:ext cx="5078677" cy="4679528"/>
          </a:xfrm>
        </p:spPr>
        <p:txBody>
          <a:bodyPr/>
          <a:lstStyle/>
          <a:p>
            <a:r>
              <a:rPr lang="en-US" b="1" dirty="0">
                <a:solidFill>
                  <a:srgbClr val="FF0000"/>
                </a:solidFill>
              </a:rPr>
              <a:t>Now let us define things</a:t>
            </a:r>
          </a:p>
          <a:p>
            <a:r>
              <a:rPr lang="en-US" dirty="0">
                <a:solidFill>
                  <a:srgbClr val="FF0000"/>
                </a:solidFill>
              </a:rPr>
              <a:t>Personal objects</a:t>
            </a:r>
          </a:p>
          <a:p>
            <a:r>
              <a:rPr lang="en-US" dirty="0">
                <a:solidFill>
                  <a:schemeClr val="accent1">
                    <a:lumMod val="75000"/>
                  </a:schemeClr>
                </a:solidFill>
              </a:rPr>
              <a:t>Smart phones, tablet and digital cameras etc.</a:t>
            </a:r>
          </a:p>
          <a:p>
            <a:r>
              <a:rPr lang="en-US" dirty="0">
                <a:solidFill>
                  <a:srgbClr val="FF0000"/>
                </a:solidFill>
              </a:rPr>
              <a:t>Elements in our Environment</a:t>
            </a:r>
          </a:p>
          <a:p>
            <a:r>
              <a:rPr lang="en-US" dirty="0">
                <a:solidFill>
                  <a:schemeClr val="accent1">
                    <a:lumMod val="75000"/>
                  </a:schemeClr>
                </a:solidFill>
              </a:rPr>
              <a:t>Home, Vehicles etc.</a:t>
            </a:r>
          </a:p>
          <a:p>
            <a:r>
              <a:rPr lang="en-US" dirty="0">
                <a:solidFill>
                  <a:srgbClr val="FF0000"/>
                </a:solidFill>
              </a:rPr>
              <a:t>Things fitted with tags (RFID or others) </a:t>
            </a:r>
            <a:r>
              <a:rPr lang="en-US" dirty="0">
                <a:solidFill>
                  <a:schemeClr val="accent1"/>
                </a:solidFill>
              </a:rPr>
              <a:t>which become connected in a gateway device.</a:t>
            </a:r>
          </a:p>
          <a:p>
            <a:endParaRPr lang="en-US" dirty="0"/>
          </a:p>
        </p:txBody>
      </p:sp>
      <p:pic>
        <p:nvPicPr>
          <p:cNvPr id="7" name="Content Placeholder 6"/>
          <p:cNvPicPr>
            <a:picLocks noGrp="1" noChangeAspect="1"/>
          </p:cNvPicPr>
          <p:nvPr>
            <p:ph sz="quarter" idx="4"/>
          </p:nvPr>
        </p:nvPicPr>
        <p:blipFill>
          <a:blip r:embed="rId2"/>
          <a:stretch>
            <a:fillRect/>
          </a:stretch>
        </p:blipFill>
        <p:spPr>
          <a:xfrm>
            <a:off x="6289052" y="1701800"/>
            <a:ext cx="5349976" cy="4463503"/>
          </a:xfrm>
          <a:prstGeom prst="rect">
            <a:avLst/>
          </a:prstGeom>
        </p:spPr>
      </p:pic>
    </p:spTree>
    <p:extLst>
      <p:ext uri="{BB962C8B-B14F-4D97-AF65-F5344CB8AC3E}">
        <p14:creationId xmlns:p14="http://schemas.microsoft.com/office/powerpoint/2010/main" val="655288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a:t>
            </a:r>
          </a:p>
        </p:txBody>
      </p:sp>
      <p:pic>
        <p:nvPicPr>
          <p:cNvPr id="4" name="Content Placeholder 3"/>
          <p:cNvPicPr>
            <a:picLocks noGrp="1" noChangeAspect="1"/>
          </p:cNvPicPr>
          <p:nvPr>
            <p:ph idx="1"/>
          </p:nvPr>
        </p:nvPicPr>
        <p:blipFill>
          <a:blip r:embed="rId2"/>
          <a:stretch>
            <a:fillRect/>
          </a:stretch>
        </p:blipFill>
        <p:spPr>
          <a:xfrm>
            <a:off x="1117017" y="1524948"/>
            <a:ext cx="10882051" cy="5428054"/>
          </a:xfrm>
          <a:prstGeom prst="rect">
            <a:avLst/>
          </a:prstGeom>
        </p:spPr>
      </p:pic>
      <p:sp>
        <p:nvSpPr>
          <p:cNvPr id="5" name="Subtitle 4"/>
          <p:cNvSpPr>
            <a:spLocks noGrp="1"/>
          </p:cNvSpPr>
          <p:nvPr>
            <p:ph type="subTitle" idx="4294967295"/>
          </p:nvPr>
        </p:nvSpPr>
        <p:spPr>
          <a:xfrm>
            <a:off x="1741999" y="260989"/>
            <a:ext cx="8285163" cy="1237611"/>
          </a:xfrm>
        </p:spPr>
        <p:txBody>
          <a:bodyPr>
            <a:noAutofit/>
          </a:bodyPr>
          <a:lstStyle/>
          <a:p>
            <a:pPr marL="0" lvl="0" indent="0" algn="ctr">
              <a:spcBef>
                <a:spcPts val="0"/>
              </a:spcBef>
              <a:buClr>
                <a:srgbClr val="009999"/>
              </a:buClr>
              <a:buNone/>
            </a:pPr>
            <a:r>
              <a:rPr lang="en-US" sz="3600" b="1" cap="all" spc="200" dirty="0">
                <a:solidFill>
                  <a:srgbClr val="009999"/>
                </a:solidFill>
              </a:rPr>
              <a:t>I</a:t>
            </a:r>
            <a:r>
              <a:rPr lang="en-US" sz="3600" b="1" spc="200" dirty="0">
                <a:solidFill>
                  <a:srgbClr val="009999"/>
                </a:solidFill>
              </a:rPr>
              <a:t>o</a:t>
            </a:r>
            <a:r>
              <a:rPr lang="en-US" sz="3600" b="1" cap="all" spc="200" dirty="0">
                <a:solidFill>
                  <a:srgbClr val="009999"/>
                </a:solidFill>
              </a:rPr>
              <a:t>T ARCHITECTURE AND ELEMENTS</a:t>
            </a:r>
          </a:p>
        </p:txBody>
      </p:sp>
    </p:spTree>
    <p:extLst>
      <p:ext uri="{BB962C8B-B14F-4D97-AF65-F5344CB8AC3E}">
        <p14:creationId xmlns:p14="http://schemas.microsoft.com/office/powerpoint/2010/main" val="283170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476672"/>
            <a:ext cx="9949468" cy="949920"/>
          </a:xfrm>
        </p:spPr>
        <p:txBody>
          <a:bodyPr>
            <a:normAutofit fontScale="90000"/>
          </a:bodyPr>
          <a:lstStyle/>
          <a:p>
            <a:pPr lvl="0"/>
            <a:r>
              <a:rPr lang="en-US" b="1" cap="all" spc="200" dirty="0">
                <a:solidFill>
                  <a:srgbClr val="009999"/>
                </a:solidFill>
              </a:rPr>
              <a:t>I</a:t>
            </a:r>
            <a:r>
              <a:rPr lang="en-US" b="1" spc="200" dirty="0">
                <a:solidFill>
                  <a:srgbClr val="009999"/>
                </a:solidFill>
              </a:rPr>
              <a:t>o</a:t>
            </a:r>
            <a:r>
              <a:rPr lang="en-US" b="1" cap="all" spc="200" dirty="0">
                <a:solidFill>
                  <a:srgbClr val="009999"/>
                </a:solidFill>
              </a:rPr>
              <a:t>T ARCHITECTURE AND ELEMENTS:</a:t>
            </a:r>
            <a:r>
              <a:rPr lang="en-US" cap="all" spc="200" dirty="0">
                <a:solidFill>
                  <a:srgbClr val="009999"/>
                </a:solidFill>
              </a:rPr>
              <a:t/>
            </a:r>
            <a:br>
              <a:rPr lang="en-US" cap="all" spc="200" dirty="0">
                <a:solidFill>
                  <a:srgbClr val="009999"/>
                </a:solidFill>
              </a:rPr>
            </a:br>
            <a:r>
              <a:rPr lang="en-US" b="1" dirty="0">
                <a:solidFill>
                  <a:schemeClr val="accent1"/>
                </a:solidFill>
              </a:rPr>
              <a:t>Objects (devices) or perception layer</a:t>
            </a:r>
            <a:endParaRPr lang="en-US" dirty="0">
              <a:solidFill>
                <a:schemeClr val="accent1"/>
              </a:solidFill>
            </a:endParaRPr>
          </a:p>
        </p:txBody>
      </p:sp>
      <p:sp>
        <p:nvSpPr>
          <p:cNvPr id="3" name="Content Placeholder 2"/>
          <p:cNvSpPr>
            <a:spLocks noGrp="1"/>
          </p:cNvSpPr>
          <p:nvPr>
            <p:ph idx="1"/>
          </p:nvPr>
        </p:nvSpPr>
        <p:spPr/>
        <p:txBody>
          <a:bodyPr>
            <a:normAutofit fontScale="92500" lnSpcReduction="10000"/>
          </a:bodyPr>
          <a:lstStyle/>
          <a:p>
            <a:r>
              <a:rPr lang="en-US" dirty="0">
                <a:solidFill>
                  <a:schemeClr val="accent1"/>
                </a:solidFill>
              </a:rPr>
              <a:t>The first layer, the </a:t>
            </a:r>
            <a:r>
              <a:rPr lang="en-US" b="1" dirty="0">
                <a:solidFill>
                  <a:srgbClr val="FF0000"/>
                </a:solidFill>
              </a:rPr>
              <a:t>Objects (devices) or perception layer</a:t>
            </a:r>
            <a:r>
              <a:rPr lang="en-US" b="1" dirty="0">
                <a:solidFill>
                  <a:schemeClr val="accent1"/>
                </a:solidFill>
              </a:rPr>
              <a:t>,</a:t>
            </a:r>
            <a:r>
              <a:rPr lang="en-US" dirty="0">
                <a:solidFill>
                  <a:schemeClr val="accent1"/>
                </a:solidFill>
              </a:rPr>
              <a:t> represents the physical sensors of the </a:t>
            </a:r>
            <a:r>
              <a:rPr lang="en-US" dirty="0" err="1">
                <a:solidFill>
                  <a:schemeClr val="accent1"/>
                </a:solidFill>
              </a:rPr>
              <a:t>IoT</a:t>
            </a:r>
            <a:r>
              <a:rPr lang="en-US" dirty="0">
                <a:solidFill>
                  <a:schemeClr val="accent1"/>
                </a:solidFill>
              </a:rPr>
              <a:t> that aim to collect and process information. </a:t>
            </a:r>
          </a:p>
          <a:p>
            <a:pPr lvl="0"/>
            <a:r>
              <a:rPr lang="en-US" dirty="0">
                <a:solidFill>
                  <a:schemeClr val="accent1"/>
                </a:solidFill>
              </a:rPr>
              <a:t>This layer includes sensors and actuators to perform different functionalities such as querying location, temperature, weight, motion, vibration, acceleration, humidity.</a:t>
            </a:r>
          </a:p>
          <a:p>
            <a:pPr lvl="0"/>
            <a:r>
              <a:rPr lang="en-US" dirty="0">
                <a:solidFill>
                  <a:schemeClr val="accent1"/>
                </a:solidFill>
              </a:rPr>
              <a:t>The perception layer digitizes and transfers data to the Object Abstraction layer through secure channels. </a:t>
            </a:r>
          </a:p>
          <a:p>
            <a:pPr lvl="0"/>
            <a:r>
              <a:rPr lang="en-US" dirty="0">
                <a:solidFill>
                  <a:schemeClr val="accent1"/>
                </a:solidFill>
              </a:rPr>
              <a:t>The big data created by the </a:t>
            </a:r>
            <a:r>
              <a:rPr lang="en-US" dirty="0" err="1">
                <a:solidFill>
                  <a:schemeClr val="accent1"/>
                </a:solidFill>
              </a:rPr>
              <a:t>IoT</a:t>
            </a:r>
            <a:r>
              <a:rPr lang="en-US" dirty="0">
                <a:solidFill>
                  <a:schemeClr val="accent1"/>
                </a:solidFill>
              </a:rPr>
              <a:t> are initiated at this layer.</a:t>
            </a:r>
          </a:p>
          <a:p>
            <a:pPr lvl="0"/>
            <a:r>
              <a:rPr lang="en-US" dirty="0">
                <a:solidFill>
                  <a:schemeClr val="accent1"/>
                </a:solidFill>
              </a:rPr>
              <a:t>Standardized plug-and-play mechanisms need to be used by the perception layer to configure heterogeneous objects.</a:t>
            </a:r>
          </a:p>
          <a:p>
            <a:endParaRPr lang="en-US" dirty="0">
              <a:solidFill>
                <a:schemeClr val="accent1"/>
              </a:solidFill>
            </a:endParaRPr>
          </a:p>
        </p:txBody>
      </p:sp>
    </p:spTree>
    <p:extLst>
      <p:ext uri="{BB962C8B-B14F-4D97-AF65-F5344CB8AC3E}">
        <p14:creationId xmlns:p14="http://schemas.microsoft.com/office/powerpoint/2010/main" val="333089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1"/>
            <a:ext cx="10360501" cy="1412776"/>
          </a:xfrm>
        </p:spPr>
        <p:txBody>
          <a:bodyPr>
            <a:normAutofit fontScale="90000"/>
          </a:bodyPr>
          <a:lstStyle/>
          <a:p>
            <a:r>
              <a:rPr lang="en-US" b="1" cap="all" spc="200" dirty="0">
                <a:solidFill>
                  <a:srgbClr val="009999"/>
                </a:solidFill>
              </a:rPr>
              <a:t/>
            </a:r>
            <a:br>
              <a:rPr lang="en-US" b="1" cap="all" spc="200" dirty="0">
                <a:solidFill>
                  <a:srgbClr val="009999"/>
                </a:solidFill>
              </a:rPr>
            </a:br>
            <a:r>
              <a:rPr lang="en-US" b="1" cap="all" spc="200" dirty="0">
                <a:solidFill>
                  <a:srgbClr val="009999"/>
                </a:solidFill>
              </a:rPr>
              <a:t/>
            </a:r>
            <a:br>
              <a:rPr lang="en-US" b="1" cap="all" spc="200" dirty="0">
                <a:solidFill>
                  <a:srgbClr val="009999"/>
                </a:solidFill>
              </a:rPr>
            </a:br>
            <a:r>
              <a:rPr lang="en-US" b="1" cap="all" spc="200" dirty="0">
                <a:solidFill>
                  <a:srgbClr val="009999"/>
                </a:solidFill>
              </a:rPr>
              <a:t/>
            </a:r>
            <a:br>
              <a:rPr lang="en-US" b="1" cap="all" spc="200" dirty="0">
                <a:solidFill>
                  <a:srgbClr val="009999"/>
                </a:solidFill>
              </a:rPr>
            </a:br>
            <a:r>
              <a:rPr lang="en-US" b="1" cap="all" spc="200" dirty="0">
                <a:solidFill>
                  <a:srgbClr val="009999"/>
                </a:solidFill>
              </a:rPr>
              <a:t/>
            </a:r>
            <a:br>
              <a:rPr lang="en-US" b="1" cap="all" spc="200" dirty="0">
                <a:solidFill>
                  <a:srgbClr val="009999"/>
                </a:solidFill>
              </a:rPr>
            </a:br>
            <a:r>
              <a:rPr lang="en-US" b="1" cap="all" spc="200" dirty="0">
                <a:solidFill>
                  <a:srgbClr val="009999"/>
                </a:solidFill>
              </a:rPr>
              <a:t/>
            </a:r>
            <a:br>
              <a:rPr lang="en-US" b="1" cap="all" spc="200" dirty="0">
                <a:solidFill>
                  <a:srgbClr val="009999"/>
                </a:solidFill>
              </a:rPr>
            </a:br>
            <a:r>
              <a:rPr lang="en-US" b="1" cap="all" spc="200" dirty="0">
                <a:solidFill>
                  <a:srgbClr val="009999"/>
                </a:solidFill>
              </a:rPr>
              <a:t>I</a:t>
            </a:r>
            <a:r>
              <a:rPr lang="en-US" b="1" spc="200" dirty="0">
                <a:solidFill>
                  <a:srgbClr val="009999"/>
                </a:solidFill>
              </a:rPr>
              <a:t>o</a:t>
            </a:r>
            <a:r>
              <a:rPr lang="en-US" b="1" cap="all" spc="200" dirty="0">
                <a:solidFill>
                  <a:srgbClr val="009999"/>
                </a:solidFill>
              </a:rPr>
              <a:t>T ARCHITECTURE:</a:t>
            </a:r>
            <a:r>
              <a:rPr lang="en-US" cap="all" spc="200" dirty="0">
                <a:solidFill>
                  <a:srgbClr val="009999"/>
                </a:solidFill>
              </a:rPr>
              <a:t/>
            </a:r>
            <a:br>
              <a:rPr lang="en-US" cap="all" spc="200" dirty="0">
                <a:solidFill>
                  <a:srgbClr val="009999"/>
                </a:solidFill>
              </a:rPr>
            </a:br>
            <a:r>
              <a:rPr lang="en-US" b="1" dirty="0">
                <a:solidFill>
                  <a:schemeClr val="accent1"/>
                </a:solidFill>
              </a:rPr>
              <a:t>Object Abstraction and Service Management Layers</a:t>
            </a:r>
            <a:r>
              <a:rPr lang="en-US" dirty="0">
                <a:solidFill>
                  <a:schemeClr val="accent1"/>
                </a:solidFill>
              </a:rPr>
              <a:t/>
            </a:r>
            <a:br>
              <a:rPr lang="en-US" dirty="0">
                <a:solidFill>
                  <a:schemeClr val="accent1"/>
                </a:solidFill>
              </a:rPr>
            </a:br>
            <a:endParaRPr lang="en-US" dirty="0">
              <a:solidFill>
                <a:schemeClr val="accent1"/>
              </a:solidFill>
            </a:endParaRPr>
          </a:p>
        </p:txBody>
      </p:sp>
      <p:sp>
        <p:nvSpPr>
          <p:cNvPr id="3" name="Content Placeholder 2"/>
          <p:cNvSpPr>
            <a:spLocks noGrp="1"/>
          </p:cNvSpPr>
          <p:nvPr>
            <p:ph idx="1"/>
          </p:nvPr>
        </p:nvSpPr>
        <p:spPr>
          <a:xfrm>
            <a:off x="1218883" y="1052736"/>
            <a:ext cx="10360501" cy="5111333"/>
          </a:xfrm>
        </p:spPr>
        <p:txBody>
          <a:bodyPr>
            <a:normAutofit fontScale="70000" lnSpcReduction="20000"/>
          </a:bodyPr>
          <a:lstStyle/>
          <a:p>
            <a:pPr marL="0" indent="0">
              <a:buNone/>
            </a:pPr>
            <a:r>
              <a:rPr lang="en-US" b="1" dirty="0">
                <a:solidFill>
                  <a:srgbClr val="FF0000"/>
                </a:solidFill>
              </a:rPr>
              <a:t>Object Abstraction Layer</a:t>
            </a:r>
          </a:p>
          <a:p>
            <a:pPr lvl="0"/>
            <a:r>
              <a:rPr lang="en-US" sz="3200" dirty="0">
                <a:solidFill>
                  <a:schemeClr val="accent1"/>
                </a:solidFill>
              </a:rPr>
              <a:t>Object Abstraction transfers data produced by the Objects layer to the Service Management layer through secure channels.</a:t>
            </a:r>
          </a:p>
          <a:p>
            <a:pPr lvl="0"/>
            <a:r>
              <a:rPr lang="en-US" sz="3200" dirty="0">
                <a:solidFill>
                  <a:schemeClr val="accent1"/>
                </a:solidFill>
              </a:rPr>
              <a:t>Data can be transferred through various technologies such as RFID, 3G, GSM, </a:t>
            </a:r>
            <a:r>
              <a:rPr lang="en-US" sz="3200" dirty="0" err="1">
                <a:solidFill>
                  <a:schemeClr val="accent1"/>
                </a:solidFill>
              </a:rPr>
              <a:t>WiFi</a:t>
            </a:r>
            <a:r>
              <a:rPr lang="en-US" sz="3200" dirty="0">
                <a:solidFill>
                  <a:schemeClr val="accent1"/>
                </a:solidFill>
              </a:rPr>
              <a:t>, Bluetooth, infrared, ZigBee.</a:t>
            </a:r>
          </a:p>
          <a:p>
            <a:pPr lvl="0"/>
            <a:r>
              <a:rPr lang="en-US" sz="3200" dirty="0">
                <a:solidFill>
                  <a:schemeClr val="accent1"/>
                </a:solidFill>
              </a:rPr>
              <a:t>Furthermore, other functions like cloud computing and data management processes are handled at this layer.</a:t>
            </a:r>
          </a:p>
          <a:p>
            <a:pPr marL="0" indent="0">
              <a:buNone/>
            </a:pPr>
            <a:r>
              <a:rPr lang="en-US" sz="3200" b="1" dirty="0">
                <a:solidFill>
                  <a:srgbClr val="FF0000"/>
                </a:solidFill>
              </a:rPr>
              <a:t>Service Management Layer</a:t>
            </a:r>
          </a:p>
          <a:p>
            <a:pPr lvl="0"/>
            <a:r>
              <a:rPr lang="en-US" sz="3200" dirty="0">
                <a:solidFill>
                  <a:schemeClr val="accent1"/>
                </a:solidFill>
              </a:rPr>
              <a:t>Service Management or Middleware (pairing) layer pairs a service with its requester based on addresses and names.</a:t>
            </a:r>
          </a:p>
          <a:p>
            <a:pPr lvl="0"/>
            <a:r>
              <a:rPr lang="en-US" sz="3200" dirty="0">
                <a:solidFill>
                  <a:schemeClr val="accent1"/>
                </a:solidFill>
              </a:rPr>
              <a:t>This layer enables the </a:t>
            </a:r>
            <a:r>
              <a:rPr lang="en-US" sz="3200" dirty="0" err="1">
                <a:solidFill>
                  <a:schemeClr val="accent1"/>
                </a:solidFill>
              </a:rPr>
              <a:t>IoT</a:t>
            </a:r>
            <a:r>
              <a:rPr lang="en-US" sz="3200" dirty="0">
                <a:solidFill>
                  <a:schemeClr val="accent1"/>
                </a:solidFill>
              </a:rPr>
              <a:t> application programmers to work with heterogeneous objects without consideration to a specific hardware platform.</a:t>
            </a:r>
          </a:p>
          <a:p>
            <a:pPr lvl="0"/>
            <a:r>
              <a:rPr lang="en-US" sz="3200" dirty="0">
                <a:solidFill>
                  <a:schemeClr val="accent1"/>
                </a:solidFill>
              </a:rPr>
              <a:t>Also, this layer processes received data, makes decisions, and delivers the required services over the network wire protocols.</a:t>
            </a:r>
          </a:p>
          <a:p>
            <a:endParaRPr lang="en-US" dirty="0"/>
          </a:p>
        </p:txBody>
      </p:sp>
    </p:spTree>
    <p:extLst>
      <p:ext uri="{BB962C8B-B14F-4D97-AF65-F5344CB8AC3E}">
        <p14:creationId xmlns:p14="http://schemas.microsoft.com/office/powerpoint/2010/main" val="331228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188641"/>
            <a:ext cx="10165492" cy="792088"/>
          </a:xfrm>
        </p:spPr>
        <p:txBody>
          <a:bodyPr>
            <a:normAutofit fontScale="90000"/>
          </a:bodyPr>
          <a:lstStyle/>
          <a:p>
            <a:r>
              <a:rPr lang="en-US" b="1" cap="all" spc="200" dirty="0">
                <a:solidFill>
                  <a:srgbClr val="009999"/>
                </a:solidFill>
              </a:rPr>
              <a:t>I</a:t>
            </a:r>
            <a:r>
              <a:rPr lang="en-US" b="1" spc="200" dirty="0">
                <a:solidFill>
                  <a:srgbClr val="009999"/>
                </a:solidFill>
              </a:rPr>
              <a:t>o</a:t>
            </a:r>
            <a:r>
              <a:rPr lang="en-US" b="1" cap="all" spc="200" dirty="0">
                <a:solidFill>
                  <a:srgbClr val="009999"/>
                </a:solidFill>
              </a:rPr>
              <a:t>T ARCHITECTURE AND ELEMENTS:</a:t>
            </a:r>
            <a:r>
              <a:rPr lang="en-US" cap="all" spc="200" dirty="0">
                <a:solidFill>
                  <a:srgbClr val="009999"/>
                </a:solidFill>
              </a:rPr>
              <a:t/>
            </a:r>
            <a:br>
              <a:rPr lang="en-US" cap="all" spc="200" dirty="0">
                <a:solidFill>
                  <a:srgbClr val="009999"/>
                </a:solidFill>
              </a:rPr>
            </a:br>
            <a:r>
              <a:rPr lang="en-US" b="1" dirty="0">
                <a:solidFill>
                  <a:schemeClr val="accent1"/>
                </a:solidFill>
              </a:rPr>
              <a:t>Objects (devices) or perception layer</a:t>
            </a:r>
            <a:endParaRPr lang="en-US" dirty="0"/>
          </a:p>
        </p:txBody>
      </p:sp>
      <p:sp>
        <p:nvSpPr>
          <p:cNvPr id="3" name="Content Placeholder 2"/>
          <p:cNvSpPr>
            <a:spLocks noGrp="1"/>
          </p:cNvSpPr>
          <p:nvPr>
            <p:ph idx="1"/>
          </p:nvPr>
        </p:nvSpPr>
        <p:spPr>
          <a:xfrm>
            <a:off x="981845" y="908720"/>
            <a:ext cx="10873208" cy="5949280"/>
          </a:xfrm>
        </p:spPr>
        <p:txBody>
          <a:bodyPr>
            <a:noAutofit/>
          </a:bodyPr>
          <a:lstStyle/>
          <a:p>
            <a:pPr marL="0" indent="0">
              <a:lnSpc>
                <a:spcPct val="100000"/>
              </a:lnSpc>
              <a:buNone/>
            </a:pPr>
            <a:r>
              <a:rPr lang="en-US" sz="2000" b="1" dirty="0">
                <a:solidFill>
                  <a:srgbClr val="FF0000"/>
                </a:solidFill>
              </a:rPr>
              <a:t> </a:t>
            </a:r>
            <a:r>
              <a:rPr lang="en-US" sz="1800" b="1" dirty="0">
                <a:solidFill>
                  <a:srgbClr val="FF0000"/>
                </a:solidFill>
              </a:rPr>
              <a:t>Application Layer</a:t>
            </a:r>
          </a:p>
          <a:p>
            <a:pPr lvl="0">
              <a:lnSpc>
                <a:spcPct val="100000"/>
              </a:lnSpc>
            </a:pPr>
            <a:r>
              <a:rPr lang="en-US" sz="1800" dirty="0">
                <a:solidFill>
                  <a:schemeClr val="accent1"/>
                </a:solidFill>
              </a:rPr>
              <a:t>The application layer provides the services requested by customers. For instance, the application layer can provide temperature and air humidity measurements to the customer who needs them.</a:t>
            </a:r>
          </a:p>
          <a:p>
            <a:pPr lvl="0">
              <a:lnSpc>
                <a:spcPct val="100000"/>
              </a:lnSpc>
            </a:pPr>
            <a:r>
              <a:rPr lang="en-US" sz="1800" dirty="0">
                <a:solidFill>
                  <a:schemeClr val="accent1"/>
                </a:solidFill>
              </a:rPr>
              <a:t>The application layer covers numerous vertical markets such as smart home, smart building, transportation, industrial automation and smart healthcare.</a:t>
            </a:r>
          </a:p>
          <a:p>
            <a:pPr marL="0" indent="0">
              <a:lnSpc>
                <a:spcPct val="100000"/>
              </a:lnSpc>
              <a:buNone/>
            </a:pPr>
            <a:r>
              <a:rPr lang="en-US" sz="1800" b="1" dirty="0">
                <a:solidFill>
                  <a:srgbClr val="FF0000"/>
                </a:solidFill>
              </a:rPr>
              <a:t>Business Layer</a:t>
            </a:r>
          </a:p>
          <a:p>
            <a:pPr>
              <a:lnSpc>
                <a:spcPct val="100000"/>
              </a:lnSpc>
            </a:pPr>
            <a:r>
              <a:rPr lang="en-US" sz="1800" dirty="0">
                <a:solidFill>
                  <a:schemeClr val="accent1"/>
                </a:solidFill>
              </a:rPr>
              <a:t>The business (management) layer manages the overall IoT system activities and services. </a:t>
            </a:r>
          </a:p>
          <a:p>
            <a:pPr marL="0" lvl="0" indent="0">
              <a:lnSpc>
                <a:spcPct val="100000"/>
              </a:lnSpc>
              <a:buNone/>
            </a:pPr>
            <a:r>
              <a:rPr lang="en-US" sz="1800" dirty="0">
                <a:solidFill>
                  <a:srgbClr val="00B050"/>
                </a:solidFill>
              </a:rPr>
              <a:t>The responsibilities of this layer are:</a:t>
            </a:r>
          </a:p>
          <a:p>
            <a:pPr lvl="0">
              <a:lnSpc>
                <a:spcPct val="100000"/>
              </a:lnSpc>
            </a:pPr>
            <a:r>
              <a:rPr lang="en-US" sz="1800" dirty="0">
                <a:solidFill>
                  <a:schemeClr val="accent1"/>
                </a:solidFill>
              </a:rPr>
              <a:t>to build a business model, graphs, flowcharts, etc. based on the received data from the Application layer; </a:t>
            </a:r>
          </a:p>
          <a:p>
            <a:pPr lvl="0">
              <a:lnSpc>
                <a:spcPct val="100000"/>
              </a:lnSpc>
            </a:pPr>
            <a:r>
              <a:rPr lang="en-US" sz="1700" dirty="0">
                <a:solidFill>
                  <a:schemeClr val="accent1"/>
                </a:solidFill>
              </a:rPr>
              <a:t>to design, analyze, implement, evaluate, monitor, and develop IoT system related elements.;</a:t>
            </a:r>
          </a:p>
          <a:p>
            <a:pPr lvl="0">
              <a:lnSpc>
                <a:spcPct val="100000"/>
              </a:lnSpc>
            </a:pPr>
            <a:r>
              <a:rPr lang="en-US" sz="1800" dirty="0">
                <a:solidFill>
                  <a:schemeClr val="accent1"/>
                </a:solidFill>
              </a:rPr>
              <a:t>to support decision-making processes based on Big Data analysis;</a:t>
            </a:r>
          </a:p>
          <a:p>
            <a:pPr lvl="0">
              <a:lnSpc>
                <a:spcPct val="100000"/>
              </a:lnSpc>
            </a:pPr>
            <a:r>
              <a:rPr lang="en-US" sz="1800" dirty="0">
                <a:solidFill>
                  <a:schemeClr val="accent1"/>
                </a:solidFill>
              </a:rPr>
              <a:t>the monitoring and management of the underlying four layers;</a:t>
            </a:r>
          </a:p>
          <a:p>
            <a:pPr lvl="0">
              <a:lnSpc>
                <a:spcPct val="100000"/>
              </a:lnSpc>
            </a:pPr>
            <a:r>
              <a:rPr lang="en-US" sz="1800" dirty="0">
                <a:solidFill>
                  <a:schemeClr val="accent1"/>
                </a:solidFill>
              </a:rPr>
              <a:t>to compare the output of each layer with the expected output to enhance services and maintain users’ privacy.</a:t>
            </a:r>
          </a:p>
        </p:txBody>
      </p:sp>
    </p:spTree>
    <p:extLst>
      <p:ext uri="{BB962C8B-B14F-4D97-AF65-F5344CB8AC3E}">
        <p14:creationId xmlns:p14="http://schemas.microsoft.com/office/powerpoint/2010/main" val="2807129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828" y="33834"/>
            <a:ext cx="10360501" cy="504056"/>
          </a:xfrm>
        </p:spPr>
        <p:txBody>
          <a:bodyPr>
            <a:normAutofit fontScale="90000"/>
          </a:bodyPr>
          <a:lstStyle/>
          <a:p>
            <a:pPr algn="ctr"/>
            <a:r>
              <a:rPr lang="en-US" dirty="0">
                <a:solidFill>
                  <a:schemeClr val="accent1"/>
                </a:solidFill>
              </a:rPr>
              <a:t/>
            </a:r>
            <a:br>
              <a:rPr lang="en-US" dirty="0">
                <a:solidFill>
                  <a:schemeClr val="accent1"/>
                </a:solidFill>
              </a:rPr>
            </a:br>
            <a:r>
              <a:rPr lang="en-US" b="1" dirty="0">
                <a:solidFill>
                  <a:schemeClr val="accent1"/>
                </a:solidFill>
              </a:rPr>
              <a:t>IoT ELEMENTS: Identification, Sensing  &amp; Communication</a:t>
            </a:r>
            <a:endParaRPr lang="en-US" dirty="0"/>
          </a:p>
        </p:txBody>
      </p:sp>
      <p:sp>
        <p:nvSpPr>
          <p:cNvPr id="3" name="Content Placeholder 2"/>
          <p:cNvSpPr>
            <a:spLocks noGrp="1"/>
          </p:cNvSpPr>
          <p:nvPr>
            <p:ph idx="1"/>
          </p:nvPr>
        </p:nvSpPr>
        <p:spPr>
          <a:xfrm>
            <a:off x="1218883" y="764704"/>
            <a:ext cx="10360501" cy="5904656"/>
          </a:xfrm>
        </p:spPr>
        <p:txBody>
          <a:bodyPr>
            <a:noAutofit/>
          </a:bodyPr>
          <a:lstStyle/>
          <a:p>
            <a:r>
              <a:rPr lang="en-US" sz="1800" dirty="0">
                <a:solidFill>
                  <a:schemeClr val="accent1"/>
                </a:solidFill>
              </a:rPr>
              <a:t>Understanding the IoT building blocks helps to gain a better insight into the real meaning and functionality of the IoT. Functionality can be delivered by six main elements:</a:t>
            </a:r>
          </a:p>
          <a:p>
            <a:pPr marL="0" indent="0">
              <a:buNone/>
            </a:pPr>
            <a:r>
              <a:rPr lang="en-US" sz="1800" b="1" dirty="0">
                <a:solidFill>
                  <a:srgbClr val="FF0000"/>
                </a:solidFill>
              </a:rPr>
              <a:t>Identification</a:t>
            </a:r>
          </a:p>
          <a:p>
            <a:pPr lvl="0">
              <a:spcBef>
                <a:spcPts val="0"/>
              </a:spcBef>
            </a:pPr>
            <a:r>
              <a:rPr lang="en-US" sz="1800" dirty="0">
                <a:solidFill>
                  <a:schemeClr val="accent1"/>
                </a:solidFill>
              </a:rPr>
              <a:t>Identification is crucial for the IoT to name and match services with their demand.</a:t>
            </a:r>
          </a:p>
          <a:p>
            <a:pPr marL="0" indent="0">
              <a:buNone/>
            </a:pPr>
            <a:r>
              <a:rPr lang="en-US" sz="1800" b="1" dirty="0">
                <a:solidFill>
                  <a:srgbClr val="FF0000"/>
                </a:solidFill>
              </a:rPr>
              <a:t>Sensing</a:t>
            </a:r>
          </a:p>
          <a:p>
            <a:pPr lvl="0">
              <a:spcBef>
                <a:spcPts val="0"/>
              </a:spcBef>
            </a:pPr>
            <a:r>
              <a:rPr lang="en-US" sz="1800" dirty="0">
                <a:solidFill>
                  <a:schemeClr val="accent1"/>
                </a:solidFill>
              </a:rPr>
              <a:t>The IoT sensing means gathering data from related objects within the network and sending them back to a data warehouse, database, or cloud.</a:t>
            </a:r>
          </a:p>
          <a:p>
            <a:pPr lvl="0"/>
            <a:r>
              <a:rPr lang="en-US" sz="1800" dirty="0">
                <a:solidFill>
                  <a:schemeClr val="accent1"/>
                </a:solidFill>
              </a:rPr>
              <a:t>The IoT sensors can be smart sensors, actuators or wearable sensing devices, Single Board Computers (SBCs) integrated with sensors and built-in TCP/IP and security functionalities are typically used to realize IoT products (e.g., Arduino Yun, Raspberry PI, </a:t>
            </a:r>
            <a:r>
              <a:rPr lang="en-US" sz="1800" dirty="0" err="1">
                <a:solidFill>
                  <a:schemeClr val="accent1"/>
                </a:solidFill>
              </a:rPr>
              <a:t>BeagleBone</a:t>
            </a:r>
            <a:r>
              <a:rPr lang="en-US" sz="1800" dirty="0">
                <a:solidFill>
                  <a:schemeClr val="accent1"/>
                </a:solidFill>
              </a:rPr>
              <a:t>  etc.). Such devices typically connect to a central management portal to provide the required data by customers.</a:t>
            </a:r>
            <a:r>
              <a:rPr lang="en-US" sz="1800" dirty="0">
                <a:solidFill>
                  <a:srgbClr val="FF6600"/>
                </a:solidFill>
                <a:ea typeface="Calibri" panose="020F0502020204030204" pitchFamily="34" charset="0"/>
                <a:cs typeface="Times New Roman" panose="02020603050405020304" pitchFamily="18" charset="0"/>
              </a:rPr>
              <a:t> </a:t>
            </a:r>
          </a:p>
          <a:p>
            <a:pPr marL="0" marR="0" lvl="0" indent="0">
              <a:lnSpc>
                <a:spcPct val="107000"/>
              </a:lnSpc>
              <a:spcBef>
                <a:spcPts val="0"/>
              </a:spcBef>
              <a:spcAft>
                <a:spcPts val="0"/>
              </a:spcAft>
              <a:buNone/>
            </a:pPr>
            <a:r>
              <a:rPr lang="en-US" sz="1800" b="1" dirty="0">
                <a:solidFill>
                  <a:srgbClr val="FF0000"/>
                </a:solidFill>
                <a:ea typeface="Calibri" panose="020F0502020204030204" pitchFamily="34" charset="0"/>
                <a:cs typeface="Times New Roman" panose="02020603050405020304" pitchFamily="18" charset="0"/>
              </a:rPr>
              <a:t>Communication</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accent1"/>
                </a:solidFill>
                <a:ea typeface="Calibri" panose="020F0502020204030204" pitchFamily="34" charset="0"/>
                <a:cs typeface="Times New Roman" panose="02020603050405020304" pitchFamily="18" charset="0"/>
              </a:rPr>
              <a:t>The IoT communication technologies connect heterogeneous objects together to deliver specific smart services. Typically, the IoT nodes should operate using low power in the presence of lossy and noisy communication links.</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accent1"/>
                </a:solidFill>
                <a:ea typeface="Calibri" panose="020F0502020204030204" pitchFamily="34" charset="0"/>
                <a:cs typeface="Times New Roman" panose="02020603050405020304" pitchFamily="18" charset="0"/>
              </a:rPr>
              <a:t> Examples of communication protocols used for the IoT are </a:t>
            </a:r>
            <a:r>
              <a:rPr lang="en-US" sz="1800" dirty="0" err="1">
                <a:solidFill>
                  <a:schemeClr val="accent1"/>
                </a:solidFill>
                <a:ea typeface="Calibri" panose="020F0502020204030204" pitchFamily="34" charset="0"/>
                <a:cs typeface="Times New Roman" panose="02020603050405020304" pitchFamily="18" charset="0"/>
              </a:rPr>
              <a:t>WiFi</a:t>
            </a:r>
            <a:r>
              <a:rPr lang="en-US" sz="1800" dirty="0">
                <a:solidFill>
                  <a:schemeClr val="accent1"/>
                </a:solidFill>
                <a:ea typeface="Calibri" panose="020F0502020204030204" pitchFamily="34" charset="0"/>
                <a:cs typeface="Times New Roman" panose="02020603050405020304" pitchFamily="18" charset="0"/>
              </a:rPr>
              <a:t>, Bluetooth, IEEE 802.15.4, Z-wave, and LTE-Advanced.</a:t>
            </a:r>
          </a:p>
          <a:p>
            <a:pPr lvl="0"/>
            <a:endParaRPr lang="en-US" sz="1800" dirty="0">
              <a:solidFill>
                <a:schemeClr val="accent1"/>
              </a:solidFill>
            </a:endParaRPr>
          </a:p>
          <a:p>
            <a:pPr lvl="0"/>
            <a:endParaRPr lang="en-US" sz="1800" dirty="0">
              <a:solidFill>
                <a:schemeClr val="accent1"/>
              </a:solidFill>
            </a:endParaRPr>
          </a:p>
          <a:p>
            <a:endParaRPr lang="en-US" sz="1800" dirty="0">
              <a:solidFill>
                <a:schemeClr val="accent1"/>
              </a:solidFill>
            </a:endParaRPr>
          </a:p>
        </p:txBody>
      </p:sp>
    </p:spTree>
    <p:extLst>
      <p:ext uri="{BB962C8B-B14F-4D97-AF65-F5344CB8AC3E}">
        <p14:creationId xmlns:p14="http://schemas.microsoft.com/office/powerpoint/2010/main" val="63120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116632"/>
            <a:ext cx="9916089" cy="576064"/>
          </a:xfrm>
        </p:spPr>
        <p:txBody>
          <a:bodyPr>
            <a:normAutofit fontScale="90000"/>
          </a:bodyPr>
          <a:lstStyle/>
          <a:p>
            <a:pPr algn="ctr">
              <a:lnSpc>
                <a:spcPct val="100000"/>
              </a:lnSpc>
            </a:pPr>
            <a: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r>
            <a:b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br>
            <a: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r>
            <a:b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br>
            <a: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r>
            <a:b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br>
            <a: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r>
            <a:b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br>
            <a: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r>
            <a:b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br>
            <a:r>
              <a:rPr lang="en-US"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chemeClr val="accent1"/>
                </a:solidFill>
                <a:latin typeface="Calibri" panose="020F0502020204030204" pitchFamily="34" charset="0"/>
                <a:ea typeface="Calibri" panose="020F0502020204030204" pitchFamily="34" charset="0"/>
                <a:cs typeface="Times New Roman" panose="02020603050405020304" pitchFamily="18" charset="0"/>
              </a:rPr>
            </a:br>
            <a:r>
              <a:rPr lang="en-US" b="1" dirty="0" err="1">
                <a:solidFill>
                  <a:schemeClr val="accent1"/>
                </a:solidFill>
              </a:rPr>
              <a:t>IoT</a:t>
            </a:r>
            <a:r>
              <a:rPr lang="en-US" b="1" dirty="0">
                <a:solidFill>
                  <a:schemeClr val="accent1"/>
                </a:solidFill>
              </a:rPr>
              <a:t> ELEMENTS: </a:t>
            </a:r>
            <a:r>
              <a:rPr lang="en-US"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Communication &amp; Computation</a:t>
            </a:r>
            <a:endParaRPr lang="en-US" dirty="0"/>
          </a:p>
        </p:txBody>
      </p:sp>
      <p:sp>
        <p:nvSpPr>
          <p:cNvPr id="3" name="Content Placeholder 2"/>
          <p:cNvSpPr>
            <a:spLocks noGrp="1"/>
          </p:cNvSpPr>
          <p:nvPr>
            <p:ph idx="1"/>
          </p:nvPr>
        </p:nvSpPr>
        <p:spPr>
          <a:xfrm>
            <a:off x="1218883" y="836712"/>
            <a:ext cx="10360501" cy="5544616"/>
          </a:xfrm>
        </p:spPr>
        <p:txBody>
          <a:bodyPr>
            <a:normAutofit lnSpcReduction="10000"/>
          </a:bodyPr>
          <a:lstStyle/>
          <a:p>
            <a:pPr marL="0" marR="0" lvl="0" indent="0">
              <a:lnSpc>
                <a:spcPct val="107000"/>
              </a:lnSpc>
              <a:spcBef>
                <a:spcPts val="0"/>
              </a:spcBef>
              <a:spcAft>
                <a:spcPts val="0"/>
              </a:spcAft>
              <a:buNone/>
            </a:pPr>
            <a:endParaRPr lang="en-US"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Computation</a:t>
            </a:r>
          </a:p>
          <a:p>
            <a:pPr marL="342900" marR="0" lvl="0" indent="-342900">
              <a:lnSpc>
                <a:spcPct val="107000"/>
              </a:lnSpc>
              <a:spcBef>
                <a:spcPts val="0"/>
              </a:spcBef>
              <a:spcAft>
                <a:spcPts val="800"/>
              </a:spcAft>
              <a:buFont typeface="Symbol" panose="05050102010706020507" pitchFamily="18" charset="2"/>
              <a:buChar char=""/>
            </a:pPr>
            <a:r>
              <a:rPr lang="en-US"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Processing units (e.g., microcontrollers, microprocessors, SOCs, FPGAs) and software applications represent the “brain” and the computational ability of the </a:t>
            </a:r>
            <a:r>
              <a:rPr lang="en-US" dirty="0" err="1">
                <a:solidFill>
                  <a:schemeClr val="accent1"/>
                </a:solidFill>
                <a:latin typeface="Calibri" panose="020F0502020204030204" pitchFamily="34" charset="0"/>
                <a:ea typeface="Calibri" panose="020F0502020204030204" pitchFamily="34" charset="0"/>
                <a:cs typeface="Times New Roman" panose="02020603050405020304" pitchFamily="18" charset="0"/>
              </a:rPr>
              <a:t>IoT</a:t>
            </a:r>
            <a:r>
              <a:rPr lang="en-US"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800"/>
              </a:spcAft>
              <a:buFont typeface="Symbol" panose="05050102010706020507" pitchFamily="18" charset="2"/>
              <a:buChar char=""/>
            </a:pPr>
            <a:r>
              <a:rPr lang="en-US"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Various hardware platforms were developed to run IoT applications such as Arduino, Intel Galileo, Raspberry PI, etc.</a:t>
            </a:r>
          </a:p>
          <a:p>
            <a:pPr marL="0" marR="0" lvl="0" indent="0">
              <a:lnSpc>
                <a:spcPct val="107000"/>
              </a:lnSpc>
              <a:spcBef>
                <a:spcPts val="0"/>
              </a:spcBef>
              <a:spcAft>
                <a:spcPts val="800"/>
              </a:spcAft>
              <a:buNone/>
            </a:pPr>
            <a:r>
              <a:rPr lang="en-US" b="1" dirty="0">
                <a:solidFill>
                  <a:srgbClr val="FF0000"/>
                </a:solidFill>
                <a:latin typeface="Calibri" panose="020F0502020204030204" pitchFamily="34" charset="0"/>
                <a:cs typeface="Times New Roman" panose="02020603050405020304" pitchFamily="18" charset="0"/>
              </a:rPr>
              <a:t>Services</a:t>
            </a:r>
          </a:p>
          <a:p>
            <a:pPr marL="0" marR="0" lvl="0" indent="0">
              <a:lnSpc>
                <a:spcPct val="107000"/>
              </a:lnSpc>
              <a:spcBef>
                <a:spcPts val="0"/>
              </a:spcBef>
              <a:spcAft>
                <a:spcPts val="800"/>
              </a:spcAft>
              <a:buNone/>
            </a:pPr>
            <a:r>
              <a:rPr lang="en-US" dirty="0">
                <a:solidFill>
                  <a:schemeClr val="accent1"/>
                </a:solidFill>
                <a:latin typeface="Calibri" panose="020F0502020204030204" pitchFamily="34" charset="0"/>
                <a:cs typeface="Times New Roman" panose="02020603050405020304" pitchFamily="18" charset="0"/>
              </a:rPr>
              <a:t>Where services are provided</a:t>
            </a:r>
          </a:p>
          <a:p>
            <a:pPr marL="0" marR="0" lvl="0" indent="0">
              <a:lnSpc>
                <a:spcPct val="107000"/>
              </a:lnSpc>
              <a:spcBef>
                <a:spcPts val="0"/>
              </a:spcBef>
              <a:spcAft>
                <a:spcPts val="800"/>
              </a:spcAft>
              <a:buNone/>
            </a:pPr>
            <a:r>
              <a:rPr lang="en-US" b="1" dirty="0">
                <a:solidFill>
                  <a:srgbClr val="FF0000"/>
                </a:solidFill>
                <a:latin typeface="Calibri" panose="020F0502020204030204" pitchFamily="34" charset="0"/>
                <a:cs typeface="Times New Roman" panose="02020603050405020304" pitchFamily="18" charset="0"/>
              </a:rPr>
              <a:t>Semantics</a:t>
            </a:r>
          </a:p>
          <a:p>
            <a:pPr marL="0" marR="0" lvl="0" indent="0">
              <a:lnSpc>
                <a:spcPct val="107000"/>
              </a:lnSpc>
              <a:spcBef>
                <a:spcPts val="0"/>
              </a:spcBef>
              <a:spcAft>
                <a:spcPts val="800"/>
              </a:spcAft>
              <a:buNone/>
            </a:pPr>
            <a:r>
              <a:rPr lang="en-US" dirty="0">
                <a:solidFill>
                  <a:schemeClr val="accent1"/>
                </a:solidFill>
                <a:latin typeface="Calibri" panose="020F0502020204030204" pitchFamily="34" charset="0"/>
                <a:cs typeface="Times New Roman" panose="02020603050405020304" pitchFamily="18" charset="0"/>
              </a:rPr>
              <a:t>Adding meaning to content</a:t>
            </a:r>
          </a:p>
          <a:p>
            <a:pPr marL="0" marR="0" lvl="0" indent="0">
              <a:lnSpc>
                <a:spcPct val="107000"/>
              </a:lnSpc>
              <a:spcBef>
                <a:spcPts val="0"/>
              </a:spcBef>
              <a:spcAft>
                <a:spcPts val="800"/>
              </a:spcAft>
              <a:buNone/>
            </a:pPr>
            <a:endParaRPr lang="en-US" dirty="0">
              <a:solidFill>
                <a:srgbClr val="FF0000"/>
              </a:solidFill>
            </a:endParaRPr>
          </a:p>
        </p:txBody>
      </p:sp>
    </p:spTree>
    <p:extLst>
      <p:ext uri="{BB962C8B-B14F-4D97-AF65-F5344CB8AC3E}">
        <p14:creationId xmlns:p14="http://schemas.microsoft.com/office/powerpoint/2010/main" val="226094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8883" y="274637"/>
            <a:ext cx="10360501" cy="634083"/>
          </a:xfrm>
        </p:spPr>
        <p:txBody>
          <a:bodyPr/>
          <a:lstStyle/>
          <a:p>
            <a:pPr algn="ctr"/>
            <a:r>
              <a:rPr lang="en-US" b="1" dirty="0">
                <a:solidFill>
                  <a:schemeClr val="accent1"/>
                </a:solidFill>
              </a:rPr>
              <a:t>SMART ENVIRONMENTS</a:t>
            </a:r>
          </a:p>
        </p:txBody>
      </p:sp>
      <p:sp>
        <p:nvSpPr>
          <p:cNvPr id="3" name="Content Placeholder 2"/>
          <p:cNvSpPr>
            <a:spLocks noGrp="1"/>
          </p:cNvSpPr>
          <p:nvPr>
            <p:ph sz="half" idx="2"/>
          </p:nvPr>
        </p:nvSpPr>
        <p:spPr>
          <a:xfrm>
            <a:off x="1218883" y="1196752"/>
            <a:ext cx="2211233" cy="5256584"/>
          </a:xfrm>
        </p:spPr>
        <p:txBody>
          <a:bodyPr/>
          <a:lstStyle/>
          <a:p>
            <a:r>
              <a:rPr lang="en-US" sz="2400" dirty="0">
                <a:solidFill>
                  <a:schemeClr val="accent1"/>
                </a:solidFill>
              </a:rPr>
              <a:t>A Smart Environment is a world where all kinds of smart devices are continuously working to make users’  lives  more  comfortable  </a:t>
            </a:r>
            <a:r>
              <a:rPr lang="en-US" sz="2000" dirty="0">
                <a:solidFill>
                  <a:schemeClr val="accent1"/>
                </a:solidFill>
              </a:rPr>
              <a:t>(Cook,  2005).</a:t>
            </a:r>
            <a:endParaRPr lang="en-US" sz="2400" dirty="0">
              <a:solidFill>
                <a:schemeClr val="accent1"/>
              </a:solidFill>
            </a:endParaRPr>
          </a:p>
          <a:p>
            <a:endParaRPr lang="en-US" dirty="0"/>
          </a:p>
        </p:txBody>
      </p:sp>
      <p:pic>
        <p:nvPicPr>
          <p:cNvPr id="10" name="Content Placeholder 9"/>
          <p:cNvPicPr>
            <a:picLocks noGrp="1" noChangeAspect="1"/>
          </p:cNvPicPr>
          <p:nvPr>
            <p:ph sz="quarter" idx="4"/>
          </p:nvPr>
        </p:nvPicPr>
        <p:blipFill>
          <a:blip r:embed="rId2"/>
          <a:stretch>
            <a:fillRect/>
          </a:stretch>
        </p:blipFill>
        <p:spPr>
          <a:xfrm>
            <a:off x="3646140" y="1052736"/>
            <a:ext cx="8280920" cy="5256584"/>
          </a:xfrm>
          <a:prstGeom prst="rect">
            <a:avLst/>
          </a:prstGeom>
        </p:spPr>
      </p:pic>
    </p:spTree>
    <p:extLst>
      <p:ext uri="{BB962C8B-B14F-4D97-AF65-F5344CB8AC3E}">
        <p14:creationId xmlns:p14="http://schemas.microsoft.com/office/powerpoint/2010/main" val="385232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chemeClr val="accent1"/>
                </a:solidFill>
              </a:rPr>
              <a:t>Smarter Environment: Smart cities</a:t>
            </a:r>
          </a:p>
        </p:txBody>
      </p:sp>
      <p:sp>
        <p:nvSpPr>
          <p:cNvPr id="5" name="Content Placeholder 4"/>
          <p:cNvSpPr>
            <a:spLocks noGrp="1"/>
          </p:cNvSpPr>
          <p:nvPr>
            <p:ph sz="half" idx="2"/>
          </p:nvPr>
        </p:nvSpPr>
        <p:spPr>
          <a:xfrm>
            <a:off x="1181762" y="1701800"/>
            <a:ext cx="5078677" cy="4679528"/>
          </a:xfrm>
        </p:spPr>
        <p:txBody>
          <a:bodyPr/>
          <a:lstStyle/>
          <a:p>
            <a:r>
              <a:rPr lang="en-US" sz="2400" dirty="0">
                <a:solidFill>
                  <a:schemeClr val="accent1"/>
                </a:solidFill>
              </a:rPr>
              <a:t>Smart Environments are currently considered a key factor to connecting the </a:t>
            </a:r>
            <a:r>
              <a:rPr lang="en-US" sz="2400" dirty="0">
                <a:solidFill>
                  <a:srgbClr val="FF0000"/>
                </a:solidFill>
              </a:rPr>
              <a:t>physical world </a:t>
            </a:r>
            <a:r>
              <a:rPr lang="en-US" sz="2400" dirty="0">
                <a:solidFill>
                  <a:schemeClr val="accent1"/>
                </a:solidFill>
              </a:rPr>
              <a:t>with  </a:t>
            </a:r>
            <a:r>
              <a:rPr lang="en-US" sz="2400" dirty="0">
                <a:solidFill>
                  <a:srgbClr val="FF0000"/>
                </a:solidFill>
              </a:rPr>
              <a:t>the  information  world.</a:t>
            </a:r>
            <a:r>
              <a:rPr lang="en-US" sz="2400" dirty="0">
                <a:solidFill>
                  <a:schemeClr val="accent1"/>
                </a:solidFill>
              </a:rPr>
              <a:t>   A  Smart  Environment  can  be  defined  as  the  combination  of  a </a:t>
            </a:r>
            <a:r>
              <a:rPr lang="en-US" sz="2400" dirty="0">
                <a:solidFill>
                  <a:srgbClr val="FF0000"/>
                </a:solidFill>
              </a:rPr>
              <a:t>Physical environment</a:t>
            </a:r>
            <a:r>
              <a:rPr lang="en-US" sz="2400" dirty="0">
                <a:solidFill>
                  <a:schemeClr val="accent1"/>
                </a:solidFill>
              </a:rPr>
              <a:t>, </a:t>
            </a:r>
            <a:r>
              <a:rPr lang="en-US" sz="2400" dirty="0">
                <a:solidFill>
                  <a:srgbClr val="FF0000"/>
                </a:solidFill>
              </a:rPr>
              <a:t>an infrastructure </a:t>
            </a:r>
            <a:r>
              <a:rPr lang="en-US" sz="2400" dirty="0">
                <a:solidFill>
                  <a:schemeClr val="accent1"/>
                </a:solidFill>
              </a:rPr>
              <a:t>for data management (called Smart Space)</a:t>
            </a:r>
            <a:r>
              <a:rPr lang="en-US" sz="2400" dirty="0">
                <a:solidFill>
                  <a:srgbClr val="FF0000"/>
                </a:solidFill>
              </a:rPr>
              <a:t>, a collection of  embedded  systems</a:t>
            </a:r>
            <a:r>
              <a:rPr lang="en-US" sz="2400" dirty="0">
                <a:solidFill>
                  <a:schemeClr val="accent1"/>
                </a:solidFill>
              </a:rPr>
              <a:t>  gathering  heterogeneous  data  from  the  environment,  and  a  </a:t>
            </a:r>
            <a:r>
              <a:rPr lang="en-US" sz="2400" dirty="0">
                <a:solidFill>
                  <a:srgbClr val="FF0000"/>
                </a:solidFill>
              </a:rPr>
              <a:t>connectivity solution </a:t>
            </a:r>
            <a:r>
              <a:rPr lang="en-US" sz="2400" dirty="0">
                <a:solidFill>
                  <a:schemeClr val="accent1"/>
                </a:solidFill>
              </a:rPr>
              <a:t>to convey these data to the Smart Space.</a:t>
            </a:r>
          </a:p>
          <a:p>
            <a:endParaRPr lang="en-US" sz="2400" dirty="0">
              <a:solidFill>
                <a:schemeClr val="accent1"/>
              </a:solidFill>
            </a:endParaRPr>
          </a:p>
        </p:txBody>
      </p:sp>
      <p:pic>
        <p:nvPicPr>
          <p:cNvPr id="9" name="Content Placeholder 6"/>
          <p:cNvPicPr>
            <a:picLocks noGrp="1" noChangeAspect="1"/>
          </p:cNvPicPr>
          <p:nvPr>
            <p:ph sz="quarter" idx="4"/>
          </p:nvPr>
        </p:nvPicPr>
        <p:blipFill>
          <a:blip r:embed="rId2"/>
          <a:stretch>
            <a:fillRect/>
          </a:stretch>
        </p:blipFill>
        <p:spPr>
          <a:xfrm>
            <a:off x="6382444" y="1773238"/>
            <a:ext cx="5400599" cy="4311650"/>
          </a:xfrm>
          <a:prstGeom prst="rect">
            <a:avLst/>
          </a:prstGeom>
        </p:spPr>
      </p:pic>
    </p:spTree>
    <p:extLst>
      <p:ext uri="{BB962C8B-B14F-4D97-AF65-F5344CB8AC3E}">
        <p14:creationId xmlns:p14="http://schemas.microsoft.com/office/powerpoint/2010/main" val="131871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smtClean="0">
                <a:solidFill>
                  <a:schemeClr val="accent1"/>
                </a:solidFill>
              </a:rPr>
              <a:t>Smart </a:t>
            </a:r>
            <a:r>
              <a:rPr lang="en-US" sz="4400" b="1" dirty="0">
                <a:solidFill>
                  <a:schemeClr val="accent1"/>
                </a:solidFill>
              </a:rPr>
              <a:t>Environments cont’d : </a:t>
            </a:r>
            <a:r>
              <a:rPr lang="en-US" sz="4400" b="1" dirty="0" smtClean="0">
                <a:solidFill>
                  <a:schemeClr val="accent1"/>
                </a:solidFill>
              </a:rPr>
              <a:t>Average distribution of components</a:t>
            </a:r>
            <a:endParaRPr lang="en-US" sz="4400" b="1" dirty="0">
              <a:solidFill>
                <a:schemeClr val="accent1"/>
              </a:solidFill>
            </a:endParaRPr>
          </a:p>
        </p:txBody>
      </p:sp>
      <p:pic>
        <p:nvPicPr>
          <p:cNvPr id="4" name="Content Placeholder 3"/>
          <p:cNvPicPr>
            <a:picLocks noGrp="1" noChangeAspect="1"/>
          </p:cNvPicPr>
          <p:nvPr>
            <p:ph sz="half" idx="1"/>
          </p:nvPr>
        </p:nvPicPr>
        <p:blipFill>
          <a:blip r:embed="rId2"/>
          <a:stretch>
            <a:fillRect/>
          </a:stretch>
        </p:blipFill>
        <p:spPr>
          <a:xfrm>
            <a:off x="4582244" y="1706880"/>
            <a:ext cx="6768752" cy="4242400"/>
          </a:xfrm>
          <a:prstGeom prst="rect">
            <a:avLst/>
          </a:prstGeom>
        </p:spPr>
      </p:pic>
      <p:sp>
        <p:nvSpPr>
          <p:cNvPr id="5" name="Content Placeholder 4"/>
          <p:cNvSpPr>
            <a:spLocks noGrp="1"/>
          </p:cNvSpPr>
          <p:nvPr>
            <p:ph sz="half" idx="2"/>
          </p:nvPr>
        </p:nvSpPr>
        <p:spPr>
          <a:xfrm>
            <a:off x="1053852" y="1669176"/>
            <a:ext cx="3528392" cy="4280103"/>
          </a:xfrm>
        </p:spPr>
        <p:txBody>
          <a:bodyPr>
            <a:noAutofit/>
          </a:bodyPr>
          <a:lstStyle/>
          <a:p>
            <a:endParaRPr lang="en-US" sz="4000" dirty="0">
              <a:solidFill>
                <a:schemeClr val="accent1"/>
              </a:solidFill>
            </a:endParaRPr>
          </a:p>
          <a:p>
            <a:r>
              <a:rPr lang="en-US" sz="4000" dirty="0" smtClean="0">
                <a:solidFill>
                  <a:schemeClr val="accent1"/>
                </a:solidFill>
              </a:rPr>
              <a:t>Smarter </a:t>
            </a:r>
            <a:r>
              <a:rPr lang="en-US" sz="4000" dirty="0">
                <a:solidFill>
                  <a:schemeClr val="accent1"/>
                </a:solidFill>
              </a:rPr>
              <a:t>Environments have come to stay</a:t>
            </a:r>
            <a:endParaRPr lang="en-US" sz="4000" dirty="0"/>
          </a:p>
        </p:txBody>
      </p:sp>
    </p:spTree>
    <p:extLst>
      <p:ext uri="{BB962C8B-B14F-4D97-AF65-F5344CB8AC3E}">
        <p14:creationId xmlns:p14="http://schemas.microsoft.com/office/powerpoint/2010/main" val="3039969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000" b="1" dirty="0" smtClean="0">
                <a:solidFill>
                  <a:schemeClr val="accent1"/>
                </a:solidFill>
              </a:rPr>
              <a:t>Smart </a:t>
            </a:r>
            <a:r>
              <a:rPr lang="en-US" sz="4000" b="1" dirty="0">
                <a:solidFill>
                  <a:schemeClr val="accent1"/>
                </a:solidFill>
              </a:rPr>
              <a:t>Environments </a:t>
            </a:r>
            <a:r>
              <a:rPr lang="en-US" sz="4000" b="1" dirty="0" smtClean="0">
                <a:solidFill>
                  <a:schemeClr val="accent1"/>
                </a:solidFill>
              </a:rPr>
              <a:t>cont’d: Connected devices</a:t>
            </a:r>
            <a:endParaRPr lang="en-US" sz="4000" dirty="0"/>
          </a:p>
        </p:txBody>
      </p:sp>
      <p:pic>
        <p:nvPicPr>
          <p:cNvPr id="7" name="Content Placeholder 6"/>
          <p:cNvPicPr>
            <a:picLocks noGrp="1" noChangeAspect="1"/>
          </p:cNvPicPr>
          <p:nvPr>
            <p:ph idx="1"/>
          </p:nvPr>
        </p:nvPicPr>
        <p:blipFill>
          <a:blip r:embed="rId2"/>
          <a:stretch>
            <a:fillRect/>
          </a:stretch>
        </p:blipFill>
        <p:spPr>
          <a:xfrm>
            <a:off x="1413892" y="1701800"/>
            <a:ext cx="10165492" cy="4462463"/>
          </a:xfrm>
          <a:prstGeom prst="rect">
            <a:avLst/>
          </a:prstGeom>
        </p:spPr>
      </p:pic>
    </p:spTree>
    <p:extLst>
      <p:ext uri="{BB962C8B-B14F-4D97-AF65-F5344CB8AC3E}">
        <p14:creationId xmlns:p14="http://schemas.microsoft.com/office/powerpoint/2010/main" val="231662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Generic Architecture of Smart Environments</a:t>
            </a:r>
          </a:p>
        </p:txBody>
      </p:sp>
      <p:sp>
        <p:nvSpPr>
          <p:cNvPr id="6" name="Content Placeholder 5"/>
          <p:cNvSpPr>
            <a:spLocks noGrp="1"/>
          </p:cNvSpPr>
          <p:nvPr>
            <p:ph sz="half" idx="1"/>
          </p:nvPr>
        </p:nvSpPr>
        <p:spPr/>
        <p:txBody>
          <a:bodyPr/>
          <a:lstStyle/>
          <a:p>
            <a:r>
              <a:rPr lang="en-US" sz="3600" dirty="0">
                <a:solidFill>
                  <a:schemeClr val="accent1"/>
                </a:solidFill>
              </a:rPr>
              <a:t>Architecturally, a smart community consists of three domains:</a:t>
            </a:r>
          </a:p>
          <a:p>
            <a:r>
              <a:rPr lang="en-US" sz="3600" dirty="0">
                <a:solidFill>
                  <a:srgbClr val="FF0000"/>
                </a:solidFill>
              </a:rPr>
              <a:t>The home domain</a:t>
            </a:r>
          </a:p>
          <a:p>
            <a:r>
              <a:rPr lang="en-US" sz="3600" dirty="0">
                <a:solidFill>
                  <a:srgbClr val="FF0000"/>
                </a:solidFill>
              </a:rPr>
              <a:t> community domain</a:t>
            </a:r>
          </a:p>
          <a:p>
            <a:r>
              <a:rPr lang="en-US" sz="3600" dirty="0">
                <a:solidFill>
                  <a:schemeClr val="accent1"/>
                </a:solidFill>
              </a:rPr>
              <a:t> and </a:t>
            </a:r>
            <a:r>
              <a:rPr lang="en-US" sz="3600" dirty="0">
                <a:solidFill>
                  <a:srgbClr val="FF0000"/>
                </a:solidFill>
              </a:rPr>
              <a:t>service domain</a:t>
            </a:r>
          </a:p>
          <a:p>
            <a:endParaRPr lang="en-US" dirty="0"/>
          </a:p>
        </p:txBody>
      </p:sp>
      <p:pic>
        <p:nvPicPr>
          <p:cNvPr id="9" name="Content Placeholder 8"/>
          <p:cNvPicPr>
            <a:picLocks noGrp="1" noChangeAspect="1"/>
          </p:cNvPicPr>
          <p:nvPr>
            <p:ph sz="half" idx="2"/>
          </p:nvPr>
        </p:nvPicPr>
        <p:blipFill>
          <a:blip r:embed="rId2"/>
          <a:stretch>
            <a:fillRect/>
          </a:stretch>
        </p:blipFill>
        <p:spPr>
          <a:xfrm>
            <a:off x="6410019" y="1712632"/>
            <a:ext cx="5628829" cy="4380664"/>
          </a:xfrm>
          <a:prstGeom prst="rect">
            <a:avLst/>
          </a:prstGeom>
        </p:spPr>
      </p:pic>
    </p:spTree>
    <p:extLst>
      <p:ext uri="{BB962C8B-B14F-4D97-AF65-F5344CB8AC3E}">
        <p14:creationId xmlns:p14="http://schemas.microsoft.com/office/powerpoint/2010/main" val="3205129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Generic Architecture of Smart Environments : The Home Domain</a:t>
            </a:r>
          </a:p>
        </p:txBody>
      </p:sp>
      <p:sp>
        <p:nvSpPr>
          <p:cNvPr id="6" name="Content Placeholder 5"/>
          <p:cNvSpPr>
            <a:spLocks noGrp="1"/>
          </p:cNvSpPr>
          <p:nvPr>
            <p:ph idx="1"/>
          </p:nvPr>
        </p:nvSpPr>
        <p:spPr/>
        <p:txBody>
          <a:bodyPr>
            <a:normAutofit fontScale="92500" lnSpcReduction="20000"/>
          </a:bodyPr>
          <a:lstStyle/>
          <a:p>
            <a:r>
              <a:rPr lang="en-US" dirty="0">
                <a:solidFill>
                  <a:schemeClr val="accent1"/>
                </a:solidFill>
              </a:rPr>
              <a:t>A  </a:t>
            </a:r>
            <a:r>
              <a:rPr lang="en-US" dirty="0">
                <a:solidFill>
                  <a:srgbClr val="FF0000"/>
                </a:solidFill>
              </a:rPr>
              <a:t>home network </a:t>
            </a:r>
            <a:r>
              <a:rPr lang="en-US" dirty="0">
                <a:solidFill>
                  <a:schemeClr val="accent1"/>
                </a:solidFill>
              </a:rPr>
              <a:t>is formed by a number of home automation systems (e.g. Healthcare systems and security systems) for continuous real-time monitoring of residents.</a:t>
            </a:r>
          </a:p>
          <a:p>
            <a:r>
              <a:rPr lang="en-US" dirty="0">
                <a:solidFill>
                  <a:schemeClr val="accent1"/>
                </a:solidFill>
              </a:rPr>
              <a:t> These systems report their surveillance results to a home gateway inside the home in a single-hop or multi-hop way. </a:t>
            </a:r>
          </a:p>
          <a:p>
            <a:r>
              <a:rPr lang="en-US" dirty="0">
                <a:solidFill>
                  <a:schemeClr val="accent1"/>
                </a:solidFill>
              </a:rPr>
              <a:t>The connection may be realized by </a:t>
            </a:r>
            <a:r>
              <a:rPr lang="en-US" dirty="0">
                <a:solidFill>
                  <a:srgbClr val="FF0000"/>
                </a:solidFill>
              </a:rPr>
              <a:t>powerline communication technologies</a:t>
            </a:r>
            <a:r>
              <a:rPr lang="en-US" dirty="0">
                <a:solidFill>
                  <a:schemeClr val="accent1"/>
                </a:solidFill>
              </a:rPr>
              <a:t> such as </a:t>
            </a:r>
            <a:r>
              <a:rPr lang="en-US" dirty="0" err="1" smtClean="0">
                <a:solidFill>
                  <a:schemeClr val="accent1"/>
                </a:solidFill>
              </a:rPr>
              <a:t>HomePlug</a:t>
            </a:r>
            <a:r>
              <a:rPr lang="en-US" dirty="0" smtClean="0">
                <a:solidFill>
                  <a:schemeClr val="accent1"/>
                </a:solidFill>
              </a:rPr>
              <a:t>, </a:t>
            </a:r>
            <a:r>
              <a:rPr lang="en-US" dirty="0">
                <a:solidFill>
                  <a:srgbClr val="FF0000"/>
                </a:solidFill>
              </a:rPr>
              <a:t>wireless communication technologies </a:t>
            </a:r>
            <a:r>
              <a:rPr lang="en-US" dirty="0">
                <a:solidFill>
                  <a:schemeClr val="accent1"/>
                </a:solidFill>
              </a:rPr>
              <a:t>like Bluetooth, </a:t>
            </a:r>
            <a:r>
              <a:rPr lang="en-US" dirty="0">
                <a:solidFill>
                  <a:srgbClr val="FF0000"/>
                </a:solidFill>
              </a:rPr>
              <a:t>phone line communication </a:t>
            </a:r>
            <a:r>
              <a:rPr lang="en-US" dirty="0">
                <a:solidFill>
                  <a:schemeClr val="accent1"/>
                </a:solidFill>
              </a:rPr>
              <a:t>technologies such as </a:t>
            </a:r>
            <a:r>
              <a:rPr lang="en-US" dirty="0" err="1">
                <a:solidFill>
                  <a:schemeClr val="accent1"/>
                </a:solidFill>
              </a:rPr>
              <a:t>HomePNA</a:t>
            </a:r>
            <a:r>
              <a:rPr lang="en-US" dirty="0">
                <a:solidFill>
                  <a:schemeClr val="accent1"/>
                </a:solidFill>
              </a:rPr>
              <a:t> </a:t>
            </a:r>
          </a:p>
          <a:p>
            <a:r>
              <a:rPr lang="en-US" dirty="0">
                <a:solidFill>
                  <a:srgbClr val="FF0000"/>
                </a:solidFill>
              </a:rPr>
              <a:t>other technologies </a:t>
            </a:r>
            <a:r>
              <a:rPr lang="en-US" dirty="0">
                <a:solidFill>
                  <a:schemeClr val="accent1"/>
                </a:solidFill>
              </a:rPr>
              <a:t>such as </a:t>
            </a:r>
            <a:r>
              <a:rPr lang="en-US" dirty="0">
                <a:solidFill>
                  <a:srgbClr val="FF0000"/>
                </a:solidFill>
              </a:rPr>
              <a:t>Ethernet</a:t>
            </a:r>
            <a:r>
              <a:rPr lang="en-US" dirty="0">
                <a:solidFill>
                  <a:schemeClr val="accent1"/>
                </a:solidFill>
              </a:rPr>
              <a:t> that require dedicated wiring. </a:t>
            </a:r>
            <a:endParaRPr lang="en-US" dirty="0" smtClean="0">
              <a:solidFill>
                <a:schemeClr val="accent1"/>
              </a:solidFill>
            </a:endParaRPr>
          </a:p>
          <a:p>
            <a:r>
              <a:rPr lang="en-US" dirty="0" smtClean="0">
                <a:solidFill>
                  <a:schemeClr val="accent1"/>
                </a:solidFill>
              </a:rPr>
              <a:t>The </a:t>
            </a:r>
            <a:r>
              <a:rPr lang="en-US" dirty="0">
                <a:solidFill>
                  <a:schemeClr val="accent1"/>
                </a:solidFill>
              </a:rPr>
              <a:t>gateway is the home’s communication interface with the outside world.</a:t>
            </a:r>
          </a:p>
          <a:p>
            <a:endParaRPr lang="en-US" dirty="0">
              <a:solidFill>
                <a:schemeClr val="accent1"/>
              </a:solidFill>
            </a:endParaRPr>
          </a:p>
        </p:txBody>
      </p:sp>
    </p:spTree>
    <p:extLst>
      <p:ext uri="{BB962C8B-B14F-4D97-AF65-F5344CB8AC3E}">
        <p14:creationId xmlns:p14="http://schemas.microsoft.com/office/powerpoint/2010/main" val="336425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Generic Architecture of Smart Environments : The Community Domain</a:t>
            </a:r>
          </a:p>
        </p:txBody>
      </p:sp>
      <p:sp>
        <p:nvSpPr>
          <p:cNvPr id="6" name="Content Placeholder 5"/>
          <p:cNvSpPr>
            <a:spLocks noGrp="1"/>
          </p:cNvSpPr>
          <p:nvPr>
            <p:ph idx="1"/>
          </p:nvPr>
        </p:nvSpPr>
        <p:spPr/>
        <p:txBody>
          <a:bodyPr>
            <a:normAutofit/>
          </a:bodyPr>
          <a:lstStyle/>
          <a:p>
            <a:r>
              <a:rPr lang="en-US" dirty="0">
                <a:solidFill>
                  <a:schemeClr val="accent1"/>
                </a:solidFill>
              </a:rPr>
              <a:t>The core of the smart community architecture is:</a:t>
            </a:r>
          </a:p>
          <a:p>
            <a:pPr lvl="1"/>
            <a:r>
              <a:rPr lang="en-US" dirty="0">
                <a:solidFill>
                  <a:schemeClr val="accent1"/>
                </a:solidFill>
              </a:rPr>
              <a:t>the community domain, where a connected community network is formed by </a:t>
            </a:r>
            <a:r>
              <a:rPr lang="en-US" dirty="0">
                <a:solidFill>
                  <a:srgbClr val="FF0000"/>
                </a:solidFill>
              </a:rPr>
              <a:t>home gateways</a:t>
            </a:r>
            <a:r>
              <a:rPr lang="en-US" dirty="0">
                <a:solidFill>
                  <a:schemeClr val="accent1"/>
                </a:solidFill>
              </a:rPr>
              <a:t> (representing their hosting homes) for cooperative and distributed monitoring of the community environment and information dissemination among individual homes. </a:t>
            </a:r>
          </a:p>
          <a:p>
            <a:pPr lvl="1"/>
            <a:r>
              <a:rPr lang="en-US" dirty="0">
                <a:solidFill>
                  <a:schemeClr val="accent1"/>
                </a:solidFill>
              </a:rPr>
              <a:t>A reliable  wireless device, called a </a:t>
            </a:r>
            <a:r>
              <a:rPr lang="en-US" dirty="0">
                <a:solidFill>
                  <a:srgbClr val="FF0000"/>
                </a:solidFill>
              </a:rPr>
              <a:t>community center</a:t>
            </a:r>
            <a:r>
              <a:rPr lang="en-US" dirty="0">
                <a:solidFill>
                  <a:schemeClr val="accent1"/>
                </a:solidFill>
              </a:rPr>
              <a:t>, is placed in the network for data storage and processing. It is guarded by advanced sensor technologies and protected by defensive layers; unauthorized access will trigger alarms, notifying community residences and authorities. </a:t>
            </a:r>
          </a:p>
          <a:p>
            <a:pPr lvl="1"/>
            <a:r>
              <a:rPr lang="en-US" dirty="0">
                <a:solidFill>
                  <a:schemeClr val="accent1"/>
                </a:solidFill>
              </a:rPr>
              <a:t>Home gateways and the community center are connected wirelessly using </a:t>
            </a:r>
            <a:r>
              <a:rPr lang="en-US" dirty="0" err="1">
                <a:solidFill>
                  <a:srgbClr val="FF0000"/>
                </a:solidFill>
              </a:rPr>
              <a:t>WiFi</a:t>
            </a:r>
            <a:r>
              <a:rPr lang="en-US" dirty="0">
                <a:solidFill>
                  <a:schemeClr val="accent1"/>
                </a:solidFill>
              </a:rPr>
              <a:t> links in a multi-hop manner.</a:t>
            </a:r>
          </a:p>
        </p:txBody>
      </p:sp>
    </p:spTree>
    <p:extLst>
      <p:ext uri="{BB962C8B-B14F-4D97-AF65-F5344CB8AC3E}">
        <p14:creationId xmlns:p14="http://schemas.microsoft.com/office/powerpoint/2010/main" val="149306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Generic Architecture of Smart Environments : The Service Domain</a:t>
            </a:r>
          </a:p>
        </p:txBody>
      </p:sp>
      <p:sp>
        <p:nvSpPr>
          <p:cNvPr id="6" name="Content Placeholder 5"/>
          <p:cNvSpPr>
            <a:spLocks noGrp="1"/>
          </p:cNvSpPr>
          <p:nvPr>
            <p:ph idx="1"/>
          </p:nvPr>
        </p:nvSpPr>
        <p:spPr/>
        <p:txBody>
          <a:bodyPr>
            <a:normAutofit lnSpcReduction="10000"/>
          </a:bodyPr>
          <a:lstStyle/>
          <a:p>
            <a:r>
              <a:rPr lang="en-US" dirty="0">
                <a:solidFill>
                  <a:schemeClr val="accent1"/>
                </a:solidFill>
              </a:rPr>
              <a:t>The key component of the service  domain is a</a:t>
            </a:r>
            <a:r>
              <a:rPr lang="en-US" dirty="0">
                <a:solidFill>
                  <a:srgbClr val="FF0000"/>
                </a:solidFill>
              </a:rPr>
              <a:t> call center</a:t>
            </a:r>
            <a:r>
              <a:rPr lang="en-US" dirty="0">
                <a:solidFill>
                  <a:schemeClr val="accent1"/>
                </a:solidFill>
              </a:rPr>
              <a:t>, which is a communication and computation device hosted by a trusted party like a local police department. </a:t>
            </a:r>
          </a:p>
          <a:p>
            <a:r>
              <a:rPr lang="en-US" dirty="0">
                <a:solidFill>
                  <a:schemeClr val="accent1"/>
                </a:solidFill>
              </a:rPr>
              <a:t>It receives service calls from the community domain by being connected to individual homes (the corresponding home gateways).</a:t>
            </a:r>
          </a:p>
          <a:p>
            <a:r>
              <a:rPr lang="en-US" dirty="0">
                <a:solidFill>
                  <a:schemeClr val="accent1"/>
                </a:solidFill>
              </a:rPr>
              <a:t>The service domain dispatches the service calls to proper authorities or service providers, through a reliable communication channel such as the public telephone system or television cable system. </a:t>
            </a:r>
          </a:p>
          <a:p>
            <a:r>
              <a:rPr lang="en-US" dirty="0">
                <a:solidFill>
                  <a:schemeClr val="accent1"/>
                </a:solidFill>
              </a:rPr>
              <a:t>It is connected to the community center as well.</a:t>
            </a:r>
          </a:p>
        </p:txBody>
      </p:sp>
    </p:spTree>
    <p:extLst>
      <p:ext uri="{BB962C8B-B14F-4D97-AF65-F5344CB8AC3E}">
        <p14:creationId xmlns:p14="http://schemas.microsoft.com/office/powerpoint/2010/main" val="386928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accent1"/>
                </a:solidFill>
              </a:rPr>
              <a:t>Other components of a smart </a:t>
            </a:r>
            <a:r>
              <a:rPr lang="en-US" sz="4000" b="1" dirty="0" smtClean="0">
                <a:solidFill>
                  <a:schemeClr val="accent1"/>
                </a:solidFill>
              </a:rPr>
              <a:t>environments</a:t>
            </a:r>
            <a:endParaRPr lang="en-US" sz="4000" b="1" dirty="0">
              <a:solidFill>
                <a:schemeClr val="accent1"/>
              </a:solidFill>
            </a:endParaRPr>
          </a:p>
        </p:txBody>
      </p:sp>
      <p:pic>
        <p:nvPicPr>
          <p:cNvPr id="4" name="Content Placeholder 3"/>
          <p:cNvPicPr>
            <a:picLocks noGrp="1" noChangeAspect="1"/>
          </p:cNvPicPr>
          <p:nvPr>
            <p:ph sz="half" idx="1"/>
          </p:nvPr>
        </p:nvPicPr>
        <p:blipFill>
          <a:blip r:embed="rId2"/>
          <a:stretch>
            <a:fillRect/>
          </a:stretch>
        </p:blipFill>
        <p:spPr>
          <a:xfrm>
            <a:off x="1219200" y="1700809"/>
            <a:ext cx="6675412" cy="4464496"/>
          </a:xfrm>
          <a:prstGeom prst="rect">
            <a:avLst/>
          </a:prstGeom>
        </p:spPr>
      </p:pic>
      <p:sp>
        <p:nvSpPr>
          <p:cNvPr id="5" name="Content Placeholder 4"/>
          <p:cNvSpPr>
            <a:spLocks noGrp="1"/>
          </p:cNvSpPr>
          <p:nvPr>
            <p:ph sz="half" idx="2"/>
          </p:nvPr>
        </p:nvSpPr>
        <p:spPr>
          <a:xfrm>
            <a:off x="8038628" y="1997409"/>
            <a:ext cx="3710525" cy="2959065"/>
          </a:xfrm>
        </p:spPr>
        <p:txBody>
          <a:bodyPr/>
          <a:lstStyle/>
          <a:p>
            <a:r>
              <a:rPr lang="en-US" dirty="0">
                <a:solidFill>
                  <a:schemeClr val="accent1"/>
                </a:solidFill>
              </a:rPr>
              <a:t>Other aspects of the Smart Environment are discussed as regards the Nigerian Setting.</a:t>
            </a:r>
          </a:p>
          <a:p>
            <a:endParaRPr lang="en-US" dirty="0">
              <a:solidFill>
                <a:schemeClr val="accent1"/>
              </a:solidFill>
            </a:endParaRPr>
          </a:p>
        </p:txBody>
      </p:sp>
    </p:spTree>
    <p:extLst>
      <p:ext uri="{BB962C8B-B14F-4D97-AF65-F5344CB8AC3E}">
        <p14:creationId xmlns:p14="http://schemas.microsoft.com/office/powerpoint/2010/main" val="212920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accent1"/>
                </a:solidFill>
              </a:rPr>
              <a:t>Start small: Basic equipment needed to demonstrate </a:t>
            </a:r>
            <a:r>
              <a:rPr lang="en-US" sz="3200" b="1" dirty="0" smtClean="0">
                <a:solidFill>
                  <a:schemeClr val="accent1"/>
                </a:solidFill>
              </a:rPr>
              <a:t>the building block for Smart Environments</a:t>
            </a:r>
            <a:endParaRPr lang="en-US" sz="3200" b="1" dirty="0">
              <a:solidFill>
                <a:schemeClr val="accent1"/>
              </a:solidFill>
            </a:endParaRPr>
          </a:p>
        </p:txBody>
      </p:sp>
      <p:sp>
        <p:nvSpPr>
          <p:cNvPr id="5" name="Content Placeholder 4"/>
          <p:cNvSpPr>
            <a:spLocks noGrp="1"/>
          </p:cNvSpPr>
          <p:nvPr>
            <p:ph sz="half" idx="1"/>
          </p:nvPr>
        </p:nvSpPr>
        <p:spPr/>
        <p:txBody>
          <a:bodyPr/>
          <a:lstStyle/>
          <a:p>
            <a:r>
              <a:rPr lang="en-US" dirty="0">
                <a:solidFill>
                  <a:schemeClr val="accent1"/>
                </a:solidFill>
              </a:rPr>
              <a:t>A development board with a microcontroller: this has both interphases and chips e.g. Arduino, Raspberry Pi</a:t>
            </a:r>
          </a:p>
          <a:p>
            <a:r>
              <a:rPr lang="en-US" dirty="0">
                <a:solidFill>
                  <a:schemeClr val="accent1"/>
                </a:solidFill>
              </a:rPr>
              <a:t>Connectors</a:t>
            </a:r>
          </a:p>
          <a:p>
            <a:r>
              <a:rPr lang="en-US" dirty="0">
                <a:solidFill>
                  <a:schemeClr val="accent1"/>
                </a:solidFill>
              </a:rPr>
              <a:t>Input devices (sensors)</a:t>
            </a:r>
          </a:p>
          <a:p>
            <a:r>
              <a:rPr lang="en-US" dirty="0">
                <a:solidFill>
                  <a:schemeClr val="accent1"/>
                </a:solidFill>
              </a:rPr>
              <a:t>Output devices (actuators)</a:t>
            </a:r>
          </a:p>
          <a:p>
            <a:r>
              <a:rPr lang="en-US" dirty="0">
                <a:solidFill>
                  <a:schemeClr val="accent1"/>
                </a:solidFill>
              </a:rPr>
              <a:t>A breadboard for wiring</a:t>
            </a:r>
          </a:p>
          <a:p>
            <a:endParaRPr lang="en-US" dirty="0">
              <a:solidFill>
                <a:schemeClr val="accent1"/>
              </a:solidFill>
            </a:endParaRP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50396" y="1706563"/>
            <a:ext cx="5328591" cy="4465637"/>
          </a:xfrm>
        </p:spPr>
      </p:pic>
    </p:spTree>
    <p:extLst>
      <p:ext uri="{BB962C8B-B14F-4D97-AF65-F5344CB8AC3E}">
        <p14:creationId xmlns:p14="http://schemas.microsoft.com/office/powerpoint/2010/main" val="177057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1"/>
                </a:solidFill>
              </a:rPr>
              <a:t>Basic Protocols needed for </a:t>
            </a:r>
            <a:r>
              <a:rPr lang="en-US" b="1" dirty="0" smtClean="0">
                <a:solidFill>
                  <a:schemeClr val="accent1"/>
                </a:solidFill>
              </a:rPr>
              <a:t>building </a:t>
            </a:r>
            <a:r>
              <a:rPr lang="en-US" b="1" dirty="0" err="1" smtClean="0">
                <a:solidFill>
                  <a:schemeClr val="accent1"/>
                </a:solidFill>
              </a:rPr>
              <a:t>IoT</a:t>
            </a:r>
            <a:r>
              <a:rPr lang="en-US" b="1" dirty="0" smtClean="0">
                <a:solidFill>
                  <a:schemeClr val="accent1"/>
                </a:solidFill>
              </a:rPr>
              <a:t>-based Smart Environments</a:t>
            </a:r>
            <a:endParaRPr lang="en-US" b="1" dirty="0">
              <a:solidFill>
                <a:schemeClr val="accent1"/>
              </a:solidFill>
            </a:endParaRPr>
          </a:p>
        </p:txBody>
      </p:sp>
      <p:pic>
        <p:nvPicPr>
          <p:cNvPr id="4" name="Content Placeholder 3"/>
          <p:cNvPicPr>
            <a:picLocks noGrp="1" noChangeAspect="1"/>
          </p:cNvPicPr>
          <p:nvPr>
            <p:ph idx="1"/>
          </p:nvPr>
        </p:nvPicPr>
        <p:blipFill>
          <a:blip r:embed="rId2"/>
          <a:stretch>
            <a:fillRect/>
          </a:stretch>
        </p:blipFill>
        <p:spPr>
          <a:xfrm>
            <a:off x="1413892" y="1498601"/>
            <a:ext cx="9865096" cy="4954736"/>
          </a:xfrm>
          <a:prstGeom prst="rect">
            <a:avLst/>
          </a:prstGeom>
        </p:spPr>
      </p:pic>
    </p:spTree>
    <p:extLst>
      <p:ext uri="{BB962C8B-B14F-4D97-AF65-F5344CB8AC3E}">
        <p14:creationId xmlns:p14="http://schemas.microsoft.com/office/powerpoint/2010/main" val="1768670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The Process of building Smart Environments</a:t>
            </a:r>
            <a:endParaRPr lang="en-US" dirty="0"/>
          </a:p>
        </p:txBody>
      </p:sp>
      <p:sp>
        <p:nvSpPr>
          <p:cNvPr id="3" name="Content Placeholder 2"/>
          <p:cNvSpPr>
            <a:spLocks noGrp="1"/>
          </p:cNvSpPr>
          <p:nvPr>
            <p:ph idx="1"/>
          </p:nvPr>
        </p:nvSpPr>
        <p:spPr/>
        <p:txBody>
          <a:bodyPr>
            <a:normAutofit lnSpcReduction="10000"/>
          </a:bodyPr>
          <a:lstStyle/>
          <a:p>
            <a:r>
              <a:rPr lang="en-US" sz="2400" b="1" dirty="0">
                <a:solidFill>
                  <a:schemeClr val="accent1">
                    <a:lumMod val="75000"/>
                  </a:schemeClr>
                </a:solidFill>
              </a:rPr>
              <a:t>The </a:t>
            </a:r>
            <a:r>
              <a:rPr lang="en-US" sz="2400" b="1" dirty="0" err="1" smtClean="0">
                <a:solidFill>
                  <a:schemeClr val="accent1">
                    <a:lumMod val="75000"/>
                  </a:schemeClr>
                </a:solidFill>
              </a:rPr>
              <a:t>Delloite</a:t>
            </a:r>
            <a:r>
              <a:rPr lang="en-US" sz="2400" b="1" dirty="0" smtClean="0">
                <a:solidFill>
                  <a:schemeClr val="accent1">
                    <a:lumMod val="75000"/>
                  </a:schemeClr>
                </a:solidFill>
              </a:rPr>
              <a:t> Press in 2016 published a primer that itemizes process for building Smart Environments. They are</a:t>
            </a:r>
          </a:p>
          <a:p>
            <a:r>
              <a:rPr lang="en-US" sz="2400" dirty="0" smtClean="0">
                <a:solidFill>
                  <a:srgbClr val="FF0000"/>
                </a:solidFill>
              </a:rPr>
              <a:t>Create</a:t>
            </a:r>
            <a:r>
              <a:rPr lang="en-US" sz="2400" dirty="0" smtClean="0">
                <a:solidFill>
                  <a:schemeClr val="accent1">
                    <a:lumMod val="75000"/>
                  </a:schemeClr>
                </a:solidFill>
              </a:rPr>
              <a:t>: Using smart sensors to collect data from the environment</a:t>
            </a:r>
          </a:p>
          <a:p>
            <a:r>
              <a:rPr lang="en-US" sz="2400" dirty="0" smtClean="0">
                <a:solidFill>
                  <a:srgbClr val="FF0000"/>
                </a:solidFill>
              </a:rPr>
              <a:t>Communicate: </a:t>
            </a:r>
            <a:r>
              <a:rPr lang="en-US" sz="2400" dirty="0" smtClean="0">
                <a:solidFill>
                  <a:schemeClr val="accent1">
                    <a:lumMod val="50000"/>
                  </a:schemeClr>
                </a:solidFill>
              </a:rPr>
              <a:t>Transmission of the data from relevant sensors through gateways to needed locations</a:t>
            </a:r>
            <a:endParaRPr lang="en-US" sz="2400" dirty="0" smtClean="0">
              <a:solidFill>
                <a:srgbClr val="FF0000"/>
              </a:solidFill>
            </a:endParaRPr>
          </a:p>
          <a:p>
            <a:r>
              <a:rPr lang="en-US" sz="2400" dirty="0" smtClean="0">
                <a:solidFill>
                  <a:srgbClr val="FF0000"/>
                </a:solidFill>
              </a:rPr>
              <a:t>Aggregate: </a:t>
            </a:r>
            <a:r>
              <a:rPr lang="en-US" sz="2400" dirty="0" smtClean="0">
                <a:solidFill>
                  <a:schemeClr val="accent1">
                    <a:lumMod val="50000"/>
                  </a:schemeClr>
                </a:solidFill>
              </a:rPr>
              <a:t>Gathering information created from different sources and ay different times.</a:t>
            </a:r>
          </a:p>
          <a:p>
            <a:r>
              <a:rPr lang="en-US" sz="2400" dirty="0" smtClean="0">
                <a:solidFill>
                  <a:srgbClr val="FF0000"/>
                </a:solidFill>
              </a:rPr>
              <a:t>Analyze: </a:t>
            </a:r>
            <a:r>
              <a:rPr lang="en-US" sz="2400" dirty="0" smtClean="0">
                <a:solidFill>
                  <a:schemeClr val="accent1">
                    <a:lumMod val="50000"/>
                  </a:schemeClr>
                </a:solidFill>
              </a:rPr>
              <a:t>Discerning patterns and relations among data for predictive, descriptive and other analytics for decision making</a:t>
            </a:r>
          </a:p>
          <a:p>
            <a:r>
              <a:rPr lang="en-US" sz="2400" dirty="0" smtClean="0">
                <a:solidFill>
                  <a:srgbClr val="FF0000"/>
                </a:solidFill>
              </a:rPr>
              <a:t>Act: </a:t>
            </a:r>
            <a:r>
              <a:rPr lang="en-US" sz="2400" dirty="0" smtClean="0">
                <a:solidFill>
                  <a:schemeClr val="accent1">
                    <a:lumMod val="50000"/>
                  </a:schemeClr>
                </a:solidFill>
              </a:rPr>
              <a:t>Initiating, maintaining and changing physical events or state consequent upon analytics or other </a:t>
            </a:r>
          </a:p>
          <a:p>
            <a:endParaRPr lang="en-US" sz="2400" dirty="0" smtClean="0">
              <a:solidFill>
                <a:schemeClr val="accent1">
                  <a:lumMod val="50000"/>
                </a:schemeClr>
              </a:solidFill>
            </a:endParaRPr>
          </a:p>
          <a:p>
            <a:endParaRPr lang="en-US" dirty="0" smtClean="0">
              <a:solidFill>
                <a:schemeClr val="accent1">
                  <a:lumMod val="50000"/>
                </a:schemeClr>
              </a:solidFill>
            </a:endParaRPr>
          </a:p>
          <a:p>
            <a:endParaRPr lang="en-US" dirty="0">
              <a:solidFill>
                <a:schemeClr val="accent1">
                  <a:lumMod val="75000"/>
                </a:schemeClr>
              </a:solidFill>
            </a:endParaRPr>
          </a:p>
        </p:txBody>
      </p:sp>
    </p:spTree>
    <p:extLst>
      <p:ext uri="{BB962C8B-B14F-4D97-AF65-F5344CB8AC3E}">
        <p14:creationId xmlns:p14="http://schemas.microsoft.com/office/powerpoint/2010/main" val="56504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1">
                    <a:lumMod val="75000"/>
                  </a:schemeClr>
                </a:solidFill>
              </a:rPr>
              <a:t>The Process of building Smart </a:t>
            </a:r>
            <a:r>
              <a:rPr lang="en-US" b="1" dirty="0" smtClean="0">
                <a:solidFill>
                  <a:schemeClr val="accent1">
                    <a:lumMod val="75000"/>
                  </a:schemeClr>
                </a:solidFill>
              </a:rPr>
              <a:t>Environments continued</a:t>
            </a:r>
            <a:r>
              <a:rPr lang="en-US" dirty="0">
                <a:solidFill>
                  <a:schemeClr val="accent1">
                    <a:lumMod val="75000"/>
                  </a:schemeClr>
                </a:solidFill>
              </a:rPr>
              <a:t/>
            </a:r>
            <a:br>
              <a:rPr lang="en-US" dirty="0">
                <a:solidFill>
                  <a:schemeClr val="accent1">
                    <a:lumMod val="75000"/>
                  </a:schemeClr>
                </a:solidFill>
              </a:rPr>
            </a:br>
            <a:endParaRPr lang="en-US" dirty="0"/>
          </a:p>
        </p:txBody>
      </p:sp>
      <p:pic>
        <p:nvPicPr>
          <p:cNvPr id="4" name="Content Placeholder 3"/>
          <p:cNvPicPr>
            <a:picLocks noGrp="1" noChangeAspect="1"/>
          </p:cNvPicPr>
          <p:nvPr>
            <p:ph idx="1"/>
          </p:nvPr>
        </p:nvPicPr>
        <p:blipFill>
          <a:blip r:embed="rId2"/>
          <a:stretch>
            <a:fillRect/>
          </a:stretch>
        </p:blipFill>
        <p:spPr>
          <a:xfrm>
            <a:off x="1629916" y="1700808"/>
            <a:ext cx="8856983" cy="4896544"/>
          </a:xfrm>
          <a:prstGeom prst="rect">
            <a:avLst/>
          </a:prstGeom>
        </p:spPr>
      </p:pic>
    </p:spTree>
    <p:extLst>
      <p:ext uri="{BB962C8B-B14F-4D97-AF65-F5344CB8AC3E}">
        <p14:creationId xmlns:p14="http://schemas.microsoft.com/office/powerpoint/2010/main" val="8091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The Process of building Smart </a:t>
            </a:r>
            <a:r>
              <a:rPr lang="en-US" b="1" dirty="0" smtClean="0">
                <a:solidFill>
                  <a:schemeClr val="accent1">
                    <a:lumMod val="75000"/>
                  </a:schemeClr>
                </a:solidFill>
              </a:rPr>
              <a:t>Environments: Practical business approach</a:t>
            </a:r>
            <a:endParaRPr lang="en-US" dirty="0"/>
          </a:p>
        </p:txBody>
      </p:sp>
      <p:sp>
        <p:nvSpPr>
          <p:cNvPr id="3" name="Content Placeholder 2"/>
          <p:cNvSpPr>
            <a:spLocks noGrp="1"/>
          </p:cNvSpPr>
          <p:nvPr>
            <p:ph idx="1"/>
          </p:nvPr>
        </p:nvSpPr>
        <p:spPr/>
        <p:txBody>
          <a:bodyPr>
            <a:normAutofit/>
          </a:bodyPr>
          <a:lstStyle/>
          <a:p>
            <a:r>
              <a:rPr lang="en-US" sz="2400" dirty="0" smtClean="0">
                <a:solidFill>
                  <a:schemeClr val="accent1">
                    <a:lumMod val="50000"/>
                  </a:schemeClr>
                </a:solidFill>
              </a:rPr>
              <a:t>Gathering of major stakeholders and deciding the goals of the Smart Cities</a:t>
            </a:r>
          </a:p>
          <a:p>
            <a:r>
              <a:rPr lang="en-US" sz="2400" dirty="0" smtClean="0">
                <a:solidFill>
                  <a:schemeClr val="accent1">
                    <a:lumMod val="50000"/>
                  </a:schemeClr>
                </a:solidFill>
              </a:rPr>
              <a:t>Policies and Procedures governing the Smart Community must be drawn out</a:t>
            </a:r>
          </a:p>
          <a:p>
            <a:r>
              <a:rPr lang="en-US" sz="2400" dirty="0" smtClean="0">
                <a:solidFill>
                  <a:schemeClr val="accent1">
                    <a:lumMod val="50000"/>
                  </a:schemeClr>
                </a:solidFill>
              </a:rPr>
              <a:t>Proper categorization of government agencies and sub goals</a:t>
            </a:r>
          </a:p>
          <a:p>
            <a:r>
              <a:rPr lang="en-US" sz="2400" dirty="0" smtClean="0">
                <a:solidFill>
                  <a:schemeClr val="accent1">
                    <a:lumMod val="75000"/>
                  </a:schemeClr>
                </a:solidFill>
              </a:rPr>
              <a:t>Creating context profiles and dictionaries of profiles</a:t>
            </a:r>
          </a:p>
          <a:p>
            <a:r>
              <a:rPr lang="en-US" sz="2400" dirty="0" smtClean="0">
                <a:solidFill>
                  <a:schemeClr val="accent1">
                    <a:lumMod val="75000"/>
                  </a:schemeClr>
                </a:solidFill>
              </a:rPr>
              <a:t>Streamlining Information flow through gateways </a:t>
            </a:r>
          </a:p>
          <a:p>
            <a:r>
              <a:rPr lang="en-US" sz="2400" dirty="0" smtClean="0">
                <a:solidFill>
                  <a:schemeClr val="accent1">
                    <a:lumMod val="75000"/>
                  </a:schemeClr>
                </a:solidFill>
              </a:rPr>
              <a:t>Ensuring that data are properly and securely channeled.</a:t>
            </a:r>
          </a:p>
          <a:p>
            <a:endParaRPr lang="en-US" sz="2400" dirty="0" smtClean="0">
              <a:solidFill>
                <a:schemeClr val="accent1">
                  <a:lumMod val="75000"/>
                </a:schemeClr>
              </a:solidFill>
            </a:endParaRPr>
          </a:p>
          <a:p>
            <a:endParaRPr lang="en-US" sz="2400" dirty="0">
              <a:solidFill>
                <a:schemeClr val="accent1">
                  <a:lumMod val="75000"/>
                </a:schemeClr>
              </a:solidFill>
            </a:endParaRPr>
          </a:p>
        </p:txBody>
      </p:sp>
    </p:spTree>
    <p:extLst>
      <p:ext uri="{BB962C8B-B14F-4D97-AF65-F5344CB8AC3E}">
        <p14:creationId xmlns:p14="http://schemas.microsoft.com/office/powerpoint/2010/main" val="131600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solidFill>
                  <a:schemeClr val="accent1">
                    <a:lumMod val="75000"/>
                  </a:schemeClr>
                </a:solidFill>
              </a:rPr>
              <a:t>SMART ENVIRONMENTS: The Nigerian Perspective</a:t>
            </a:r>
            <a:br>
              <a:rPr lang="en-US" b="1" dirty="0">
                <a:solidFill>
                  <a:schemeClr val="accent1">
                    <a:lumMod val="75000"/>
                  </a:schemeClr>
                </a:solidFill>
              </a:rPr>
            </a:br>
            <a:endParaRPr lang="en-US" dirty="0"/>
          </a:p>
        </p:txBody>
      </p:sp>
      <p:sp>
        <p:nvSpPr>
          <p:cNvPr id="6" name="Content Placeholder 5"/>
          <p:cNvSpPr>
            <a:spLocks noGrp="1"/>
          </p:cNvSpPr>
          <p:nvPr>
            <p:ph idx="1"/>
          </p:nvPr>
        </p:nvSpPr>
        <p:spPr/>
        <p:txBody>
          <a:bodyPr>
            <a:normAutofit fontScale="92500" lnSpcReduction="20000"/>
          </a:bodyPr>
          <a:lstStyle/>
          <a:p>
            <a:r>
              <a:rPr lang="en-US" dirty="0">
                <a:solidFill>
                  <a:schemeClr val="accent1"/>
                </a:solidFill>
              </a:rPr>
              <a:t>This month (June 12, 2017), the Daily Trust announced that the Minister of Communications, Barrister </a:t>
            </a:r>
            <a:r>
              <a:rPr lang="en-US" dirty="0" smtClean="0">
                <a:solidFill>
                  <a:schemeClr val="accent1"/>
                </a:solidFill>
              </a:rPr>
              <a:t>Adebayo </a:t>
            </a:r>
            <a:r>
              <a:rPr lang="en-US" dirty="0" err="1">
                <a:solidFill>
                  <a:schemeClr val="accent1"/>
                </a:solidFill>
              </a:rPr>
              <a:t>Shittu</a:t>
            </a:r>
            <a:r>
              <a:rPr lang="en-US" dirty="0">
                <a:solidFill>
                  <a:schemeClr val="accent1"/>
                </a:solidFill>
              </a:rPr>
              <a:t> </a:t>
            </a:r>
            <a:r>
              <a:rPr lang="en-US" dirty="0" smtClean="0">
                <a:solidFill>
                  <a:schemeClr val="accent1"/>
                </a:solidFill>
              </a:rPr>
              <a:t>is prepared to  launch </a:t>
            </a:r>
            <a:r>
              <a:rPr lang="en-US" dirty="0">
                <a:solidFill>
                  <a:schemeClr val="accent1"/>
                </a:solidFill>
              </a:rPr>
              <a:t>the Nigeria Smart Cities Initiative</a:t>
            </a:r>
            <a:r>
              <a:rPr lang="en-US" dirty="0" smtClean="0">
                <a:solidFill>
                  <a:schemeClr val="accent1"/>
                </a:solidFill>
              </a:rPr>
              <a:t>. This should be going on about now. 28</a:t>
            </a:r>
            <a:r>
              <a:rPr lang="en-US" baseline="30000" dirty="0" smtClean="0">
                <a:solidFill>
                  <a:schemeClr val="accent1"/>
                </a:solidFill>
              </a:rPr>
              <a:t>th</a:t>
            </a:r>
            <a:r>
              <a:rPr lang="en-US" dirty="0" smtClean="0">
                <a:solidFill>
                  <a:schemeClr val="accent1"/>
                </a:solidFill>
              </a:rPr>
              <a:t> -29</a:t>
            </a:r>
            <a:r>
              <a:rPr lang="en-US" baseline="30000" dirty="0" smtClean="0">
                <a:solidFill>
                  <a:schemeClr val="accent1"/>
                </a:solidFill>
              </a:rPr>
              <a:t>th</a:t>
            </a:r>
            <a:r>
              <a:rPr lang="en-US" dirty="0" smtClean="0">
                <a:solidFill>
                  <a:schemeClr val="accent1"/>
                </a:solidFill>
              </a:rPr>
              <a:t> June, 2017</a:t>
            </a:r>
            <a:endParaRPr lang="en-US" dirty="0">
              <a:solidFill>
                <a:schemeClr val="accent1"/>
              </a:solidFill>
            </a:endParaRPr>
          </a:p>
          <a:p>
            <a:r>
              <a:rPr lang="en-US" dirty="0">
                <a:solidFill>
                  <a:schemeClr val="accent1"/>
                </a:solidFill>
              </a:rPr>
              <a:t>The Minister, in a Press Conference in Abuja, stated that the Smart Cities Initiative will serve as an opportunity to demonstrate how IT can be linked with the physical infrastructures of various sectors of the economy while enhancing Nigeria IT innovations to deliver business and public needs. The Minister, in his speech admitted that this project will not be an easy one due to the lack of critical infrastructure, while showing the government’s will to address these challenges. </a:t>
            </a:r>
          </a:p>
          <a:p>
            <a:r>
              <a:rPr lang="en-US" dirty="0">
                <a:solidFill>
                  <a:schemeClr val="accent1"/>
                </a:solidFill>
              </a:rPr>
              <a:t>Taking a look I.C.T. infrastructure in Nigeria, let’s see how prepared Nigeria is for the initiative.</a:t>
            </a:r>
          </a:p>
          <a:p>
            <a:endParaRPr lang="en-US" dirty="0">
              <a:solidFill>
                <a:schemeClr val="accent1"/>
              </a:solidFill>
            </a:endParaRPr>
          </a:p>
        </p:txBody>
      </p:sp>
    </p:spTree>
    <p:extLst>
      <p:ext uri="{BB962C8B-B14F-4D97-AF65-F5344CB8AC3E}">
        <p14:creationId xmlns:p14="http://schemas.microsoft.com/office/powerpoint/2010/main" val="386395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SMART ENVIRONMENTS: The Nigerian Perspective </a:t>
            </a:r>
            <a:r>
              <a:rPr lang="en-US" b="1" dirty="0">
                <a:solidFill>
                  <a:schemeClr val="accent1"/>
                </a:solidFill>
              </a:rPr>
              <a:t>The Road So Far</a:t>
            </a:r>
          </a:p>
        </p:txBody>
      </p:sp>
      <p:sp>
        <p:nvSpPr>
          <p:cNvPr id="3" name="Content Placeholder 2"/>
          <p:cNvSpPr>
            <a:spLocks noGrp="1"/>
          </p:cNvSpPr>
          <p:nvPr>
            <p:ph idx="1"/>
          </p:nvPr>
        </p:nvSpPr>
        <p:spPr>
          <a:xfrm>
            <a:off x="1218883" y="1701796"/>
            <a:ext cx="10360501" cy="4823547"/>
          </a:xfrm>
        </p:spPr>
        <p:txBody>
          <a:bodyPr>
            <a:normAutofit/>
          </a:bodyPr>
          <a:lstStyle/>
          <a:p>
            <a:r>
              <a:rPr lang="en-US" sz="2400" dirty="0" smtClean="0">
                <a:solidFill>
                  <a:schemeClr val="accent1"/>
                </a:solidFill>
              </a:rPr>
              <a:t>Reports from the Internet world statistics gives the following details about Nigeria:</a:t>
            </a:r>
          </a:p>
          <a:p>
            <a:endParaRPr lang="en-US" sz="2400" dirty="0" smtClean="0">
              <a:solidFill>
                <a:schemeClr val="accent1"/>
              </a:solidFill>
            </a:endParaRPr>
          </a:p>
          <a:p>
            <a:pPr>
              <a:lnSpc>
                <a:spcPct val="100000"/>
              </a:lnSpc>
              <a:spcBef>
                <a:spcPts val="600"/>
              </a:spcBef>
            </a:pPr>
            <a:r>
              <a:rPr lang="en-US" sz="2400" dirty="0" smtClean="0">
                <a:solidFill>
                  <a:schemeClr val="accent1"/>
                </a:solidFill>
              </a:rPr>
              <a:t>Internet users in Nigeria as at 31</a:t>
            </a:r>
            <a:r>
              <a:rPr lang="en-US" sz="2400" baseline="30000" dirty="0" smtClean="0">
                <a:solidFill>
                  <a:schemeClr val="accent1"/>
                </a:solidFill>
              </a:rPr>
              <a:t>st</a:t>
            </a:r>
            <a:r>
              <a:rPr lang="en-US" sz="2400" dirty="0" smtClean="0">
                <a:solidFill>
                  <a:schemeClr val="accent1"/>
                </a:solidFill>
              </a:rPr>
              <a:t> December, 2000 was 200,000</a:t>
            </a:r>
          </a:p>
          <a:p>
            <a:pPr>
              <a:lnSpc>
                <a:spcPct val="100000"/>
              </a:lnSpc>
              <a:spcBef>
                <a:spcPts val="600"/>
              </a:spcBef>
            </a:pPr>
            <a:r>
              <a:rPr lang="en-US" sz="2400" smtClean="0">
                <a:solidFill>
                  <a:schemeClr val="accent1"/>
                </a:solidFill>
              </a:rPr>
              <a:t>Penetration </a:t>
            </a:r>
            <a:r>
              <a:rPr lang="en-US" sz="2400" dirty="0" smtClean="0">
                <a:solidFill>
                  <a:schemeClr val="accent1"/>
                </a:solidFill>
              </a:rPr>
              <a:t>of population is less than 50%</a:t>
            </a:r>
          </a:p>
          <a:p>
            <a:pPr>
              <a:lnSpc>
                <a:spcPct val="100000"/>
              </a:lnSpc>
              <a:spcBef>
                <a:spcPts val="600"/>
              </a:spcBef>
            </a:pPr>
            <a:r>
              <a:rPr lang="en-US" sz="2400" dirty="0" smtClean="0">
                <a:solidFill>
                  <a:schemeClr val="accent1"/>
                </a:solidFill>
              </a:rPr>
              <a:t>Facebook subscribers 16,000,000</a:t>
            </a:r>
            <a:endParaRPr lang="en-US" sz="2400" dirty="0">
              <a:solidFill>
                <a:schemeClr val="accent1"/>
              </a:solidFill>
            </a:endParaRPr>
          </a:p>
          <a:p>
            <a:r>
              <a:rPr lang="en-US" sz="2400" dirty="0" smtClean="0">
                <a:solidFill>
                  <a:schemeClr val="accent1"/>
                </a:solidFill>
              </a:rPr>
              <a:t>Nigeria </a:t>
            </a:r>
            <a:r>
              <a:rPr lang="en-US" sz="2400" dirty="0">
                <a:solidFill>
                  <a:schemeClr val="accent1"/>
                </a:solidFill>
              </a:rPr>
              <a:t>accounts for </a:t>
            </a:r>
            <a:r>
              <a:rPr lang="en-US" sz="2400" dirty="0" smtClean="0">
                <a:solidFill>
                  <a:schemeClr val="accent1"/>
                </a:solidFill>
              </a:rPr>
              <a:t>a low percentage of Internet </a:t>
            </a:r>
            <a:r>
              <a:rPr lang="en-US" sz="2400" dirty="0">
                <a:solidFill>
                  <a:schemeClr val="accent1"/>
                </a:solidFill>
              </a:rPr>
              <a:t>use on the </a:t>
            </a:r>
            <a:r>
              <a:rPr lang="en-US" sz="2400" dirty="0" smtClean="0">
                <a:solidFill>
                  <a:schemeClr val="accent1"/>
                </a:solidFill>
              </a:rPr>
              <a:t>continent</a:t>
            </a:r>
          </a:p>
          <a:p>
            <a:r>
              <a:rPr lang="en-US" sz="2400" dirty="0" smtClean="0">
                <a:solidFill>
                  <a:srgbClr val="FF0000"/>
                </a:solidFill>
              </a:rPr>
              <a:t>We seem to be making a bit of progress but there are concerns</a:t>
            </a:r>
          </a:p>
          <a:p>
            <a:endParaRPr lang="en-US" sz="2400" dirty="0" smtClean="0">
              <a:solidFill>
                <a:srgbClr val="FF0000"/>
              </a:solidFill>
            </a:endParaRP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424118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SMART ENVIRONMENTS: The Nigerian Perspective </a:t>
            </a:r>
            <a:r>
              <a:rPr lang="en-US" b="1" dirty="0">
                <a:solidFill>
                  <a:schemeClr val="accent1"/>
                </a:solidFill>
              </a:rPr>
              <a:t>The Road So Far</a:t>
            </a:r>
            <a:endParaRPr lang="en-US" b="1" dirty="0"/>
          </a:p>
        </p:txBody>
      </p:sp>
      <p:sp>
        <p:nvSpPr>
          <p:cNvPr id="5" name="Text Placeholder 4"/>
          <p:cNvSpPr>
            <a:spLocks noGrp="1"/>
          </p:cNvSpPr>
          <p:nvPr>
            <p:ph type="body" idx="1"/>
          </p:nvPr>
        </p:nvSpPr>
        <p:spPr>
          <a:xfrm>
            <a:off x="1218882" y="1701800"/>
            <a:ext cx="9988097" cy="914400"/>
          </a:xfrm>
        </p:spPr>
        <p:txBody>
          <a:bodyPr/>
          <a:lstStyle/>
          <a:p>
            <a:pPr algn="ctr"/>
            <a:r>
              <a:rPr lang="en-US" b="1" dirty="0"/>
              <a:t>E-Commerce</a:t>
            </a:r>
            <a:endParaRPr lang="en-US" dirty="0"/>
          </a:p>
        </p:txBody>
      </p:sp>
      <p:sp>
        <p:nvSpPr>
          <p:cNvPr id="3" name="Content Placeholder 2"/>
          <p:cNvSpPr>
            <a:spLocks noGrp="1"/>
          </p:cNvSpPr>
          <p:nvPr>
            <p:ph sz="half" idx="2"/>
          </p:nvPr>
        </p:nvSpPr>
        <p:spPr/>
        <p:txBody>
          <a:bodyPr>
            <a:normAutofit/>
          </a:bodyPr>
          <a:lstStyle/>
          <a:p>
            <a:pPr>
              <a:buNone/>
            </a:pPr>
            <a:r>
              <a:rPr lang="en-US" b="1" dirty="0" err="1">
                <a:solidFill>
                  <a:schemeClr val="accent1"/>
                </a:solidFill>
              </a:rPr>
              <a:t>Jumia</a:t>
            </a:r>
            <a:r>
              <a:rPr lang="en-US" b="1" dirty="0">
                <a:solidFill>
                  <a:schemeClr val="accent1"/>
                </a:solidFill>
              </a:rPr>
              <a:t> Nigeria</a:t>
            </a:r>
          </a:p>
          <a:p>
            <a:r>
              <a:rPr lang="en-US" sz="2400" dirty="0">
                <a:solidFill>
                  <a:schemeClr val="accent1"/>
                </a:solidFill>
              </a:rPr>
              <a:t>Leveraging on high ICT tools to boost consumer confidence.</a:t>
            </a:r>
          </a:p>
          <a:p>
            <a:r>
              <a:rPr lang="en-US" sz="2400" dirty="0">
                <a:solidFill>
                  <a:schemeClr val="accent1"/>
                </a:solidFill>
              </a:rPr>
              <a:t>The customer can track the location of the purchased item to see if there is any progress.</a:t>
            </a:r>
          </a:p>
          <a:p>
            <a:r>
              <a:rPr lang="en-US" sz="2400" dirty="0">
                <a:solidFill>
                  <a:schemeClr val="accent1"/>
                </a:solidFill>
              </a:rPr>
              <a:t>This is still semi-automated</a:t>
            </a:r>
          </a:p>
          <a:p>
            <a:pPr>
              <a:buNone/>
            </a:pPr>
            <a:endParaRPr lang="en-US" sz="2400" dirty="0">
              <a:solidFill>
                <a:schemeClr val="accent1"/>
              </a:solidFill>
            </a:endParaRPr>
          </a:p>
        </p:txBody>
      </p:sp>
      <p:sp>
        <p:nvSpPr>
          <p:cNvPr id="4" name="Content Placeholder 3"/>
          <p:cNvSpPr>
            <a:spLocks noGrp="1"/>
          </p:cNvSpPr>
          <p:nvPr>
            <p:ph sz="quarter" idx="4"/>
          </p:nvPr>
        </p:nvSpPr>
        <p:spPr/>
        <p:txBody>
          <a:bodyPr>
            <a:normAutofit fontScale="70000" lnSpcReduction="20000"/>
          </a:bodyPr>
          <a:lstStyle/>
          <a:p>
            <a:pPr>
              <a:buNone/>
            </a:pPr>
            <a:r>
              <a:rPr lang="en-US" b="1" dirty="0">
                <a:solidFill>
                  <a:schemeClr val="accent1"/>
                </a:solidFill>
              </a:rPr>
              <a:t>Uber Nigeria</a:t>
            </a:r>
            <a:endParaRPr lang="en-US" dirty="0">
              <a:solidFill>
                <a:schemeClr val="accent1"/>
              </a:solidFill>
            </a:endParaRPr>
          </a:p>
          <a:p>
            <a:r>
              <a:rPr lang="en-US" dirty="0">
                <a:solidFill>
                  <a:schemeClr val="accent1"/>
                </a:solidFill>
              </a:rPr>
              <a:t>The customer launches  the Uber mobile app</a:t>
            </a:r>
          </a:p>
          <a:p>
            <a:r>
              <a:rPr lang="en-US" dirty="0">
                <a:solidFill>
                  <a:schemeClr val="accent1"/>
                </a:solidFill>
              </a:rPr>
              <a:t>He views his current location and searches for his preferred  destination</a:t>
            </a:r>
          </a:p>
          <a:p>
            <a:r>
              <a:rPr lang="en-US" dirty="0">
                <a:solidFill>
                  <a:schemeClr val="accent1"/>
                </a:solidFill>
              </a:rPr>
              <a:t>Places an order</a:t>
            </a:r>
          </a:p>
          <a:p>
            <a:r>
              <a:rPr lang="en-US" dirty="0">
                <a:solidFill>
                  <a:schemeClr val="accent1"/>
                </a:solidFill>
              </a:rPr>
              <a:t>Waits for a call from a driver close by</a:t>
            </a:r>
          </a:p>
          <a:p>
            <a:r>
              <a:rPr lang="en-US" dirty="0">
                <a:solidFill>
                  <a:schemeClr val="accent1"/>
                </a:solidFill>
              </a:rPr>
              <a:t>The driver picks the order and the customer can view the driver moving towards his direction</a:t>
            </a:r>
          </a:p>
          <a:p>
            <a:endParaRPr lang="en-US" dirty="0"/>
          </a:p>
        </p:txBody>
      </p:sp>
    </p:spTree>
    <p:extLst>
      <p:ext uri="{BB962C8B-B14F-4D97-AF65-F5344CB8AC3E}">
        <p14:creationId xmlns:p14="http://schemas.microsoft.com/office/powerpoint/2010/main" val="286265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SMART ENVIRONMENTS: The Nigerian Perspective </a:t>
            </a:r>
            <a:r>
              <a:rPr lang="en-US" b="1" dirty="0">
                <a:solidFill>
                  <a:schemeClr val="accent1"/>
                </a:solidFill>
              </a:rPr>
              <a:t>The Road So Far</a:t>
            </a:r>
            <a:endParaRPr lang="en-US" dirty="0">
              <a:solidFill>
                <a:schemeClr val="accent1"/>
              </a:solidFill>
            </a:endParaRPr>
          </a:p>
        </p:txBody>
      </p:sp>
      <p:sp>
        <p:nvSpPr>
          <p:cNvPr id="5" name="Text Placeholder 4"/>
          <p:cNvSpPr>
            <a:spLocks noGrp="1"/>
          </p:cNvSpPr>
          <p:nvPr>
            <p:ph type="body" idx="1"/>
          </p:nvPr>
        </p:nvSpPr>
        <p:spPr/>
        <p:txBody>
          <a:bodyPr/>
          <a:lstStyle/>
          <a:p>
            <a:r>
              <a:rPr lang="en-US" dirty="0"/>
              <a:t>Wearables</a:t>
            </a:r>
          </a:p>
        </p:txBody>
      </p:sp>
      <p:sp>
        <p:nvSpPr>
          <p:cNvPr id="3" name="Content Placeholder 2"/>
          <p:cNvSpPr>
            <a:spLocks noGrp="1"/>
          </p:cNvSpPr>
          <p:nvPr>
            <p:ph sz="half" idx="2"/>
          </p:nvPr>
        </p:nvSpPr>
        <p:spPr/>
        <p:txBody>
          <a:bodyPr>
            <a:normAutofit/>
          </a:bodyPr>
          <a:lstStyle/>
          <a:p>
            <a:r>
              <a:rPr lang="en-US" dirty="0">
                <a:solidFill>
                  <a:schemeClr val="accent1"/>
                </a:solidFill>
              </a:rPr>
              <a:t>Fitbits smart watches</a:t>
            </a:r>
          </a:p>
          <a:p>
            <a:r>
              <a:rPr lang="en-US" dirty="0">
                <a:solidFill>
                  <a:schemeClr val="accent1"/>
                </a:solidFill>
              </a:rPr>
              <a:t>Smart glasses</a:t>
            </a:r>
          </a:p>
          <a:p>
            <a:r>
              <a:rPr lang="en-US" dirty="0">
                <a:solidFill>
                  <a:schemeClr val="accent1"/>
                </a:solidFill>
              </a:rPr>
              <a:t>Smart Headphones</a:t>
            </a:r>
          </a:p>
          <a:p>
            <a:endParaRPr lang="en-US" dirty="0">
              <a:solidFill>
                <a:schemeClr val="accent1"/>
              </a:solidFill>
            </a:endParaRPr>
          </a:p>
        </p:txBody>
      </p:sp>
      <p:sp>
        <p:nvSpPr>
          <p:cNvPr id="6" name="Text Placeholder 5"/>
          <p:cNvSpPr>
            <a:spLocks noGrp="1"/>
          </p:cNvSpPr>
          <p:nvPr>
            <p:ph type="body" sz="quarter" idx="3"/>
          </p:nvPr>
        </p:nvSpPr>
        <p:spPr/>
        <p:txBody>
          <a:bodyPr/>
          <a:lstStyle/>
          <a:p>
            <a:r>
              <a:rPr lang="en-US" b="1" dirty="0"/>
              <a:t>Home Appliances</a:t>
            </a:r>
            <a:endParaRPr lang="en-US" dirty="0"/>
          </a:p>
        </p:txBody>
      </p:sp>
      <p:sp>
        <p:nvSpPr>
          <p:cNvPr id="7" name="Content Placeholder 6"/>
          <p:cNvSpPr>
            <a:spLocks noGrp="1"/>
          </p:cNvSpPr>
          <p:nvPr>
            <p:ph sz="quarter" idx="4"/>
          </p:nvPr>
        </p:nvSpPr>
        <p:spPr>
          <a:xfrm>
            <a:off x="6022405" y="2717800"/>
            <a:ext cx="5556980" cy="3454400"/>
          </a:xfrm>
        </p:spPr>
        <p:txBody>
          <a:bodyPr/>
          <a:lstStyle/>
          <a:p>
            <a:pPr lvl="0"/>
            <a:r>
              <a:rPr lang="en-US" dirty="0">
                <a:solidFill>
                  <a:schemeClr val="accent1"/>
                </a:solidFill>
              </a:rPr>
              <a:t>Samsung Smart Oven</a:t>
            </a:r>
          </a:p>
          <a:p>
            <a:pPr lvl="0"/>
            <a:r>
              <a:rPr lang="en-US" dirty="0">
                <a:solidFill>
                  <a:schemeClr val="accent1"/>
                </a:solidFill>
              </a:rPr>
              <a:t>LG Smart Oven </a:t>
            </a:r>
          </a:p>
          <a:p>
            <a:pPr lvl="0"/>
            <a:r>
              <a:rPr lang="en-US" dirty="0">
                <a:solidFill>
                  <a:schemeClr val="accent1"/>
                </a:solidFill>
              </a:rPr>
              <a:t>High Sense 7kg Smart Control Front Load Washing Machine</a:t>
            </a:r>
          </a:p>
          <a:p>
            <a:pPr lvl="0"/>
            <a:r>
              <a:rPr lang="en-US" dirty="0" err="1">
                <a:solidFill>
                  <a:schemeClr val="accent1"/>
                </a:solidFill>
              </a:rPr>
              <a:t>Gencool</a:t>
            </a:r>
            <a:r>
              <a:rPr lang="en-US" dirty="0">
                <a:solidFill>
                  <a:schemeClr val="accent1"/>
                </a:solidFill>
              </a:rPr>
              <a:t> Smart Inverter Split Unit Air Conditioner</a:t>
            </a:r>
          </a:p>
          <a:p>
            <a:pPr lvl="0"/>
            <a:r>
              <a:rPr lang="en-US" dirty="0">
                <a:solidFill>
                  <a:schemeClr val="accent1"/>
                </a:solidFill>
              </a:rPr>
              <a:t>Smart Home Wireless IP Camera</a:t>
            </a:r>
          </a:p>
          <a:p>
            <a:endParaRPr lang="en-US" dirty="0"/>
          </a:p>
          <a:p>
            <a:endParaRPr lang="en-US" dirty="0"/>
          </a:p>
        </p:txBody>
      </p:sp>
    </p:spTree>
    <p:extLst>
      <p:ext uri="{BB962C8B-B14F-4D97-AF65-F5344CB8AC3E}">
        <p14:creationId xmlns:p14="http://schemas.microsoft.com/office/powerpoint/2010/main" val="2190485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lumMod val="75000"/>
                  </a:schemeClr>
                </a:solidFill>
              </a:rPr>
              <a:t>SMART ENVIRONMENTS: The Nigerian Perspective </a:t>
            </a:r>
            <a:r>
              <a:rPr lang="en-US" b="1" dirty="0">
                <a:solidFill>
                  <a:schemeClr val="accent1"/>
                </a:solidFill>
              </a:rPr>
              <a:t>The Road So </a:t>
            </a:r>
            <a:r>
              <a:rPr lang="en-US" b="1" dirty="0" smtClean="0">
                <a:solidFill>
                  <a:schemeClr val="accent1"/>
                </a:solidFill>
              </a:rPr>
              <a:t>Far and </a:t>
            </a:r>
            <a:r>
              <a:rPr lang="en-US" b="1" dirty="0" smtClean="0">
                <a:solidFill>
                  <a:srgbClr val="FF0000"/>
                </a:solidFill>
              </a:rPr>
              <a:t>CONCERNS</a:t>
            </a:r>
            <a:endParaRPr lang="en-US" dirty="0">
              <a:solidFill>
                <a:srgbClr val="FF0000"/>
              </a:solidFill>
            </a:endParaRPr>
          </a:p>
        </p:txBody>
      </p:sp>
      <p:sp>
        <p:nvSpPr>
          <p:cNvPr id="3" name="Content Placeholder 2"/>
          <p:cNvSpPr>
            <a:spLocks noGrp="1"/>
          </p:cNvSpPr>
          <p:nvPr>
            <p:ph idx="1"/>
          </p:nvPr>
        </p:nvSpPr>
        <p:spPr>
          <a:xfrm>
            <a:off x="1218883" y="1701796"/>
            <a:ext cx="10360501" cy="4895555"/>
          </a:xfrm>
        </p:spPr>
        <p:txBody>
          <a:bodyPr>
            <a:normAutofit fontScale="77500" lnSpcReduction="20000"/>
          </a:bodyPr>
          <a:lstStyle/>
          <a:p>
            <a:r>
              <a:rPr lang="en-US" dirty="0" smtClean="0">
                <a:solidFill>
                  <a:schemeClr val="accent1"/>
                </a:solidFill>
              </a:rPr>
              <a:t>How efficient is our cloud service?: Galaxy Backbone was launched in 2006 yet there is still a dependency on paper in most agencies.</a:t>
            </a:r>
          </a:p>
          <a:p>
            <a:r>
              <a:rPr lang="en-US" dirty="0" smtClean="0">
                <a:solidFill>
                  <a:schemeClr val="accent1"/>
                </a:solidFill>
              </a:rPr>
              <a:t>Smart Cities come with appropriate supervision by the government through the security agencies. We need effective CCTV coverage in strategic positions</a:t>
            </a:r>
          </a:p>
          <a:p>
            <a:r>
              <a:rPr lang="en-US" dirty="0" smtClean="0">
                <a:solidFill>
                  <a:schemeClr val="accent1"/>
                </a:solidFill>
              </a:rPr>
              <a:t>How affordable is the Internet access? Now we will be using more than smart phones.</a:t>
            </a:r>
          </a:p>
          <a:p>
            <a:r>
              <a:rPr lang="en-US" dirty="0" smtClean="0">
                <a:solidFill>
                  <a:schemeClr val="accent1"/>
                </a:solidFill>
              </a:rPr>
              <a:t>How readily accessible is data on all individuals?</a:t>
            </a:r>
          </a:p>
          <a:p>
            <a:r>
              <a:rPr lang="en-US" dirty="0">
                <a:solidFill>
                  <a:schemeClr val="accent1"/>
                </a:solidFill>
              </a:rPr>
              <a:t>Internet  usage is still low in most Nigerian communities.</a:t>
            </a:r>
          </a:p>
          <a:p>
            <a:r>
              <a:rPr lang="en-US" dirty="0">
                <a:solidFill>
                  <a:schemeClr val="accent1"/>
                </a:solidFill>
              </a:rPr>
              <a:t>There is a difference between smart environments and using smart objects.</a:t>
            </a:r>
          </a:p>
          <a:p>
            <a:r>
              <a:rPr lang="en-US" dirty="0">
                <a:solidFill>
                  <a:schemeClr val="accent1"/>
                </a:solidFill>
              </a:rPr>
              <a:t>The </a:t>
            </a:r>
            <a:r>
              <a:rPr lang="en-US" dirty="0" smtClean="0">
                <a:solidFill>
                  <a:schemeClr val="accent1"/>
                </a:solidFill>
              </a:rPr>
              <a:t>Internet </a:t>
            </a:r>
            <a:r>
              <a:rPr lang="en-US" dirty="0">
                <a:solidFill>
                  <a:schemeClr val="accent1"/>
                </a:solidFill>
              </a:rPr>
              <a:t>literacy level is still low.</a:t>
            </a:r>
          </a:p>
          <a:p>
            <a:r>
              <a:rPr lang="en-US" dirty="0">
                <a:solidFill>
                  <a:schemeClr val="accent1"/>
                </a:solidFill>
              </a:rPr>
              <a:t>Internet cost still not affordable by most citizens</a:t>
            </a:r>
            <a:r>
              <a:rPr lang="en-US" dirty="0" smtClean="0">
                <a:solidFill>
                  <a:schemeClr val="accent1"/>
                </a:solidFill>
              </a:rPr>
              <a:t>.</a:t>
            </a:r>
          </a:p>
          <a:p>
            <a:r>
              <a:rPr lang="en-US" dirty="0" smtClean="0">
                <a:solidFill>
                  <a:schemeClr val="accent1"/>
                </a:solidFill>
              </a:rPr>
              <a:t>Security and privacy issues in creating smart cities is still a big challenge even globally</a:t>
            </a:r>
          </a:p>
          <a:p>
            <a:endParaRPr lang="en-US" dirty="0">
              <a:solidFill>
                <a:schemeClr val="accent1"/>
              </a:solidFill>
            </a:endParaRPr>
          </a:p>
          <a:p>
            <a:endParaRPr lang="en-US" dirty="0">
              <a:solidFill>
                <a:schemeClr val="accent1"/>
              </a:solidFill>
            </a:endParaRPr>
          </a:p>
        </p:txBody>
      </p:sp>
    </p:spTree>
    <p:extLst>
      <p:ext uri="{BB962C8B-B14F-4D97-AF65-F5344CB8AC3E}">
        <p14:creationId xmlns:p14="http://schemas.microsoft.com/office/powerpoint/2010/main" val="78788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chemeClr val="accent1"/>
                </a:solidFill>
              </a:rPr>
              <a:t>The way forward</a:t>
            </a:r>
          </a:p>
        </p:txBody>
      </p:sp>
      <p:sp>
        <p:nvSpPr>
          <p:cNvPr id="4" name="Content Placeholder 3"/>
          <p:cNvSpPr>
            <a:spLocks noGrp="1"/>
          </p:cNvSpPr>
          <p:nvPr>
            <p:ph idx="1"/>
          </p:nvPr>
        </p:nvSpPr>
        <p:spPr/>
        <p:txBody>
          <a:bodyPr/>
          <a:lstStyle/>
          <a:p>
            <a:endParaRPr lang="en-US" dirty="0"/>
          </a:p>
          <a:p>
            <a:endParaRPr lang="en-US" b="1" dirty="0"/>
          </a:p>
        </p:txBody>
      </p:sp>
      <p:sp>
        <p:nvSpPr>
          <p:cNvPr id="5" name="Text Placeholder 4"/>
          <p:cNvSpPr>
            <a:spLocks noGrp="1"/>
          </p:cNvSpPr>
          <p:nvPr>
            <p:ph type="body" sz="quarter" idx="4294967295"/>
          </p:nvPr>
        </p:nvSpPr>
        <p:spPr>
          <a:xfrm>
            <a:off x="7105650" y="908050"/>
            <a:ext cx="5083175" cy="914400"/>
          </a:xfrm>
        </p:spPr>
        <p:txBody>
          <a:bodyPr/>
          <a:lstStyle/>
          <a:p>
            <a:r>
              <a:rPr lang="en-US" b="1" dirty="0"/>
              <a:t>recommendations</a:t>
            </a:r>
          </a:p>
        </p:txBody>
      </p:sp>
      <p:sp>
        <p:nvSpPr>
          <p:cNvPr id="6" name="Content Placeholder 5"/>
          <p:cNvSpPr>
            <a:spLocks noGrp="1"/>
          </p:cNvSpPr>
          <p:nvPr>
            <p:ph sz="quarter" idx="4294967295"/>
          </p:nvPr>
        </p:nvSpPr>
        <p:spPr>
          <a:xfrm>
            <a:off x="1218883" y="1822450"/>
            <a:ext cx="10969942" cy="4630738"/>
          </a:xfrm>
        </p:spPr>
        <p:txBody>
          <a:bodyPr/>
          <a:lstStyle/>
          <a:p>
            <a:r>
              <a:rPr lang="en-US" sz="2400" dirty="0">
                <a:solidFill>
                  <a:schemeClr val="accent1"/>
                </a:solidFill>
              </a:rPr>
              <a:t>Increasing Internet usage and coverage in various communities</a:t>
            </a:r>
            <a:r>
              <a:rPr lang="en-US" sz="2400" dirty="0" smtClean="0">
                <a:solidFill>
                  <a:schemeClr val="accent1"/>
                </a:solidFill>
              </a:rPr>
              <a:t>.</a:t>
            </a:r>
          </a:p>
          <a:p>
            <a:r>
              <a:rPr lang="en-US" sz="2400" dirty="0" smtClean="0">
                <a:solidFill>
                  <a:schemeClr val="accent1"/>
                </a:solidFill>
              </a:rPr>
              <a:t>Make our cloud Service efficient</a:t>
            </a:r>
            <a:endParaRPr lang="en-US" sz="2400" dirty="0">
              <a:solidFill>
                <a:schemeClr val="accent1"/>
              </a:solidFill>
            </a:endParaRPr>
          </a:p>
          <a:p>
            <a:r>
              <a:rPr lang="en-US" sz="2400" dirty="0">
                <a:solidFill>
                  <a:schemeClr val="accent1"/>
                </a:solidFill>
              </a:rPr>
              <a:t>Launching </a:t>
            </a:r>
            <a:r>
              <a:rPr lang="en-US" sz="2400" dirty="0" err="1">
                <a:solidFill>
                  <a:schemeClr val="accent1"/>
                </a:solidFill>
              </a:rPr>
              <a:t>WiFi</a:t>
            </a:r>
            <a:r>
              <a:rPr lang="en-US" sz="2400" dirty="0">
                <a:solidFill>
                  <a:schemeClr val="accent1"/>
                </a:solidFill>
              </a:rPr>
              <a:t> networks in various communities across the country.</a:t>
            </a:r>
          </a:p>
          <a:p>
            <a:r>
              <a:rPr lang="en-US" sz="2400" dirty="0">
                <a:solidFill>
                  <a:schemeClr val="accent1"/>
                </a:solidFill>
              </a:rPr>
              <a:t>Create awareness about Smart Environment.</a:t>
            </a:r>
          </a:p>
          <a:p>
            <a:r>
              <a:rPr lang="en-US" sz="2400" dirty="0">
                <a:solidFill>
                  <a:schemeClr val="accent1"/>
                </a:solidFill>
              </a:rPr>
              <a:t>Create research groups to handle key challenges like security, interoperability, power consumption</a:t>
            </a:r>
            <a:r>
              <a:rPr lang="en-US" sz="2400" dirty="0" smtClean="0">
                <a:solidFill>
                  <a:schemeClr val="accent1"/>
                </a:solidFill>
              </a:rPr>
              <a:t>.</a:t>
            </a:r>
          </a:p>
          <a:p>
            <a:endParaRPr lang="en-US" sz="2400" dirty="0">
              <a:solidFill>
                <a:schemeClr val="accent1"/>
              </a:solidFill>
            </a:endParaRPr>
          </a:p>
          <a:p>
            <a:endParaRPr lang="en-US" dirty="0">
              <a:solidFill>
                <a:schemeClr val="accent1"/>
              </a:solidFill>
            </a:endParaRPr>
          </a:p>
        </p:txBody>
      </p:sp>
    </p:spTree>
    <p:extLst>
      <p:ext uri="{BB962C8B-B14F-4D97-AF65-F5344CB8AC3E}">
        <p14:creationId xmlns:p14="http://schemas.microsoft.com/office/powerpoint/2010/main" val="54743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Add a Slide Title - 1</a:t>
            </a:r>
          </a:p>
        </p:txBody>
      </p:sp>
      <p:sp>
        <p:nvSpPr>
          <p:cNvPr id="3" name="Subtitle 2"/>
          <p:cNvSpPr>
            <a:spLocks noGrp="1"/>
          </p:cNvSpPr>
          <p:nvPr>
            <p:ph type="subTitle" idx="1"/>
          </p:nvPr>
        </p:nvSpPr>
        <p:spPr/>
        <p:txBody>
          <a:bodyPr>
            <a:normAutofit/>
          </a:bodyPr>
          <a:lstStyle/>
          <a:p>
            <a:r>
              <a:rPr lang="en-US" sz="8800" dirty="0"/>
              <a:t>THANK YOU</a:t>
            </a:r>
          </a:p>
        </p:txBody>
      </p:sp>
    </p:spTree>
    <p:extLst>
      <p:ext uri="{BB962C8B-B14F-4D97-AF65-F5344CB8AC3E}">
        <p14:creationId xmlns:p14="http://schemas.microsoft.com/office/powerpoint/2010/main" val="426497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1">
                    <a:lumMod val="75000"/>
                  </a:schemeClr>
                </a:solidFill>
              </a:rPr>
              <a:t>References</a:t>
            </a:r>
            <a:endParaRPr lang="en-US" b="1" dirty="0">
              <a:solidFill>
                <a:schemeClr val="accent1">
                  <a:lumMod val="75000"/>
                </a:schemeClr>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6435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ch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name="TF02787990.potx" id="{BDB9CD5E-36EC-45F3-B87D-6D062B8A3823}" vid="{51682E2F-7C85-4D6F-AD40-072EFC83910D}"/>
    </a:ext>
  </a:extLst>
</a:theme>
</file>

<file path=ppt/theme/theme2.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1345093</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simple template design works for technology and  businesses, but it's versatile enough to use in other contexts.  It features multiple slide layouts designed for widescreen (16x9 resolution) and includes a sample SmartArt list and chart that are easily editable.</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2011-11-26T00:30:00+00:00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TP102787989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694266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AssetExpire xmlns="4873beb7-5857-4685-be1f-d57550cc96cc">2029-05-12T07:00:00+00:00</AssetExpire>
    <DSATActionTaken xmlns="4873beb7-5857-4685-be1f-d57550cc96cc" xsi:nil="true"/>
    <CSXSubmissionMarket xmlns="4873beb7-5857-4685-be1f-d57550cc96cc" xsi:nil="true"/>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C67BEE-D13F-4BD2-98A5-34D8A0977F68}">
  <ds:schemaRef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purl.org/dc/terms/"/>
    <ds:schemaRef ds:uri="4873beb7-5857-4685-be1f-d57550cc96cc"/>
    <ds:schemaRef ds:uri="http://www.w3.org/XML/1998/namespace"/>
    <ds:schemaRef ds:uri="http://purl.org/dc/dcmitype/"/>
  </ds:schemaRefs>
</ds:datastoreItem>
</file>

<file path=customXml/itemProps2.xml><?xml version="1.0" encoding="utf-8"?>
<ds:datastoreItem xmlns:ds="http://schemas.openxmlformats.org/officeDocument/2006/customXml" ds:itemID="{3836F65B-1B07-41EE-A0E8-BC6EF3855225}">
  <ds:schemaRefs>
    <ds:schemaRef ds:uri="http://schemas.microsoft.com/sharepoint/v3/contenttype/forms"/>
  </ds:schemaRefs>
</ds:datastoreItem>
</file>

<file path=customXml/itemProps3.xml><?xml version="1.0" encoding="utf-8"?>
<ds:datastoreItem xmlns:ds="http://schemas.openxmlformats.org/officeDocument/2006/customXml" ds:itemID="{A09BF4D4-EF60-4196-BFC3-9462D607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Triple circuit lines presentation (widescreen)</Template>
  <TotalTime>8323</TotalTime>
  <Words>2110</Words>
  <Application>Microsoft Office PowerPoint</Application>
  <PresentationFormat>Custom</PresentationFormat>
  <Paragraphs>186</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Adobe Arabic</vt:lpstr>
      <vt:lpstr>Arial</vt:lpstr>
      <vt:lpstr>Calibri</vt:lpstr>
      <vt:lpstr>Champagne &amp; Limousines</vt:lpstr>
      <vt:lpstr>Symbol</vt:lpstr>
      <vt:lpstr>Times New Roman</vt:lpstr>
      <vt:lpstr>Tech 16x9</vt:lpstr>
      <vt:lpstr>Smarter Environments with Internet of Things (IoT)</vt:lpstr>
      <vt:lpstr>Outline</vt:lpstr>
      <vt:lpstr>  Overview of the Internet of Things</vt:lpstr>
      <vt:lpstr>So what are things?</vt:lpstr>
      <vt:lpstr>II</vt:lpstr>
      <vt:lpstr>IoT ARCHITECTURE AND ELEMENTS: Objects (devices) or perception layer</vt:lpstr>
      <vt:lpstr>     IoT ARCHITECTURE: Object Abstraction and Service Management Layers </vt:lpstr>
      <vt:lpstr>IoT ARCHITECTURE AND ELEMENTS: Objects (devices) or perception layer</vt:lpstr>
      <vt:lpstr> IoT ELEMENTS: Identification, Sensing  &amp; Communication</vt:lpstr>
      <vt:lpstr>      IoT ELEMENTS: Communication &amp; Computation</vt:lpstr>
      <vt:lpstr>SMART ENVIRONMENTS</vt:lpstr>
      <vt:lpstr>Smarter Environment: Smart cities</vt:lpstr>
      <vt:lpstr>Smart Environments cont’d : Average distribution of components</vt:lpstr>
      <vt:lpstr>Smart Environments cont’d: Connected devices</vt:lpstr>
      <vt:lpstr>Generic Architecture of Smart Environments</vt:lpstr>
      <vt:lpstr>Generic Architecture of Smart Environments : The Home Domain</vt:lpstr>
      <vt:lpstr>Generic Architecture of Smart Environments : The Community Domain</vt:lpstr>
      <vt:lpstr>Generic Architecture of Smart Environments : The Service Domain</vt:lpstr>
      <vt:lpstr>Other components of a smart environments</vt:lpstr>
      <vt:lpstr>Start small: Basic equipment needed to demonstrate the building block for Smart Environments</vt:lpstr>
      <vt:lpstr>Basic Protocols needed for building IoT-based Smart Environments</vt:lpstr>
      <vt:lpstr>The Process of building Smart Environments</vt:lpstr>
      <vt:lpstr>The Process of building Smart Environments continued </vt:lpstr>
      <vt:lpstr>The Process of building Smart Environments: Practical business approach</vt:lpstr>
      <vt:lpstr>SMART ENVIRONMENTS: The Nigerian Perspective </vt:lpstr>
      <vt:lpstr>SMART ENVIRONMENTS: The Nigerian Perspective The Road So Far</vt:lpstr>
      <vt:lpstr>SMART ENVIRONMENTS: The Nigerian Perspective The Road So Far</vt:lpstr>
      <vt:lpstr>SMART ENVIRONMENTS: The Nigerian Perspective The Road So Far</vt:lpstr>
      <vt:lpstr>SMART ENVIRONMENTS: The Nigerian Perspective The Road So Far and CONCERNS</vt:lpstr>
      <vt:lpstr>The way forward</vt:lpstr>
      <vt:lpstr>Add a Slide Title - 1</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Chinenye Nwaneri</dc:creator>
  <cp:lastModifiedBy>Dr. I. Eteng</cp:lastModifiedBy>
  <cp:revision>201</cp:revision>
  <dcterms:created xsi:type="dcterms:W3CDTF">2016-10-16T02:45:06Z</dcterms:created>
  <dcterms:modified xsi:type="dcterms:W3CDTF">2017-06-27T01:18:47Z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