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2" r:id="rId2"/>
    <p:sldId id="271" r:id="rId3"/>
    <p:sldId id="277" r:id="rId4"/>
    <p:sldId id="279" r:id="rId5"/>
    <p:sldId id="278" r:id="rId6"/>
    <p:sldId id="258" r:id="rId7"/>
    <p:sldId id="259" r:id="rId8"/>
    <p:sldId id="260" r:id="rId9"/>
    <p:sldId id="280" r:id="rId10"/>
    <p:sldId id="282" r:id="rId11"/>
    <p:sldId id="281" r:id="rId12"/>
    <p:sldId id="274" r:id="rId13"/>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04" autoAdjust="0"/>
    <p:restoredTop sz="94660"/>
  </p:normalViewPr>
  <p:slideViewPr>
    <p:cSldViewPr snapToGrid="0">
      <p:cViewPr varScale="1">
        <p:scale>
          <a:sx n="74" d="100"/>
          <a:sy n="74" d="100"/>
        </p:scale>
        <p:origin x="72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024" cy="495855"/>
          </a:xfrm>
          <a:prstGeom prst="rect">
            <a:avLst/>
          </a:prstGeom>
        </p:spPr>
        <p:txBody>
          <a:bodyPr vert="horz" lIns="91303" tIns="45651" rIns="91303" bIns="45651" rtlCol="0"/>
          <a:lstStyle>
            <a:lvl1pPr algn="l">
              <a:defRPr sz="1200"/>
            </a:lvl1pPr>
          </a:lstStyle>
          <a:p>
            <a:endParaRPr lang="en-US"/>
          </a:p>
        </p:txBody>
      </p:sp>
      <p:sp>
        <p:nvSpPr>
          <p:cNvPr id="3" name="Date Placeholder 2"/>
          <p:cNvSpPr>
            <a:spLocks noGrp="1"/>
          </p:cNvSpPr>
          <p:nvPr>
            <p:ph type="dt" idx="1"/>
          </p:nvPr>
        </p:nvSpPr>
        <p:spPr>
          <a:xfrm>
            <a:off x="3847890" y="1"/>
            <a:ext cx="2945024" cy="495855"/>
          </a:xfrm>
          <a:prstGeom prst="rect">
            <a:avLst/>
          </a:prstGeom>
        </p:spPr>
        <p:txBody>
          <a:bodyPr vert="horz" lIns="91303" tIns="45651" rIns="91303" bIns="45651" rtlCol="0"/>
          <a:lstStyle>
            <a:lvl1pPr algn="r">
              <a:defRPr sz="1200"/>
            </a:lvl1pPr>
          </a:lstStyle>
          <a:p>
            <a:fld id="{6EEEDDD5-6BA2-4495-8827-2D90161F4BD1}" type="datetimeFigureOut">
              <a:rPr lang="en-US" smtClean="0"/>
              <a:t>20-Jun-18</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303" tIns="45651" rIns="91303" bIns="45651" rtlCol="0" anchor="ctr"/>
          <a:lstStyle/>
          <a:p>
            <a:endParaRPr lang="en-US"/>
          </a:p>
        </p:txBody>
      </p:sp>
      <p:sp>
        <p:nvSpPr>
          <p:cNvPr id="5" name="Notes Placeholder 4"/>
          <p:cNvSpPr>
            <a:spLocks noGrp="1"/>
          </p:cNvSpPr>
          <p:nvPr>
            <p:ph type="body" sz="quarter" idx="3"/>
          </p:nvPr>
        </p:nvSpPr>
        <p:spPr>
          <a:xfrm>
            <a:off x="679134" y="4766858"/>
            <a:ext cx="5436235" cy="3900299"/>
          </a:xfrm>
          <a:prstGeom prst="rect">
            <a:avLst/>
          </a:prstGeom>
        </p:spPr>
        <p:txBody>
          <a:bodyPr vert="horz" lIns="91303" tIns="45651" rIns="91303" bIns="4565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10145"/>
            <a:ext cx="2945024" cy="495855"/>
          </a:xfrm>
          <a:prstGeom prst="rect">
            <a:avLst/>
          </a:prstGeom>
        </p:spPr>
        <p:txBody>
          <a:bodyPr vert="horz" lIns="91303" tIns="45651" rIns="91303" bIns="45651" rtlCol="0" anchor="b"/>
          <a:lstStyle>
            <a:lvl1pPr algn="l">
              <a:defRPr sz="1200"/>
            </a:lvl1pPr>
          </a:lstStyle>
          <a:p>
            <a:endParaRPr lang="en-US"/>
          </a:p>
        </p:txBody>
      </p:sp>
      <p:sp>
        <p:nvSpPr>
          <p:cNvPr id="7" name="Slide Number Placeholder 6"/>
          <p:cNvSpPr>
            <a:spLocks noGrp="1"/>
          </p:cNvSpPr>
          <p:nvPr>
            <p:ph type="sldNum" sz="quarter" idx="5"/>
          </p:nvPr>
        </p:nvSpPr>
        <p:spPr>
          <a:xfrm>
            <a:off x="3847890" y="9410145"/>
            <a:ext cx="2945024" cy="495855"/>
          </a:xfrm>
          <a:prstGeom prst="rect">
            <a:avLst/>
          </a:prstGeom>
        </p:spPr>
        <p:txBody>
          <a:bodyPr vert="horz" lIns="91303" tIns="45651" rIns="91303" bIns="45651" rtlCol="0" anchor="b"/>
          <a:lstStyle>
            <a:lvl1pPr algn="r">
              <a:defRPr sz="1200"/>
            </a:lvl1pPr>
          </a:lstStyle>
          <a:p>
            <a:fld id="{5AEE9532-9380-4E5C-9319-FC59278DB9A3}" type="slidenum">
              <a:rPr lang="en-US" smtClean="0"/>
              <a:t>‹#›</a:t>
            </a:fld>
            <a:endParaRPr lang="en-US"/>
          </a:p>
        </p:txBody>
      </p:sp>
    </p:spTree>
    <p:extLst>
      <p:ext uri="{BB962C8B-B14F-4D97-AF65-F5344CB8AC3E}">
        <p14:creationId xmlns:p14="http://schemas.microsoft.com/office/powerpoint/2010/main" val="1583776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EE9532-9380-4E5C-9319-FC59278DB9A3}" type="slidenum">
              <a:rPr lang="en-US" smtClean="0"/>
              <a:t>2</a:t>
            </a:fld>
            <a:endParaRPr lang="en-US"/>
          </a:p>
        </p:txBody>
      </p:sp>
    </p:spTree>
    <p:extLst>
      <p:ext uri="{BB962C8B-B14F-4D97-AF65-F5344CB8AC3E}">
        <p14:creationId xmlns:p14="http://schemas.microsoft.com/office/powerpoint/2010/main" val="2298610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EE9532-9380-4E5C-9319-FC59278DB9A3}" type="slidenum">
              <a:rPr lang="en-US" smtClean="0"/>
              <a:t>3</a:t>
            </a:fld>
            <a:endParaRPr lang="en-US"/>
          </a:p>
        </p:txBody>
      </p:sp>
    </p:spTree>
    <p:extLst>
      <p:ext uri="{BB962C8B-B14F-4D97-AF65-F5344CB8AC3E}">
        <p14:creationId xmlns:p14="http://schemas.microsoft.com/office/powerpoint/2010/main" val="239868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EE9532-9380-4E5C-9319-FC59278DB9A3}" type="slidenum">
              <a:rPr lang="en-US" smtClean="0"/>
              <a:t>4</a:t>
            </a:fld>
            <a:endParaRPr lang="en-US"/>
          </a:p>
        </p:txBody>
      </p:sp>
    </p:spTree>
    <p:extLst>
      <p:ext uri="{BB962C8B-B14F-4D97-AF65-F5344CB8AC3E}">
        <p14:creationId xmlns:p14="http://schemas.microsoft.com/office/powerpoint/2010/main" val="500142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EE9532-9380-4E5C-9319-FC59278DB9A3}" type="slidenum">
              <a:rPr lang="en-US" smtClean="0"/>
              <a:t>5</a:t>
            </a:fld>
            <a:endParaRPr lang="en-US"/>
          </a:p>
        </p:txBody>
      </p:sp>
    </p:spTree>
    <p:extLst>
      <p:ext uri="{BB962C8B-B14F-4D97-AF65-F5344CB8AC3E}">
        <p14:creationId xmlns:p14="http://schemas.microsoft.com/office/powerpoint/2010/main" val="380485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A96518-5BB2-4F5E-A596-12A7ED217578}" type="datetime1">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20166033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1FED5A-2085-4E94-A836-5E9C78DBCA18}" type="datetime1">
              <a:rPr lang="en-US" smtClean="0"/>
              <a:t>20-Jun-18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4645751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694D6D-A573-4BD7-8211-BB86C17BEECA}" type="datetime1">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875374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FC5AC-F0E6-4371-A76F-CF0F701A8F52}" type="datetime1">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262537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70B863-5647-48A6-834F-E6D10EB2D9B0}" type="datetime1">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224030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9887B6-6825-415C-9946-9A0326F246C1}" type="datetime1">
              <a:rPr lang="en-US" smtClean="0"/>
              <a:t>20-Jun-18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72857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F337D1-B6F2-4BD0-A4B8-513B044D1DA3}" type="datetime1">
              <a:rPr lang="en-US" smtClean="0"/>
              <a:t>20-Jun-18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2519589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FF6082-6735-4D76-B6D9-4F950CF4C1A6}" type="datetime1">
              <a:rPr lang="en-US" smtClean="0"/>
              <a:t>20-Jun-18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43230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5AB25D-D07E-419B-B61F-B60E3D679690}" type="datetime1">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3411236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826D7-2D81-4DC4-905A-38D249F00544}" type="datetime1">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197253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9252FF-C7BF-4D2F-BAD1-00A7729B2BDC}" type="datetime1">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134415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8C6955-EB44-4CA7-9CEC-DA2DCEAAD219}" type="datetime1">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5B053-A988-487A-B658-F3FB292C8B44}" type="slidenum">
              <a:rPr lang="en-US" smtClean="0"/>
              <a:t>‹#›</a:t>
            </a:fld>
            <a:endParaRPr lang="en-US"/>
          </a:p>
        </p:txBody>
      </p:sp>
    </p:spTree>
    <p:extLst>
      <p:ext uri="{BB962C8B-B14F-4D97-AF65-F5344CB8AC3E}">
        <p14:creationId xmlns:p14="http://schemas.microsoft.com/office/powerpoint/2010/main" val="4062044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786C5-2353-4C25-81E2-A0DF2C97E3B6}" type="datetime1">
              <a:rPr lang="en-US" smtClean="0"/>
              <a:t>20-Jun-18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5B053-A988-487A-B658-F3FB292C8B44}" type="slidenum">
              <a:rPr lang="en-US" smtClean="0"/>
              <a:t>‹#›</a:t>
            </a:fld>
            <a:endParaRPr lang="en-US"/>
          </a:p>
        </p:txBody>
      </p:sp>
    </p:spTree>
    <p:extLst>
      <p:ext uri="{BB962C8B-B14F-4D97-AF65-F5344CB8AC3E}">
        <p14:creationId xmlns:p14="http://schemas.microsoft.com/office/powerpoint/2010/main" val="398139779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360640"/>
            <a:ext cx="12192000" cy="497360"/>
          </a:xfrm>
          <a:prstGeom prst="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30"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8913" y="5331681"/>
            <a:ext cx="1270000" cy="80962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ctrTitle"/>
          </p:nvPr>
        </p:nvSpPr>
        <p:spPr>
          <a:xfrm>
            <a:off x="519954" y="914400"/>
            <a:ext cx="10968001" cy="4822094"/>
          </a:xfrm>
        </p:spPr>
        <p:txBody>
          <a:bodyPr>
            <a:normAutofit fontScale="90000"/>
          </a:bodyPr>
          <a:lstStyle/>
          <a:p>
            <a:pPr algn="ct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4900" dirty="0" smtClean="0">
                <a:solidFill>
                  <a:srgbClr val="00B050"/>
                </a:solidFill>
                <a:latin typeface="Trebuchet MS" pitchFamily="34" charset="0"/>
              </a:rPr>
              <a:t>Professionalism in Information Technology: Past, Present and Future. The Impact of IT on TETFund Operations from the past to the present and then the Future </a:t>
            </a:r>
            <a:br>
              <a:rPr lang="en-US" sz="4900" dirty="0" smtClean="0">
                <a:solidFill>
                  <a:srgbClr val="00B050"/>
                </a:solidFill>
                <a:latin typeface="Trebuchet MS" pitchFamily="34" charset="0"/>
              </a:rPr>
            </a:br>
            <a:r>
              <a:rPr lang="en-US" sz="4900" dirty="0" smtClean="0">
                <a:solidFill>
                  <a:srgbClr val="00B050"/>
                </a:solidFill>
                <a:latin typeface="Trebuchet MS" pitchFamily="34" charset="0"/>
              </a:rPr>
              <a:t>by </a:t>
            </a:r>
            <a:r>
              <a:rPr lang="en-US" sz="4900" dirty="0" smtClean="0">
                <a:solidFill>
                  <a:srgbClr val="00B050"/>
                </a:solidFill>
                <a:latin typeface="Trebuchet MS" pitchFamily="34" charset="0"/>
              </a:rPr>
              <a:t/>
            </a:r>
            <a:br>
              <a:rPr lang="en-US" sz="4900" dirty="0" smtClean="0">
                <a:solidFill>
                  <a:srgbClr val="00B050"/>
                </a:solidFill>
                <a:latin typeface="Trebuchet MS" pitchFamily="34" charset="0"/>
              </a:rPr>
            </a:br>
            <a:r>
              <a:rPr lang="en-US" sz="4900" dirty="0" smtClean="0">
                <a:solidFill>
                  <a:srgbClr val="00B050"/>
                </a:solidFill>
                <a:latin typeface="Trebuchet MS" pitchFamily="34" charset="0"/>
              </a:rPr>
              <a:t>Joseph Odo</a:t>
            </a:r>
            <a:r>
              <a:rPr lang="en-US" sz="4900" dirty="0" smtClean="0"/>
              <a:t/>
            </a:r>
            <a:br>
              <a:rPr lang="en-US" sz="4900" dirty="0" smtClean="0"/>
            </a:br>
            <a:endParaRPr lang="en-US" sz="4900" dirty="0"/>
          </a:p>
        </p:txBody>
      </p:sp>
    </p:spTree>
    <p:extLst>
      <p:ext uri="{BB962C8B-B14F-4D97-AF65-F5344CB8AC3E}">
        <p14:creationId xmlns:p14="http://schemas.microsoft.com/office/powerpoint/2010/main" val="1541907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6692"/>
            <a:ext cx="10896600" cy="812632"/>
          </a:xfrm>
        </p:spPr>
        <p:txBody>
          <a:bodyPr>
            <a:normAutofit fontScale="90000"/>
          </a:bodyPr>
          <a:lstStyle/>
          <a:p>
            <a:r>
              <a:rPr lang="en-US" b="1" u="sng" dirty="0" smtClean="0"/>
              <a:t/>
            </a:r>
            <a:br>
              <a:rPr lang="en-US" b="1" u="sng" dirty="0" smtClean="0"/>
            </a:br>
            <a:r>
              <a:rPr lang="en-US" b="1" u="sng" dirty="0" smtClean="0"/>
              <a:t>Introduction</a:t>
            </a:r>
            <a:r>
              <a:rPr lang="en-US" sz="3600" dirty="0" smtClean="0"/>
              <a:t/>
            </a:r>
            <a:br>
              <a:rPr lang="en-US" sz="3600" dirty="0" smtClean="0"/>
            </a:br>
            <a:endParaRPr lang="en-US" dirty="0"/>
          </a:p>
        </p:txBody>
      </p:sp>
      <p:sp>
        <p:nvSpPr>
          <p:cNvPr id="3" name="Content Placeholder 2"/>
          <p:cNvSpPr>
            <a:spLocks noGrp="1"/>
          </p:cNvSpPr>
          <p:nvPr>
            <p:ph idx="1"/>
          </p:nvPr>
        </p:nvSpPr>
        <p:spPr>
          <a:xfrm>
            <a:off x="152399" y="1648690"/>
            <a:ext cx="11873345" cy="5209310"/>
          </a:xfrm>
        </p:spPr>
        <p:txBody>
          <a:bodyPr>
            <a:normAutofit/>
          </a:bodyPr>
          <a:lstStyle/>
          <a:p>
            <a:pPr marL="0" indent="0">
              <a:buNone/>
            </a:pPr>
            <a:endParaRPr lang="en-GB" dirty="0"/>
          </a:p>
          <a:p>
            <a:r>
              <a:rPr lang="en-US" dirty="0"/>
              <a:t>Professionalism means being responsible for decisions and actions taken in the course of a given career operations. It does not just </a:t>
            </a:r>
            <a:r>
              <a:rPr lang="en-US" dirty="0" smtClean="0"/>
              <a:t>mean </a:t>
            </a:r>
            <a:r>
              <a:rPr lang="en-US" dirty="0"/>
              <a:t>doing jobs and receiving payments but also to accept responsibility for the outcome of the job done. In the complex Information Technology (IT) profession, one can only take responsibility for things within his control and not those beyond his control (Adams &amp; </a:t>
            </a:r>
            <a:r>
              <a:rPr lang="en-US" dirty="0" err="1"/>
              <a:t>McCrindle</a:t>
            </a:r>
            <a:r>
              <a:rPr lang="en-US" dirty="0"/>
              <a:t>, 2008).</a:t>
            </a:r>
            <a:endParaRPr lang="en-GB" dirty="0"/>
          </a:p>
          <a:p>
            <a:pPr marL="0" lvl="0" indent="0" algn="just">
              <a:buNone/>
            </a:pPr>
            <a:endParaRPr lang="en-US" dirty="0"/>
          </a:p>
          <a:p>
            <a:pPr marL="0" lvl="0" indent="0" algn="just">
              <a:buNone/>
            </a:pPr>
            <a:endParaRPr lang="en-US" sz="2400"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565"/>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0565B053-A988-487A-B658-F3FB292C8B44}" type="slidenum">
              <a:rPr lang="en-US" smtClean="0"/>
              <a:t>2</a:t>
            </a:fld>
            <a:endParaRPr lang="en-US"/>
          </a:p>
        </p:txBody>
      </p:sp>
    </p:spTree>
    <p:extLst>
      <p:ext uri="{BB962C8B-B14F-4D97-AF65-F5344CB8AC3E}">
        <p14:creationId xmlns:p14="http://schemas.microsoft.com/office/powerpoint/2010/main" val="154890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648690"/>
            <a:ext cx="11873345" cy="5209310"/>
          </a:xfrm>
        </p:spPr>
        <p:txBody>
          <a:bodyPr>
            <a:normAutofit/>
          </a:bodyPr>
          <a:lstStyle/>
          <a:p>
            <a:pPr marL="0" indent="0" algn="just">
              <a:buNone/>
            </a:pPr>
            <a:r>
              <a:rPr lang="en-US" dirty="0"/>
              <a:t>IT professionalism ensures quality in IT deliverables. Quality delivery of IT goods and services is only attained through the application of professionalism in all the production stages/processes. In other word, the product can only be good if the right process of producing the product is followed. In an IT professionalism community, professional processes of procuring IT goods and services are not only clearly defined and established but also that it is religiously enforced in all facets of the IT sectors/domains in the target community.</a:t>
            </a:r>
            <a:endParaRPr lang="en-GB" dirty="0"/>
          </a:p>
          <a:p>
            <a:pPr marL="0" lvl="0" indent="0" algn="just">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565"/>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0565B053-A988-487A-B658-F3FB292C8B44}" type="slidenum">
              <a:rPr lang="en-US" smtClean="0"/>
              <a:t>3</a:t>
            </a:fld>
            <a:endParaRPr lang="en-US"/>
          </a:p>
        </p:txBody>
      </p:sp>
    </p:spTree>
    <p:extLst>
      <p:ext uri="{BB962C8B-B14F-4D97-AF65-F5344CB8AC3E}">
        <p14:creationId xmlns:p14="http://schemas.microsoft.com/office/powerpoint/2010/main" val="1095417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648690"/>
            <a:ext cx="11873345" cy="5209310"/>
          </a:xfrm>
        </p:spPr>
        <p:txBody>
          <a:bodyPr>
            <a:normAutofit/>
          </a:bodyPr>
          <a:lstStyle/>
          <a:p>
            <a:pPr marL="0" indent="0">
              <a:buNone/>
            </a:pPr>
            <a:r>
              <a:rPr lang="en-US" b="1" dirty="0" smtClean="0"/>
              <a:t>TETFund</a:t>
            </a:r>
          </a:p>
          <a:p>
            <a:pPr marL="0" indent="0">
              <a:buNone/>
            </a:pPr>
            <a:endParaRPr lang="en-US" dirty="0"/>
          </a:p>
          <a:p>
            <a:r>
              <a:rPr lang="en-US" dirty="0" smtClean="0"/>
              <a:t>Tertiary </a:t>
            </a:r>
            <a:r>
              <a:rPr lang="en-US" dirty="0"/>
              <a:t>Education Trust Fund (TETFund) which was established as an Intervention Agency is charged with the responsibility for managing, disbursing and monitoring the education tax to Public Tertiary Institutions in Nigeria. TETFund in carrying out its mandate to the Beneficiary Institutions has ensured that best practices are adhered to as it relates to the IT Industry.</a:t>
            </a:r>
            <a:endParaRPr lang="en-GB" dirty="0"/>
          </a:p>
          <a:p>
            <a:pPr marL="0" lvl="0" indent="0" algn="just">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565"/>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0565B053-A988-487A-B658-F3FB292C8B44}" type="slidenum">
              <a:rPr lang="en-US" smtClean="0"/>
              <a:t>4</a:t>
            </a:fld>
            <a:endParaRPr lang="en-US"/>
          </a:p>
        </p:txBody>
      </p:sp>
    </p:spTree>
    <p:extLst>
      <p:ext uri="{BB962C8B-B14F-4D97-AF65-F5344CB8AC3E}">
        <p14:creationId xmlns:p14="http://schemas.microsoft.com/office/powerpoint/2010/main" val="3119471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6692"/>
            <a:ext cx="10896600" cy="812632"/>
          </a:xfrm>
        </p:spPr>
        <p:txBody>
          <a:bodyPr>
            <a:normAutofit fontScale="90000"/>
          </a:bodyPr>
          <a:lstStyle/>
          <a:p>
            <a:r>
              <a:rPr lang="en-US" b="1" u="sng" dirty="0" smtClean="0"/>
              <a:t/>
            </a:r>
            <a:br>
              <a:rPr lang="en-US" b="1" u="sng" dirty="0" smtClean="0"/>
            </a:br>
            <a:r>
              <a:rPr lang="en-US" b="1" u="sng" dirty="0" smtClean="0"/>
              <a:t>T</a:t>
            </a:r>
            <a:r>
              <a:rPr lang="en-US" b="1" u="sng" dirty="0" smtClean="0"/>
              <a:t>he ICT Department of TETFund</a:t>
            </a:r>
            <a:r>
              <a:rPr lang="en-US" b="1" u="sng" dirty="0" smtClean="0"/>
              <a:t> </a:t>
            </a:r>
            <a:r>
              <a:rPr lang="en-US" sz="3600" dirty="0" smtClean="0"/>
              <a:t/>
            </a:r>
            <a:br>
              <a:rPr lang="en-US" sz="3600" dirty="0" smtClean="0"/>
            </a:br>
            <a:endParaRPr lang="en-US" dirty="0"/>
          </a:p>
        </p:txBody>
      </p:sp>
      <p:sp>
        <p:nvSpPr>
          <p:cNvPr id="3" name="Content Placeholder 2"/>
          <p:cNvSpPr>
            <a:spLocks noGrp="1"/>
          </p:cNvSpPr>
          <p:nvPr>
            <p:ph idx="1"/>
          </p:nvPr>
        </p:nvSpPr>
        <p:spPr>
          <a:xfrm>
            <a:off x="152399" y="1648690"/>
            <a:ext cx="11873345" cy="5209310"/>
          </a:xfrm>
        </p:spPr>
        <p:txBody>
          <a:bodyPr>
            <a:normAutofit lnSpcReduction="10000"/>
          </a:bodyPr>
          <a:lstStyle/>
          <a:p>
            <a:pPr marL="0" lvl="0" indent="0" algn="just">
              <a:buNone/>
            </a:pPr>
            <a:r>
              <a:rPr lang="en-US" b="1" dirty="0" smtClean="0"/>
              <a:t>1.0	INTRODUCTION</a:t>
            </a:r>
            <a:endParaRPr lang="en-US" sz="2400" dirty="0" smtClean="0"/>
          </a:p>
          <a:p>
            <a:pPr marL="0" lvl="0" indent="0" algn="just">
              <a:buNone/>
            </a:pPr>
            <a:r>
              <a:rPr lang="en-US" b="1" dirty="0" smtClean="0"/>
              <a:t>1.1	HISTORY </a:t>
            </a:r>
            <a:r>
              <a:rPr lang="en-US" b="1" dirty="0"/>
              <a:t>OF TETFUND ICT DEPARTMENT</a:t>
            </a:r>
            <a:endParaRPr lang="en-US" sz="2000" dirty="0"/>
          </a:p>
          <a:p>
            <a:pPr marL="0" indent="0" algn="just">
              <a:buNone/>
            </a:pPr>
            <a:r>
              <a:rPr lang="en-US" dirty="0"/>
              <a:t>The Information and Communication Technology Department (ICT) was fully functional as a Department from February, 2012. </a:t>
            </a:r>
            <a:endParaRPr lang="en-US" sz="2400" dirty="0"/>
          </a:p>
          <a:p>
            <a:pPr marL="0" indent="0" algn="just">
              <a:buNone/>
            </a:pPr>
            <a:r>
              <a:rPr lang="en-US" b="1" dirty="0"/>
              <a:t>1.2	MISSION OF THE DEPARTMENT</a:t>
            </a:r>
            <a:endParaRPr lang="en-US" sz="2400" dirty="0"/>
          </a:p>
          <a:p>
            <a:pPr marL="0" indent="0" algn="just">
              <a:buNone/>
            </a:pPr>
            <a:r>
              <a:rPr lang="en-US" dirty="0"/>
              <a:t>To provide ICT advice, support, policy guidance and assistance to the Fund/stakeholders/beneficiaries.</a:t>
            </a:r>
            <a:endParaRPr lang="en-US" sz="2400" dirty="0"/>
          </a:p>
          <a:p>
            <a:pPr marL="0" indent="0" algn="just">
              <a:buNone/>
            </a:pPr>
            <a:r>
              <a:rPr lang="en-US" b="1" dirty="0"/>
              <a:t>1.3	GOAL OF DEPARTMENT OF ICT</a:t>
            </a:r>
            <a:endParaRPr lang="en-US" sz="2400" dirty="0"/>
          </a:p>
          <a:p>
            <a:pPr marL="0" indent="0" algn="just">
              <a:buNone/>
            </a:pPr>
            <a:r>
              <a:rPr lang="en-US" dirty="0"/>
              <a:t>To provide support services to the Fund, Stakeholders and Benefiting Institutions and to leverage on superior ICT-related Solutions, Equipment &amp; Facilities and Services to improve Management effectiveness and achievement of strategic intervention objectives of the Fund.</a:t>
            </a:r>
            <a:endParaRPr lang="en-US" sz="2400" dirty="0"/>
          </a:p>
          <a:p>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565"/>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0565B053-A988-487A-B658-F3FB292C8B44}" type="slidenum">
              <a:rPr lang="en-US" smtClean="0"/>
              <a:t>5</a:t>
            </a:fld>
            <a:endParaRPr lang="en-US"/>
          </a:p>
        </p:txBody>
      </p:sp>
    </p:spTree>
    <p:extLst>
      <p:ext uri="{BB962C8B-B14F-4D97-AF65-F5344CB8AC3E}">
        <p14:creationId xmlns:p14="http://schemas.microsoft.com/office/powerpoint/2010/main" val="3354846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74072"/>
            <a:ext cx="12140950" cy="6483927"/>
          </a:xfrm>
        </p:spPr>
        <p:txBody>
          <a:bodyPr>
            <a:normAutofit lnSpcReduction="10000"/>
          </a:bodyPr>
          <a:lstStyle/>
          <a:p>
            <a:pPr marL="0" indent="0">
              <a:buNone/>
            </a:pPr>
            <a:endParaRPr lang="en-US" b="1" dirty="0" smtClean="0"/>
          </a:p>
          <a:p>
            <a:pPr marL="0" indent="0">
              <a:buNone/>
            </a:pPr>
            <a:r>
              <a:rPr lang="en-US" sz="3500" b="1" dirty="0" smtClean="0"/>
              <a:t>1.4</a:t>
            </a:r>
            <a:r>
              <a:rPr lang="en-US" sz="3500" b="1" dirty="0"/>
              <a:t>	FUNCTIONS OF THE DEPARTMENT</a:t>
            </a:r>
            <a:endParaRPr lang="en-US" sz="3500" dirty="0"/>
          </a:p>
          <a:p>
            <a:pPr algn="just"/>
            <a:r>
              <a:rPr lang="en-US" dirty="0"/>
              <a:t>To deliver prompt and timely ICT solutions and support/maintenance of ICT infrastructure in the Fund through the following;</a:t>
            </a:r>
            <a:endParaRPr lang="en-US" sz="2400" dirty="0"/>
          </a:p>
          <a:p>
            <a:pPr lvl="0" algn="just"/>
            <a:r>
              <a:rPr lang="en-US" dirty="0"/>
              <a:t>Provision of ICT based decision support system for decision making;</a:t>
            </a:r>
            <a:endParaRPr lang="en-US" sz="2400" dirty="0"/>
          </a:p>
          <a:p>
            <a:pPr lvl="0" algn="just"/>
            <a:r>
              <a:rPr lang="en-US" dirty="0"/>
              <a:t>Leverage ICT Strategies and Innovations to achieve the Fund’s business strategies and goals;</a:t>
            </a:r>
            <a:endParaRPr lang="en-US" sz="2400" dirty="0"/>
          </a:p>
          <a:p>
            <a:pPr lvl="0" algn="just"/>
            <a:r>
              <a:rPr lang="en-US" dirty="0"/>
              <a:t>Implement Information Technology Policy of the Fund;</a:t>
            </a:r>
            <a:endParaRPr lang="en-US" sz="2400" dirty="0"/>
          </a:p>
          <a:p>
            <a:pPr lvl="0" algn="just"/>
            <a:r>
              <a:rPr lang="en-US" dirty="0"/>
              <a:t>Provide advice on aspects of ICT investment in hardware and software to the Fund;</a:t>
            </a:r>
            <a:endParaRPr lang="en-US" sz="2400" dirty="0"/>
          </a:p>
          <a:p>
            <a:pPr lvl="0" algn="just"/>
            <a:r>
              <a:rPr lang="en-US" dirty="0"/>
              <a:t>Monitor the SLAs (Service Level Agreements) of ICT service providers to ensure compliance with stipulated standards;</a:t>
            </a:r>
            <a:endParaRPr lang="en-US" sz="2400" dirty="0"/>
          </a:p>
          <a:p>
            <a:pPr lvl="0" algn="just"/>
            <a:r>
              <a:rPr lang="en-US" dirty="0"/>
              <a:t>Support and empower the Fund, Stakeholders and Beneficiaries through;</a:t>
            </a:r>
            <a:endParaRPr lang="en-US" sz="2400" dirty="0"/>
          </a:p>
          <a:p>
            <a:pPr marL="914400" lvl="1" indent="-457200" algn="just">
              <a:buFont typeface="+mj-lt"/>
              <a:buAutoNum type="alphaLcPeriod"/>
            </a:pPr>
            <a:r>
              <a:rPr lang="en-US" dirty="0"/>
              <a:t>Implementation and administration of ICT tools for effective </a:t>
            </a:r>
            <a:r>
              <a:rPr lang="en-US" dirty="0" smtClean="0"/>
              <a:t>collaboration</a:t>
            </a:r>
            <a:endParaRPr lang="en-US" sz="2000" dirty="0"/>
          </a:p>
          <a:p>
            <a:pPr marL="914400" lvl="1" indent="-457200" algn="just">
              <a:buFont typeface="+mj-lt"/>
              <a:buAutoNum type="alphaLcPeriod"/>
            </a:pPr>
            <a:r>
              <a:rPr lang="en-US" dirty="0" smtClean="0"/>
              <a:t>Implementation </a:t>
            </a:r>
            <a:r>
              <a:rPr lang="en-US" dirty="0"/>
              <a:t>and administration of ICT tools for effective data access and </a:t>
            </a:r>
            <a:r>
              <a:rPr lang="en-US" dirty="0" smtClean="0"/>
              <a:t>security</a:t>
            </a:r>
            <a:endParaRPr lang="en-US" sz="2000" dirty="0"/>
          </a:p>
          <a:p>
            <a:pPr marL="0" indent="0">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6</a:t>
            </a:fld>
            <a:endParaRPr lang="en-US"/>
          </a:p>
        </p:txBody>
      </p:sp>
    </p:spTree>
    <p:extLst>
      <p:ext uri="{BB962C8B-B14F-4D97-AF65-F5344CB8AC3E}">
        <p14:creationId xmlns:p14="http://schemas.microsoft.com/office/powerpoint/2010/main" val="3928181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96982"/>
            <a:ext cx="12140950" cy="6761018"/>
          </a:xfrm>
        </p:spPr>
        <p:txBody>
          <a:bodyPr>
            <a:normAutofit lnSpcReduction="10000"/>
          </a:bodyPr>
          <a:lstStyle/>
          <a:p>
            <a:pPr marL="457200" lvl="1" indent="0">
              <a:buNone/>
            </a:pPr>
            <a:endParaRPr lang="en-US" sz="2800" b="1" dirty="0" smtClean="0"/>
          </a:p>
          <a:p>
            <a:pPr marL="457200" lvl="1" indent="0">
              <a:buNone/>
            </a:pPr>
            <a:endParaRPr lang="en-US" sz="2800" b="1" dirty="0" smtClean="0"/>
          </a:p>
          <a:p>
            <a:pPr marL="457200" lvl="1" indent="0">
              <a:buNone/>
            </a:pPr>
            <a:r>
              <a:rPr lang="en-US" sz="3600" b="1" dirty="0" smtClean="0"/>
              <a:t>FUNCTIONS </a:t>
            </a:r>
            <a:r>
              <a:rPr lang="en-US" sz="3600" b="1" dirty="0"/>
              <a:t>OF THE </a:t>
            </a:r>
            <a:r>
              <a:rPr lang="en-US" sz="3600" b="1" dirty="0" smtClean="0"/>
              <a:t>DEPARTMENT CONT’D</a:t>
            </a:r>
            <a:endParaRPr lang="en-US" sz="3600" b="1" dirty="0"/>
          </a:p>
          <a:p>
            <a:pPr marL="457200" lvl="1" indent="0" algn="just">
              <a:buNone/>
            </a:pPr>
            <a:r>
              <a:rPr lang="en-US" dirty="0" smtClean="0"/>
              <a:t>c. Effective </a:t>
            </a:r>
            <a:r>
              <a:rPr lang="en-US" dirty="0"/>
              <a:t>and innovative use of the future technologies, ensuring the application of </a:t>
            </a:r>
            <a:r>
              <a:rPr lang="en-US" dirty="0" err="1"/>
              <a:t>IoT</a:t>
            </a:r>
            <a:r>
              <a:rPr lang="en-US" dirty="0"/>
              <a:t> (Internet of Things) and Big Data technologies,</a:t>
            </a:r>
            <a:endParaRPr lang="en-US" sz="2000" dirty="0"/>
          </a:p>
          <a:p>
            <a:pPr lvl="0" algn="just"/>
            <a:r>
              <a:rPr lang="en-US" dirty="0"/>
              <a:t>Training of TETFund staff on ICT with a view to,</a:t>
            </a:r>
            <a:endParaRPr lang="en-US" sz="2400" dirty="0"/>
          </a:p>
          <a:p>
            <a:pPr marL="971550" lvl="1" indent="-514350" algn="just">
              <a:buAutoNum type="romanLcPeriod"/>
            </a:pPr>
            <a:r>
              <a:rPr lang="en-US" dirty="0" smtClean="0"/>
              <a:t>Increase </a:t>
            </a:r>
            <a:r>
              <a:rPr lang="en-US" dirty="0"/>
              <a:t>individual </a:t>
            </a:r>
            <a:r>
              <a:rPr lang="en-US" dirty="0" smtClean="0"/>
              <a:t>effectiveness.</a:t>
            </a:r>
            <a:endParaRPr lang="en-US" sz="2000" dirty="0"/>
          </a:p>
          <a:p>
            <a:pPr marL="971550" lvl="1" indent="-514350" algn="just">
              <a:buAutoNum type="romanLcPeriod"/>
            </a:pPr>
            <a:r>
              <a:rPr lang="en-US" dirty="0" smtClean="0"/>
              <a:t>Increase </a:t>
            </a:r>
            <a:r>
              <a:rPr lang="en-US" dirty="0"/>
              <a:t>operational efficiency.</a:t>
            </a:r>
            <a:endParaRPr lang="en-US" sz="2000" dirty="0"/>
          </a:p>
          <a:p>
            <a:pPr lvl="0" algn="just"/>
            <a:r>
              <a:rPr lang="en-US" dirty="0"/>
              <a:t>Plan, design and integrate technology enabled learning </a:t>
            </a:r>
            <a:r>
              <a:rPr lang="en-US" dirty="0" err="1"/>
              <a:t>programmes</a:t>
            </a:r>
            <a:r>
              <a:rPr lang="en-US" dirty="0"/>
              <a:t> to the Fund, Stakeholders and Beneficiaries;</a:t>
            </a:r>
            <a:endParaRPr lang="en-US" sz="2400" dirty="0"/>
          </a:p>
          <a:p>
            <a:pPr lvl="0" algn="just"/>
            <a:r>
              <a:rPr lang="en-US" dirty="0"/>
              <a:t>Maintain the Fund’s ICT Infrastructure, including Servers, Laptops/Desktops, Data Communication Networks, Software and ICT based security systems;</a:t>
            </a:r>
            <a:endParaRPr lang="en-US" sz="2400" dirty="0"/>
          </a:p>
          <a:p>
            <a:pPr lvl="0" algn="just"/>
            <a:r>
              <a:rPr lang="en-US" dirty="0"/>
              <a:t>Updating and maintenance of TETFund Website;</a:t>
            </a:r>
            <a:endParaRPr lang="en-US" sz="2400" dirty="0"/>
          </a:p>
          <a:p>
            <a:pPr lvl="0" algn="just"/>
            <a:r>
              <a:rPr lang="en-US" dirty="0"/>
              <a:t>Conducting project management and quality assurance activities for Beneficiary Institutions ICT projects and;</a:t>
            </a:r>
            <a:endParaRPr lang="en-US" sz="2400" dirty="0"/>
          </a:p>
          <a:p>
            <a:pPr lvl="0" algn="just"/>
            <a:r>
              <a:rPr lang="en-US" dirty="0"/>
              <a:t>Vetting and monitoring of ICT based interventions for Beneficiaries.</a:t>
            </a:r>
            <a:endParaRPr lang="en-US" sz="2400" dirty="0"/>
          </a:p>
          <a:p>
            <a:pPr marL="0" indent="0" algn="just">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71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7</a:t>
            </a:fld>
            <a:endParaRPr lang="en-US" dirty="0"/>
          </a:p>
        </p:txBody>
      </p:sp>
    </p:spTree>
    <p:extLst>
      <p:ext uri="{BB962C8B-B14F-4D97-AF65-F5344CB8AC3E}">
        <p14:creationId xmlns:p14="http://schemas.microsoft.com/office/powerpoint/2010/main" val="1183520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04800"/>
            <a:ext cx="12140951" cy="6553200"/>
          </a:xfrm>
        </p:spPr>
        <p:txBody>
          <a:bodyPr>
            <a:normAutofit fontScale="92500" lnSpcReduction="10000"/>
          </a:bodyPr>
          <a:lstStyle/>
          <a:p>
            <a:pPr marL="0" indent="0" algn="just">
              <a:buNone/>
            </a:pPr>
            <a:endParaRPr lang="en-US" b="1" dirty="0" smtClean="0"/>
          </a:p>
          <a:p>
            <a:pPr marL="0" indent="0">
              <a:buNone/>
            </a:pPr>
            <a:r>
              <a:rPr lang="en-US" b="1" dirty="0" smtClean="0"/>
              <a:t>1.5</a:t>
            </a:r>
            <a:r>
              <a:rPr lang="en-US" b="1" dirty="0"/>
              <a:t>	DIVISIONS OF THE DEPARTMENT</a:t>
            </a:r>
            <a:endParaRPr lang="en-US" dirty="0"/>
          </a:p>
          <a:p>
            <a:pPr marL="0" indent="0" algn="just">
              <a:buNone/>
            </a:pPr>
            <a:r>
              <a:rPr lang="en-US" dirty="0"/>
              <a:t>The Department has Three (3) Divisions namely: </a:t>
            </a:r>
          </a:p>
          <a:p>
            <a:pPr lvl="0" algn="just"/>
            <a:r>
              <a:rPr lang="en-US" dirty="0"/>
              <a:t>Internal Operations &amp; Systems Support;</a:t>
            </a:r>
          </a:p>
          <a:p>
            <a:pPr lvl="0" algn="just"/>
            <a:r>
              <a:rPr lang="en-US" dirty="0"/>
              <a:t>Central Management Information System &amp; ICT Advisory; and</a:t>
            </a:r>
          </a:p>
          <a:p>
            <a:pPr lvl="0" algn="just"/>
            <a:r>
              <a:rPr lang="en-US" dirty="0"/>
              <a:t>Beneficiary Intervention </a:t>
            </a:r>
            <a:r>
              <a:rPr lang="en-US" dirty="0" smtClean="0"/>
              <a:t>Projects.</a:t>
            </a:r>
          </a:p>
          <a:p>
            <a:pPr marL="0" lvl="0" indent="0">
              <a:buNone/>
            </a:pPr>
            <a:r>
              <a:rPr lang="en-US" b="1" dirty="0" smtClean="0"/>
              <a:t>1.6	TEAM STRUCTURE</a:t>
            </a:r>
            <a:endParaRPr lang="en-US" dirty="0" smtClean="0"/>
          </a:p>
          <a:p>
            <a:pPr algn="just"/>
            <a:r>
              <a:rPr lang="en-US" dirty="0" smtClean="0"/>
              <a:t>The </a:t>
            </a:r>
            <a:r>
              <a:rPr lang="en-US" dirty="0"/>
              <a:t>Internal Team Structure derived from the three divisions for a more efficient and effective operations are as follows:</a:t>
            </a:r>
          </a:p>
          <a:p>
            <a:pPr lvl="0" algn="just"/>
            <a:r>
              <a:rPr lang="en-US" dirty="0"/>
              <a:t>Network Management &amp; Support</a:t>
            </a:r>
          </a:p>
          <a:p>
            <a:pPr lvl="0" algn="just"/>
            <a:r>
              <a:rPr lang="en-US" dirty="0"/>
              <a:t>Software Design, Development &amp; Implementation + Website</a:t>
            </a:r>
          </a:p>
          <a:p>
            <a:pPr lvl="0" algn="just"/>
            <a:r>
              <a:rPr lang="en-US" dirty="0"/>
              <a:t>User Support</a:t>
            </a:r>
          </a:p>
          <a:p>
            <a:pPr lvl="0" algn="just"/>
            <a:r>
              <a:rPr lang="en-US" dirty="0"/>
              <a:t>Server Management &amp; Support</a:t>
            </a:r>
          </a:p>
          <a:p>
            <a:pPr lvl="0" algn="just"/>
            <a:r>
              <a:rPr lang="en-US" dirty="0"/>
              <a:t>Beneficiary Intervention Project vetting &amp; supervision (ICT components)</a:t>
            </a:r>
          </a:p>
          <a:p>
            <a:pPr marL="0" indent="0">
              <a:buNone/>
            </a:pPr>
            <a:endParaRPr lang="en-US" dirty="0"/>
          </a:p>
          <a:p>
            <a:pPr lvl="0"/>
            <a:endParaRPr lang="en-US" dirty="0"/>
          </a:p>
          <a:p>
            <a:pPr marL="0" indent="0">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8</a:t>
            </a:fld>
            <a:endParaRPr lang="en-US"/>
          </a:p>
        </p:txBody>
      </p:sp>
    </p:spTree>
    <p:extLst>
      <p:ext uri="{BB962C8B-B14F-4D97-AF65-F5344CB8AC3E}">
        <p14:creationId xmlns:p14="http://schemas.microsoft.com/office/powerpoint/2010/main" val="320955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04800"/>
            <a:ext cx="12140951" cy="6553200"/>
          </a:xfrm>
        </p:spPr>
        <p:txBody>
          <a:bodyPr>
            <a:normAutofit/>
          </a:bodyPr>
          <a:lstStyle/>
          <a:p>
            <a:pPr marL="0" indent="0" algn="just">
              <a:buNone/>
            </a:pPr>
            <a:endParaRPr lang="en-US" b="1" dirty="0" smtClean="0"/>
          </a:p>
          <a:p>
            <a:r>
              <a:rPr lang="en-US" b="1" dirty="0"/>
              <a:t>PAST:</a:t>
            </a:r>
            <a:endParaRPr lang="en-GB" dirty="0"/>
          </a:p>
          <a:p>
            <a:r>
              <a:rPr lang="en-US" dirty="0"/>
              <a:t>In the past, TETFund has ensured that for any Beneficiary Institutions submitting its proposals as it relates to Information Technology related projects, the IT components in such proposals are vetted thoroughly and for submission requesting for procurement of computers, only branded desktops and laptops are approved for the Beneficiary Institutions. For submissions on networking, these are also vetted thoroughly to ensure that the Beneficiary Institutions adheres to industry best practices.</a:t>
            </a:r>
            <a:endParaRPr lang="en-GB" dirty="0"/>
          </a:p>
          <a:p>
            <a:pPr lvl="0"/>
            <a:endParaRPr lang="en-US" dirty="0"/>
          </a:p>
          <a:p>
            <a:pPr marL="0" indent="0">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9</a:t>
            </a:fld>
            <a:endParaRPr lang="en-US"/>
          </a:p>
        </p:txBody>
      </p:sp>
    </p:spTree>
    <p:extLst>
      <p:ext uri="{BB962C8B-B14F-4D97-AF65-F5344CB8AC3E}">
        <p14:creationId xmlns:p14="http://schemas.microsoft.com/office/powerpoint/2010/main" val="2268293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04800"/>
            <a:ext cx="12140951" cy="6553200"/>
          </a:xfrm>
        </p:spPr>
        <p:txBody>
          <a:bodyPr>
            <a:normAutofit fontScale="92500" lnSpcReduction="10000"/>
          </a:bodyPr>
          <a:lstStyle/>
          <a:p>
            <a:pPr marL="0" indent="0" algn="just">
              <a:buNone/>
            </a:pPr>
            <a:endParaRPr lang="en-US" b="1" dirty="0" smtClean="0"/>
          </a:p>
          <a:p>
            <a:r>
              <a:rPr lang="en-US" b="1" dirty="0"/>
              <a:t>PRESENT:</a:t>
            </a:r>
            <a:endParaRPr lang="en-GB" dirty="0"/>
          </a:p>
          <a:p>
            <a:r>
              <a:rPr lang="en-US" dirty="0"/>
              <a:t>Presently in ensuring that TETFund delivers its mandate to the Beneficiary Institutions, the current Executive Secretary, Dr. Abdullahi Bichi Baffa during the beginning of his administration introduced another Intervention called ICT Support Intervention. This Intervention is meant to ensure that all Beneficiary Institutions have web presence in which the Beneficiary Institutions can showcase their information for public consumption</a:t>
            </a:r>
            <a:r>
              <a:rPr lang="en-US" dirty="0" smtClean="0"/>
              <a:t>. </a:t>
            </a:r>
            <a:endParaRPr lang="en-GB" dirty="0"/>
          </a:p>
          <a:p>
            <a:r>
              <a:rPr lang="en-US" dirty="0"/>
              <a:t>TETFund also intervenes in Library Development which </a:t>
            </a:r>
            <a:r>
              <a:rPr lang="en-US" dirty="0" smtClean="0"/>
              <a:t>is </a:t>
            </a:r>
            <a:r>
              <a:rPr lang="en-US" dirty="0"/>
              <a:t>gradually </a:t>
            </a:r>
            <a:r>
              <a:rPr lang="en-US" dirty="0" smtClean="0"/>
              <a:t>moving </a:t>
            </a:r>
            <a:r>
              <a:rPr lang="en-US" dirty="0"/>
              <a:t>from the </a:t>
            </a:r>
            <a:r>
              <a:rPr lang="en-US" dirty="0" smtClean="0"/>
              <a:t>physical library to e-Library. </a:t>
            </a:r>
            <a:r>
              <a:rPr lang="en-US" dirty="0"/>
              <a:t>Presently, quite a number of the BIs </a:t>
            </a:r>
            <a:r>
              <a:rPr lang="en-US" dirty="0" smtClean="0"/>
              <a:t>are procuring </a:t>
            </a:r>
            <a:r>
              <a:rPr lang="en-US" dirty="0"/>
              <a:t>e-library resources and journals ranging from e-granary, EBSCO, </a:t>
            </a:r>
            <a:r>
              <a:rPr lang="en-US" dirty="0" smtClean="0"/>
              <a:t>SCIENCE </a:t>
            </a:r>
            <a:r>
              <a:rPr lang="en-US" dirty="0"/>
              <a:t>DIRECT etc. These </a:t>
            </a:r>
            <a:r>
              <a:rPr lang="en-US" dirty="0" smtClean="0"/>
              <a:t>procurements are being been </a:t>
            </a:r>
            <a:r>
              <a:rPr lang="en-US" dirty="0"/>
              <a:t>vetted </a:t>
            </a:r>
            <a:r>
              <a:rPr lang="en-US" dirty="0" smtClean="0"/>
              <a:t>professionally using internally developed templates to ensure value for money and quality.</a:t>
            </a:r>
            <a:endParaRPr lang="en-GB" dirty="0"/>
          </a:p>
          <a:p>
            <a:r>
              <a:rPr lang="en-US" dirty="0" smtClean="0"/>
              <a:t>In </a:t>
            </a:r>
            <a:r>
              <a:rPr lang="en-US" dirty="0"/>
              <a:t>addition to this, the Executive Secretary has mandated that Software Development should be </a:t>
            </a:r>
            <a:r>
              <a:rPr lang="en-US" dirty="0" err="1"/>
              <a:t>internalised</a:t>
            </a:r>
            <a:r>
              <a:rPr lang="en-US" dirty="0"/>
              <a:t> in the Fund. Presently, some staff in the ICT Department are working on the automation of the operations of most of the Departments in the Fund. This is to ensure that the Fund operates in a paperless environment.</a:t>
            </a:r>
            <a:endParaRPr lang="en-GB" dirty="0"/>
          </a:p>
          <a:p>
            <a:pPr lvl="0"/>
            <a:endParaRPr lang="en-US" dirty="0"/>
          </a:p>
          <a:p>
            <a:pPr marL="0" indent="0">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10</a:t>
            </a:fld>
            <a:endParaRPr lang="en-US"/>
          </a:p>
        </p:txBody>
      </p:sp>
    </p:spTree>
    <p:extLst>
      <p:ext uri="{BB962C8B-B14F-4D97-AF65-F5344CB8AC3E}">
        <p14:creationId xmlns:p14="http://schemas.microsoft.com/office/powerpoint/2010/main" val="32018353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04800"/>
            <a:ext cx="12140951" cy="6553200"/>
          </a:xfrm>
        </p:spPr>
        <p:txBody>
          <a:bodyPr>
            <a:normAutofit/>
          </a:bodyPr>
          <a:lstStyle/>
          <a:p>
            <a:pPr marL="0" indent="0" algn="just">
              <a:buNone/>
            </a:pPr>
            <a:endParaRPr lang="en-US" b="1" dirty="0" smtClean="0"/>
          </a:p>
          <a:p>
            <a:r>
              <a:rPr lang="en-US" b="1" dirty="0"/>
              <a:t>FUTURE:</a:t>
            </a:r>
            <a:endParaRPr lang="en-GB" dirty="0"/>
          </a:p>
          <a:p>
            <a:r>
              <a:rPr lang="en-US" dirty="0"/>
              <a:t>TETFund in </a:t>
            </a:r>
            <a:r>
              <a:rPr lang="en-US" dirty="0" smtClean="0"/>
              <a:t>its ICT road map intends </a:t>
            </a:r>
            <a:r>
              <a:rPr lang="en-US" dirty="0"/>
              <a:t>to have a platform whereby Beneficiary Institutions can make submissions of their proposals </a:t>
            </a:r>
            <a:r>
              <a:rPr lang="en-US" dirty="0" smtClean="0"/>
              <a:t>online and equally track their submissions. This will improve the ease of doing business between TETFund and the Beneficiary Institutions greatly.</a:t>
            </a:r>
            <a:endParaRPr lang="en-GB" dirty="0"/>
          </a:p>
          <a:p>
            <a:pPr marL="0" indent="0">
              <a:buNone/>
            </a:pPr>
            <a:endParaRPr lang="en-US" dirty="0"/>
          </a:p>
          <a:p>
            <a:pPr lvl="0"/>
            <a:endParaRPr lang="en-US" dirty="0"/>
          </a:p>
          <a:p>
            <a:pPr marL="0" indent="0">
              <a:buNone/>
            </a:pPr>
            <a:endParaRPr lang="en-US" dirty="0"/>
          </a:p>
        </p:txBody>
      </p:sp>
      <p:pic>
        <p:nvPicPr>
          <p:cNvPr id="4" name="Picture 3" descr="C:\Users\CHINWE ANYANDIKE\AppData\Local\Microsoft\Windows\Temporary Internet Files\Content.Word\TETFUND%20logo%20approved[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3100" cy="71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oat of arms of Nigeria.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51" y="85630"/>
            <a:ext cx="952500" cy="8096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565B053-A988-487A-B658-F3FB292C8B44}" type="slidenum">
              <a:rPr lang="en-US" smtClean="0"/>
              <a:t>11</a:t>
            </a:fld>
            <a:endParaRPr lang="en-US"/>
          </a:p>
        </p:txBody>
      </p:sp>
    </p:spTree>
    <p:extLst>
      <p:ext uri="{BB962C8B-B14F-4D97-AF65-F5344CB8AC3E}">
        <p14:creationId xmlns:p14="http://schemas.microsoft.com/office/powerpoint/2010/main" val="2095542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196" y="386366"/>
            <a:ext cx="11358093" cy="6138326"/>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6600" dirty="0" smtClean="0"/>
              <a:t>Thank You</a:t>
            </a:r>
            <a:endParaRPr lang="en-US" sz="6600" dirty="0"/>
          </a:p>
        </p:txBody>
      </p:sp>
      <p:sp>
        <p:nvSpPr>
          <p:cNvPr id="4" name="Slide Number Placeholder 3"/>
          <p:cNvSpPr>
            <a:spLocks noGrp="1"/>
          </p:cNvSpPr>
          <p:nvPr>
            <p:ph type="sldNum" sz="quarter" idx="12"/>
          </p:nvPr>
        </p:nvSpPr>
        <p:spPr/>
        <p:txBody>
          <a:bodyPr/>
          <a:lstStyle/>
          <a:p>
            <a:fld id="{0565B053-A988-487A-B658-F3FB292C8B44}" type="slidenum">
              <a:rPr lang="en-US" smtClean="0"/>
              <a:t>12</a:t>
            </a:fld>
            <a:endParaRPr lang="en-US"/>
          </a:p>
        </p:txBody>
      </p:sp>
    </p:spTree>
    <p:extLst>
      <p:ext uri="{BB962C8B-B14F-4D97-AF65-F5344CB8AC3E}">
        <p14:creationId xmlns:p14="http://schemas.microsoft.com/office/powerpoint/2010/main" val="4169180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847</TotalTime>
  <Words>615</Words>
  <Application>Microsoft Office PowerPoint</Application>
  <PresentationFormat>Widescreen</PresentationFormat>
  <Paragraphs>86</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Trebuchet MS</vt:lpstr>
      <vt:lpstr>Office Theme</vt:lpstr>
      <vt:lpstr>         Professionalism in Information Technology: Past, Present and Future. The Impact of IT on TETFund Operations from the past to the present and then the Future  by  Joseph Odo </vt:lpstr>
      <vt:lpstr> Introduction </vt:lpstr>
      <vt:lpstr>PowerPoint Presentation</vt:lpstr>
      <vt:lpstr>PowerPoint Presentation</vt:lpstr>
      <vt:lpstr> The ICT Department of TETFund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DEPARTMENT ANNUAL REPORT FOR 2017</dc:title>
  <dc:creator>Oluwafunto M. Julius</dc:creator>
  <cp:lastModifiedBy>ODO UCHENNA JOE</cp:lastModifiedBy>
  <cp:revision>41</cp:revision>
  <cp:lastPrinted>2018-06-20T13:59:09Z</cp:lastPrinted>
  <dcterms:created xsi:type="dcterms:W3CDTF">2017-12-20T09:41:18Z</dcterms:created>
  <dcterms:modified xsi:type="dcterms:W3CDTF">2018-06-20T14:18:37Z</dcterms:modified>
</cp:coreProperties>
</file>