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0" r:id="rId3"/>
    <p:sldId id="259" r:id="rId4"/>
    <p:sldId id="274" r:id="rId5"/>
    <p:sldId id="278" r:id="rId6"/>
    <p:sldId id="276" r:id="rId7"/>
    <p:sldId id="273" r:id="rId8"/>
    <p:sldId id="275" r:id="rId9"/>
    <p:sldId id="265" r:id="rId10"/>
    <p:sldId id="260" r:id="rId11"/>
    <p:sldId id="261" r:id="rId12"/>
    <p:sldId id="279" r:id="rId13"/>
    <p:sldId id="262" r:id="rId14"/>
    <p:sldId id="266" r:id="rId15"/>
    <p:sldId id="267" r:id="rId16"/>
    <p:sldId id="268" r:id="rId17"/>
    <p:sldId id="263" r:id="rId18"/>
    <p:sldId id="27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89B63E-6817-4AF9-8D25-C5E020DE9EE5}" type="datetimeFigureOut">
              <a:rPr lang="en-US" smtClean="0"/>
              <a:pPr/>
              <a:t>19/06/2013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A2279-B8F9-4CD9-8E54-536D112E64E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89B63E-6817-4AF9-8D25-C5E020DE9EE5}" type="datetimeFigureOut">
              <a:rPr lang="en-US" smtClean="0"/>
              <a:pPr/>
              <a:t>19/06/2013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3A2279-B8F9-4CD9-8E54-536D112E64E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en.wikipedia.org/wiki/Programming" TargetMode="External"/><Relationship Id="rId3" Type="http://schemas.openxmlformats.org/officeDocument/2006/relationships/hyperlink" Target="http://en.wikipedia.org/wiki/Hardware" TargetMode="External"/><Relationship Id="rId7" Type="http://schemas.openxmlformats.org/officeDocument/2006/relationships/hyperlink" Target="http://en.wikipedia.org/wiki/Jamie_Fenton"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en.wikipedia.org/wiki/Grace_Hopper" TargetMode="External"/><Relationship Id="rId5" Type="http://schemas.openxmlformats.org/officeDocument/2006/relationships/hyperlink" Target="http://en.wikipedia.org/wiki/Women" TargetMode="External"/><Relationship Id="rId4" Type="http://schemas.openxmlformats.org/officeDocument/2006/relationships/hyperlink" Target="http://en.wikipedia.org/wiki/Engineering" TargetMode="External"/><Relationship Id="rId9" Type="http://schemas.openxmlformats.org/officeDocument/2006/relationships/hyperlink" Target="http://en.wikipedia.org/wiki/Employment"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online.wsj.com/article/SB10001424053111903480904576512250915629460.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590800"/>
            <a:ext cx="8839200" cy="1981200"/>
          </a:xfrm>
          <a:ln w="28575">
            <a:solidFill>
              <a:schemeClr val="tx1"/>
            </a:solidFill>
          </a:ln>
        </p:spPr>
        <p:txBody>
          <a:bodyPr>
            <a:noAutofit/>
          </a:bodyPr>
          <a:lstStyle/>
          <a:p>
            <a:r>
              <a:rPr lang="en-US" b="1" dirty="0" smtClean="0">
                <a:solidFill>
                  <a:srgbClr val="002060"/>
                </a:solidFill>
                <a:effectLst>
                  <a:outerShdw blurRad="38100" dist="38100" dir="2700000" algn="tl">
                    <a:srgbClr val="000000">
                      <a:alpha val="43137"/>
                    </a:srgbClr>
                  </a:outerShdw>
                </a:effectLst>
              </a:rPr>
              <a:t>MOBILE APPLICATON SOFTWARE </a:t>
            </a:r>
            <a:r>
              <a:rPr lang="en-US" b="1" dirty="0" smtClean="0">
                <a:solidFill>
                  <a:srgbClr val="C00000"/>
                </a:solidFill>
                <a:effectLst>
                  <a:outerShdw blurRad="38100" dist="38100" dir="2700000" algn="tl">
                    <a:srgbClr val="000000">
                      <a:alpha val="43137"/>
                    </a:srgbClr>
                  </a:outerShdw>
                </a:effectLst>
              </a:rPr>
              <a:t>– </a:t>
            </a:r>
            <a:r>
              <a:rPr lang="en-US" sz="4800" b="1" dirty="0" smtClean="0">
                <a:solidFill>
                  <a:srgbClr val="C00000"/>
                </a:solidFill>
                <a:effectLst>
                  <a:outerShdw blurRad="38100" dist="38100" dir="2700000" algn="tl">
                    <a:srgbClr val="000000">
                      <a:alpha val="43137"/>
                    </a:srgbClr>
                  </a:outerShdw>
                </a:effectLst>
              </a:rPr>
              <a:t>THE LIMITATION OF A GENERATION ?</a:t>
            </a:r>
            <a:endParaRPr lang="en-US" sz="4800" b="1" dirty="0">
              <a:solidFill>
                <a:srgbClr val="C0000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990600" y="5029200"/>
            <a:ext cx="6781800" cy="1752600"/>
          </a:xfrm>
        </p:spPr>
        <p:txBody>
          <a:bodyPr>
            <a:normAutofit lnSpcReduction="10000"/>
          </a:bodyPr>
          <a:lstStyle/>
          <a:p>
            <a:r>
              <a:rPr lang="en-US" sz="1600" b="1" dirty="0" smtClean="0">
                <a:solidFill>
                  <a:srgbClr val="002060"/>
                </a:solidFill>
              </a:rPr>
              <a:t> PRESENTATION  BY </a:t>
            </a:r>
          </a:p>
          <a:p>
            <a:r>
              <a:rPr lang="en-US" sz="1600" b="1" dirty="0" smtClean="0">
                <a:solidFill>
                  <a:srgbClr val="002060"/>
                </a:solidFill>
              </a:rPr>
              <a:t>CHRIS UWAJE (FNCS) PRESIDENT, ISPON</a:t>
            </a:r>
          </a:p>
          <a:p>
            <a:r>
              <a:rPr lang="en-US" sz="1600" b="1" dirty="0" smtClean="0">
                <a:solidFill>
                  <a:srgbClr val="002060"/>
                </a:solidFill>
              </a:rPr>
              <a:t>AT THE COMPUTER PROFESSIONALS (REGISTRATION COUNCIL OF NIGERIA)  </a:t>
            </a:r>
          </a:p>
          <a:p>
            <a:r>
              <a:rPr lang="en-US" sz="1600" b="1" dirty="0" smtClean="0">
                <a:solidFill>
                  <a:srgbClr val="002060"/>
                </a:solidFill>
              </a:rPr>
              <a:t>2013 IT PROFESSIONALS  ASSEMBLY</a:t>
            </a:r>
          </a:p>
          <a:p>
            <a:r>
              <a:rPr lang="en-US" sz="1600" b="1" dirty="0" smtClean="0">
                <a:solidFill>
                  <a:srgbClr val="002060"/>
                </a:solidFill>
              </a:rPr>
              <a:t>DATE: THURSDAY, JUNE 20, 2013.</a:t>
            </a:r>
          </a:p>
          <a:p>
            <a:r>
              <a:rPr lang="en-US" sz="1600" b="1" dirty="0" smtClean="0">
                <a:solidFill>
                  <a:srgbClr val="002060"/>
                </a:solidFill>
              </a:rPr>
              <a:t>VENUE: NICON LUXURY, ABUJA,  FCT.</a:t>
            </a:r>
            <a:endParaRPr lang="en-US" sz="1600" b="1" dirty="0">
              <a:solidFill>
                <a:srgbClr val="002060"/>
              </a:solidFill>
            </a:endParaRPr>
          </a:p>
        </p:txBody>
      </p:sp>
      <p:pic>
        <p:nvPicPr>
          <p:cNvPr id="4" name="Picture 3" descr="ispon logo.jpg"/>
          <p:cNvPicPr>
            <a:picLocks noChangeAspect="1"/>
          </p:cNvPicPr>
          <p:nvPr/>
        </p:nvPicPr>
        <p:blipFill>
          <a:blip r:embed="rId2" cstate="print"/>
          <a:stretch>
            <a:fillRect/>
          </a:stretch>
        </p:blipFill>
        <p:spPr>
          <a:xfrm>
            <a:off x="2438400" y="762000"/>
            <a:ext cx="3996865" cy="123139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382000" cy="5016691"/>
          </a:xfrm>
          <a:ln w="38100">
            <a:solidFill>
              <a:schemeClr val="tx1"/>
            </a:solidFill>
          </a:ln>
        </p:spPr>
        <p:txBody>
          <a:bodyPr>
            <a:normAutofit fontScale="85000" lnSpcReduction="20000"/>
          </a:bodyPr>
          <a:lstStyle/>
          <a:p>
            <a:pPr algn="ctr">
              <a:buNone/>
            </a:pPr>
            <a:r>
              <a:rPr lang="en-US" b="1" dirty="0" smtClean="0"/>
              <a:t>  </a:t>
            </a:r>
            <a:r>
              <a:rPr lang="en-US" sz="3200" b="1" dirty="0" smtClean="0">
                <a:solidFill>
                  <a:srgbClr val="002060"/>
                </a:solidFill>
              </a:rPr>
              <a:t>PRESENTATION FOCUS </a:t>
            </a:r>
          </a:p>
          <a:p>
            <a:pPr>
              <a:buNone/>
            </a:pPr>
            <a:endParaRPr lang="en-US" sz="900" b="1" dirty="0" smtClean="0"/>
          </a:p>
          <a:p>
            <a:r>
              <a:rPr lang="en-US" sz="2600" b="1" dirty="0" smtClean="0"/>
              <a:t>OVERVIEW OF MOBILE COMPUTING</a:t>
            </a:r>
          </a:p>
          <a:p>
            <a:pPr lvl="1"/>
            <a:r>
              <a:rPr lang="en-US" dirty="0" smtClean="0"/>
              <a:t>MOBILE COMPUTING – WHAT IS IT?</a:t>
            </a:r>
          </a:p>
          <a:p>
            <a:pPr lvl="1"/>
            <a:r>
              <a:rPr lang="en-US" b="1" dirty="0" smtClean="0"/>
              <a:t>Conceptual &amp; definitional Issues of Mobile Software</a:t>
            </a:r>
          </a:p>
          <a:p>
            <a:pPr lvl="1">
              <a:buNone/>
            </a:pPr>
            <a:endParaRPr lang="en-US" b="1" dirty="0" smtClean="0"/>
          </a:p>
          <a:p>
            <a:r>
              <a:rPr lang="en-US" b="1" dirty="0" smtClean="0"/>
              <a:t>Imperatives, challenges and impact of Mobile Computing Readiness in Developing Economies.</a:t>
            </a:r>
          </a:p>
          <a:p>
            <a:endParaRPr lang="en-US" b="1" dirty="0" smtClean="0"/>
          </a:p>
          <a:p>
            <a:r>
              <a:rPr lang="en-US" b="1" dirty="0" smtClean="0"/>
              <a:t>Application Software Processes:  critical Issues  for -    </a:t>
            </a:r>
            <a:r>
              <a:rPr lang="en-US" b="1" dirty="0" smtClean="0">
                <a:solidFill>
                  <a:schemeClr val="accent5"/>
                </a:solidFill>
              </a:rPr>
              <a:t> </a:t>
            </a:r>
          </a:p>
          <a:p>
            <a:pPr>
              <a:buNone/>
            </a:pPr>
            <a:r>
              <a:rPr lang="en-US" b="1" dirty="0" smtClean="0">
                <a:solidFill>
                  <a:schemeClr val="accent5"/>
                </a:solidFill>
              </a:rPr>
              <a:t>		Public /Private/Enterprise</a:t>
            </a:r>
            <a:r>
              <a:rPr lang="en-US" b="1" dirty="0" smtClean="0"/>
              <a:t> </a:t>
            </a:r>
          </a:p>
          <a:p>
            <a:pPr>
              <a:buNone/>
            </a:pPr>
            <a:endParaRPr lang="en-US" sz="900" b="1" dirty="0" smtClean="0"/>
          </a:p>
          <a:p>
            <a:endParaRPr lang="en-US" sz="900" b="1" dirty="0" smtClean="0"/>
          </a:p>
          <a:p>
            <a:r>
              <a:rPr lang="en-US" b="1" dirty="0" smtClean="0"/>
              <a:t>Conclusion And Recommendation</a:t>
            </a:r>
          </a:p>
          <a:p>
            <a:pPr lvl="1">
              <a:buNone/>
            </a:pPr>
            <a:endParaRPr lang="en-US" dirty="0" smtClean="0"/>
          </a:p>
        </p:txBody>
      </p:sp>
      <p:sp>
        <p:nvSpPr>
          <p:cNvPr id="3" name="Title 2"/>
          <p:cNvSpPr>
            <a:spLocks noGrp="1"/>
          </p:cNvSpPr>
          <p:nvPr>
            <p:ph type="title"/>
          </p:nvPr>
        </p:nvSpPr>
        <p:spPr>
          <a:xfrm>
            <a:off x="457200" y="152400"/>
            <a:ext cx="8229600" cy="792162"/>
          </a:xfrm>
        </p:spPr>
        <p:txBody>
          <a:bodyPr/>
          <a:lstStyle/>
          <a:p>
            <a:pPr algn="ctr"/>
            <a:r>
              <a:rPr lang="en-US" dirty="0" smtClean="0"/>
              <a:t>PRESENTAION OUTLINE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87868"/>
            <a:ext cx="75438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6" name="Rectangle 5"/>
          <p:cNvSpPr/>
          <p:nvPr/>
        </p:nvSpPr>
        <p:spPr>
          <a:xfrm>
            <a:off x="1995081" y="533400"/>
            <a:ext cx="5187895"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 THE GENERATION PHILOSOPHY: Digital Natives</a:t>
            </a:r>
            <a:endParaRPr lang="en-US" sz="2000" b="1" dirty="0">
              <a:solidFill>
                <a:srgbClr val="002060"/>
              </a:solidFill>
              <a:effectLst>
                <a:outerShdw blurRad="38100" dist="38100" dir="2700000" algn="tl">
                  <a:srgbClr val="000000">
                    <a:alpha val="43137"/>
                  </a:srgbClr>
                </a:outerShdw>
              </a:effectLst>
            </a:endParaRPr>
          </a:p>
        </p:txBody>
      </p:sp>
      <p:sp>
        <p:nvSpPr>
          <p:cNvPr id="7" name="TextBox 6"/>
          <p:cNvSpPr txBox="1"/>
          <p:nvPr/>
        </p:nvSpPr>
        <p:spPr>
          <a:xfrm>
            <a:off x="533400" y="914400"/>
            <a:ext cx="8077200" cy="5262979"/>
          </a:xfrm>
          <a:prstGeom prst="rect">
            <a:avLst/>
          </a:prstGeom>
          <a:noFill/>
          <a:ln w="28575">
            <a:solidFill>
              <a:schemeClr val="accent1"/>
            </a:solidFill>
          </a:ln>
        </p:spPr>
        <p:txBody>
          <a:bodyPr wrap="square" rtlCol="0">
            <a:spAutoFit/>
          </a:bodyPr>
          <a:lstStyle/>
          <a:p>
            <a:r>
              <a:rPr lang="en-US" b="1" dirty="0" smtClean="0"/>
              <a:t>ISPON President Speaks: </a:t>
            </a:r>
            <a:r>
              <a:rPr lang="en-US" b="1" dirty="0" smtClean="0">
                <a:solidFill>
                  <a:srgbClr val="FF0000"/>
                </a:solidFill>
              </a:rPr>
              <a:t>Every Generation will have to codify its Software destiny!</a:t>
            </a:r>
          </a:p>
          <a:p>
            <a:endParaRPr lang="en-US" b="1" dirty="0" smtClean="0"/>
          </a:p>
          <a:p>
            <a:r>
              <a:rPr lang="en-US" sz="2000" i="1" dirty="0" smtClean="0"/>
              <a:t>“</a:t>
            </a:r>
            <a:r>
              <a:rPr lang="en-US" sz="2000" b="1" i="1" dirty="0" smtClean="0"/>
              <a:t>Today Software Technology can simply be defined as the cement that holds the world together and no nation will succeed without earning and mastering its development, application and service dynamics. Thanks to advances in Information Technology. </a:t>
            </a:r>
          </a:p>
          <a:p>
            <a:endParaRPr lang="en-US" sz="2000" b="1" i="1" dirty="0" smtClean="0"/>
          </a:p>
          <a:p>
            <a:r>
              <a:rPr lang="en-US" sz="2000" b="1" i="1" dirty="0" smtClean="0"/>
              <a:t>One can therefore rightly state that Software has become – </a:t>
            </a:r>
            <a:r>
              <a:rPr lang="en-US" sz="2000" b="1" i="1" dirty="0" smtClean="0">
                <a:solidFill>
                  <a:srgbClr val="C00000"/>
                </a:solidFill>
              </a:rPr>
              <a:t>not only the vehicle </a:t>
            </a:r>
            <a:r>
              <a:rPr lang="en-US" sz="2000" b="1" i="1" dirty="0" smtClean="0">
                <a:solidFill>
                  <a:srgbClr val="002060"/>
                </a:solidFill>
              </a:rPr>
              <a:t>– but the centre of gravity of humanity’s quest for knowledge development and an information society”.</a:t>
            </a:r>
          </a:p>
          <a:p>
            <a:endParaRPr lang="en-US" sz="2000" dirty="0" smtClean="0"/>
          </a:p>
          <a:p>
            <a:r>
              <a:rPr lang="en-US" sz="2000" i="1" dirty="0" smtClean="0"/>
              <a:t>“</a:t>
            </a:r>
            <a:r>
              <a:rPr lang="en-US" sz="2000" b="1" i="1" dirty="0" smtClean="0"/>
              <a:t>ISPON is deeply involved, concerned, committed and constructively dedicated to ensuring that “Software” – perhaps our last development hope this century, does not slip us by. </a:t>
            </a:r>
          </a:p>
          <a:p>
            <a:endParaRPr lang="en-US" sz="2000" b="1" i="1" dirty="0" smtClean="0"/>
          </a:p>
          <a:p>
            <a:r>
              <a:rPr lang="en-US" sz="2000" b="1" i="1" dirty="0" smtClean="0"/>
              <a:t>We all have a duty to develop and sustain the Nigerian Software identity as a cultural heritage”. </a:t>
            </a:r>
            <a:endParaRPr lang="en-US" sz="2000" b="1"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87868"/>
            <a:ext cx="7543800" cy="369332"/>
          </a:xfrm>
          <a:prstGeom prst="rect">
            <a:avLst/>
          </a:prstGeom>
        </p:spPr>
        <p:txBody>
          <a:bodyPr wrap="square">
            <a:spAutoFit/>
          </a:bodyPr>
          <a:lstStyle/>
          <a:p>
            <a:pPr algn="ctr"/>
            <a:r>
              <a:rPr lang="en-US" b="1" i="1" dirty="0" smtClean="0">
                <a:solidFill>
                  <a:srgbClr val="C00000"/>
                </a:solidFill>
                <a:effectLst>
                  <a:outerShdw blurRad="38100" dist="38100" dir="2700000" algn="tl">
                    <a:srgbClr val="000000">
                      <a:alpha val="43137"/>
                    </a:srgbClr>
                  </a:outerShdw>
                </a:effectLst>
              </a:rPr>
              <a:t> 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7" name="Rectangle 6"/>
          <p:cNvSpPr/>
          <p:nvPr/>
        </p:nvSpPr>
        <p:spPr>
          <a:xfrm>
            <a:off x="478237" y="76200"/>
            <a:ext cx="1421095"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OVERVIEW:</a:t>
            </a:r>
            <a:endParaRPr lang="en-US" sz="2000" b="1" dirty="0">
              <a:solidFill>
                <a:srgbClr val="002060"/>
              </a:solidFill>
              <a:effectLst>
                <a:outerShdw blurRad="38100" dist="38100" dir="2700000" algn="tl">
                  <a:srgbClr val="000000">
                    <a:alpha val="43137"/>
                  </a:srgbClr>
                </a:outerShdw>
              </a:effectLst>
            </a:endParaRPr>
          </a:p>
        </p:txBody>
      </p:sp>
      <p:sp>
        <p:nvSpPr>
          <p:cNvPr id="17409" name="Rectangle 1"/>
          <p:cNvSpPr>
            <a:spLocks noChangeArrowheads="1"/>
          </p:cNvSpPr>
          <p:nvPr/>
        </p:nvSpPr>
        <p:spPr bwMode="auto">
          <a:xfrm>
            <a:off x="304800" y="990600"/>
            <a:ext cx="8534400" cy="5232202"/>
          </a:xfrm>
          <a:prstGeom prst="rect">
            <a:avLst/>
          </a:prstGeom>
          <a:noFill/>
          <a:ln w="2857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r>
              <a:rPr lang="en-US" b="1" i="1" dirty="0" smtClean="0"/>
              <a:t>Software is undoubtedly the backbone to 21</a:t>
            </a:r>
            <a:r>
              <a:rPr lang="en-US" b="1" i="1" baseline="30000" dirty="0" smtClean="0"/>
              <a:t>st</a:t>
            </a:r>
            <a:r>
              <a:rPr lang="en-US" b="1" i="1" dirty="0" smtClean="0"/>
              <a:t> century national security.</a:t>
            </a:r>
            <a:r>
              <a:rPr lang="en-US" dirty="0" smtClean="0"/>
              <a:t> The crux of this presentation is based on the conceptual principle that with regards to information  technology and systems,  </a:t>
            </a:r>
            <a:r>
              <a:rPr lang="en-US" b="1" dirty="0" smtClean="0"/>
              <a:t>“we cannot manage what we cannot measure”. </a:t>
            </a:r>
          </a:p>
          <a:p>
            <a:endParaRPr lang="en-US" b="1" dirty="0" smtClean="0"/>
          </a:p>
          <a:p>
            <a:endParaRPr lang="en-US" dirty="0" smtClean="0"/>
          </a:p>
          <a:p>
            <a:r>
              <a:rPr lang="en-US" b="1" i="1" dirty="0" smtClean="0"/>
              <a:t>Today, the quantum  challenges, needs and response aspirations for our national development and security cannot be effectively determined, scaled, managed and/or measured without a dynamic National  Roadmap and intelligent Database System.</a:t>
            </a:r>
            <a:r>
              <a:rPr lang="en-US" dirty="0" smtClean="0"/>
              <a:t> </a:t>
            </a:r>
          </a:p>
          <a:p>
            <a:endParaRPr lang="en-US" dirty="0" smtClean="0"/>
          </a:p>
          <a:p>
            <a:r>
              <a:rPr lang="en-US" dirty="0" smtClean="0"/>
              <a:t>According to </a:t>
            </a:r>
            <a:r>
              <a:rPr lang="en-US" b="1" dirty="0" smtClean="0"/>
              <a:t>Philip </a:t>
            </a:r>
            <a:r>
              <a:rPr lang="en-US" b="1" dirty="0" err="1" smtClean="0"/>
              <a:t>Zelikow</a:t>
            </a:r>
            <a:r>
              <a:rPr lang="en-US" b="1" dirty="0" smtClean="0"/>
              <a:t> </a:t>
            </a:r>
            <a:r>
              <a:rPr lang="en-US" dirty="0" smtClean="0"/>
              <a:t>Executive Director of 9/11 Commission and now a Professor at the University of Virginia, USA, </a:t>
            </a:r>
            <a:r>
              <a:rPr lang="en-US" dirty="0" smtClean="0">
                <a:solidFill>
                  <a:srgbClr val="002060"/>
                </a:solidFill>
              </a:rPr>
              <a:t>“the most significant lessons learned from the </a:t>
            </a:r>
            <a:r>
              <a:rPr lang="en-US" b="1" dirty="0" smtClean="0">
                <a:solidFill>
                  <a:srgbClr val="002060"/>
                </a:solidFill>
              </a:rPr>
              <a:t>9/11 catastrophe</a:t>
            </a:r>
            <a:r>
              <a:rPr lang="en-US" dirty="0" smtClean="0">
                <a:solidFill>
                  <a:srgbClr val="002060"/>
                </a:solidFill>
              </a:rPr>
              <a:t> is:</a:t>
            </a:r>
            <a:r>
              <a:rPr lang="en-US" dirty="0" smtClean="0"/>
              <a:t> </a:t>
            </a:r>
          </a:p>
          <a:p>
            <a:endParaRPr lang="en-US" dirty="0" smtClean="0"/>
          </a:p>
          <a:p>
            <a:r>
              <a:rPr lang="en-US" sz="2000" dirty="0" smtClean="0"/>
              <a:t>“The United States of America would have done, </a:t>
            </a:r>
            <a:r>
              <a:rPr lang="en-US" sz="2000" b="1" dirty="0" smtClean="0"/>
              <a:t>before the 9/11 saga</a:t>
            </a:r>
            <a:r>
              <a:rPr lang="en-US" sz="2000" dirty="0" smtClean="0"/>
              <a:t>, most of the things (</a:t>
            </a:r>
            <a:r>
              <a:rPr lang="en-US" sz="2000" dirty="0" err="1" smtClean="0"/>
              <a:t>i.e</a:t>
            </a:r>
            <a:r>
              <a:rPr lang="en-US" sz="2000" dirty="0" smtClean="0"/>
              <a:t>: reactionary measures taken) that we did post 9/11</a:t>
            </a:r>
            <a:r>
              <a:rPr lang="en-US" sz="2000" b="1" dirty="0" smtClean="0"/>
              <a:t>!” </a:t>
            </a:r>
            <a:r>
              <a:rPr lang="en-US" sz="2000" dirty="0" smtClean="0"/>
              <a:t> A valid example is the establishment of the Homeland Security Institutional framework with its complex, colossal, multi-dimensional and highly-critical information infrastructure and expansive Database systems on </a:t>
            </a:r>
            <a:r>
              <a:rPr lang="en-US" sz="2000" dirty="0" err="1" smtClean="0"/>
              <a:t>Cybersecurity</a:t>
            </a:r>
            <a:r>
              <a:rPr lang="en-US" sz="2000" dirty="0" smtClean="0"/>
              <a:t> and Terrorism. </a:t>
            </a:r>
            <a:endParaRPr kumimoji="0" lang="en-US" sz="2000" b="0" i="0" u="none" strike="noStrike" cap="none" normalizeH="0" baseline="0" dirty="0" smtClean="0">
              <a:ln>
                <a:noFill/>
              </a:ln>
              <a:solidFill>
                <a:srgbClr val="FF0000"/>
              </a:solidFill>
              <a:effectLst/>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92162"/>
          </a:xfrm>
          <a:ln>
            <a:solidFill>
              <a:schemeClr val="accent1"/>
            </a:solidFill>
          </a:ln>
        </p:spPr>
        <p:txBody>
          <a:bodyPr>
            <a:normAutofit/>
          </a:bodyPr>
          <a:lstStyle/>
          <a:p>
            <a:r>
              <a:rPr lang="en-US" sz="3600" b="1" dirty="0" smtClean="0">
                <a:solidFill>
                  <a:srgbClr val="002060"/>
                </a:solidFill>
              </a:rPr>
              <a:t>Software Developers: </a:t>
            </a:r>
            <a:r>
              <a:rPr lang="en-US" sz="3600" b="1" dirty="0" smtClean="0">
                <a:solidFill>
                  <a:srgbClr val="C00000"/>
                </a:solidFill>
              </a:rPr>
              <a:t>What do they do?</a:t>
            </a:r>
            <a:r>
              <a:rPr lang="en-US" sz="3600" b="1" dirty="0" smtClean="0">
                <a:solidFill>
                  <a:srgbClr val="002060"/>
                </a:solidFill>
              </a:rPr>
              <a:t> </a:t>
            </a:r>
            <a:endParaRPr lang="en-US" sz="3600" b="1" dirty="0">
              <a:solidFill>
                <a:srgbClr val="002060"/>
              </a:solidFill>
            </a:endParaRPr>
          </a:p>
        </p:txBody>
      </p:sp>
      <p:sp>
        <p:nvSpPr>
          <p:cNvPr id="3" name="Content Placeholder 2"/>
          <p:cNvSpPr>
            <a:spLocks noGrp="1"/>
          </p:cNvSpPr>
          <p:nvPr>
            <p:ph idx="1"/>
          </p:nvPr>
        </p:nvSpPr>
        <p:spPr>
          <a:xfrm>
            <a:off x="457200" y="990600"/>
            <a:ext cx="8229600" cy="5135563"/>
          </a:xfrm>
          <a:ln w="28575">
            <a:solidFill>
              <a:schemeClr val="accent1"/>
            </a:solidFill>
          </a:ln>
        </p:spPr>
        <p:txBody>
          <a:bodyPr>
            <a:normAutofit/>
          </a:bodyPr>
          <a:lstStyle/>
          <a:p>
            <a:r>
              <a:rPr lang="en-US" sz="2800" dirty="0" smtClean="0"/>
              <a:t>Software developers are the creative minds behind computer programs. </a:t>
            </a:r>
          </a:p>
          <a:p>
            <a:r>
              <a:rPr lang="en-US" sz="2800" dirty="0" smtClean="0">
                <a:solidFill>
                  <a:srgbClr val="002060"/>
                </a:solidFill>
              </a:rPr>
              <a:t>Some develop the applications that allow people to do specific tasks on a computer or other device</a:t>
            </a:r>
            <a:r>
              <a:rPr lang="en-US" sz="2800" dirty="0" smtClean="0"/>
              <a:t>. </a:t>
            </a:r>
          </a:p>
          <a:p>
            <a:r>
              <a:rPr lang="en-US" sz="2800" dirty="0" smtClean="0"/>
              <a:t>Others develop the underlying systems that run the devices or control networks.</a:t>
            </a:r>
          </a:p>
          <a:p>
            <a:r>
              <a:rPr lang="en-US" sz="2800" dirty="0" smtClean="0">
                <a:solidFill>
                  <a:srgbClr val="002060"/>
                </a:solidFill>
              </a:rPr>
              <a:t>Employment of software developers is projected to grow 30 percent from 2010 to 2020, much faster than the average for all occupations. </a:t>
            </a:r>
          </a:p>
          <a:p>
            <a:r>
              <a:rPr lang="en-US" sz="2800" dirty="0" smtClean="0"/>
              <a:t>The main reason for the rapid growth is a large increase in the demand for computer software.</a:t>
            </a:r>
            <a:endParaRPr lang="en-US" sz="2800" dirty="0"/>
          </a:p>
        </p:txBody>
      </p:sp>
      <p:pic>
        <p:nvPicPr>
          <p:cNvPr id="4" name="Picture 3" descr="ispon logo.jpg"/>
          <p:cNvPicPr>
            <a:picLocks noChangeAspect="1"/>
          </p:cNvPicPr>
          <p:nvPr/>
        </p:nvPicPr>
        <p:blipFill>
          <a:blip r:embed="rId2" cstate="print"/>
          <a:stretch>
            <a:fillRect/>
          </a:stretch>
        </p:blipFill>
        <p:spPr>
          <a:xfrm>
            <a:off x="7162800" y="6172200"/>
            <a:ext cx="1905000" cy="586910"/>
          </a:xfrm>
          <a:prstGeom prst="rect">
            <a:avLst/>
          </a:prstGeom>
        </p:spPr>
      </p:pic>
      <p:sp>
        <p:nvSpPr>
          <p:cNvPr id="5" name="TextBox 4"/>
          <p:cNvSpPr txBox="1"/>
          <p:nvPr/>
        </p:nvSpPr>
        <p:spPr>
          <a:xfrm>
            <a:off x="381000" y="6172200"/>
            <a:ext cx="6781800" cy="523220"/>
          </a:xfrm>
          <a:prstGeom prst="rect">
            <a:avLst/>
          </a:prstGeom>
          <a:noFill/>
        </p:spPr>
        <p:txBody>
          <a:bodyPr wrap="square" rtlCol="0">
            <a:spAutoFit/>
          </a:bodyPr>
          <a:lstStyle/>
          <a:p>
            <a:r>
              <a:rPr lang="en-US" sz="1400" b="1" dirty="0" smtClean="0">
                <a:solidFill>
                  <a:schemeClr val="accent2"/>
                </a:solidFill>
              </a:rPr>
              <a:t>Bureau of Labor Statistics, U.S. Department of Labor, </a:t>
            </a:r>
            <a:r>
              <a:rPr lang="en-US" sz="1400" b="1" i="1" dirty="0" smtClean="0">
                <a:solidFill>
                  <a:schemeClr val="accent2"/>
                </a:solidFill>
              </a:rPr>
              <a:t>Occupational Outlook Handbook, 2012-13 Edition</a:t>
            </a:r>
            <a:r>
              <a:rPr lang="en-US" sz="1400" b="1" dirty="0" smtClean="0">
                <a:solidFill>
                  <a:schemeClr val="accent2"/>
                </a:solidFill>
              </a:rPr>
              <a:t>, Software Developers, </a:t>
            </a:r>
            <a:endParaRPr lang="en-US" sz="1400" b="1" dirty="0">
              <a:solidFill>
                <a:schemeClr val="accent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87868"/>
            <a:ext cx="70866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086600" y="6194890"/>
            <a:ext cx="1905000" cy="586910"/>
          </a:xfrm>
          <a:prstGeom prst="rect">
            <a:avLst/>
          </a:prstGeom>
        </p:spPr>
      </p:pic>
      <p:sp>
        <p:nvSpPr>
          <p:cNvPr id="7" name="Rectangle 6"/>
          <p:cNvSpPr/>
          <p:nvPr/>
        </p:nvSpPr>
        <p:spPr>
          <a:xfrm>
            <a:off x="304800" y="76200"/>
            <a:ext cx="1698414"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OVERVIEW OF</a:t>
            </a:r>
            <a:endParaRPr lang="en-US" sz="2000" b="1" dirty="0">
              <a:solidFill>
                <a:srgbClr val="002060"/>
              </a:solidFill>
              <a:effectLst>
                <a:outerShdw blurRad="38100" dist="38100" dir="2700000" algn="tl">
                  <a:srgbClr val="000000">
                    <a:alpha val="43137"/>
                  </a:srgbClr>
                </a:outerShdw>
              </a:effectLst>
            </a:endParaRPr>
          </a:p>
        </p:txBody>
      </p:sp>
      <p:sp>
        <p:nvSpPr>
          <p:cNvPr id="8" name="TextBox 7"/>
          <p:cNvSpPr txBox="1"/>
          <p:nvPr/>
        </p:nvSpPr>
        <p:spPr>
          <a:xfrm>
            <a:off x="304800" y="685800"/>
            <a:ext cx="8610600" cy="5447645"/>
          </a:xfrm>
          <a:prstGeom prst="rect">
            <a:avLst/>
          </a:prstGeom>
          <a:noFill/>
          <a:ln w="28575">
            <a:solidFill>
              <a:schemeClr val="tx1"/>
            </a:solidFill>
          </a:ln>
        </p:spPr>
        <p:txBody>
          <a:bodyPr wrap="square" rtlCol="0">
            <a:spAutoFit/>
          </a:bodyPr>
          <a:lstStyle/>
          <a:p>
            <a:pPr algn="ctr"/>
            <a:r>
              <a:rPr lang="en-US" sz="2400" b="1" baseline="30000" dirty="0" smtClean="0"/>
              <a:t>ORIGIN ,</a:t>
            </a:r>
            <a:r>
              <a:rPr lang="en-US" sz="2400" b="1" dirty="0" smtClean="0"/>
              <a:t> </a:t>
            </a:r>
            <a:r>
              <a:rPr lang="en-US" sz="2400" b="1" baseline="30000" dirty="0" smtClean="0"/>
              <a:t>HISTORY AND PROCESSES OF SOFTWARE</a:t>
            </a:r>
            <a:endParaRPr lang="en-US" sz="2400" dirty="0" smtClean="0"/>
          </a:p>
          <a:p>
            <a:r>
              <a:rPr lang="en-US" sz="2400" dirty="0" smtClean="0"/>
              <a:t>In its modest beginning 50 years ago, </a:t>
            </a:r>
            <a:r>
              <a:rPr lang="en-US" sz="2000" dirty="0" smtClean="0"/>
              <a:t>there are a number of areas where the evolution of software engineering is notable:</a:t>
            </a:r>
          </a:p>
          <a:p>
            <a:endParaRPr lang="en-US" sz="2000" dirty="0" smtClean="0"/>
          </a:p>
          <a:p>
            <a:pPr lvl="1">
              <a:buFont typeface="Arial" pitchFamily="34" charset="0"/>
              <a:buChar char="•"/>
            </a:pPr>
            <a:r>
              <a:rPr lang="en-US" sz="2000" dirty="0" smtClean="0"/>
              <a:t> In the 1940s, 1950s, and 1960s, men often filled the more prestigious and better paying </a:t>
            </a:r>
            <a:r>
              <a:rPr lang="en-US" sz="2000" u="sng" dirty="0" smtClean="0">
                <a:hlinkClick r:id="rId3" tooltip="Hardware"/>
              </a:rPr>
              <a:t>hardware</a:t>
            </a:r>
            <a:r>
              <a:rPr lang="en-US" sz="2000" dirty="0" smtClean="0"/>
              <a:t> </a:t>
            </a:r>
            <a:r>
              <a:rPr lang="en-US" sz="2000" u="sng" dirty="0" smtClean="0">
                <a:hlinkClick r:id="rId4" tooltip="Engineering"/>
              </a:rPr>
              <a:t>engineering</a:t>
            </a:r>
            <a:r>
              <a:rPr lang="en-US" sz="2000" dirty="0" smtClean="0"/>
              <a:t> roles, but often delegated the writing of software to </a:t>
            </a:r>
            <a:r>
              <a:rPr lang="en-US" sz="2000" u="sng" dirty="0" smtClean="0">
                <a:hlinkClick r:id="rId5" tooltip="Women"/>
              </a:rPr>
              <a:t>women</a:t>
            </a:r>
            <a:r>
              <a:rPr lang="en-US" sz="2000" dirty="0" smtClean="0"/>
              <a:t>. </a:t>
            </a:r>
            <a:r>
              <a:rPr lang="en-US" sz="2000" u="sng" dirty="0" err="1" smtClean="0">
                <a:hlinkClick r:id="rId6" tooltip="Grace Hopper"/>
              </a:rPr>
              <a:t>Ada</a:t>
            </a:r>
            <a:r>
              <a:rPr lang="en-US" sz="2000" u="sng" dirty="0" smtClean="0">
                <a:hlinkClick r:id="rId6" tooltip="Grace Hopper"/>
              </a:rPr>
              <a:t> </a:t>
            </a:r>
            <a:r>
              <a:rPr lang="en-US" sz="2000" u="sng" dirty="0" err="1" smtClean="0">
                <a:hlinkClick r:id="rId6" tooltip="Grace Hopper"/>
              </a:rPr>
              <a:t>lovelace</a:t>
            </a:r>
            <a:r>
              <a:rPr lang="en-US" sz="2000" u="sng" dirty="0" smtClean="0">
                <a:hlinkClick r:id="rId6" tooltip="Grace Hopper"/>
              </a:rPr>
              <a:t>, Grace Hopper</a:t>
            </a:r>
            <a:r>
              <a:rPr lang="en-US" sz="2000" dirty="0" smtClean="0"/>
              <a:t>, </a:t>
            </a:r>
            <a:r>
              <a:rPr lang="en-US" sz="2000" u="sng" dirty="0" smtClean="0">
                <a:hlinkClick r:id="rId7" tooltip="Jamie Fenton"/>
              </a:rPr>
              <a:t>Jamie Fenton</a:t>
            </a:r>
            <a:r>
              <a:rPr lang="en-US" sz="2000" dirty="0" smtClean="0"/>
              <a:t> and many other unsung women filled many </a:t>
            </a:r>
            <a:r>
              <a:rPr lang="en-US" sz="2000" u="sng" dirty="0" smtClean="0">
                <a:hlinkClick r:id="rId8" tooltip="Programming"/>
              </a:rPr>
              <a:t>programming</a:t>
            </a:r>
            <a:r>
              <a:rPr lang="en-US" sz="2000" dirty="0" smtClean="0"/>
              <a:t> </a:t>
            </a:r>
            <a:r>
              <a:rPr lang="en-US" sz="2000" u="sng" dirty="0" smtClean="0">
                <a:hlinkClick r:id="rId9" tooltip="Employment"/>
              </a:rPr>
              <a:t>jobs</a:t>
            </a:r>
            <a:r>
              <a:rPr lang="en-US" sz="2000" dirty="0" smtClean="0"/>
              <a:t> during the first several decades of software engineering.</a:t>
            </a:r>
          </a:p>
          <a:p>
            <a:pPr lvl="1"/>
            <a:r>
              <a:rPr lang="en-US" sz="2000" dirty="0" smtClean="0"/>
              <a:t> </a:t>
            </a:r>
          </a:p>
          <a:p>
            <a:pPr lvl="1">
              <a:buFont typeface="Arial" pitchFamily="34" charset="0"/>
              <a:buChar char="•"/>
            </a:pPr>
            <a:r>
              <a:rPr lang="en-US" sz="2000" dirty="0" smtClean="0"/>
              <a:t>Emergence as a profession: By the early 1980s, software engineering had already emerged as a bona fide profession, to stand beside computer science and traditional engineering.</a:t>
            </a:r>
          </a:p>
          <a:p>
            <a:pPr lvl="1">
              <a:buFont typeface="Arial" pitchFamily="34" charset="0"/>
              <a:buChar char="•"/>
            </a:pPr>
            <a:endParaRPr lang="en-US" sz="2000" dirty="0" smtClean="0"/>
          </a:p>
          <a:p>
            <a:pPr lvl="1">
              <a:buFont typeface="Arial" pitchFamily="34" charset="0"/>
              <a:buChar char="•"/>
            </a:pPr>
            <a:r>
              <a:rPr lang="en-US" sz="2000" dirty="0" smtClean="0"/>
              <a:t>Today, many fewer women work in software engineering than in other professions, a situation whose cause is not clearly identified. – Wikipedia.</a:t>
            </a:r>
          </a:p>
          <a:p>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8800" y="87868"/>
            <a:ext cx="70866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7" name="Rectangle 6"/>
          <p:cNvSpPr/>
          <p:nvPr/>
        </p:nvSpPr>
        <p:spPr>
          <a:xfrm>
            <a:off x="304800" y="76200"/>
            <a:ext cx="1698414"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OVERVIEW OF</a:t>
            </a:r>
            <a:endParaRPr lang="en-US" sz="2000" b="1" dirty="0">
              <a:solidFill>
                <a:srgbClr val="002060"/>
              </a:solidFill>
              <a:effectLst>
                <a:outerShdw blurRad="38100" dist="38100" dir="2700000" algn="tl">
                  <a:srgbClr val="000000">
                    <a:alpha val="43137"/>
                  </a:srgbClr>
                </a:outerShdw>
              </a:effectLst>
            </a:endParaRPr>
          </a:p>
        </p:txBody>
      </p:sp>
      <p:sp>
        <p:nvSpPr>
          <p:cNvPr id="8" name="TextBox 7"/>
          <p:cNvSpPr txBox="1"/>
          <p:nvPr/>
        </p:nvSpPr>
        <p:spPr>
          <a:xfrm>
            <a:off x="304800" y="533400"/>
            <a:ext cx="8610600" cy="5570756"/>
          </a:xfrm>
          <a:prstGeom prst="rect">
            <a:avLst/>
          </a:prstGeom>
          <a:noFill/>
          <a:ln w="28575">
            <a:solidFill>
              <a:schemeClr val="tx1"/>
            </a:solidFill>
          </a:ln>
        </p:spPr>
        <p:txBody>
          <a:bodyPr wrap="square" rtlCol="0">
            <a:spAutoFit/>
          </a:bodyPr>
          <a:lstStyle/>
          <a:p>
            <a:pPr algn="ctr"/>
            <a:endParaRPr lang="en-US" sz="2400" b="1" baseline="30000" dirty="0" smtClean="0"/>
          </a:p>
          <a:p>
            <a:pPr algn="ctr"/>
            <a:r>
              <a:rPr lang="en-US" sz="2800" b="1" baseline="30000" dirty="0" smtClean="0"/>
              <a:t>ORIGIN ,</a:t>
            </a:r>
            <a:r>
              <a:rPr lang="en-US" sz="2800" b="1" dirty="0" smtClean="0"/>
              <a:t> </a:t>
            </a:r>
            <a:r>
              <a:rPr lang="en-US" sz="2800" b="1" baseline="30000" dirty="0" smtClean="0"/>
              <a:t>HISTORY AND PROCESS OF SOFTWARE</a:t>
            </a:r>
          </a:p>
          <a:p>
            <a:r>
              <a:rPr lang="en-US" sz="2400" b="1" dirty="0" smtClean="0">
                <a:solidFill>
                  <a:srgbClr val="002060"/>
                </a:solidFill>
              </a:rPr>
              <a:t>Mobile application development:</a:t>
            </a:r>
          </a:p>
          <a:p>
            <a:endParaRPr lang="en-US" sz="2400" b="1" dirty="0" smtClean="0"/>
          </a:p>
          <a:p>
            <a:r>
              <a:rPr lang="en-US" sz="2400" dirty="0" smtClean="0"/>
              <a:t> Is the process by which </a:t>
            </a:r>
            <a:r>
              <a:rPr lang="en-US" sz="2400" b="1" dirty="0" smtClean="0"/>
              <a:t>APPLICATION SOFTWARE </a:t>
            </a:r>
            <a:r>
              <a:rPr lang="en-US" sz="2400" dirty="0" smtClean="0"/>
              <a:t>is developed for </a:t>
            </a:r>
            <a:r>
              <a:rPr lang="en-US" sz="2400" b="1" dirty="0" smtClean="0"/>
              <a:t>low-power  handheld devices,</a:t>
            </a:r>
            <a:r>
              <a:rPr lang="en-US" sz="2400" dirty="0" smtClean="0"/>
              <a:t> such as personal digital assistances </a:t>
            </a:r>
            <a:r>
              <a:rPr lang="en-US" sz="2400" b="1" dirty="0" smtClean="0"/>
              <a:t>(PDAs),</a:t>
            </a:r>
            <a:r>
              <a:rPr lang="en-US" sz="2400" dirty="0" smtClean="0"/>
              <a:t> Enterprise Digital Assistants </a:t>
            </a:r>
            <a:r>
              <a:rPr lang="en-US" sz="2400" b="1" dirty="0" smtClean="0"/>
              <a:t>(EDAs)</a:t>
            </a:r>
            <a:r>
              <a:rPr lang="en-US" sz="2400" dirty="0" smtClean="0"/>
              <a:t> or </a:t>
            </a:r>
            <a:r>
              <a:rPr lang="en-US" sz="2400" b="1" dirty="0" smtClean="0"/>
              <a:t>Mobile Phones</a:t>
            </a:r>
            <a:r>
              <a:rPr lang="en-US" sz="2400" dirty="0" smtClean="0"/>
              <a:t> and recently iPod.</a:t>
            </a:r>
          </a:p>
          <a:p>
            <a:endParaRPr lang="en-US" sz="2400" dirty="0" smtClean="0"/>
          </a:p>
          <a:p>
            <a:r>
              <a:rPr lang="en-US" sz="2400" b="1" dirty="0" smtClean="0"/>
              <a:t>These Mobile applications: </a:t>
            </a:r>
          </a:p>
          <a:p>
            <a:r>
              <a:rPr lang="en-US" sz="2400" dirty="0" smtClean="0"/>
              <a:t>Can be </a:t>
            </a:r>
            <a:r>
              <a:rPr lang="en-US" sz="2400" b="1" dirty="0" smtClean="0"/>
              <a:t>pre-installed</a:t>
            </a:r>
            <a:r>
              <a:rPr lang="en-US" sz="2400" dirty="0" smtClean="0"/>
              <a:t> on phones during manufacturing, downloaded by customers from various</a:t>
            </a:r>
            <a:r>
              <a:rPr lang="en-US" sz="2400" b="1" dirty="0" smtClean="0"/>
              <a:t> </a:t>
            </a:r>
            <a:r>
              <a:rPr lang="en-US" sz="2400" b="1" dirty="0" smtClean="0">
                <a:solidFill>
                  <a:srgbClr val="FF0000"/>
                </a:solidFill>
              </a:rPr>
              <a:t>Platforms</a:t>
            </a:r>
            <a:r>
              <a:rPr lang="en-US" sz="2400" dirty="0" smtClean="0">
                <a:solidFill>
                  <a:srgbClr val="FF0000"/>
                </a:solidFill>
              </a:rPr>
              <a:t> </a:t>
            </a:r>
            <a:r>
              <a:rPr lang="en-US" sz="2400" dirty="0" smtClean="0"/>
              <a:t>of Mobile Software Distributor, or delivered as web applications using server-side or client-side processing </a:t>
            </a:r>
            <a:r>
              <a:rPr lang="en-US" sz="2400" b="1" dirty="0" smtClean="0"/>
              <a:t>(e.g. JavaScript)</a:t>
            </a:r>
            <a:r>
              <a:rPr lang="en-US" sz="2400" dirty="0" smtClean="0"/>
              <a:t> to provide an "application-like" experience within a Web browser.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87868"/>
            <a:ext cx="75438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6" name="Rectangle 5"/>
          <p:cNvSpPr/>
          <p:nvPr/>
        </p:nvSpPr>
        <p:spPr>
          <a:xfrm>
            <a:off x="2051838" y="381000"/>
            <a:ext cx="4882362"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THE FUTURE CODES – NANO TECHNOLOGIES</a:t>
            </a:r>
            <a:endParaRPr lang="en-US" sz="2000" b="1" dirty="0">
              <a:solidFill>
                <a:srgbClr val="002060"/>
              </a:solidFill>
              <a:effectLst>
                <a:outerShdw blurRad="38100" dist="38100" dir="2700000" algn="tl">
                  <a:srgbClr val="000000">
                    <a:alpha val="43137"/>
                  </a:srgbClr>
                </a:outerShdw>
              </a:effectLst>
            </a:endParaRPr>
          </a:p>
        </p:txBody>
      </p:sp>
      <p:sp>
        <p:nvSpPr>
          <p:cNvPr id="7" name="TextBox 6"/>
          <p:cNvSpPr txBox="1"/>
          <p:nvPr/>
        </p:nvSpPr>
        <p:spPr>
          <a:xfrm>
            <a:off x="609600" y="1049953"/>
            <a:ext cx="8001000" cy="5262979"/>
          </a:xfrm>
          <a:prstGeom prst="rect">
            <a:avLst/>
          </a:prstGeom>
          <a:noFill/>
          <a:ln w="28575">
            <a:solidFill>
              <a:schemeClr val="tx1"/>
            </a:solidFill>
          </a:ln>
        </p:spPr>
        <p:txBody>
          <a:bodyPr wrap="square" rtlCol="0">
            <a:spAutoFit/>
          </a:bodyPr>
          <a:lstStyle/>
          <a:p>
            <a:pPr lvl="0"/>
            <a:r>
              <a:rPr lang="en-US" sz="2400" b="1" dirty="0" smtClean="0"/>
              <a:t>The World has gone </a:t>
            </a:r>
            <a:r>
              <a:rPr lang="en-US" sz="2400" b="1" dirty="0" err="1" smtClean="0"/>
              <a:t>Nano</a:t>
            </a:r>
            <a:r>
              <a:rPr lang="en-US" sz="2400" b="1" dirty="0" smtClean="0"/>
              <a:t> and AI Software is on the rise</a:t>
            </a:r>
          </a:p>
          <a:p>
            <a:pPr lvl="0"/>
            <a:endParaRPr lang="en-US" sz="2400" b="1" dirty="0" smtClean="0"/>
          </a:p>
          <a:p>
            <a:pPr lvl="0"/>
            <a:r>
              <a:rPr lang="en-US" sz="2400" b="1" dirty="0" smtClean="0"/>
              <a:t>Processes: Processes</a:t>
            </a:r>
            <a:r>
              <a:rPr lang="en-US" sz="2400" dirty="0" smtClean="0"/>
              <a:t> have become a big chunk of software engineering and are hailed for their potential to improve software . </a:t>
            </a:r>
          </a:p>
          <a:p>
            <a:pPr lvl="0"/>
            <a:endParaRPr lang="en-US" sz="2400" dirty="0" smtClean="0"/>
          </a:p>
          <a:p>
            <a:pPr lvl="0"/>
            <a:r>
              <a:rPr lang="en-US" sz="2400" dirty="0" smtClean="0"/>
              <a:t>However, its proprietary nature have come under sharp criticism for their potential to monopolize the market. </a:t>
            </a:r>
          </a:p>
          <a:p>
            <a:pPr lvl="0"/>
            <a:endParaRPr lang="en-US" sz="2400" dirty="0" smtClean="0"/>
          </a:p>
          <a:p>
            <a:pPr lvl="0"/>
            <a:r>
              <a:rPr lang="en-US" sz="2400" b="1" dirty="0" smtClean="0"/>
              <a:t>Cost of hardware:</a:t>
            </a:r>
            <a:r>
              <a:rPr lang="en-US" sz="2400" dirty="0" smtClean="0"/>
              <a:t> The relative  </a:t>
            </a:r>
            <a:r>
              <a:rPr lang="en-US" sz="2400" b="1" dirty="0" smtClean="0"/>
              <a:t>cost </a:t>
            </a:r>
            <a:r>
              <a:rPr lang="en-US" sz="2400" dirty="0" smtClean="0"/>
              <a:t>of software versus hardware has changed substantially over the last 50 years.</a:t>
            </a:r>
            <a:r>
              <a:rPr lang="en-US" sz="2400" b="1" dirty="0" smtClean="0">
                <a:solidFill>
                  <a:srgbClr val="FF0000"/>
                </a:solidFill>
              </a:rPr>
              <a:t> Enter the Mobile Generation!</a:t>
            </a:r>
          </a:p>
          <a:p>
            <a:pPr lvl="0"/>
            <a:endParaRPr lang="en-US" sz="2400" b="1" dirty="0" smtClean="0">
              <a:solidFill>
                <a:srgbClr val="FF0000"/>
              </a:solidFill>
            </a:endParaRPr>
          </a:p>
          <a:p>
            <a:pPr lvl="0"/>
            <a:r>
              <a:rPr lang="en-US" sz="2400" b="1" dirty="0" smtClean="0">
                <a:solidFill>
                  <a:srgbClr val="002060"/>
                </a:solidFill>
              </a:rPr>
              <a:t>Mobile Apps Platform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0" y="0"/>
            <a:ext cx="75438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7" name="Rectangle 6"/>
          <p:cNvSpPr/>
          <p:nvPr/>
        </p:nvSpPr>
        <p:spPr>
          <a:xfrm>
            <a:off x="2155621" y="457200"/>
            <a:ext cx="5083379"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SOFTWARE –  THE NEW MOBILE GENERATION </a:t>
            </a:r>
            <a:endParaRPr lang="en-US" sz="2000" b="1" dirty="0">
              <a:solidFill>
                <a:srgbClr val="002060"/>
              </a:solidFill>
              <a:effectLst>
                <a:outerShdw blurRad="38100" dist="38100" dir="2700000" algn="tl">
                  <a:srgbClr val="000000">
                    <a:alpha val="43137"/>
                  </a:srgbClr>
                </a:outerShdw>
              </a:effectLst>
            </a:endParaRPr>
          </a:p>
        </p:txBody>
      </p:sp>
      <p:pic>
        <p:nvPicPr>
          <p:cNvPr id="6" name="Picture 5" descr="http://media.licdn.com/mpr/mpr/p/8/000/236/12c/134ea34.jpg"/>
          <p:cNvPicPr/>
          <p:nvPr/>
        </p:nvPicPr>
        <p:blipFill>
          <a:blip r:embed="rId3"/>
          <a:srcRect/>
          <a:stretch>
            <a:fillRect/>
          </a:stretch>
        </p:blipFill>
        <p:spPr bwMode="auto">
          <a:xfrm>
            <a:off x="762000" y="914400"/>
            <a:ext cx="2362199" cy="3179128"/>
          </a:xfrm>
          <a:prstGeom prst="rect">
            <a:avLst/>
          </a:prstGeom>
          <a:noFill/>
          <a:ln w="9525">
            <a:noFill/>
            <a:miter lim="800000"/>
            <a:headEnd/>
            <a:tailEnd/>
          </a:ln>
        </p:spPr>
      </p:pic>
      <p:sp>
        <p:nvSpPr>
          <p:cNvPr id="8" name="TextBox 7"/>
          <p:cNvSpPr txBox="1"/>
          <p:nvPr/>
        </p:nvSpPr>
        <p:spPr>
          <a:xfrm>
            <a:off x="685800" y="4417874"/>
            <a:ext cx="8077200" cy="2031325"/>
          </a:xfrm>
          <a:prstGeom prst="rect">
            <a:avLst/>
          </a:prstGeom>
          <a:noFill/>
          <a:ln w="28575">
            <a:solidFill>
              <a:schemeClr val="tx1"/>
            </a:solidFill>
          </a:ln>
        </p:spPr>
        <p:txBody>
          <a:bodyPr wrap="square" rtlCol="0">
            <a:spAutoFit/>
          </a:bodyPr>
          <a:lstStyle/>
          <a:p>
            <a:r>
              <a:rPr lang="en-US" b="1" dirty="0" smtClean="0"/>
              <a:t>Since Netscape's public offering in 1995, more than 6,500 pure Internet companies have raised venture capital. But only 18 are worth more than $1 billion. </a:t>
            </a:r>
          </a:p>
          <a:p>
            <a:endParaRPr lang="en-US" b="1" dirty="0" smtClean="0"/>
          </a:p>
          <a:p>
            <a:r>
              <a:rPr lang="en-US" b="1" dirty="0" smtClean="0"/>
              <a:t>Thirty years after the software revolution started, only 12 of the Fortune 500  Companies in America are pure software companies. Twelve out of 500 isn't a revolution at all; it's the Massachusetts delegation to the House of Representatives.</a:t>
            </a:r>
            <a:endParaRPr lang="en-US" dirty="0"/>
          </a:p>
        </p:txBody>
      </p:sp>
      <p:sp>
        <p:nvSpPr>
          <p:cNvPr id="9" name="TextBox 8"/>
          <p:cNvSpPr txBox="1"/>
          <p:nvPr/>
        </p:nvSpPr>
        <p:spPr>
          <a:xfrm>
            <a:off x="3733800" y="990600"/>
            <a:ext cx="4724400" cy="3139321"/>
          </a:xfrm>
          <a:prstGeom prst="rect">
            <a:avLst/>
          </a:prstGeom>
          <a:noFill/>
          <a:ln w="28575">
            <a:solidFill>
              <a:schemeClr val="tx1"/>
            </a:solidFill>
          </a:ln>
        </p:spPr>
        <p:txBody>
          <a:bodyPr wrap="square" rtlCol="0">
            <a:spAutoFit/>
          </a:bodyPr>
          <a:lstStyle/>
          <a:p>
            <a:pPr algn="ctr"/>
            <a:r>
              <a:rPr lang="en-US" b="1" dirty="0" smtClean="0">
                <a:solidFill>
                  <a:srgbClr val="FF0000"/>
                </a:solidFill>
              </a:rPr>
              <a:t>CRITICAL ISSUES OF SOFTWARE</a:t>
            </a:r>
          </a:p>
          <a:p>
            <a:pPr fontAlgn="base"/>
            <a:r>
              <a:rPr lang="en-US" dirty="0" smtClean="0"/>
              <a:t>Software matters more than that. As Netscape founder Marc </a:t>
            </a:r>
            <a:r>
              <a:rPr lang="en-US" dirty="0" err="1" smtClean="0"/>
              <a:t>Andreesen</a:t>
            </a:r>
            <a:r>
              <a:rPr lang="en-US" dirty="0" smtClean="0"/>
              <a:t> observed in his 2011 essay, </a:t>
            </a:r>
            <a:r>
              <a:rPr lang="en-US" b="1" dirty="0" smtClean="0"/>
              <a:t>"Why Software Is Eating the  World” </a:t>
            </a:r>
          </a:p>
          <a:p>
            <a:pPr fontAlgn="base"/>
            <a:endParaRPr lang="en-US" b="1" dirty="0" smtClean="0"/>
          </a:p>
          <a:p>
            <a:pPr fontAlgn="base"/>
            <a:r>
              <a:rPr lang="en-US" dirty="0" smtClean="0"/>
              <a:t>“</a:t>
            </a:r>
            <a:r>
              <a:rPr lang="en-US" dirty="0" smtClean="0">
                <a:hlinkClick r:id="rId4"/>
              </a:rPr>
              <a:t>software is probably the most powerful lever for change</a:t>
            </a:r>
            <a:r>
              <a:rPr lang="en-US" dirty="0" smtClean="0"/>
              <a:t> the world has ever seen.</a:t>
            </a:r>
          </a:p>
          <a:p>
            <a:pPr fontAlgn="base"/>
            <a:r>
              <a:rPr lang="en-US" dirty="0" smtClean="0"/>
              <a:t>We just have to look at it the right way. The way Mr. </a:t>
            </a:r>
            <a:r>
              <a:rPr lang="en-US" dirty="0" err="1" smtClean="0"/>
              <a:t>Andreesen</a:t>
            </a:r>
            <a:r>
              <a:rPr lang="en-US" dirty="0" smtClean="0"/>
              <a:t> sees it, the world is becoming increasingly virtual</a:t>
            </a:r>
          </a:p>
          <a:p>
            <a:endParaRPr lang="en-US"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87868"/>
            <a:ext cx="7543800" cy="369332"/>
          </a:xfrm>
          <a:prstGeom prst="rect">
            <a:avLst/>
          </a:prstGeom>
        </p:spPr>
        <p:txBody>
          <a:bodyPr wrap="square">
            <a:spAutoFit/>
          </a:bodyPr>
          <a:lstStyle/>
          <a:p>
            <a:pPr algn="ctr"/>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6" name="Rectangle 5"/>
          <p:cNvSpPr/>
          <p:nvPr/>
        </p:nvSpPr>
        <p:spPr>
          <a:xfrm>
            <a:off x="225366" y="533400"/>
            <a:ext cx="8690034" cy="400110"/>
          </a:xfrm>
          <a:prstGeom prst="rect">
            <a:avLst/>
          </a:prstGeom>
        </p:spPr>
        <p:txBody>
          <a:bodyPr wrap="square">
            <a:spAutoFit/>
          </a:bodyPr>
          <a:lstStyle/>
          <a:p>
            <a:r>
              <a:rPr lang="en-US" sz="2000" b="1" dirty="0" smtClean="0">
                <a:solidFill>
                  <a:srgbClr val="002060"/>
                </a:solidFill>
                <a:effectLst>
                  <a:outerShdw blurRad="38100" dist="38100" dir="2700000" algn="tl">
                    <a:srgbClr val="000000">
                      <a:alpha val="43137"/>
                    </a:srgbClr>
                  </a:outerShdw>
                </a:effectLst>
              </a:rPr>
              <a:t>TIMELINE – CALENDAR OPPORTUNITIES  </a:t>
            </a:r>
            <a:r>
              <a:rPr lang="en-US" b="1" dirty="0" smtClean="0">
                <a:solidFill>
                  <a:srgbClr val="002060"/>
                </a:solidFill>
                <a:effectLst>
                  <a:outerShdw blurRad="38100" dist="38100" dir="2700000" algn="tl">
                    <a:srgbClr val="000000">
                      <a:alpha val="43137"/>
                    </a:srgbClr>
                  </a:outerShdw>
                </a:effectLst>
              </a:rPr>
              <a:t>(BILL JOY of UNIX, BILL GATES &amp; STEVE JOBS) </a:t>
            </a:r>
            <a:endParaRPr lang="en-US" b="1" dirty="0">
              <a:solidFill>
                <a:srgbClr val="002060"/>
              </a:solidFill>
              <a:effectLst>
                <a:outerShdw blurRad="38100" dist="38100" dir="2700000" algn="tl">
                  <a:srgbClr val="000000">
                    <a:alpha val="43137"/>
                  </a:srgbClr>
                </a:outerShdw>
              </a:effectLst>
            </a:endParaRPr>
          </a:p>
        </p:txBody>
      </p:sp>
      <p:sp>
        <p:nvSpPr>
          <p:cNvPr id="8" name="TextBox 7"/>
          <p:cNvSpPr txBox="1"/>
          <p:nvPr/>
        </p:nvSpPr>
        <p:spPr>
          <a:xfrm>
            <a:off x="304800" y="2936081"/>
            <a:ext cx="8458200" cy="3416320"/>
          </a:xfrm>
          <a:prstGeom prst="rect">
            <a:avLst/>
          </a:prstGeom>
          <a:noFill/>
          <a:ln w="28575">
            <a:solidFill>
              <a:schemeClr val="tx1"/>
            </a:solidFill>
          </a:ln>
        </p:spPr>
        <p:txBody>
          <a:bodyPr wrap="square" rtlCol="0">
            <a:spAutoFit/>
          </a:bodyPr>
          <a:lstStyle/>
          <a:p>
            <a:pPr algn="ctr" fontAlgn="base"/>
            <a:r>
              <a:rPr lang="en-US" b="1" dirty="0" smtClean="0">
                <a:solidFill>
                  <a:srgbClr val="FF0000"/>
                </a:solidFill>
              </a:rPr>
              <a:t>THE 10,000 SKILL THEORY -----------------Who Will Win The Software Race?</a:t>
            </a:r>
            <a:endParaRPr lang="en-US" dirty="0" smtClean="0">
              <a:solidFill>
                <a:srgbClr val="FF0000"/>
              </a:solidFill>
            </a:endParaRPr>
          </a:p>
          <a:p>
            <a:pPr fontAlgn="base"/>
            <a:r>
              <a:rPr lang="en-US" dirty="0" smtClean="0"/>
              <a:t>So what’s easier to do? Is it easier for a virtual company to get real or the other way around? Which companies will win the next 20 years, the new virtual ones or the old real ones?</a:t>
            </a:r>
          </a:p>
          <a:p>
            <a:pPr fontAlgn="base"/>
            <a:endParaRPr lang="en-US" dirty="0" smtClean="0"/>
          </a:p>
          <a:p>
            <a:pPr fontAlgn="base"/>
            <a:r>
              <a:rPr lang="en-US" dirty="0" smtClean="0"/>
              <a:t>To answer this question, consider another example. </a:t>
            </a:r>
          </a:p>
          <a:p>
            <a:pPr fontAlgn="base"/>
            <a:r>
              <a:rPr lang="en-US" dirty="0" smtClean="0"/>
              <a:t>What was harder for Google: spending a decade to create an online map of every road and alley? Or strapping that map onto a car that drives itself?</a:t>
            </a:r>
          </a:p>
          <a:p>
            <a:pPr fontAlgn="base"/>
            <a:endParaRPr lang="en-US" dirty="0" smtClean="0"/>
          </a:p>
          <a:p>
            <a:pPr fontAlgn="base"/>
            <a:r>
              <a:rPr lang="en-US" dirty="0" smtClean="0"/>
              <a:t>It was of course, harder to build the map. Does this mean that 20 years from now, a company like Google might be a better auto manufacturer than a company like General Motors? </a:t>
            </a:r>
            <a:endParaRPr lang="en-US" dirty="0"/>
          </a:p>
        </p:txBody>
      </p:sp>
      <p:sp>
        <p:nvSpPr>
          <p:cNvPr id="8197" name="Rectangle 5"/>
          <p:cNvSpPr>
            <a:spLocks noChangeArrowheads="1"/>
          </p:cNvSpPr>
          <p:nvPr/>
        </p:nvSpPr>
        <p:spPr bwMode="auto">
          <a:xfrm>
            <a:off x="0" y="0"/>
            <a:ext cx="184731"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pic>
        <p:nvPicPr>
          <p:cNvPr id="13" name="Picture 4" descr="http://media.licdn.com/mpr/mpr/p/2/000/236/12a/364b185.jpg"/>
          <p:cNvPicPr>
            <a:picLocks noChangeAspect="1" noChangeArrowheads="1"/>
          </p:cNvPicPr>
          <p:nvPr/>
        </p:nvPicPr>
        <p:blipFill>
          <a:blip r:embed="rId3"/>
          <a:srcRect/>
          <a:stretch>
            <a:fillRect/>
          </a:stretch>
        </p:blipFill>
        <p:spPr bwMode="auto">
          <a:xfrm>
            <a:off x="1371600" y="990600"/>
            <a:ext cx="6172200" cy="18288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0"/>
            <a:ext cx="75438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6" name="Rectangle 5"/>
          <p:cNvSpPr/>
          <p:nvPr/>
        </p:nvSpPr>
        <p:spPr>
          <a:xfrm>
            <a:off x="381000" y="381000"/>
            <a:ext cx="7588809"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THE FUTURE CODES – NANO TECHNOLOGIES: IT GOES TO THE CLOUD</a:t>
            </a:r>
            <a:endParaRPr lang="en-US" sz="2000" b="1" dirty="0">
              <a:solidFill>
                <a:srgbClr val="002060"/>
              </a:solidFill>
              <a:effectLst>
                <a:outerShdw blurRad="38100" dist="38100" dir="2700000" algn="tl">
                  <a:srgbClr val="000000">
                    <a:alpha val="43137"/>
                  </a:srgbClr>
                </a:outerShdw>
              </a:effectLst>
            </a:endParaRPr>
          </a:p>
        </p:txBody>
      </p:sp>
      <p:sp>
        <p:nvSpPr>
          <p:cNvPr id="7" name="TextBox 6"/>
          <p:cNvSpPr txBox="1"/>
          <p:nvPr/>
        </p:nvSpPr>
        <p:spPr>
          <a:xfrm>
            <a:off x="609600" y="914400"/>
            <a:ext cx="3048000" cy="5539978"/>
          </a:xfrm>
          <a:prstGeom prst="rect">
            <a:avLst/>
          </a:prstGeom>
          <a:noFill/>
          <a:ln w="28575">
            <a:solidFill>
              <a:schemeClr val="tx1"/>
            </a:solidFill>
          </a:ln>
        </p:spPr>
        <p:txBody>
          <a:bodyPr wrap="square" rtlCol="0">
            <a:spAutoFit/>
          </a:bodyPr>
          <a:lstStyle/>
          <a:p>
            <a:r>
              <a:rPr lang="en-US" b="1" baseline="30000" dirty="0" smtClean="0"/>
              <a:t>SOFTWARE  DEVELOPMENT PROCESES</a:t>
            </a:r>
          </a:p>
          <a:p>
            <a:r>
              <a:rPr lang="en-US" b="1" dirty="0" smtClean="0"/>
              <a:t>Software development process</a:t>
            </a:r>
            <a:endParaRPr lang="en-US" dirty="0" smtClean="0"/>
          </a:p>
          <a:p>
            <a:endParaRPr lang="en-US" b="1" dirty="0" smtClean="0"/>
          </a:p>
          <a:p>
            <a:pPr marL="342900" indent="-342900">
              <a:buAutoNum type="alphaUcPeriod"/>
            </a:pPr>
            <a:r>
              <a:rPr lang="en-US" b="1" dirty="0" smtClean="0"/>
              <a:t>Activities and steps          1. Requirements . </a:t>
            </a:r>
          </a:p>
          <a:p>
            <a:pPr marL="342900" indent="-342900"/>
            <a:r>
              <a:rPr lang="en-US" b="1" dirty="0" smtClean="0"/>
              <a:t>       2. Specifications.               3. Architecture. </a:t>
            </a:r>
          </a:p>
          <a:p>
            <a:pPr marL="342900" indent="-342900"/>
            <a:r>
              <a:rPr lang="en-US" b="1" dirty="0" smtClean="0"/>
              <a:t>       4. Design</a:t>
            </a:r>
          </a:p>
          <a:p>
            <a:pPr marL="342900" indent="-342900"/>
            <a:r>
              <a:rPr lang="en-US" b="1" dirty="0" smtClean="0"/>
              <a:t>       5. Implementation</a:t>
            </a:r>
          </a:p>
          <a:p>
            <a:pPr marL="342900" indent="-342900"/>
            <a:r>
              <a:rPr lang="en-US" b="1" dirty="0" smtClean="0"/>
              <a:t>       6. Testing</a:t>
            </a:r>
          </a:p>
          <a:p>
            <a:pPr marL="342900" indent="-342900"/>
            <a:r>
              <a:rPr lang="en-US" b="1" dirty="0" smtClean="0"/>
              <a:t>       7. Development</a:t>
            </a:r>
          </a:p>
          <a:p>
            <a:pPr marL="342900" indent="-342900"/>
            <a:r>
              <a:rPr lang="en-US" b="1" dirty="0" smtClean="0"/>
              <a:t>       8. Maintenance</a:t>
            </a:r>
          </a:p>
          <a:p>
            <a:endParaRPr lang="en-US" b="1" dirty="0" smtClean="0"/>
          </a:p>
          <a:p>
            <a:pPr marL="342900" indent="-342900">
              <a:buAutoNum type="alphaUcPeriod" startAt="2"/>
            </a:pPr>
            <a:r>
              <a:rPr lang="en-US" b="1" dirty="0" smtClean="0"/>
              <a:t>Methodologies </a:t>
            </a:r>
          </a:p>
          <a:p>
            <a:pPr marL="342900" indent="-342900"/>
            <a:r>
              <a:rPr lang="en-US" b="1" dirty="0" smtClean="0"/>
              <a:t>      Agile, </a:t>
            </a:r>
            <a:r>
              <a:rPr lang="en-US" b="1" dirty="0" err="1" smtClean="0"/>
              <a:t>Cleanroom</a:t>
            </a:r>
            <a:r>
              <a:rPr lang="en-US" b="1" dirty="0" smtClean="0"/>
              <a:t> Iterative RAD. RUP. Spiral ,Waterfall XP Lean Scrum V. Model. TDD ETC</a:t>
            </a:r>
          </a:p>
          <a:p>
            <a:endParaRPr lang="en-US" b="1" dirty="0" smtClean="0"/>
          </a:p>
        </p:txBody>
      </p:sp>
      <p:sp>
        <p:nvSpPr>
          <p:cNvPr id="9" name="TextBox 8"/>
          <p:cNvSpPr txBox="1"/>
          <p:nvPr/>
        </p:nvSpPr>
        <p:spPr>
          <a:xfrm>
            <a:off x="4419600" y="860822"/>
            <a:ext cx="3886200" cy="5539978"/>
          </a:xfrm>
          <a:prstGeom prst="rect">
            <a:avLst/>
          </a:prstGeom>
          <a:noFill/>
          <a:ln w="28575">
            <a:solidFill>
              <a:schemeClr val="tx1"/>
            </a:solidFill>
          </a:ln>
        </p:spPr>
        <p:txBody>
          <a:bodyPr wrap="square" rtlCol="0">
            <a:spAutoFit/>
          </a:bodyPr>
          <a:lstStyle/>
          <a:p>
            <a:r>
              <a:rPr lang="en-US" b="1" baseline="30000" dirty="0" smtClean="0"/>
              <a:t> SOFTWARE  DEVELOPMENT PROCESES </a:t>
            </a:r>
          </a:p>
          <a:p>
            <a:r>
              <a:rPr lang="en-US" b="1" dirty="0" smtClean="0"/>
              <a:t>Software development process</a:t>
            </a:r>
            <a:endParaRPr lang="en-US" dirty="0" smtClean="0"/>
          </a:p>
          <a:p>
            <a:endParaRPr lang="en-US" b="1" dirty="0" smtClean="0"/>
          </a:p>
          <a:p>
            <a:r>
              <a:rPr lang="en-US" b="1" dirty="0" smtClean="0"/>
              <a:t>C. Supporting disciplines</a:t>
            </a:r>
          </a:p>
          <a:p>
            <a:endParaRPr lang="en-US" b="1" dirty="0" smtClean="0"/>
          </a:p>
          <a:p>
            <a:r>
              <a:rPr lang="en-US" b="1" dirty="0" smtClean="0"/>
              <a:t>Configuration Management</a:t>
            </a:r>
          </a:p>
          <a:p>
            <a:endParaRPr lang="en-US" b="1" dirty="0" smtClean="0"/>
          </a:p>
          <a:p>
            <a:r>
              <a:rPr lang="en-US" b="1" dirty="0" smtClean="0"/>
              <a:t>Documentation</a:t>
            </a:r>
          </a:p>
          <a:p>
            <a:endParaRPr lang="en-US" b="1" dirty="0" smtClean="0"/>
          </a:p>
          <a:p>
            <a:r>
              <a:rPr lang="en-US" b="1" dirty="0" smtClean="0"/>
              <a:t>Quality Assurance </a:t>
            </a:r>
          </a:p>
          <a:p>
            <a:endParaRPr lang="en-US" b="1" dirty="0" smtClean="0"/>
          </a:p>
          <a:p>
            <a:r>
              <a:rPr lang="en-US" b="1" dirty="0" smtClean="0"/>
              <a:t>Project Management</a:t>
            </a:r>
          </a:p>
          <a:p>
            <a:endParaRPr lang="en-US" b="1" dirty="0" smtClean="0"/>
          </a:p>
          <a:p>
            <a:r>
              <a:rPr lang="en-US" b="1" dirty="0" smtClean="0"/>
              <a:t>User Experience design</a:t>
            </a:r>
            <a:endParaRPr lang="en-US" dirty="0" smtClean="0"/>
          </a:p>
          <a:p>
            <a:endParaRPr lang="en-US" b="1" dirty="0" smtClean="0"/>
          </a:p>
          <a:p>
            <a:r>
              <a:rPr lang="en-US" b="1" dirty="0" smtClean="0"/>
              <a:t>D. Tools </a:t>
            </a:r>
          </a:p>
          <a:p>
            <a:endParaRPr lang="en-US" b="1" dirty="0" smtClean="0"/>
          </a:p>
          <a:p>
            <a:r>
              <a:rPr lang="en-US" b="1" dirty="0" smtClean="0"/>
              <a:t>Compiler, Debugger, Profiler, Graphic User Interface (GUI) Designer,  Others.</a:t>
            </a:r>
          </a:p>
          <a:p>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ln w="12700">
            <a:solidFill>
              <a:schemeClr val="accent1"/>
            </a:solidFill>
          </a:ln>
        </p:spPr>
        <p:txBody>
          <a:bodyPr>
            <a:normAutofit/>
          </a:bodyPr>
          <a:lstStyle/>
          <a:p>
            <a:r>
              <a:rPr lang="en-US" sz="2000" dirty="0" smtClean="0"/>
              <a:t>Countries Currently Using or Considered for Global Software Development</a:t>
            </a:r>
            <a:endParaRPr lang="en-US" sz="2000" dirty="0"/>
          </a:p>
        </p:txBody>
      </p:sp>
      <p:sp>
        <p:nvSpPr>
          <p:cNvPr id="3" name="Content Placeholder 2"/>
          <p:cNvSpPr>
            <a:spLocks noGrp="1"/>
          </p:cNvSpPr>
          <p:nvPr>
            <p:ph idx="1"/>
          </p:nvPr>
        </p:nvSpPr>
        <p:spPr>
          <a:ln w="28575">
            <a:solidFill>
              <a:schemeClr val="tx1"/>
            </a:solidFill>
          </a:ln>
        </p:spPr>
        <p:txBody>
          <a:bodyPr>
            <a:normAutofit fontScale="92500" lnSpcReduction="20000"/>
          </a:bodyPr>
          <a:lstStyle/>
          <a:p>
            <a:pPr>
              <a:buNone/>
            </a:pPr>
            <a:r>
              <a:rPr lang="en-US" sz="1600" dirty="0" smtClean="0"/>
              <a:t>Substantial numbers of companies are also looking to Eastern Europe (29%) and China (21%) as locations for global development. </a:t>
            </a:r>
          </a:p>
          <a:p>
            <a:endParaRPr lang="en-US" sz="1600" dirty="0" smtClean="0"/>
          </a:p>
          <a:p>
            <a:r>
              <a:rPr lang="en-US" sz="1600" b="1" dirty="0" smtClean="0">
                <a:solidFill>
                  <a:srgbClr val="002060"/>
                </a:solidFill>
              </a:rPr>
              <a:t>The high proportion of companies looking  to these regions for software development reflects the strong emphasis, particularly in China, in developing strong technical skills among its population.</a:t>
            </a:r>
            <a:br>
              <a:rPr lang="en-US" sz="1600" b="1" dirty="0" smtClean="0">
                <a:solidFill>
                  <a:srgbClr val="002060"/>
                </a:solidFill>
              </a:rPr>
            </a:br>
            <a:r>
              <a:rPr lang="en-US" sz="1600" dirty="0" smtClean="0"/>
              <a:t/>
            </a:r>
            <a:br>
              <a:rPr lang="en-US" sz="1600" dirty="0" smtClean="0"/>
            </a:br>
            <a:endParaRPr lang="en-US" sz="2000" dirty="0" smtClean="0"/>
          </a:p>
          <a:p>
            <a:r>
              <a:rPr lang="en-US" sz="2000" b="1" dirty="0" smtClean="0"/>
              <a:t>India ………………………………………………………………………………42%</a:t>
            </a:r>
          </a:p>
          <a:p>
            <a:r>
              <a:rPr lang="en-US" sz="2000" b="1" dirty="0" smtClean="0"/>
              <a:t>Eastern Europe/Russia …………………………………………………..19%</a:t>
            </a:r>
          </a:p>
          <a:p>
            <a:r>
              <a:rPr lang="en-US" sz="2000" b="1" dirty="0" smtClean="0"/>
              <a:t>China ……………………………………………………………………………..13%</a:t>
            </a:r>
          </a:p>
          <a:p>
            <a:r>
              <a:rPr lang="en-US" sz="2000" b="1" dirty="0" smtClean="0"/>
              <a:t>Others…………………………………………………………………………....12%</a:t>
            </a:r>
          </a:p>
          <a:p>
            <a:r>
              <a:rPr lang="en-US" sz="2000" b="1" dirty="0" smtClean="0"/>
              <a:t>Canada ……………………………………………………………………………..5%</a:t>
            </a:r>
          </a:p>
          <a:p>
            <a:r>
              <a:rPr lang="en-US" sz="2000" b="1" dirty="0" smtClean="0"/>
              <a:t>Philippines ………………………………………………………………………..3%</a:t>
            </a:r>
          </a:p>
          <a:p>
            <a:r>
              <a:rPr lang="en-US" sz="2000" b="1" dirty="0" smtClean="0"/>
              <a:t>Vietnam …………………………………………………………………………….2%</a:t>
            </a:r>
          </a:p>
          <a:p>
            <a:r>
              <a:rPr lang="en-US" sz="2000" b="1" dirty="0" smtClean="0"/>
              <a:t>Mexico ………………………………………………………………………………2%</a:t>
            </a:r>
          </a:p>
          <a:p>
            <a:r>
              <a:rPr lang="en-US" sz="2000" b="1" dirty="0" smtClean="0"/>
              <a:t>Unaccounted………………………………………………………………………1%</a:t>
            </a:r>
          </a:p>
          <a:p>
            <a:endParaRPr lang="en-US" sz="16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87868"/>
            <a:ext cx="75438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6" name="Rectangle 5"/>
          <p:cNvSpPr/>
          <p:nvPr/>
        </p:nvSpPr>
        <p:spPr>
          <a:xfrm>
            <a:off x="1337411" y="533400"/>
            <a:ext cx="5602688"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PRINCIPLES OF EXCELLENCE &amp; MASTERY REWARD</a:t>
            </a:r>
            <a:endParaRPr lang="en-US" sz="2000" b="1" dirty="0">
              <a:solidFill>
                <a:srgbClr val="002060"/>
              </a:solidFill>
              <a:effectLst>
                <a:outerShdw blurRad="38100" dist="38100" dir="2700000" algn="tl">
                  <a:srgbClr val="000000">
                    <a:alpha val="43137"/>
                  </a:srgbClr>
                </a:outerShdw>
              </a:effectLst>
            </a:endParaRPr>
          </a:p>
        </p:txBody>
      </p:sp>
      <p:sp>
        <p:nvSpPr>
          <p:cNvPr id="7" name="TextBox 6"/>
          <p:cNvSpPr txBox="1"/>
          <p:nvPr/>
        </p:nvSpPr>
        <p:spPr>
          <a:xfrm>
            <a:off x="457200" y="1295400"/>
            <a:ext cx="8153400" cy="369332"/>
          </a:xfrm>
          <a:prstGeom prst="rect">
            <a:avLst/>
          </a:prstGeom>
          <a:noFill/>
        </p:spPr>
        <p:txBody>
          <a:bodyPr wrap="square" rtlCol="0">
            <a:spAutoFit/>
          </a:bodyPr>
          <a:lstStyle/>
          <a:p>
            <a:endParaRPr lang="en-US" dirty="0"/>
          </a:p>
        </p:txBody>
      </p:sp>
      <p:sp>
        <p:nvSpPr>
          <p:cNvPr id="8" name="TextBox 7"/>
          <p:cNvSpPr txBox="1"/>
          <p:nvPr/>
        </p:nvSpPr>
        <p:spPr>
          <a:xfrm>
            <a:off x="533400" y="1219200"/>
            <a:ext cx="8229600" cy="4893647"/>
          </a:xfrm>
          <a:prstGeom prst="rect">
            <a:avLst/>
          </a:prstGeom>
          <a:noFill/>
          <a:ln w="28575">
            <a:solidFill>
              <a:schemeClr val="tx1"/>
            </a:solidFill>
          </a:ln>
        </p:spPr>
        <p:txBody>
          <a:bodyPr wrap="square" rtlCol="0">
            <a:spAutoFit/>
          </a:bodyPr>
          <a:lstStyle/>
          <a:p>
            <a:pPr algn="ctr"/>
            <a:endParaRPr lang="en-US" sz="2400" b="1" dirty="0" smtClean="0"/>
          </a:p>
          <a:p>
            <a:pPr algn="ctr"/>
            <a:r>
              <a:rPr lang="en-US" sz="2400" b="1" dirty="0" smtClean="0"/>
              <a:t>THE 10,000 HOURS – MASTERS &amp; WINNERS THEORY</a:t>
            </a:r>
          </a:p>
          <a:p>
            <a:endParaRPr lang="en-US" sz="2400" dirty="0" smtClean="0"/>
          </a:p>
          <a:p>
            <a:r>
              <a:rPr lang="en-US" sz="2400" dirty="0" smtClean="0"/>
              <a:t>A </a:t>
            </a:r>
            <a:r>
              <a:rPr lang="en-US" sz="2400" b="1" dirty="0" smtClean="0"/>
              <a:t>mobile application</a:t>
            </a:r>
            <a:r>
              <a:rPr lang="en-US" sz="2400" dirty="0" smtClean="0"/>
              <a:t> (or </a:t>
            </a:r>
            <a:r>
              <a:rPr lang="en-US" sz="2400" b="1" dirty="0" smtClean="0"/>
              <a:t>mobile app</a:t>
            </a:r>
            <a:r>
              <a:rPr lang="en-US" sz="2400" dirty="0" smtClean="0"/>
              <a:t>): Application Software.</a:t>
            </a:r>
          </a:p>
          <a:p>
            <a:endParaRPr lang="en-US" sz="2400" dirty="0" smtClean="0"/>
          </a:p>
          <a:p>
            <a:endParaRPr lang="en-US" sz="2400" b="1" dirty="0" smtClean="0"/>
          </a:p>
          <a:p>
            <a:r>
              <a:rPr lang="en-US" sz="2400" b="1" dirty="0" smtClean="0"/>
              <a:t>Have redefined the new frontier in codifying Application Software.</a:t>
            </a:r>
          </a:p>
          <a:p>
            <a:endParaRPr lang="en-US" sz="2400" b="1" dirty="0" smtClean="0"/>
          </a:p>
          <a:p>
            <a:endParaRPr lang="en-US" sz="2400" b="1" dirty="0" smtClean="0"/>
          </a:p>
          <a:p>
            <a:r>
              <a:rPr lang="en-US" sz="2400" b="1" dirty="0" smtClean="0"/>
              <a:t>This phenomenal trend is taking us to the CLOUD………..</a:t>
            </a:r>
            <a:r>
              <a:rPr lang="en-US" sz="2400" b="1" dirty="0" err="1" smtClean="0">
                <a:solidFill>
                  <a:srgbClr val="002060"/>
                </a:solidFill>
              </a:rPr>
              <a:t>SaaS</a:t>
            </a:r>
            <a:endParaRPr lang="en-US" sz="2400" b="1" dirty="0" smtClean="0">
              <a:solidFill>
                <a:srgbClr val="002060"/>
              </a:solidFill>
            </a:endParaRPr>
          </a:p>
          <a:p>
            <a:endParaRPr lang="en-US" sz="2400" b="1" dirty="0" smtClean="0">
              <a:solidFill>
                <a:srgbClr val="002060"/>
              </a:solidFill>
            </a:endParaRPr>
          </a:p>
          <a:p>
            <a:endParaRPr lang="en-US" sz="2400" b="1" dirty="0" smtClean="0">
              <a:solidFill>
                <a:srgbClr val="00206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87868"/>
            <a:ext cx="75438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6" name="Rectangle 5"/>
          <p:cNvSpPr/>
          <p:nvPr/>
        </p:nvSpPr>
        <p:spPr>
          <a:xfrm>
            <a:off x="1337411" y="533400"/>
            <a:ext cx="3752502"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MOBILE AGENDA – CHALLENGES: </a:t>
            </a:r>
            <a:endParaRPr lang="en-US" sz="2000" b="1" dirty="0">
              <a:solidFill>
                <a:srgbClr val="002060"/>
              </a:solidFill>
              <a:effectLst>
                <a:outerShdw blurRad="38100" dist="38100" dir="2700000" algn="tl">
                  <a:srgbClr val="000000">
                    <a:alpha val="43137"/>
                  </a:srgbClr>
                </a:outerShdw>
              </a:effectLst>
            </a:endParaRPr>
          </a:p>
        </p:txBody>
      </p:sp>
      <p:sp>
        <p:nvSpPr>
          <p:cNvPr id="7" name="Rectangle 6"/>
          <p:cNvSpPr/>
          <p:nvPr/>
        </p:nvSpPr>
        <p:spPr>
          <a:xfrm>
            <a:off x="5154377" y="533400"/>
            <a:ext cx="2237023" cy="369332"/>
          </a:xfrm>
          <a:prstGeom prst="rect">
            <a:avLst/>
          </a:prstGeom>
        </p:spPr>
        <p:txBody>
          <a:bodyPr wrap="none">
            <a:spAutoFit/>
          </a:bodyPr>
          <a:lstStyle/>
          <a:p>
            <a:r>
              <a:rPr lang="en-US" b="1" dirty="0" smtClean="0">
                <a:effectLst>
                  <a:outerShdw blurRad="38100" dist="38100" dir="2700000" algn="tl">
                    <a:srgbClr val="000000">
                      <a:alpha val="43137"/>
                    </a:srgbClr>
                  </a:outerShdw>
                </a:effectLst>
              </a:rPr>
              <a:t>INCLUDES HOW TO… </a:t>
            </a:r>
            <a:endParaRPr lang="en-US" b="1" dirty="0">
              <a:effectLst>
                <a:outerShdw blurRad="38100" dist="38100" dir="2700000" algn="tl">
                  <a:srgbClr val="000000">
                    <a:alpha val="43137"/>
                  </a:srgbClr>
                </a:outerShdw>
              </a:effectLst>
            </a:endParaRPr>
          </a:p>
        </p:txBody>
      </p:sp>
      <p:sp>
        <p:nvSpPr>
          <p:cNvPr id="25601" name="Rectangle 1"/>
          <p:cNvSpPr>
            <a:spLocks noChangeArrowheads="1"/>
          </p:cNvSpPr>
          <p:nvPr/>
        </p:nvSpPr>
        <p:spPr bwMode="auto">
          <a:xfrm>
            <a:off x="228600" y="1524000"/>
            <a:ext cx="8382000" cy="4985980"/>
          </a:xfrm>
          <a:prstGeom prst="rect">
            <a:avLst/>
          </a:prstGeom>
          <a:noFill/>
          <a:ln w="28575">
            <a:solidFill>
              <a:schemeClr val="accent1"/>
            </a:solidFill>
            <a:miter lim="800000"/>
            <a:headEnd/>
            <a:tailEnd/>
          </a:ln>
          <a:effectLst/>
        </p:spPr>
        <p:txBody>
          <a:bodyPr vert="horz" wrap="square" lIns="457056" tIns="0" rIns="0" bIns="0" numCol="1" anchor="ctr" anchorCtr="0" compatLnSpc="1">
            <a:prstTxWarp prst="textNoShape">
              <a:avLst/>
            </a:prstTxWarp>
            <a:spAutoFit/>
          </a:bodyPr>
          <a:lstStyle/>
          <a:p>
            <a:pPr marR="0" lvl="0" algn="l" defTabSz="914400" rtl="0" eaLnBrk="1" fontAlgn="base" latinLnBrk="0" hangingPunct="1">
              <a:lnSpc>
                <a:spcPct val="100000"/>
              </a:lnSpc>
              <a:spcBef>
                <a:spcPct val="0"/>
              </a:spcBef>
              <a:spcAft>
                <a:spcPct val="0"/>
              </a:spcAft>
              <a:buClrTx/>
              <a:buSzTx/>
              <a:buFont typeface="Wingdings" pitchFamily="2" charset="2"/>
              <a:buChar char="v"/>
            </a:pPr>
            <a:r>
              <a:rPr kumimoji="0" lang="en-US" i="0" u="none" strike="noStrike" cap="none" normalizeH="0" baseline="0" dirty="0" smtClean="0">
                <a:ln>
                  <a:noFill/>
                </a:ln>
                <a:solidFill>
                  <a:schemeClr val="tx1"/>
                </a:solidFill>
                <a:effectLst/>
                <a:ea typeface="Times New Roman" pitchFamily="18" charset="0"/>
                <a:cs typeface="Arial" pitchFamily="34" charset="0"/>
              </a:rPr>
              <a:t>Harness and transform all potential knowledge cluster-needs at all levels of human development.</a:t>
            </a:r>
          </a:p>
          <a:p>
            <a:pPr marR="0" lvl="0" algn="l" defTabSz="914400" rtl="0" eaLnBrk="1" fontAlgn="base" latinLnBrk="0" hangingPunct="1">
              <a:lnSpc>
                <a:spcPct val="100000"/>
              </a:lnSpc>
              <a:spcBef>
                <a:spcPct val="0"/>
              </a:spcBef>
              <a:spcAft>
                <a:spcPct val="0"/>
              </a:spcAft>
              <a:buClrTx/>
              <a:buSzTx/>
            </a:pPr>
            <a:r>
              <a:rPr kumimoji="0" lang="en-US" i="0" u="none" strike="noStrike" cap="none" normalizeH="0" baseline="0" dirty="0" smtClean="0">
                <a:ln>
                  <a:noFill/>
                </a:ln>
                <a:solidFill>
                  <a:schemeClr val="tx1"/>
                </a:solidFill>
                <a:effectLst/>
                <a:ea typeface="Times New Roman" pitchFamily="18" charset="0"/>
                <a:cs typeface="Arial" pitchFamily="34" charset="0"/>
              </a:rPr>
              <a:t>  </a:t>
            </a:r>
          </a:p>
          <a:p>
            <a:pPr marR="0" lvl="0" algn="l" defTabSz="914400" rtl="0" eaLnBrk="0" fontAlgn="base" latinLnBrk="0" hangingPunct="0">
              <a:lnSpc>
                <a:spcPct val="100000"/>
              </a:lnSpc>
              <a:spcBef>
                <a:spcPct val="0"/>
              </a:spcBef>
              <a:spcAft>
                <a:spcPct val="0"/>
              </a:spcAft>
              <a:buClrTx/>
              <a:buSzTx/>
              <a:buFont typeface="Wingdings" pitchFamily="2" charset="2"/>
              <a:buChar char="v"/>
            </a:pPr>
            <a:r>
              <a:rPr kumimoji="0" lang="en-US" i="0" u="none" strike="noStrike" cap="none" normalizeH="0" baseline="0" dirty="0" smtClean="0">
                <a:ln>
                  <a:noFill/>
                </a:ln>
                <a:solidFill>
                  <a:schemeClr val="tx1"/>
                </a:solidFill>
                <a:effectLst/>
                <a:ea typeface="Times New Roman" pitchFamily="18" charset="0"/>
                <a:cs typeface="Arial" pitchFamily="34" charset="0"/>
              </a:rPr>
              <a:t>Automate education in and around the Campus - into digital domains and make support digital knowledge mobile for the purpose of sharing while at the same time protecting Intellectual Property.</a:t>
            </a:r>
          </a:p>
          <a:p>
            <a:pPr marR="0" lvl="0" algn="l" defTabSz="914400" rtl="0" eaLnBrk="0" fontAlgn="base" latinLnBrk="0" hangingPunct="0">
              <a:lnSpc>
                <a:spcPct val="100000"/>
              </a:lnSpc>
              <a:spcBef>
                <a:spcPct val="0"/>
              </a:spcBef>
              <a:spcAft>
                <a:spcPct val="0"/>
              </a:spcAft>
              <a:buClrTx/>
              <a:buSzTx/>
              <a:buFont typeface="Wingdings" pitchFamily="2" charset="2"/>
              <a:buChar char="v"/>
            </a:pPr>
            <a:endParaRPr kumimoji="0" lang="en-US" i="0" u="none" strike="noStrike" cap="none" normalizeH="0" baseline="0" dirty="0" smtClean="0">
              <a:ln>
                <a:noFill/>
              </a:ln>
              <a:solidFill>
                <a:schemeClr val="tx1"/>
              </a:solidFill>
              <a:effectLst/>
              <a:ea typeface="Times New Roman" pitchFamily="18" charset="0"/>
              <a:cs typeface="Arial" pitchFamily="34" charset="0"/>
            </a:endParaRPr>
          </a:p>
          <a:p>
            <a:pPr marR="0" lvl="0" algn="l" defTabSz="914400" rtl="0" eaLnBrk="0" fontAlgn="base" latinLnBrk="0" hangingPunct="0">
              <a:lnSpc>
                <a:spcPct val="100000"/>
              </a:lnSpc>
              <a:spcBef>
                <a:spcPct val="0"/>
              </a:spcBef>
              <a:spcAft>
                <a:spcPct val="0"/>
              </a:spcAft>
              <a:buClrTx/>
              <a:buSzTx/>
              <a:buFont typeface="Wingdings" pitchFamily="2" charset="2"/>
              <a:buChar char="v"/>
            </a:pPr>
            <a:r>
              <a:rPr kumimoji="0" lang="en-US" i="0" u="none" strike="noStrike" cap="none" normalizeH="0" baseline="0" dirty="0" smtClean="0">
                <a:ln>
                  <a:noFill/>
                </a:ln>
                <a:solidFill>
                  <a:schemeClr val="tx1"/>
                </a:solidFill>
                <a:effectLst/>
                <a:ea typeface="Times New Roman" pitchFamily="18" charset="0"/>
                <a:cs typeface="Arial" pitchFamily="34" charset="0"/>
              </a:rPr>
              <a:t>Intensify the ability of Computers and other electronic devices to talk to themselves through high velocity electronic data transfer.</a:t>
            </a:r>
          </a:p>
          <a:p>
            <a:pPr marR="0" lvl="0" algn="l" defTabSz="914400" rtl="0" eaLnBrk="0" fontAlgn="base" latinLnBrk="0" hangingPunct="0">
              <a:lnSpc>
                <a:spcPct val="100000"/>
              </a:lnSpc>
              <a:spcBef>
                <a:spcPct val="0"/>
              </a:spcBef>
              <a:spcAft>
                <a:spcPct val="0"/>
              </a:spcAft>
              <a:buClrTx/>
              <a:buSzTx/>
              <a:buFont typeface="Wingdings" pitchFamily="2" charset="2"/>
              <a:buChar char="v"/>
            </a:pPr>
            <a:endParaRPr kumimoji="0" lang="en-US" i="0" u="none" strike="noStrike" cap="none" normalizeH="0" baseline="0" dirty="0" smtClean="0">
              <a:ln>
                <a:noFill/>
              </a:ln>
              <a:solidFill>
                <a:schemeClr val="tx1"/>
              </a:solidFill>
              <a:effectLst/>
              <a:ea typeface="Times New Roman" pitchFamily="18" charset="0"/>
              <a:cs typeface="Arial" pitchFamily="34" charset="0"/>
            </a:endParaRPr>
          </a:p>
          <a:p>
            <a:pPr marR="0" lvl="0" algn="l" defTabSz="914400" rtl="0" eaLnBrk="0" fontAlgn="base" latinLnBrk="0" hangingPunct="0">
              <a:lnSpc>
                <a:spcPct val="100000"/>
              </a:lnSpc>
              <a:spcBef>
                <a:spcPct val="0"/>
              </a:spcBef>
              <a:spcAft>
                <a:spcPct val="0"/>
              </a:spcAft>
              <a:buClrTx/>
              <a:buSzTx/>
              <a:buFont typeface="Wingdings" pitchFamily="2" charset="2"/>
              <a:buChar char="v"/>
            </a:pPr>
            <a:r>
              <a:rPr kumimoji="0" lang="en-US" i="0" u="none" strike="noStrike" cap="none" normalizeH="0" baseline="0" dirty="0" smtClean="0">
                <a:ln>
                  <a:noFill/>
                </a:ln>
                <a:solidFill>
                  <a:schemeClr val="tx1"/>
                </a:solidFill>
                <a:effectLst/>
                <a:ea typeface="Times New Roman" pitchFamily="18" charset="0"/>
                <a:cs typeface="Arial" pitchFamily="34" charset="0"/>
              </a:rPr>
              <a:t>Deliver special content for improved e-government and education innovation, creativity and foster fruitful Research and Development.</a:t>
            </a:r>
          </a:p>
          <a:p>
            <a:pPr marR="0" lvl="0" algn="l" defTabSz="914400" rtl="0" eaLnBrk="0" fontAlgn="base" latinLnBrk="0" hangingPunct="0">
              <a:lnSpc>
                <a:spcPct val="100000"/>
              </a:lnSpc>
              <a:spcBef>
                <a:spcPct val="0"/>
              </a:spcBef>
              <a:spcAft>
                <a:spcPct val="0"/>
              </a:spcAft>
              <a:buClrTx/>
              <a:buSzTx/>
              <a:buFont typeface="Wingdings" pitchFamily="2" charset="2"/>
              <a:buChar char="v"/>
            </a:pPr>
            <a:endParaRPr kumimoji="0" lang="en-US" i="0" u="none" strike="noStrike" cap="none" normalizeH="0" baseline="0" dirty="0" smtClean="0">
              <a:ln>
                <a:noFill/>
              </a:ln>
              <a:solidFill>
                <a:schemeClr val="tx1"/>
              </a:solidFill>
              <a:effectLst/>
              <a:ea typeface="Times New Roman" pitchFamily="18" charset="0"/>
              <a:cs typeface="Arial" pitchFamily="34" charset="0"/>
            </a:endParaRPr>
          </a:p>
          <a:p>
            <a:pPr marR="0" lvl="0" algn="l" defTabSz="914400" rtl="0" eaLnBrk="0" fontAlgn="base" latinLnBrk="0" hangingPunct="0">
              <a:lnSpc>
                <a:spcPct val="100000"/>
              </a:lnSpc>
              <a:spcBef>
                <a:spcPct val="0"/>
              </a:spcBef>
              <a:spcAft>
                <a:spcPct val="0"/>
              </a:spcAft>
              <a:buClrTx/>
              <a:buSzTx/>
              <a:buFont typeface="Wingdings" pitchFamily="2" charset="2"/>
              <a:buChar char="v"/>
            </a:pPr>
            <a:r>
              <a:rPr kumimoji="0" lang="en-US" i="0" u="none" strike="noStrike" cap="none" normalizeH="0" baseline="0" dirty="0" smtClean="0">
                <a:ln>
                  <a:noFill/>
                </a:ln>
                <a:solidFill>
                  <a:schemeClr val="tx1"/>
                </a:solidFill>
                <a:effectLst/>
                <a:ea typeface="Times New Roman" pitchFamily="18" charset="0"/>
                <a:cs typeface="Arial" pitchFamily="34" charset="0"/>
              </a:rPr>
              <a:t>Create solutions for Outsourcing to the establishment and development of Entrepreneurship in the Institutions of Higher Learning.</a:t>
            </a:r>
          </a:p>
          <a:p>
            <a:pPr marR="0" lvl="0" algn="l" defTabSz="914400" rtl="0" eaLnBrk="0" fontAlgn="base" latinLnBrk="0" hangingPunct="0">
              <a:lnSpc>
                <a:spcPct val="100000"/>
              </a:lnSpc>
              <a:spcBef>
                <a:spcPct val="0"/>
              </a:spcBef>
              <a:spcAft>
                <a:spcPct val="0"/>
              </a:spcAft>
              <a:buClrTx/>
              <a:buSzTx/>
              <a:buFont typeface="Wingdings" pitchFamily="2" charset="2"/>
              <a:buChar char="v"/>
            </a:pPr>
            <a:endParaRPr kumimoji="0" lang="en-US" i="0" u="none" strike="noStrike" cap="none" normalizeH="0" baseline="0" dirty="0" smtClean="0">
              <a:ln>
                <a:noFill/>
              </a:ln>
              <a:solidFill>
                <a:schemeClr val="tx1"/>
              </a:solidFill>
              <a:effectLst/>
              <a:ea typeface="Times New Roman" pitchFamily="18" charset="0"/>
              <a:cs typeface="Arial" pitchFamily="34" charset="0"/>
            </a:endParaRPr>
          </a:p>
          <a:p>
            <a:pPr marR="0" lvl="0" algn="l" defTabSz="914400" rtl="0" eaLnBrk="0" fontAlgn="base" latinLnBrk="0" hangingPunct="0">
              <a:lnSpc>
                <a:spcPct val="100000"/>
              </a:lnSpc>
              <a:spcBef>
                <a:spcPct val="0"/>
              </a:spcBef>
              <a:spcAft>
                <a:spcPct val="0"/>
              </a:spcAft>
              <a:buClrTx/>
              <a:buSzTx/>
              <a:buFont typeface="Wingdings" pitchFamily="2" charset="2"/>
              <a:buChar char="v"/>
            </a:pPr>
            <a:r>
              <a:rPr kumimoji="0" lang="en-US" i="0" u="none" strike="noStrike" cap="none" normalizeH="0" baseline="0" dirty="0" smtClean="0">
                <a:ln>
                  <a:noFill/>
                </a:ln>
                <a:solidFill>
                  <a:schemeClr val="tx1"/>
                </a:solidFill>
                <a:effectLst/>
                <a:ea typeface="Times New Roman" pitchFamily="18" charset="0"/>
                <a:cs typeface="Arial" pitchFamily="34" charset="0"/>
              </a:rPr>
              <a:t>Provide </a:t>
            </a:r>
            <a:r>
              <a:rPr kumimoji="0" lang="en-US" b="1" i="0" u="none" strike="noStrike" cap="none" normalizeH="0" baseline="0" dirty="0" smtClean="0">
                <a:ln>
                  <a:noFill/>
                </a:ln>
                <a:solidFill>
                  <a:schemeClr val="tx1"/>
                </a:solidFill>
                <a:effectLst/>
                <a:ea typeface="Times New Roman" pitchFamily="18" charset="0"/>
                <a:cs typeface="Arial" pitchFamily="34" charset="0"/>
              </a:rPr>
              <a:t>e-Transaction </a:t>
            </a:r>
            <a:r>
              <a:rPr kumimoji="0" lang="en-US" i="0" u="none" strike="noStrike" cap="none" normalizeH="0" baseline="0" dirty="0" smtClean="0">
                <a:ln>
                  <a:noFill/>
                </a:ln>
                <a:solidFill>
                  <a:schemeClr val="tx1"/>
                </a:solidFill>
                <a:effectLst/>
                <a:ea typeface="Times New Roman" pitchFamily="18" charset="0"/>
                <a:cs typeface="Arial" pitchFamily="34" charset="0"/>
              </a:rPr>
              <a:t>(commerce) </a:t>
            </a:r>
            <a:r>
              <a:rPr kumimoji="0" lang="en-US" i="0" u="none" strike="noStrike" cap="none" normalizeH="0" baseline="0" dirty="0" smtClean="0">
                <a:ln>
                  <a:noFill/>
                </a:ln>
                <a:solidFill>
                  <a:schemeClr val="tx1"/>
                </a:solidFill>
                <a:effectLst/>
                <a:ea typeface="Times New Roman" pitchFamily="18" charset="0"/>
                <a:cs typeface="Arial" pitchFamily="34" charset="0"/>
              </a:rPr>
              <a:t>solutions and project management at all levels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5438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6" name="Rectangle 5"/>
          <p:cNvSpPr/>
          <p:nvPr/>
        </p:nvSpPr>
        <p:spPr>
          <a:xfrm>
            <a:off x="1337411" y="533400"/>
            <a:ext cx="7189148"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ENGAGING THE CHALLENGE – INNOVATIVE SOLUTIONS ROADMAP</a:t>
            </a:r>
            <a:endParaRPr lang="en-US" sz="2000" b="1" dirty="0">
              <a:solidFill>
                <a:srgbClr val="002060"/>
              </a:solidFill>
              <a:effectLst>
                <a:outerShdw blurRad="38100" dist="38100" dir="2700000" algn="tl">
                  <a:srgbClr val="000000">
                    <a:alpha val="43137"/>
                  </a:srgbClr>
                </a:outerShdw>
              </a:effectLst>
            </a:endParaRPr>
          </a:p>
        </p:txBody>
      </p:sp>
      <p:sp>
        <p:nvSpPr>
          <p:cNvPr id="24577" name="Rectangle 1"/>
          <p:cNvSpPr>
            <a:spLocks noChangeArrowheads="1"/>
          </p:cNvSpPr>
          <p:nvPr/>
        </p:nvSpPr>
        <p:spPr bwMode="auto">
          <a:xfrm>
            <a:off x="381000" y="1435417"/>
            <a:ext cx="8229600" cy="4431983"/>
          </a:xfrm>
          <a:prstGeom prst="rect">
            <a:avLst/>
          </a:prstGeom>
          <a:noFill/>
          <a:ln w="28575">
            <a:solidFill>
              <a:schemeClr val="tx1"/>
            </a:solidFill>
            <a:miter lim="800000"/>
            <a:headEnd/>
            <a:tailEnd/>
          </a:ln>
          <a:effectLst/>
        </p:spPr>
        <p:txBody>
          <a:bodyPr vert="horz" wrap="square" lIns="914112" tIns="0" rIns="0" bIns="0" numCol="1" anchor="ctr" anchorCtr="0" compatLnSpc="1">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tabLst/>
            </a:pPr>
            <a:endParaRPr kumimoji="0" lang="en-US" b="1" i="0" u="none" strike="noStrike" cap="none" normalizeH="0" baseline="0" dirty="0" smtClean="0">
              <a:ln>
                <a:noFill/>
              </a:ln>
              <a:solidFill>
                <a:schemeClr val="tx1"/>
              </a:solidFill>
              <a:effectLst/>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tabLst/>
            </a:pPr>
            <a:r>
              <a:rPr kumimoji="0" lang="en-US" b="1" i="0" u="none" strike="noStrike" cap="none" normalizeH="0" baseline="0" dirty="0" smtClean="0">
                <a:ln>
                  <a:noFill/>
                </a:ln>
                <a:solidFill>
                  <a:schemeClr val="tx1"/>
                </a:solidFill>
                <a:effectLst/>
                <a:ea typeface="Times New Roman" pitchFamily="18" charset="0"/>
                <a:cs typeface="Arial" pitchFamily="34" charset="0"/>
              </a:rPr>
              <a:t>AUTOMATING </a:t>
            </a:r>
            <a:r>
              <a:rPr kumimoji="0" lang="en-US" b="1" i="0" u="none" strike="noStrike" cap="none" normalizeH="0" baseline="0" dirty="0" smtClean="0">
                <a:ln>
                  <a:noFill/>
                </a:ln>
                <a:solidFill>
                  <a:schemeClr val="tx1"/>
                </a:solidFill>
                <a:effectLst/>
                <a:ea typeface="Times New Roman" pitchFamily="18" charset="0"/>
                <a:cs typeface="Arial" pitchFamily="34" charset="0"/>
              </a:rPr>
              <a:t>GOVERNMENT AND EDUCATION PROCESSES</a:t>
            </a:r>
          </a:p>
          <a:p>
            <a:pPr marL="457200" marR="0" lvl="1" indent="0" algn="l" defTabSz="914400" rtl="0" eaLnBrk="1" fontAlgn="base" latinLnBrk="0" hangingPunct="1">
              <a:lnSpc>
                <a:spcPct val="100000"/>
              </a:lnSpc>
              <a:spcBef>
                <a:spcPct val="0"/>
              </a:spcBef>
              <a:spcAft>
                <a:spcPct val="0"/>
              </a:spcAft>
              <a:buClrTx/>
              <a:buSzTx/>
              <a:tabLst/>
            </a:pPr>
            <a:endParaRPr lang="en-US" b="1" dirty="0" smtClean="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tabLst/>
            </a:pPr>
            <a:endParaRPr kumimoji="0" lang="en-US" b="1" i="0" u="none" strike="noStrike" cap="none" normalizeH="0" baseline="0" dirty="0" smtClean="0">
              <a:ln>
                <a:noFill/>
              </a:ln>
              <a:solidFill>
                <a:schemeClr val="tx1"/>
              </a:solidFill>
              <a:effectLst/>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i="0" u="none" strike="noStrike" cap="none" normalizeH="0" baseline="0" dirty="0" smtClean="0">
                <a:ln>
                  <a:noFill/>
                </a:ln>
                <a:solidFill>
                  <a:schemeClr val="tx1"/>
                </a:solidFill>
                <a:effectLst/>
                <a:ea typeface="Times New Roman" pitchFamily="18" charset="0"/>
                <a:cs typeface="Arial" pitchFamily="34" charset="0"/>
              </a:rPr>
              <a:t>Complete e-Government and Campus-wide Electronic Mail (e-mail) system for all government organs at Federal, State and Local government areas.</a:t>
            </a: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v"/>
              <a:tabLst/>
            </a:pPr>
            <a:endParaRPr lang="en-US" dirty="0" smtClean="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v"/>
              <a:tabLst/>
            </a:pPr>
            <a:endParaRPr lang="en-US" dirty="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i="0" u="none" strike="noStrike" cap="none" normalizeH="0" baseline="0" dirty="0" smtClean="0">
                <a:ln>
                  <a:noFill/>
                </a:ln>
                <a:solidFill>
                  <a:schemeClr val="tx1"/>
                </a:solidFill>
                <a:effectLst/>
                <a:ea typeface="Times New Roman" pitchFamily="18" charset="0"/>
                <a:cs typeface="Arial" pitchFamily="34" charset="0"/>
              </a:rPr>
              <a:t>Government--wide Administration Notice Board for Deans, Campus-wide Network for Lecturers, Students, Non-Academic Staffs, Others.</a:t>
            </a: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v"/>
              <a:tabLst/>
            </a:pPr>
            <a:endParaRPr lang="en-US" dirty="0" smtClean="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v"/>
              <a:tabLst/>
            </a:pPr>
            <a:endParaRPr lang="en-US" dirty="0" smtClean="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v"/>
              <a:tabLst/>
            </a:pPr>
            <a:endParaRPr lang="en-US" baseline="0" dirty="0">
              <a:ea typeface="Times New Roman" pitchFamily="18" charset="0"/>
              <a:cs typeface="Arial" pitchFamily="34" charset="0"/>
            </a:endParaRPr>
          </a:p>
          <a:p>
            <a:pPr marL="457200" marR="0" lvl="1"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i="0" u="none" strike="noStrike" cap="none" normalizeH="0" baseline="0" dirty="0" smtClean="0">
                <a:ln>
                  <a:noFill/>
                </a:ln>
                <a:solidFill>
                  <a:schemeClr val="tx1"/>
                </a:solidFill>
                <a:effectLst/>
                <a:ea typeface="Times New Roman" pitchFamily="18" charset="0"/>
                <a:cs typeface="Arial" pitchFamily="34" charset="0"/>
              </a:rPr>
              <a:t>Campus-wide Chart Forums for: Lectures/ Students/ Deans/ All.</a:t>
            </a:r>
          </a:p>
          <a:p>
            <a:pPr marL="457200" marR="0" lvl="1" indent="0" algn="l" defTabSz="914400" rtl="0" eaLnBrk="1" fontAlgn="base" latinLnBrk="0" hangingPunct="1">
              <a:lnSpc>
                <a:spcPct val="100000"/>
              </a:lnSpc>
              <a:spcBef>
                <a:spcPct val="0"/>
              </a:spcBef>
              <a:spcAft>
                <a:spcPct val="0"/>
              </a:spcAft>
              <a:buClrTx/>
              <a:buSzTx/>
              <a:tabLst/>
            </a:pPr>
            <a:endParaRPr kumimoji="0" lang="en-US"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5438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7" name="Rectangle 6"/>
          <p:cNvSpPr/>
          <p:nvPr/>
        </p:nvSpPr>
        <p:spPr>
          <a:xfrm>
            <a:off x="609600" y="1219200"/>
            <a:ext cx="7189148" cy="400110"/>
          </a:xfrm>
          <a:prstGeom prst="rect">
            <a:avLst/>
          </a:prstGeom>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ENGAGING THE CHALLENGE – INNOVATIVE SOLUTIONS ROADMAP</a:t>
            </a:r>
            <a:endParaRPr lang="en-US" sz="2000" b="1" dirty="0">
              <a:solidFill>
                <a:srgbClr val="002060"/>
              </a:solidFill>
              <a:effectLst>
                <a:outerShdw blurRad="38100" dist="38100" dir="2700000" algn="tl">
                  <a:srgbClr val="000000">
                    <a:alpha val="43137"/>
                  </a:srgbClr>
                </a:outerShdw>
              </a:effectLst>
            </a:endParaRPr>
          </a:p>
        </p:txBody>
      </p:sp>
      <p:sp>
        <p:nvSpPr>
          <p:cNvPr id="8" name="Rectangle 7"/>
          <p:cNvSpPr/>
          <p:nvPr/>
        </p:nvSpPr>
        <p:spPr>
          <a:xfrm>
            <a:off x="2506542" y="685800"/>
            <a:ext cx="3741858" cy="369332"/>
          </a:xfrm>
          <a:prstGeom prst="rect">
            <a:avLst/>
          </a:prstGeom>
        </p:spPr>
        <p:txBody>
          <a:bodyPr wrap="none">
            <a:spAutoFit/>
          </a:bodyPr>
          <a:lstStyle/>
          <a:p>
            <a:r>
              <a:rPr lang="en-US" b="1" dirty="0" smtClean="0">
                <a:effectLst>
                  <a:outerShdw blurRad="38100" dist="38100" dir="2700000" algn="tl">
                    <a:srgbClr val="000000">
                      <a:alpha val="43137"/>
                    </a:srgbClr>
                  </a:outerShdw>
                </a:effectLst>
              </a:rPr>
              <a:t>THE CHALLEGE AND OPPORTUNITIES.</a:t>
            </a:r>
            <a:endParaRPr lang="en-US" b="1" dirty="0">
              <a:effectLst>
                <a:outerShdw blurRad="38100" dist="38100" dir="2700000" algn="tl">
                  <a:srgbClr val="000000">
                    <a:alpha val="43137"/>
                  </a:srgbClr>
                </a:outerShdw>
              </a:effectLst>
            </a:endParaRPr>
          </a:p>
        </p:txBody>
      </p:sp>
      <p:sp>
        <p:nvSpPr>
          <p:cNvPr id="9" name="Rectangle 8"/>
          <p:cNvSpPr/>
          <p:nvPr/>
        </p:nvSpPr>
        <p:spPr>
          <a:xfrm>
            <a:off x="533400" y="1828800"/>
            <a:ext cx="7696200" cy="4247317"/>
          </a:xfrm>
          <a:prstGeom prst="rect">
            <a:avLst/>
          </a:prstGeom>
          <a:ln w="28575">
            <a:solidFill>
              <a:schemeClr val="accent1"/>
            </a:solidFill>
          </a:ln>
        </p:spPr>
        <p:txBody>
          <a:bodyPr wrap="square">
            <a:spAutoFit/>
          </a:bodyPr>
          <a:lstStyle/>
          <a:p>
            <a:pPr lvl="1" algn="ctr" eaLnBrk="0" fontAlgn="base" hangingPunct="0">
              <a:spcBef>
                <a:spcPct val="0"/>
              </a:spcBef>
              <a:spcAft>
                <a:spcPct val="0"/>
              </a:spcAft>
              <a:buFont typeface="Wingdings" pitchFamily="2" charset="2"/>
              <a:buChar char="v"/>
            </a:pPr>
            <a:endParaRPr kumimoji="0" lang="en-US" b="1" i="0" u="none" strike="noStrike" cap="none" normalizeH="0" baseline="0" dirty="0" smtClean="0">
              <a:ln>
                <a:noFill/>
              </a:ln>
              <a:solidFill>
                <a:schemeClr val="tx1"/>
              </a:solidFill>
              <a:effectLst/>
              <a:ea typeface="Times New Roman" pitchFamily="18" charset="0"/>
              <a:cs typeface="Arial" pitchFamily="34" charset="0"/>
            </a:endParaRPr>
          </a:p>
          <a:p>
            <a:pPr lvl="1" algn="ctr" eaLnBrk="0" fontAlgn="base" hangingPunct="0">
              <a:spcBef>
                <a:spcPct val="0"/>
              </a:spcBef>
              <a:spcAft>
                <a:spcPct val="0"/>
              </a:spcAft>
            </a:pPr>
            <a:r>
              <a:rPr lang="en-US" b="1" dirty="0" smtClean="0">
                <a:ea typeface="Times New Roman" pitchFamily="18" charset="0"/>
                <a:cs typeface="Arial" pitchFamily="34" charset="0"/>
              </a:rPr>
              <a:t>Mobile Broadband Infrastructure</a:t>
            </a:r>
          </a:p>
          <a:p>
            <a:pPr lvl="1" algn="ctr" eaLnBrk="0" fontAlgn="base" hangingPunct="0">
              <a:spcBef>
                <a:spcPct val="0"/>
              </a:spcBef>
              <a:spcAft>
                <a:spcPct val="0"/>
              </a:spcAft>
            </a:pPr>
            <a:endParaRPr lang="en-US" b="1" dirty="0" smtClean="0">
              <a:ea typeface="Times New Roman" pitchFamily="18" charset="0"/>
              <a:cs typeface="Arial" pitchFamily="34" charset="0"/>
            </a:endParaRPr>
          </a:p>
          <a:p>
            <a:pPr lvl="1" eaLnBrk="0" fontAlgn="base" hangingPunct="0">
              <a:spcBef>
                <a:spcPct val="0"/>
              </a:spcBef>
              <a:spcAft>
                <a:spcPct val="0"/>
              </a:spcAft>
              <a:buFont typeface="Wingdings" pitchFamily="2" charset="2"/>
              <a:buChar char="v"/>
            </a:pPr>
            <a:r>
              <a:rPr kumimoji="0" lang="en-US" i="0" u="none" strike="noStrike" cap="none" normalizeH="0" baseline="0" dirty="0" smtClean="0">
                <a:ln>
                  <a:noFill/>
                </a:ln>
                <a:solidFill>
                  <a:schemeClr val="tx1"/>
                </a:solidFill>
                <a:effectLst/>
                <a:ea typeface="Times New Roman" pitchFamily="18" charset="0"/>
                <a:cs typeface="Arial" pitchFamily="34" charset="0"/>
              </a:rPr>
              <a:t>Digitizing Education</a:t>
            </a:r>
            <a:r>
              <a:rPr kumimoji="0" lang="en-US" i="0" u="none" strike="noStrike" cap="none" normalizeH="0" dirty="0" smtClean="0">
                <a:ln>
                  <a:noFill/>
                </a:ln>
                <a:solidFill>
                  <a:schemeClr val="tx1"/>
                </a:solidFill>
                <a:effectLst/>
                <a:ea typeface="Times New Roman" pitchFamily="18" charset="0"/>
                <a:cs typeface="Arial" pitchFamily="34" charset="0"/>
              </a:rPr>
              <a:t> </a:t>
            </a:r>
            <a:r>
              <a:rPr lang="en-US" dirty="0" smtClean="0">
                <a:ea typeface="Times New Roman" pitchFamily="18" charset="0"/>
                <a:cs typeface="Arial" pitchFamily="34" charset="0"/>
              </a:rPr>
              <a:t>a</a:t>
            </a:r>
            <a:r>
              <a:rPr kumimoji="0" lang="en-US" i="0" u="none" strike="noStrike" cap="none" normalizeH="0" dirty="0" smtClean="0">
                <a:ln>
                  <a:noFill/>
                </a:ln>
                <a:solidFill>
                  <a:schemeClr val="tx1"/>
                </a:solidFill>
                <a:effectLst/>
                <a:ea typeface="Times New Roman" pitchFamily="18" charset="0"/>
                <a:cs typeface="Arial" pitchFamily="34" charset="0"/>
              </a:rPr>
              <a:t>nd Government Processes at all Levels.</a:t>
            </a:r>
            <a:endParaRPr kumimoji="0" lang="en-US" i="0" u="none" strike="noStrike" cap="none" normalizeH="0" baseline="0" dirty="0" smtClean="0">
              <a:ln>
                <a:noFill/>
              </a:ln>
              <a:solidFill>
                <a:schemeClr val="tx1"/>
              </a:solidFill>
              <a:effectLst/>
              <a:ea typeface="Times New Roman" pitchFamily="18" charset="0"/>
              <a:cs typeface="Arial" pitchFamily="34" charset="0"/>
            </a:endParaRPr>
          </a:p>
          <a:p>
            <a:pPr lvl="1" eaLnBrk="0" fontAlgn="base" hangingPunct="0">
              <a:spcBef>
                <a:spcPct val="0"/>
              </a:spcBef>
              <a:spcAft>
                <a:spcPct val="0"/>
              </a:spcAft>
              <a:buFont typeface="Wingdings" pitchFamily="2" charset="2"/>
              <a:buChar char="v"/>
            </a:pPr>
            <a:endParaRPr lang="en-US" dirty="0" smtClean="0">
              <a:ea typeface="Times New Roman" pitchFamily="18" charset="0"/>
              <a:cs typeface="Arial" pitchFamily="34" charset="0"/>
            </a:endParaRPr>
          </a:p>
          <a:p>
            <a:pPr lvl="1" eaLnBrk="0" fontAlgn="base" hangingPunct="0">
              <a:spcBef>
                <a:spcPct val="0"/>
              </a:spcBef>
              <a:spcAft>
                <a:spcPct val="0"/>
              </a:spcAft>
              <a:buFont typeface="Wingdings" pitchFamily="2" charset="2"/>
              <a:buChar char="v"/>
            </a:pPr>
            <a:r>
              <a:rPr kumimoji="0" lang="en-US" i="0" u="none" strike="noStrike" cap="none" normalizeH="0" baseline="0" dirty="0" smtClean="0">
                <a:ln>
                  <a:noFill/>
                </a:ln>
                <a:solidFill>
                  <a:schemeClr val="tx1"/>
                </a:solidFill>
                <a:effectLst/>
                <a:ea typeface="Times New Roman" pitchFamily="18" charset="0"/>
                <a:cs typeface="Arial" pitchFamily="34" charset="0"/>
              </a:rPr>
              <a:t>E-Learning Center &amp; </a:t>
            </a:r>
            <a:r>
              <a:rPr kumimoji="0" lang="en-US" i="0" u="none" strike="noStrike" cap="none" normalizeH="0" baseline="0" dirty="0" smtClean="0">
                <a:ln>
                  <a:noFill/>
                </a:ln>
                <a:solidFill>
                  <a:schemeClr val="tx1"/>
                </a:solidFill>
                <a:effectLst/>
                <a:ea typeface="Times New Roman" pitchFamily="18" charset="0"/>
                <a:cs typeface="Arial" pitchFamily="34" charset="0"/>
              </a:rPr>
              <a:t>High-end</a:t>
            </a:r>
            <a:r>
              <a:rPr kumimoji="0" lang="en-US" i="0" u="none" strike="noStrike" cap="none" normalizeH="0" dirty="0" smtClean="0">
                <a:ln>
                  <a:noFill/>
                </a:ln>
                <a:solidFill>
                  <a:schemeClr val="tx1"/>
                </a:solidFill>
                <a:effectLst/>
                <a:ea typeface="Times New Roman" pitchFamily="18" charset="0"/>
                <a:cs typeface="Arial" pitchFamily="34" charset="0"/>
              </a:rPr>
              <a:t> </a:t>
            </a:r>
            <a:r>
              <a:rPr kumimoji="0" lang="en-US" i="0" u="none" strike="noStrike" cap="none" normalizeH="0" baseline="0" dirty="0" smtClean="0">
                <a:ln>
                  <a:noFill/>
                </a:ln>
                <a:solidFill>
                  <a:schemeClr val="tx1"/>
                </a:solidFill>
                <a:effectLst/>
                <a:ea typeface="Times New Roman" pitchFamily="18" charset="0"/>
                <a:cs typeface="Arial" pitchFamily="34" charset="0"/>
              </a:rPr>
              <a:t>Curriculum Solutions</a:t>
            </a:r>
            <a:r>
              <a:rPr kumimoji="0" lang="en-US" i="0" u="none" strike="noStrike" cap="none" normalizeH="0" baseline="0" dirty="0" smtClean="0">
                <a:ln>
                  <a:noFill/>
                </a:ln>
                <a:solidFill>
                  <a:schemeClr val="tx1"/>
                </a:solidFill>
                <a:effectLst/>
                <a:ea typeface="Times New Roman" pitchFamily="18" charset="0"/>
                <a:cs typeface="Arial" pitchFamily="34" charset="0"/>
              </a:rPr>
              <a:t>.</a:t>
            </a:r>
            <a:r>
              <a:rPr kumimoji="0" lang="en-US" i="0" u="none" strike="noStrike" cap="none" normalizeH="0" dirty="0" smtClean="0">
                <a:ln>
                  <a:noFill/>
                </a:ln>
                <a:solidFill>
                  <a:schemeClr val="tx1"/>
                </a:solidFill>
                <a:effectLst/>
                <a:ea typeface="Times New Roman" pitchFamily="18" charset="0"/>
                <a:cs typeface="Arial" pitchFamily="34" charset="0"/>
              </a:rPr>
              <a:t> </a:t>
            </a:r>
          </a:p>
          <a:p>
            <a:pPr lvl="1" eaLnBrk="0" fontAlgn="base" hangingPunct="0">
              <a:spcBef>
                <a:spcPct val="0"/>
              </a:spcBef>
              <a:spcAft>
                <a:spcPct val="0"/>
              </a:spcAft>
              <a:buFont typeface="Wingdings" pitchFamily="2" charset="2"/>
              <a:buChar char="v"/>
            </a:pPr>
            <a:endParaRPr lang="en-US" baseline="0" dirty="0">
              <a:ea typeface="Times New Roman" pitchFamily="18" charset="0"/>
              <a:cs typeface="Arial" pitchFamily="34" charset="0"/>
            </a:endParaRPr>
          </a:p>
          <a:p>
            <a:pPr lvl="1" eaLnBrk="0" fontAlgn="base" hangingPunct="0">
              <a:spcBef>
                <a:spcPct val="0"/>
              </a:spcBef>
              <a:spcAft>
                <a:spcPct val="0"/>
              </a:spcAft>
            </a:pPr>
            <a:endParaRPr kumimoji="0" lang="en-US" i="0" u="none" strike="noStrike" cap="none" normalizeH="0" baseline="0" dirty="0" smtClean="0">
              <a:ln>
                <a:noFill/>
              </a:ln>
              <a:solidFill>
                <a:schemeClr val="tx1"/>
              </a:solidFill>
              <a:effectLst/>
              <a:ea typeface="Times New Roman" pitchFamily="18" charset="0"/>
              <a:cs typeface="Arial" pitchFamily="34" charset="0"/>
            </a:endParaRPr>
          </a:p>
          <a:p>
            <a:pPr lvl="1" eaLnBrk="0" fontAlgn="base" hangingPunct="0">
              <a:spcBef>
                <a:spcPct val="0"/>
              </a:spcBef>
              <a:spcAft>
                <a:spcPct val="0"/>
              </a:spcAft>
              <a:buFont typeface="Wingdings" pitchFamily="2" charset="2"/>
              <a:buChar char="v"/>
            </a:pPr>
            <a:endParaRPr lang="en-US" dirty="0">
              <a:ea typeface="Times New Roman" pitchFamily="18" charset="0"/>
              <a:cs typeface="Arial" pitchFamily="34" charset="0"/>
            </a:endParaRPr>
          </a:p>
          <a:p>
            <a:pPr lvl="1" eaLnBrk="0" fontAlgn="base" hangingPunct="0">
              <a:spcBef>
                <a:spcPct val="0"/>
              </a:spcBef>
              <a:spcAft>
                <a:spcPct val="0"/>
              </a:spcAft>
              <a:buFont typeface="Wingdings" pitchFamily="2" charset="2"/>
              <a:buChar char="v"/>
            </a:pPr>
            <a:r>
              <a:rPr lang="en-US" dirty="0" smtClean="0">
                <a:ea typeface="Times New Roman" pitchFamily="18" charset="0"/>
                <a:cs typeface="Arial" pitchFamily="34" charset="0"/>
              </a:rPr>
              <a:t>Distant Learning  Platform</a:t>
            </a:r>
            <a:r>
              <a:rPr kumimoji="0" lang="en-US" i="0" u="none" strike="noStrike" cap="none" normalizeH="0" baseline="0" dirty="0" smtClean="0">
                <a:ln>
                  <a:noFill/>
                </a:ln>
                <a:solidFill>
                  <a:schemeClr val="tx1"/>
                </a:solidFill>
                <a:effectLst/>
                <a:ea typeface="Times New Roman" pitchFamily="18" charset="0"/>
                <a:cs typeface="Arial" pitchFamily="34" charset="0"/>
              </a:rPr>
              <a:t> &amp; </a:t>
            </a:r>
            <a:r>
              <a:rPr kumimoji="0" lang="en-US" i="0" u="none" strike="noStrike" cap="none" normalizeH="0" baseline="0" dirty="0" smtClean="0">
                <a:ln>
                  <a:noFill/>
                </a:ln>
                <a:solidFill>
                  <a:schemeClr val="tx1"/>
                </a:solidFill>
                <a:effectLst/>
                <a:ea typeface="Times New Roman" pitchFamily="18" charset="0"/>
                <a:cs typeface="Arial" pitchFamily="34" charset="0"/>
              </a:rPr>
              <a:t>Skill-set Courses </a:t>
            </a:r>
            <a:r>
              <a:rPr kumimoji="0" lang="en-US" i="0" u="none" strike="noStrike" cap="none" normalizeH="0" baseline="0" dirty="0" smtClean="0">
                <a:ln>
                  <a:noFill/>
                </a:ln>
                <a:solidFill>
                  <a:schemeClr val="tx1"/>
                </a:solidFill>
                <a:effectLst/>
                <a:ea typeface="Times New Roman" pitchFamily="18" charset="0"/>
                <a:cs typeface="Arial" pitchFamily="34" charset="0"/>
              </a:rPr>
              <a:t>Solutions.</a:t>
            </a:r>
          </a:p>
          <a:p>
            <a:pPr lvl="1" eaLnBrk="0" fontAlgn="base" hangingPunct="0">
              <a:spcBef>
                <a:spcPct val="0"/>
              </a:spcBef>
              <a:spcAft>
                <a:spcPct val="0"/>
              </a:spcAft>
              <a:buFont typeface="Wingdings" pitchFamily="2" charset="2"/>
              <a:buChar char="v"/>
            </a:pPr>
            <a:endParaRPr lang="en-US" dirty="0">
              <a:ea typeface="Times New Roman" pitchFamily="18" charset="0"/>
              <a:cs typeface="Arial" pitchFamily="34" charset="0"/>
            </a:endParaRPr>
          </a:p>
          <a:p>
            <a:pPr lvl="1" eaLnBrk="0" fontAlgn="base" hangingPunct="0">
              <a:spcBef>
                <a:spcPct val="0"/>
              </a:spcBef>
              <a:spcAft>
                <a:spcPct val="0"/>
              </a:spcAft>
              <a:buFont typeface="Wingdings" pitchFamily="2" charset="2"/>
              <a:buChar char="v"/>
            </a:pPr>
            <a:r>
              <a:rPr kumimoji="0" lang="en-US" i="0" u="none" strike="noStrike" cap="none" normalizeH="0" baseline="0" dirty="0" smtClean="0">
                <a:ln>
                  <a:noFill/>
                </a:ln>
                <a:solidFill>
                  <a:schemeClr val="tx1"/>
                </a:solidFill>
                <a:effectLst/>
                <a:ea typeface="Times New Roman" pitchFamily="18" charset="0"/>
                <a:cs typeface="Arial" pitchFamily="34" charset="0"/>
              </a:rPr>
              <a:t>E-Research and Design and Development solutions.</a:t>
            </a:r>
          </a:p>
          <a:p>
            <a:pPr lvl="1" eaLnBrk="0" fontAlgn="base" hangingPunct="0">
              <a:spcBef>
                <a:spcPct val="0"/>
              </a:spcBef>
              <a:spcAft>
                <a:spcPct val="0"/>
              </a:spcAft>
              <a:buFont typeface="Wingdings" pitchFamily="2" charset="2"/>
              <a:buChar char="v"/>
            </a:pPr>
            <a:endParaRPr lang="en-US" dirty="0">
              <a:ea typeface="Times New Roman" pitchFamily="18" charset="0"/>
              <a:cs typeface="Arial" pitchFamily="34" charset="0"/>
            </a:endParaRPr>
          </a:p>
          <a:p>
            <a:pPr lvl="1" eaLnBrk="0" fontAlgn="base" hangingPunct="0">
              <a:spcBef>
                <a:spcPct val="0"/>
              </a:spcBef>
              <a:spcAft>
                <a:spcPct val="0"/>
              </a:spcAft>
              <a:buFont typeface="Wingdings" pitchFamily="2" charset="2"/>
              <a:buChar char="v"/>
            </a:pPr>
            <a:r>
              <a:rPr kumimoji="0" lang="en-US" i="0" u="none" strike="noStrike" cap="none" normalizeH="0" baseline="0" dirty="0" smtClean="0">
                <a:ln>
                  <a:noFill/>
                </a:ln>
                <a:solidFill>
                  <a:schemeClr val="tx1"/>
                </a:solidFill>
                <a:effectLst/>
                <a:ea typeface="Times New Roman" pitchFamily="18" charset="0"/>
                <a:cs typeface="Arial" pitchFamily="34" charset="0"/>
              </a:rPr>
              <a:t>E-Incubator sub-system for grooming entrepreneurs .</a:t>
            </a:r>
          </a:p>
          <a:p>
            <a:pPr lvl="1" eaLnBrk="0" fontAlgn="base" hangingPunct="0">
              <a:spcBef>
                <a:spcPct val="0"/>
              </a:spcBef>
              <a:spcAft>
                <a:spcPct val="0"/>
              </a:spcAft>
              <a:buFont typeface="Wingdings" pitchFamily="2" charset="2"/>
              <a:buChar char="v"/>
            </a:pPr>
            <a:endParaRPr lang="en-US" dirty="0">
              <a:ea typeface="Times New Roman" pitchFamily="18"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0"/>
            <a:ext cx="75438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271090"/>
            <a:ext cx="1905000" cy="586910"/>
          </a:xfrm>
          <a:prstGeom prst="rect">
            <a:avLst/>
          </a:prstGeom>
        </p:spPr>
      </p:pic>
      <p:sp>
        <p:nvSpPr>
          <p:cNvPr id="6" name="Rectangle 5"/>
          <p:cNvSpPr/>
          <p:nvPr/>
        </p:nvSpPr>
        <p:spPr>
          <a:xfrm>
            <a:off x="381000" y="533400"/>
            <a:ext cx="8616526" cy="5632311"/>
          </a:xfrm>
          <a:prstGeom prst="rect">
            <a:avLst/>
          </a:prstGeom>
          <a:ln w="19050">
            <a:solidFill>
              <a:schemeClr val="tx1"/>
            </a:solidFill>
          </a:ln>
        </p:spPr>
        <p:txBody>
          <a:bodyPr wrap="none">
            <a:spAutoFit/>
          </a:bodyPr>
          <a:lstStyle/>
          <a:p>
            <a:r>
              <a:rPr lang="en-US" sz="2000" b="1" dirty="0" smtClean="0">
                <a:solidFill>
                  <a:srgbClr val="002060"/>
                </a:solidFill>
                <a:effectLst>
                  <a:outerShdw blurRad="38100" dist="38100" dir="2700000" algn="tl">
                    <a:srgbClr val="000000">
                      <a:alpha val="43137"/>
                    </a:srgbClr>
                  </a:outerShdw>
                </a:effectLst>
              </a:rPr>
              <a:t>CONCLUSION: </a:t>
            </a:r>
            <a:r>
              <a:rPr lang="en-US" sz="2000" b="1" dirty="0" smtClean="0">
                <a:solidFill>
                  <a:srgbClr val="002060"/>
                </a:solidFill>
                <a:effectLst>
                  <a:outerShdw blurRad="38100" dist="38100" dir="2700000" algn="tl">
                    <a:srgbClr val="000000">
                      <a:alpha val="43137"/>
                    </a:srgbClr>
                  </a:outerShdw>
                </a:effectLst>
              </a:rPr>
              <a:t> Connecting Governance-Education and Industry</a:t>
            </a:r>
            <a:endParaRPr lang="en-US" sz="2000" b="1" dirty="0" smtClean="0">
              <a:solidFill>
                <a:srgbClr val="002060"/>
              </a:solidFill>
              <a:effectLst>
                <a:outerShdw blurRad="38100" dist="38100" dir="2700000" algn="tl">
                  <a:srgbClr val="000000">
                    <a:alpha val="43137"/>
                  </a:srgbClr>
                </a:outerShdw>
              </a:effectLst>
            </a:endParaRPr>
          </a:p>
          <a:p>
            <a:endParaRPr lang="en-US" sz="2000" b="1" dirty="0" smtClean="0">
              <a:solidFill>
                <a:srgbClr val="002060"/>
              </a:solidFill>
              <a:effectLst>
                <a:outerShdw blurRad="38100" dist="38100" dir="2700000" algn="tl">
                  <a:srgbClr val="000000">
                    <a:alpha val="43137"/>
                  </a:srgbClr>
                </a:outerShdw>
              </a:effectLst>
            </a:endParaRPr>
          </a:p>
          <a:p>
            <a:pPr marL="457200" indent="-457200">
              <a:buFont typeface="+mj-lt"/>
              <a:buAutoNum type="arabicPeriod"/>
            </a:pPr>
            <a:r>
              <a:rPr lang="en-US" sz="2000" b="1" dirty="0" smtClean="0">
                <a:solidFill>
                  <a:srgbClr val="002060"/>
                </a:solidFill>
                <a:effectLst>
                  <a:outerShdw blurRad="38100" dist="38100" dir="2700000" algn="tl">
                    <a:srgbClr val="000000">
                      <a:alpha val="43137"/>
                    </a:srgbClr>
                  </a:outerShdw>
                </a:effectLst>
              </a:rPr>
              <a:t>EDUCATION HOLDS THE COMPETATIVE FUTURE OF SOFTWARE-NIGERIA</a:t>
            </a:r>
          </a:p>
          <a:p>
            <a:pPr marL="457200" indent="-457200">
              <a:buFont typeface="+mj-lt"/>
              <a:buAutoNum type="arabicPeriod"/>
            </a:pPr>
            <a:endParaRPr lang="en-US" sz="2000" b="1" dirty="0" smtClean="0">
              <a:solidFill>
                <a:srgbClr val="002060"/>
              </a:solidFill>
              <a:effectLst>
                <a:outerShdw blurRad="38100" dist="38100" dir="2700000" algn="tl">
                  <a:srgbClr val="000000">
                    <a:alpha val="43137"/>
                  </a:srgbClr>
                </a:outerShdw>
              </a:effectLst>
            </a:endParaRPr>
          </a:p>
          <a:p>
            <a:pPr marL="457200" indent="-457200">
              <a:buFont typeface="+mj-lt"/>
              <a:buAutoNum type="arabicPeriod"/>
            </a:pPr>
            <a:r>
              <a:rPr lang="en-US" sz="2000" b="1" dirty="0" smtClean="0">
                <a:solidFill>
                  <a:srgbClr val="002060"/>
                </a:solidFill>
                <a:effectLst>
                  <a:outerShdw blurRad="38100" dist="38100" dir="2700000" algn="tl">
                    <a:srgbClr val="000000">
                      <a:alpha val="43137"/>
                    </a:srgbClr>
                  </a:outerShdw>
                </a:effectLst>
              </a:rPr>
              <a:t>THE FUTURE CODE TEACHER</a:t>
            </a:r>
          </a:p>
          <a:p>
            <a:pPr marL="457200" indent="-457200">
              <a:buFont typeface="+mj-lt"/>
              <a:buAutoNum type="arabicPeriod"/>
            </a:pPr>
            <a:endParaRPr lang="en-US" sz="2000" b="1" dirty="0" smtClean="0">
              <a:solidFill>
                <a:srgbClr val="002060"/>
              </a:solidFill>
              <a:effectLst>
                <a:outerShdw blurRad="38100" dist="38100" dir="2700000" algn="tl">
                  <a:srgbClr val="000000">
                    <a:alpha val="43137"/>
                  </a:srgbClr>
                </a:outerShdw>
              </a:effectLst>
            </a:endParaRPr>
          </a:p>
          <a:p>
            <a:pPr marL="457200" indent="-457200">
              <a:buFont typeface="+mj-lt"/>
              <a:buAutoNum type="arabicPeriod"/>
            </a:pPr>
            <a:r>
              <a:rPr lang="en-US" sz="2000" b="1" dirty="0" smtClean="0">
                <a:solidFill>
                  <a:srgbClr val="002060"/>
                </a:solidFill>
                <a:effectLst>
                  <a:outerShdw blurRad="38100" dist="38100" dir="2700000" algn="tl">
                    <a:srgbClr val="000000">
                      <a:alpha val="43137"/>
                    </a:srgbClr>
                  </a:outerShdw>
                </a:effectLst>
              </a:rPr>
              <a:t>RETOOLING THE NATIONAL WORKFORCE</a:t>
            </a:r>
          </a:p>
          <a:p>
            <a:pPr marL="457200" indent="-457200">
              <a:buFont typeface="+mj-lt"/>
              <a:buAutoNum type="arabicPeriod"/>
            </a:pPr>
            <a:endParaRPr lang="en-US" sz="2000" b="1" dirty="0" smtClean="0">
              <a:solidFill>
                <a:srgbClr val="002060"/>
              </a:solidFill>
              <a:effectLst>
                <a:outerShdw blurRad="38100" dist="38100" dir="2700000" algn="tl">
                  <a:srgbClr val="000000">
                    <a:alpha val="43137"/>
                  </a:srgbClr>
                </a:outerShdw>
              </a:effectLst>
            </a:endParaRPr>
          </a:p>
          <a:p>
            <a:pPr marL="457200" indent="-457200">
              <a:buFont typeface="+mj-lt"/>
              <a:buAutoNum type="arabicPeriod"/>
            </a:pPr>
            <a:r>
              <a:rPr lang="en-US" sz="2000" b="1" dirty="0" smtClean="0">
                <a:solidFill>
                  <a:srgbClr val="002060"/>
                </a:solidFill>
                <a:effectLst>
                  <a:outerShdw blurRad="38100" dist="38100" dir="2700000" algn="tl">
                    <a:srgbClr val="000000">
                      <a:alpha val="43137"/>
                    </a:srgbClr>
                  </a:outerShdw>
                </a:effectLst>
              </a:rPr>
              <a:t>ESTABLISH SOFTWARE DEVELOPMENT CLUSTERS: INCUBATORS  AND PARKS</a:t>
            </a:r>
          </a:p>
          <a:p>
            <a:pPr marL="457200" indent="-457200">
              <a:buFont typeface="+mj-lt"/>
              <a:buAutoNum type="arabicPeriod"/>
            </a:pPr>
            <a:endParaRPr lang="en-US" sz="2000" b="1" dirty="0" smtClean="0">
              <a:solidFill>
                <a:srgbClr val="002060"/>
              </a:solidFill>
              <a:effectLst>
                <a:outerShdw blurRad="38100" dist="38100" dir="2700000" algn="tl">
                  <a:srgbClr val="000000">
                    <a:alpha val="43137"/>
                  </a:srgbClr>
                </a:outerShdw>
              </a:effectLst>
            </a:endParaRPr>
          </a:p>
          <a:p>
            <a:pPr marL="457200" indent="-457200">
              <a:buFont typeface="+mj-lt"/>
              <a:buAutoNum type="arabicPeriod"/>
            </a:pPr>
            <a:r>
              <a:rPr lang="en-US" sz="2000" b="1" dirty="0" smtClean="0">
                <a:solidFill>
                  <a:srgbClr val="002060"/>
                </a:solidFill>
                <a:effectLst>
                  <a:outerShdw blurRad="38100" dist="38100" dir="2700000" algn="tl">
                    <a:srgbClr val="000000">
                      <a:alpha val="43137"/>
                    </a:srgbClr>
                  </a:outerShdw>
                </a:effectLst>
              </a:rPr>
              <a:t>ENTHRONE NATIONAL SOFTWARE COMPETITION IN SCHOOLS &amp; INDUSTRY</a:t>
            </a:r>
          </a:p>
          <a:p>
            <a:pPr marL="457200" indent="-457200">
              <a:buFont typeface="+mj-lt"/>
              <a:buAutoNum type="arabicPeriod"/>
            </a:pPr>
            <a:endParaRPr lang="en-US" sz="2000" b="1" dirty="0" smtClean="0">
              <a:solidFill>
                <a:srgbClr val="002060"/>
              </a:solidFill>
              <a:effectLst>
                <a:outerShdw blurRad="38100" dist="38100" dir="2700000" algn="tl">
                  <a:srgbClr val="000000">
                    <a:alpha val="43137"/>
                  </a:srgbClr>
                </a:outerShdw>
              </a:effectLst>
            </a:endParaRPr>
          </a:p>
          <a:p>
            <a:pPr marL="457200" indent="-457200">
              <a:buFont typeface="+mj-lt"/>
              <a:buAutoNum type="arabicPeriod"/>
            </a:pPr>
            <a:r>
              <a:rPr lang="en-US" sz="2000" b="1" dirty="0" smtClean="0">
                <a:solidFill>
                  <a:srgbClr val="002060"/>
                </a:solidFill>
                <a:effectLst>
                  <a:outerShdw blurRad="38100" dist="38100" dir="2700000" algn="tl">
                    <a:srgbClr val="000000">
                      <a:alpha val="43137"/>
                    </a:srgbClr>
                  </a:outerShdw>
                </a:effectLst>
              </a:rPr>
              <a:t>INSENTIVES TO LECTURER AND ENTREPRENEURS </a:t>
            </a:r>
          </a:p>
          <a:p>
            <a:pPr marL="457200" indent="-457200">
              <a:buFont typeface="+mj-lt"/>
              <a:buAutoNum type="arabicPeriod"/>
            </a:pPr>
            <a:endParaRPr lang="en-US" sz="2000" b="1" dirty="0" smtClean="0">
              <a:solidFill>
                <a:srgbClr val="002060"/>
              </a:solidFill>
              <a:effectLst>
                <a:outerShdw blurRad="38100" dist="38100" dir="2700000" algn="tl">
                  <a:srgbClr val="000000">
                    <a:alpha val="43137"/>
                  </a:srgbClr>
                </a:outerShdw>
              </a:effectLst>
            </a:endParaRPr>
          </a:p>
          <a:p>
            <a:pPr marL="457200" indent="-457200">
              <a:buFont typeface="+mj-lt"/>
              <a:buAutoNum type="arabicPeriod"/>
            </a:pPr>
            <a:r>
              <a:rPr lang="en-US" sz="2000" b="1" dirty="0" smtClean="0">
                <a:solidFill>
                  <a:srgbClr val="002060"/>
                </a:solidFill>
                <a:effectLst>
                  <a:outerShdw blurRad="38100" dist="38100" dir="2700000" algn="tl">
                    <a:srgbClr val="000000">
                      <a:alpha val="43137"/>
                    </a:srgbClr>
                  </a:outerShdw>
                </a:effectLst>
              </a:rPr>
              <a:t>RESEACH AND DEVELOPMENT</a:t>
            </a:r>
          </a:p>
          <a:p>
            <a:pPr marL="457200" indent="-457200">
              <a:buFont typeface="+mj-lt"/>
              <a:buAutoNum type="arabicPeriod"/>
            </a:pPr>
            <a:endParaRPr lang="en-US" sz="2000" b="1" dirty="0" smtClean="0">
              <a:solidFill>
                <a:srgbClr val="002060"/>
              </a:solidFill>
              <a:effectLst>
                <a:outerShdw blurRad="38100" dist="38100" dir="2700000" algn="tl">
                  <a:srgbClr val="000000">
                    <a:alpha val="43137"/>
                  </a:srgbClr>
                </a:outerShdw>
              </a:effectLst>
            </a:endParaRPr>
          </a:p>
          <a:p>
            <a:pPr marL="457200" indent="-457200">
              <a:buFont typeface="+mj-lt"/>
              <a:buAutoNum type="arabicPeriod"/>
            </a:pPr>
            <a:r>
              <a:rPr lang="en-US" sz="2000" b="1" dirty="0" smtClean="0">
                <a:solidFill>
                  <a:srgbClr val="002060"/>
                </a:solidFill>
                <a:effectLst>
                  <a:outerShdw blurRad="38100" dist="38100" dir="2700000" algn="tl">
                    <a:srgbClr val="000000">
                      <a:alpha val="43137"/>
                    </a:srgbClr>
                  </a:outerShdw>
                </a:effectLst>
              </a:rPr>
              <a:t>ESTABLISH HATIONAL SOFTWARE COMMISSION</a:t>
            </a:r>
          </a:p>
          <a:p>
            <a:endParaRPr lang="en-US" sz="2000" b="1" dirty="0">
              <a:solidFill>
                <a:srgbClr val="002060"/>
              </a:solidFill>
              <a:effectLst>
                <a:outerShdw blurRad="38100" dist="38100" dir="2700000" algn="tl">
                  <a:srgbClr val="000000">
                    <a:alpha val="43137"/>
                  </a:srgbClr>
                </a:outerShdw>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164068"/>
            <a:ext cx="7543800" cy="369332"/>
          </a:xfrm>
          <a:prstGeom prst="rect">
            <a:avLst/>
          </a:prstGeom>
        </p:spPr>
        <p:txBody>
          <a:bodyPr wrap="square">
            <a:spAutoFit/>
          </a:bodyPr>
          <a:lstStyle/>
          <a:p>
            <a:r>
              <a:rPr lang="en-US" b="1" i="1" dirty="0" smtClean="0">
                <a:solidFill>
                  <a:srgbClr val="C00000"/>
                </a:solidFill>
                <a:effectLst>
                  <a:outerShdw blurRad="38100" dist="38100" dir="2700000" algn="tl">
                    <a:srgbClr val="000000">
                      <a:alpha val="43137"/>
                    </a:srgbClr>
                  </a:outerShdw>
                </a:effectLst>
              </a:rPr>
              <a:t>MOBILE APPLICATION SOFTWARE – THE LIMITATION OF A </a:t>
            </a:r>
            <a:r>
              <a:rPr lang="en-US" b="1" i="1" dirty="0" smtClean="0">
                <a:solidFill>
                  <a:srgbClr val="C00000"/>
                </a:solidFill>
                <a:effectLst>
                  <a:outerShdw blurRad="38100" dist="38100" dir="2700000" algn="tl">
                    <a:srgbClr val="000000">
                      <a:alpha val="43137"/>
                    </a:srgbClr>
                  </a:outerShdw>
                </a:effectLst>
              </a:rPr>
              <a:t>GENERATION?</a:t>
            </a:r>
            <a:endParaRPr lang="en-US" i="1" dirty="0">
              <a:solidFill>
                <a:srgbClr val="C00000"/>
              </a:solidFill>
              <a:effectLst>
                <a:outerShdw blurRad="38100" dist="38100" dir="2700000" algn="tl">
                  <a:srgbClr val="000000">
                    <a:alpha val="43137"/>
                  </a:srgbClr>
                </a:outerShdw>
              </a:effectLst>
            </a:endParaRPr>
          </a:p>
        </p:txBody>
      </p:sp>
      <p:pic>
        <p:nvPicPr>
          <p:cNvPr id="5" name="Picture 4" descr="ispon logo.jpg"/>
          <p:cNvPicPr>
            <a:picLocks noChangeAspect="1"/>
          </p:cNvPicPr>
          <p:nvPr/>
        </p:nvPicPr>
        <p:blipFill>
          <a:blip r:embed="rId2" cstate="print"/>
          <a:stretch>
            <a:fillRect/>
          </a:stretch>
        </p:blipFill>
        <p:spPr>
          <a:xfrm>
            <a:off x="7162800" y="6096000"/>
            <a:ext cx="1905000" cy="586910"/>
          </a:xfrm>
          <a:prstGeom prst="rect">
            <a:avLst/>
          </a:prstGeom>
        </p:spPr>
      </p:pic>
      <p:sp>
        <p:nvSpPr>
          <p:cNvPr id="6" name="Rectangle 5"/>
          <p:cNvSpPr/>
          <p:nvPr/>
        </p:nvSpPr>
        <p:spPr>
          <a:xfrm>
            <a:off x="1295400" y="819090"/>
            <a:ext cx="6581738" cy="769441"/>
          </a:xfrm>
          <a:prstGeom prst="rect">
            <a:avLst/>
          </a:prstGeom>
        </p:spPr>
        <p:txBody>
          <a:bodyPr wrap="none">
            <a:spAutoFit/>
          </a:bodyPr>
          <a:lstStyle/>
          <a:p>
            <a:r>
              <a:rPr lang="en-US" sz="4400" b="1" dirty="0" smtClean="0">
                <a:solidFill>
                  <a:srgbClr val="002060"/>
                </a:solidFill>
                <a:effectLst>
                  <a:outerShdw blurRad="38100" dist="38100" dir="2700000" algn="tl">
                    <a:srgbClr val="000000">
                      <a:alpha val="43137"/>
                    </a:srgbClr>
                  </a:outerShdw>
                </a:effectLst>
              </a:rPr>
              <a:t>QUESTIONS &amp; NEXT STEPS?</a:t>
            </a:r>
            <a:endParaRPr lang="en-US" sz="4400" b="1" dirty="0">
              <a:solidFill>
                <a:srgbClr val="002060"/>
              </a:solidFill>
              <a:effectLst>
                <a:outerShdw blurRad="38100" dist="38100" dir="2700000" algn="tl">
                  <a:srgbClr val="000000">
                    <a:alpha val="43137"/>
                  </a:srgbClr>
                </a:outerShdw>
              </a:effectLst>
            </a:endParaRPr>
          </a:p>
        </p:txBody>
      </p:sp>
      <p:pic>
        <p:nvPicPr>
          <p:cNvPr id="7" name="Content Placeholder 3" descr="question.jpg"/>
          <p:cNvPicPr>
            <a:picLocks noGrp="1" noChangeAspect="1"/>
          </p:cNvPicPr>
          <p:nvPr>
            <p:ph idx="1"/>
          </p:nvPr>
        </p:nvPicPr>
        <p:blipFill>
          <a:blip r:embed="rId3" cstate="print"/>
          <a:stretch>
            <a:fillRect/>
          </a:stretch>
        </p:blipFill>
        <p:spPr>
          <a:xfrm>
            <a:off x="2286000" y="1828800"/>
            <a:ext cx="4572000" cy="4153272"/>
          </a:xfrm>
          <a:ln w="57150">
            <a:solidFill>
              <a:schemeClr val="tx1"/>
            </a:solid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1153</TotalTime>
  <Words>1658</Words>
  <Application>Microsoft Office PowerPoint</Application>
  <PresentationFormat>On-screen Show (4:3)</PresentationFormat>
  <Paragraphs>223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MOBILE APPLICATON SOFTWARE – THE LIMITATION OF A GENERATION ?</vt:lpstr>
      <vt:lpstr>PRESENTAION OUTLINE</vt:lpstr>
      <vt:lpstr>Slide 3</vt:lpstr>
      <vt:lpstr>Slide 4</vt:lpstr>
      <vt:lpstr>Software Developers: What do they do? </vt:lpstr>
      <vt:lpstr>Slide 6</vt:lpstr>
      <vt:lpstr>Slide 7</vt:lpstr>
      <vt:lpstr>Slide 8</vt:lpstr>
      <vt:lpstr>Slide 9</vt:lpstr>
      <vt:lpstr>Slide 10</vt:lpstr>
      <vt:lpstr>Slide 11</vt:lpstr>
      <vt:lpstr>Countries Currently Using or Considered for Global Software Development</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MOBILE APPLICATON SOFTWARE – THE LIMITATION OF A GENERATION</dc:title>
  <dc:creator>ispon</dc:creator>
  <cp:lastModifiedBy>CHRIS</cp:lastModifiedBy>
  <cp:revision>125</cp:revision>
  <dcterms:created xsi:type="dcterms:W3CDTF">2013-06-06T14:30:12Z</dcterms:created>
  <dcterms:modified xsi:type="dcterms:W3CDTF">2013-06-19T23:37:19Z</dcterms:modified>
</cp:coreProperties>
</file>