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09" r:id="rId1"/>
  </p:sldMasterIdLst>
  <p:notesMasterIdLst>
    <p:notesMasterId r:id="rId29"/>
  </p:notesMasterIdLst>
  <p:sldIdLst>
    <p:sldId id="256" r:id="rId2"/>
    <p:sldId id="278" r:id="rId3"/>
    <p:sldId id="298" r:id="rId4"/>
    <p:sldId id="258" r:id="rId5"/>
    <p:sldId id="284" r:id="rId6"/>
    <p:sldId id="260" r:id="rId7"/>
    <p:sldId id="262" r:id="rId8"/>
    <p:sldId id="263" r:id="rId9"/>
    <p:sldId id="265" r:id="rId10"/>
    <p:sldId id="293" r:id="rId11"/>
    <p:sldId id="295" r:id="rId12"/>
    <p:sldId id="267" r:id="rId13"/>
    <p:sldId id="272" r:id="rId14"/>
    <p:sldId id="290" r:id="rId15"/>
    <p:sldId id="275" r:id="rId16"/>
    <p:sldId id="276" r:id="rId17"/>
    <p:sldId id="289" r:id="rId18"/>
    <p:sldId id="281" r:id="rId19"/>
    <p:sldId id="288" r:id="rId20"/>
    <p:sldId id="282" r:id="rId21"/>
    <p:sldId id="286" r:id="rId22"/>
    <p:sldId id="283" r:id="rId23"/>
    <p:sldId id="296" r:id="rId24"/>
    <p:sldId id="299" r:id="rId25"/>
    <p:sldId id="277" r:id="rId26"/>
    <p:sldId id="291" r:id="rId27"/>
    <p:sldId id="279"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0" d="100"/>
          <a:sy n="70" d="100"/>
        </p:scale>
        <p:origin x="73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32C9ED-5C33-440E-BE88-0CEEA2A1F6A6}" type="datetimeFigureOut">
              <a:rPr lang="en-US" smtClean="0"/>
              <a:t>6/28/2017</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9561BA-1AE1-4C63-AB79-0DFBBD0E0344}" type="slidenum">
              <a:rPr lang="en-US" smtClean="0"/>
              <a:t>‹#›</a:t>
            </a:fld>
            <a:endParaRPr lang="en-US" dirty="0"/>
          </a:p>
        </p:txBody>
      </p:sp>
    </p:spTree>
    <p:extLst>
      <p:ext uri="{BB962C8B-B14F-4D97-AF65-F5344CB8AC3E}">
        <p14:creationId xmlns:p14="http://schemas.microsoft.com/office/powerpoint/2010/main" val="2134605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09561BA-1AE1-4C63-AB79-0DFBBD0E0344}" type="slidenum">
              <a:rPr lang="en-US" smtClean="0"/>
              <a:t>3</a:t>
            </a:fld>
            <a:endParaRPr lang="en-US" dirty="0"/>
          </a:p>
        </p:txBody>
      </p:sp>
    </p:spTree>
    <p:extLst>
      <p:ext uri="{BB962C8B-B14F-4D97-AF65-F5344CB8AC3E}">
        <p14:creationId xmlns:p14="http://schemas.microsoft.com/office/powerpoint/2010/main" val="24135757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09561BA-1AE1-4C63-AB79-0DFBBD0E0344}" type="slidenum">
              <a:rPr lang="en-US" smtClean="0"/>
              <a:t>4</a:t>
            </a:fld>
            <a:endParaRPr lang="en-US" dirty="0"/>
          </a:p>
        </p:txBody>
      </p:sp>
    </p:spTree>
    <p:extLst>
      <p:ext uri="{BB962C8B-B14F-4D97-AF65-F5344CB8AC3E}">
        <p14:creationId xmlns:p14="http://schemas.microsoft.com/office/powerpoint/2010/main" val="37561278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EC8416F-CF1B-4F6D-8E24-6F09C62F18B3}" type="datetime1">
              <a:rPr lang="en-US" smtClean="0"/>
              <a:t>6/28/2017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B83A050-30DE-431E-8336-15BD37F70AF4}"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55586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3F0D43D-EEBE-4E8D-88CF-D70F0C062A14}" type="datetime1">
              <a:rPr lang="en-US" smtClean="0"/>
              <a:t>6/28/2017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B83A050-30DE-431E-8336-15BD37F70AF4}" type="slidenum">
              <a:rPr lang="en-US" smtClean="0"/>
              <a:t>‹#›</a:t>
            </a:fld>
            <a:endParaRPr lang="en-US" dirty="0"/>
          </a:p>
        </p:txBody>
      </p:sp>
    </p:spTree>
    <p:extLst>
      <p:ext uri="{BB962C8B-B14F-4D97-AF65-F5344CB8AC3E}">
        <p14:creationId xmlns:p14="http://schemas.microsoft.com/office/powerpoint/2010/main" val="2530529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8D0ACDE-9D35-4E29-9FB6-FF88D38C5F6A}" type="datetime1">
              <a:rPr lang="en-US" smtClean="0"/>
              <a:t>6/28/2017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B83A050-30DE-431E-8336-15BD37F70AF4}"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32285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B593D84-23A9-4B3F-AAA7-CEAF4B630F26}" type="datetime1">
              <a:rPr lang="en-US" smtClean="0"/>
              <a:t>6/28/2017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B83A050-30DE-431E-8336-15BD37F70AF4}" type="slidenum">
              <a:rPr lang="en-US" smtClean="0"/>
              <a:t>‹#›</a:t>
            </a:fld>
            <a:endParaRPr lang="en-US" dirty="0"/>
          </a:p>
        </p:txBody>
      </p:sp>
    </p:spTree>
    <p:extLst>
      <p:ext uri="{BB962C8B-B14F-4D97-AF65-F5344CB8AC3E}">
        <p14:creationId xmlns:p14="http://schemas.microsoft.com/office/powerpoint/2010/main" val="7762109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8271B3B-CF06-4685-B4A4-AC0AA094D359}" type="datetime1">
              <a:rPr lang="en-US" smtClean="0"/>
              <a:t>6/28/2017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B83A050-30DE-431E-8336-15BD37F70AF4}" type="slidenum">
              <a:rPr lang="en-US" smtClean="0"/>
              <a:t>‹#›</a:t>
            </a:fld>
            <a:endParaRPr lang="en-US" dirty="0"/>
          </a:p>
        </p:txBody>
      </p:sp>
    </p:spTree>
    <p:extLst>
      <p:ext uri="{BB962C8B-B14F-4D97-AF65-F5344CB8AC3E}">
        <p14:creationId xmlns:p14="http://schemas.microsoft.com/office/powerpoint/2010/main" val="15576367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3BA5BE8-3A19-46F1-8951-539E7D07C527}" type="datetime1">
              <a:rPr lang="en-US" smtClean="0"/>
              <a:t>6/28/2017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B83A050-30DE-431E-8336-15BD37F70AF4}" type="slidenum">
              <a:rPr lang="en-US" smtClean="0"/>
              <a:t>‹#›</a:t>
            </a:fld>
            <a:endParaRPr lang="en-US" dirty="0"/>
          </a:p>
        </p:txBody>
      </p:sp>
    </p:spTree>
    <p:extLst>
      <p:ext uri="{BB962C8B-B14F-4D97-AF65-F5344CB8AC3E}">
        <p14:creationId xmlns:p14="http://schemas.microsoft.com/office/powerpoint/2010/main" val="3340533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F045B74-49AE-4270-80DE-B37EFD253146}" type="datetime1">
              <a:rPr lang="en-US" smtClean="0"/>
              <a:t>6/28/2017</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B83A050-30DE-431E-8336-15BD37F70AF4}" type="slidenum">
              <a:rPr lang="en-US" smtClean="0"/>
              <a:t>‹#›</a:t>
            </a:fld>
            <a:endParaRPr lang="en-US" dirty="0"/>
          </a:p>
        </p:txBody>
      </p:sp>
    </p:spTree>
    <p:extLst>
      <p:ext uri="{BB962C8B-B14F-4D97-AF65-F5344CB8AC3E}">
        <p14:creationId xmlns:p14="http://schemas.microsoft.com/office/powerpoint/2010/main" val="23891320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88ED85A-32B7-4C07-B006-5432EFB0FD84}" type="datetime1">
              <a:rPr lang="en-US" smtClean="0"/>
              <a:t>6/28/2017</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B83A050-30DE-431E-8336-15BD37F70AF4}" type="slidenum">
              <a:rPr lang="en-US" smtClean="0"/>
              <a:t>‹#›</a:t>
            </a:fld>
            <a:endParaRPr lang="en-US" dirty="0"/>
          </a:p>
        </p:txBody>
      </p:sp>
    </p:spTree>
    <p:extLst>
      <p:ext uri="{BB962C8B-B14F-4D97-AF65-F5344CB8AC3E}">
        <p14:creationId xmlns:p14="http://schemas.microsoft.com/office/powerpoint/2010/main" val="8660766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6AAB2EA7-28EA-46A0-B7F4-4F40771347BF}" type="datetime1">
              <a:rPr lang="en-US" smtClean="0"/>
              <a:t>6/28/2017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B83A050-30DE-431E-8336-15BD37F70AF4}" type="slidenum">
              <a:rPr lang="en-US" smtClean="0"/>
              <a:t>‹#›</a:t>
            </a:fld>
            <a:endParaRPr lang="en-US" dirty="0"/>
          </a:p>
        </p:txBody>
      </p:sp>
    </p:spTree>
    <p:extLst>
      <p:ext uri="{BB962C8B-B14F-4D97-AF65-F5344CB8AC3E}">
        <p14:creationId xmlns:p14="http://schemas.microsoft.com/office/powerpoint/2010/main" val="2986616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7F43147-4E5D-48DC-8A3F-4892AC8BC421}" type="datetime1">
              <a:rPr lang="en-US" smtClean="0"/>
              <a:t>6/28/2017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B83A050-30DE-431E-8336-15BD37F70AF4}" type="slidenum">
              <a:rPr lang="en-US" smtClean="0"/>
              <a:t>‹#›</a:t>
            </a:fld>
            <a:endParaRPr lang="en-US" dirty="0"/>
          </a:p>
        </p:txBody>
      </p:sp>
    </p:spTree>
    <p:extLst>
      <p:ext uri="{BB962C8B-B14F-4D97-AF65-F5344CB8AC3E}">
        <p14:creationId xmlns:p14="http://schemas.microsoft.com/office/powerpoint/2010/main" val="41602791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11E02B0-AA08-4C2C-BD3A-D20DFA015216}" type="datetime1">
              <a:rPr lang="en-US" smtClean="0"/>
              <a:t>6/28/2017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B83A050-30DE-431E-8336-15BD37F70AF4}" type="slidenum">
              <a:rPr lang="en-US" smtClean="0"/>
              <a:t>‹#›</a:t>
            </a:fld>
            <a:endParaRPr lang="en-US" dirty="0"/>
          </a:p>
        </p:txBody>
      </p:sp>
    </p:spTree>
    <p:extLst>
      <p:ext uri="{BB962C8B-B14F-4D97-AF65-F5344CB8AC3E}">
        <p14:creationId xmlns:p14="http://schemas.microsoft.com/office/powerpoint/2010/main" val="21196885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1239D136-5326-403A-B490-1DEC0A6832BD}" type="datetime1">
              <a:rPr lang="en-US" smtClean="0"/>
              <a:t>6/28/2017</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B83A050-30DE-431E-8336-15BD37F70AF4}" type="slidenum">
              <a:rPr lang="en-US" smtClean="0"/>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7308137"/>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en.wikipedia.org/wiki/Smartphone"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cite_note-Dalsgaard-92"/><Relationship Id="rId2" Type="http://schemas.openxmlformats.org/officeDocument/2006/relationships/hyperlink" Target="#cite_note-Zameer-91"/><Relationship Id="rId1" Type="http://schemas.openxmlformats.org/officeDocument/2006/relationships/slideLayout" Target="../slideLayouts/slideLayout2.xml"/><Relationship Id="rId5" Type="http://schemas.openxmlformats.org/officeDocument/2006/relationships/hyperlink" Target="#cite_note-EL-94"/><Relationship Id="rId4" Type="http://schemas.openxmlformats.org/officeDocument/2006/relationships/hyperlink" Target="#cite_note-93"/></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Leapfrogging National Development using Technology</a:t>
            </a:r>
            <a:endParaRPr lang="en-US" dirty="0"/>
          </a:p>
        </p:txBody>
      </p:sp>
      <p:sp>
        <p:nvSpPr>
          <p:cNvPr id="3" name="Subtitle 2"/>
          <p:cNvSpPr>
            <a:spLocks noGrp="1"/>
          </p:cNvSpPr>
          <p:nvPr>
            <p:ph type="subTitle" idx="1"/>
          </p:nvPr>
        </p:nvSpPr>
        <p:spPr/>
        <p:txBody>
          <a:bodyPr>
            <a:normAutofit fontScale="47500" lnSpcReduction="20000"/>
          </a:bodyPr>
          <a:lstStyle/>
          <a:p>
            <a:r>
              <a:rPr lang="en-US" sz="2900" dirty="0" smtClean="0"/>
              <a:t>Kola </a:t>
            </a:r>
            <a:r>
              <a:rPr lang="en-US" sz="2900" dirty="0" err="1" smtClean="0"/>
              <a:t>Okunola</a:t>
            </a:r>
            <a:r>
              <a:rPr lang="en-US" sz="2900" dirty="0" smtClean="0"/>
              <a:t>  FNCS, FBCS</a:t>
            </a:r>
            <a:endParaRPr lang="en-US" sz="2900" dirty="0" smtClean="0"/>
          </a:p>
          <a:p>
            <a:r>
              <a:rPr lang="en-US" dirty="0" smtClean="0"/>
              <a:t>Director, ICT Department </a:t>
            </a:r>
          </a:p>
          <a:p>
            <a:r>
              <a:rPr lang="en-US" dirty="0" smtClean="0"/>
              <a:t>Federal Inland Revenue Service</a:t>
            </a:r>
          </a:p>
          <a:p>
            <a:r>
              <a:rPr lang="en-US" dirty="0" smtClean="0"/>
              <a:t>June 2017</a:t>
            </a:r>
            <a:endParaRPr lang="en-US" dirty="0"/>
          </a:p>
        </p:txBody>
      </p:sp>
    </p:spTree>
    <p:extLst>
      <p:ext uri="{BB962C8B-B14F-4D97-AF65-F5344CB8AC3E}">
        <p14:creationId xmlns:p14="http://schemas.microsoft.com/office/powerpoint/2010/main" val="27512091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 of Contents</a:t>
            </a:r>
            <a:endParaRPr lang="en-US" dirty="0"/>
          </a:p>
        </p:txBody>
      </p:sp>
      <p:sp>
        <p:nvSpPr>
          <p:cNvPr id="3" name="Content Placeholder 2"/>
          <p:cNvSpPr>
            <a:spLocks noGrp="1"/>
          </p:cNvSpPr>
          <p:nvPr>
            <p:ph idx="1"/>
          </p:nvPr>
        </p:nvSpPr>
        <p:spPr/>
        <p:txBody>
          <a:bodyPr>
            <a:normAutofit/>
          </a:bodyPr>
          <a:lstStyle/>
          <a:p>
            <a:pPr marL="457200" indent="-457200">
              <a:buFont typeface="+mj-lt"/>
              <a:buAutoNum type="arabicPeriod"/>
            </a:pPr>
            <a:r>
              <a:rPr lang="en-US" dirty="0" smtClean="0"/>
              <a:t>Introduction</a:t>
            </a:r>
          </a:p>
          <a:p>
            <a:pPr marL="457200" indent="-457200">
              <a:buFont typeface="+mj-lt"/>
              <a:buAutoNum type="arabicPeriod"/>
            </a:pPr>
            <a:r>
              <a:rPr lang="en-US" dirty="0" smtClean="0"/>
              <a:t>Gaps in National Development</a:t>
            </a:r>
          </a:p>
          <a:p>
            <a:pPr marL="457200" indent="-457200">
              <a:buFont typeface="+mj-lt"/>
              <a:buAutoNum type="arabicPeriod"/>
            </a:pPr>
            <a:r>
              <a:rPr lang="en-US" dirty="0" smtClean="0"/>
              <a:t>Role of Citizens in National Development </a:t>
            </a:r>
          </a:p>
          <a:p>
            <a:pPr marL="457200" indent="-457200">
              <a:buFont typeface="+mj-lt"/>
              <a:buAutoNum type="arabicPeriod"/>
            </a:pPr>
            <a:r>
              <a:rPr lang="en-US" dirty="0" smtClean="0"/>
              <a:t>Processes that can impact National Development</a:t>
            </a:r>
          </a:p>
          <a:p>
            <a:pPr marL="457200" indent="-457200">
              <a:buFont typeface="+mj-lt"/>
              <a:buAutoNum type="arabicPeriod"/>
            </a:pPr>
            <a:r>
              <a:rPr lang="en-US" dirty="0" smtClean="0"/>
              <a:t>Technology Uses and Applications that can bridge gaps in National Development</a:t>
            </a:r>
          </a:p>
          <a:p>
            <a:pPr marL="457200" indent="-457200">
              <a:buFont typeface="+mj-lt"/>
              <a:buAutoNum type="arabicPeriod"/>
            </a:pPr>
            <a:r>
              <a:rPr lang="en-US" dirty="0" smtClean="0"/>
              <a:t>Conclusion</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4B83A050-30DE-431E-8336-15BD37F70AF4}" type="slidenum">
              <a:rPr lang="en-US" smtClean="0"/>
              <a:t>2</a:t>
            </a:fld>
            <a:endParaRPr lang="en-US" dirty="0"/>
          </a:p>
        </p:txBody>
      </p:sp>
    </p:spTree>
    <p:extLst>
      <p:ext uri="{BB962C8B-B14F-4D97-AF65-F5344CB8AC3E}">
        <p14:creationId xmlns:p14="http://schemas.microsoft.com/office/powerpoint/2010/main" val="36708036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Introduction</a:t>
            </a:r>
            <a:br>
              <a:rPr lang="en-US" dirty="0"/>
            </a:br>
            <a:endParaRPr lang="en-US" dirty="0"/>
          </a:p>
        </p:txBody>
      </p:sp>
      <p:sp>
        <p:nvSpPr>
          <p:cNvPr id="3" name="Content Placeholder 2"/>
          <p:cNvSpPr>
            <a:spLocks noGrp="1"/>
          </p:cNvSpPr>
          <p:nvPr>
            <p:ph idx="1"/>
          </p:nvPr>
        </p:nvSpPr>
        <p:spPr>
          <a:xfrm>
            <a:off x="677334" y="1409700"/>
            <a:ext cx="8596668" cy="4631663"/>
          </a:xfrm>
        </p:spPr>
        <p:txBody>
          <a:bodyPr>
            <a:noAutofit/>
          </a:bodyPr>
          <a:lstStyle/>
          <a:p>
            <a:endParaRPr lang="en-US" sz="1400" dirty="0" smtClean="0"/>
          </a:p>
          <a:p>
            <a:endParaRPr lang="en-US" sz="1400" dirty="0"/>
          </a:p>
          <a:p>
            <a:r>
              <a:rPr lang="en-US" sz="1400" dirty="0" smtClean="0"/>
              <a:t>National </a:t>
            </a:r>
            <a:r>
              <a:rPr lang="en-US" sz="1400" dirty="0"/>
              <a:t>development </a:t>
            </a:r>
            <a:r>
              <a:rPr lang="en-US" sz="1400" dirty="0" smtClean="0"/>
              <a:t>is </a:t>
            </a:r>
            <a:r>
              <a:rPr lang="en-US" sz="1400" dirty="0"/>
              <a:t>seen as the ability of a country or countries to improve the social welfare of the people for example by providing social amenities like quality education, potable water, transportation infrastructure , medical care, etc., with the aim of achieving increase in real per capita income as well as reduction in inequality, poverty, illiteracy and diseases</a:t>
            </a:r>
            <a:r>
              <a:rPr lang="en-US" sz="1400" dirty="0" smtClean="0"/>
              <a:t>.</a:t>
            </a:r>
          </a:p>
          <a:p>
            <a:r>
              <a:rPr lang="en-US" sz="1400" dirty="0"/>
              <a:t>The word development suggests a progression from one level or form to a better or more advanced </a:t>
            </a:r>
            <a:r>
              <a:rPr lang="en-US" sz="1400" dirty="0" smtClean="0"/>
              <a:t>form (Lawal and Oluwatoyin, 2011)</a:t>
            </a:r>
          </a:p>
          <a:p>
            <a:r>
              <a:rPr lang="en-US" sz="1400" dirty="0" smtClean="0"/>
              <a:t>The </a:t>
            </a:r>
            <a:r>
              <a:rPr lang="en-US" sz="1400" dirty="0"/>
              <a:t>concept of </a:t>
            </a:r>
            <a:r>
              <a:rPr lang="en-US" sz="1400" dirty="0" smtClean="0"/>
              <a:t>‘leapfrogging’ can be used </a:t>
            </a:r>
            <a:r>
              <a:rPr lang="en-US" sz="1400" dirty="0"/>
              <a:t>in the context of sustainable development for developing countries as a theory of development which may accelerate development by skipping inferior, less efficient, more expensive or more polluting technologies and industries and move directly to more advanced </a:t>
            </a:r>
            <a:r>
              <a:rPr lang="en-US" sz="1400" dirty="0" smtClean="0"/>
              <a:t>ones</a:t>
            </a:r>
          </a:p>
        </p:txBody>
      </p:sp>
      <p:sp>
        <p:nvSpPr>
          <p:cNvPr id="4" name="Slide Number Placeholder 3"/>
          <p:cNvSpPr>
            <a:spLocks noGrp="1"/>
          </p:cNvSpPr>
          <p:nvPr>
            <p:ph type="sldNum" sz="quarter" idx="12"/>
          </p:nvPr>
        </p:nvSpPr>
        <p:spPr/>
        <p:txBody>
          <a:bodyPr/>
          <a:lstStyle/>
          <a:p>
            <a:fld id="{4B83A050-30DE-431E-8336-15BD37F70AF4}" type="slidenum">
              <a:rPr lang="en-US" smtClean="0"/>
              <a:t>3</a:t>
            </a:fld>
            <a:endParaRPr lang="en-US" dirty="0"/>
          </a:p>
        </p:txBody>
      </p:sp>
    </p:spTree>
    <p:extLst>
      <p:ext uri="{BB962C8B-B14F-4D97-AF65-F5344CB8AC3E}">
        <p14:creationId xmlns:p14="http://schemas.microsoft.com/office/powerpoint/2010/main" val="12246055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Introduction</a:t>
            </a:r>
            <a:br>
              <a:rPr lang="en-US" dirty="0"/>
            </a:br>
            <a:endParaRPr lang="en-US" dirty="0"/>
          </a:p>
        </p:txBody>
      </p:sp>
      <p:sp>
        <p:nvSpPr>
          <p:cNvPr id="3" name="Content Placeholder 2"/>
          <p:cNvSpPr>
            <a:spLocks noGrp="1"/>
          </p:cNvSpPr>
          <p:nvPr>
            <p:ph idx="1"/>
          </p:nvPr>
        </p:nvSpPr>
        <p:spPr>
          <a:xfrm>
            <a:off x="677334" y="1409700"/>
            <a:ext cx="8596668" cy="4631663"/>
          </a:xfrm>
        </p:spPr>
        <p:txBody>
          <a:bodyPr>
            <a:noAutofit/>
          </a:bodyPr>
          <a:lstStyle/>
          <a:p>
            <a:endParaRPr lang="en-US" sz="1400" dirty="0" smtClean="0"/>
          </a:p>
          <a:p>
            <a:r>
              <a:rPr lang="en-US" sz="1400" dirty="0" smtClean="0"/>
              <a:t>There are divergent positions of development:</a:t>
            </a:r>
          </a:p>
          <a:p>
            <a:pPr lvl="1"/>
            <a:r>
              <a:rPr lang="en-US" sz="1400" dirty="0" smtClean="0"/>
              <a:t>Some </a:t>
            </a:r>
            <a:r>
              <a:rPr lang="en-US" sz="1400" dirty="0"/>
              <a:t>people believe development is encapsulated in the sprouting of sophisticated physical </a:t>
            </a:r>
            <a:r>
              <a:rPr lang="en-US" sz="1400" dirty="0" smtClean="0"/>
              <a:t>structures</a:t>
            </a:r>
          </a:p>
          <a:p>
            <a:pPr lvl="1"/>
            <a:r>
              <a:rPr lang="en-US" sz="1400" dirty="0"/>
              <a:t>S</a:t>
            </a:r>
            <a:r>
              <a:rPr lang="en-US" sz="1400" dirty="0" smtClean="0"/>
              <a:t>ome </a:t>
            </a:r>
            <a:r>
              <a:rPr lang="en-US" sz="1400" dirty="0"/>
              <a:t>look at it from the angle of increase in socio-economic activities. </a:t>
            </a:r>
          </a:p>
          <a:p>
            <a:pPr lvl="1"/>
            <a:r>
              <a:rPr lang="en-US" sz="1400" dirty="0" smtClean="0"/>
              <a:t>Some </a:t>
            </a:r>
            <a:r>
              <a:rPr lang="en-US" sz="1400" dirty="0"/>
              <a:t>measure development in terms of improvement in financial standing. </a:t>
            </a:r>
          </a:p>
          <a:p>
            <a:pPr lvl="1"/>
            <a:r>
              <a:rPr lang="en-US" sz="1400" dirty="0"/>
              <a:t>Development </a:t>
            </a:r>
            <a:r>
              <a:rPr lang="en-US" sz="1400" dirty="0" smtClean="0"/>
              <a:t>can also </a:t>
            </a:r>
            <a:r>
              <a:rPr lang="en-US" sz="1400" dirty="0"/>
              <a:t>mean the actualization of an implicit potentiality, the simplest example being the patterned growth maturation of a seed or an initial germ–cell, to the full adult from the individual plant,</a:t>
            </a:r>
          </a:p>
          <a:p>
            <a:r>
              <a:rPr lang="en-US" sz="1400" dirty="0" smtClean="0"/>
              <a:t>Development is closely tied to infrastructure where it is </a:t>
            </a:r>
            <a:r>
              <a:rPr lang="en-US" sz="1400" dirty="0"/>
              <a:t>those physical structures that facilitate the production of goods and services, without themselves being part of the production process. </a:t>
            </a:r>
            <a:r>
              <a:rPr lang="en-US" sz="1400" dirty="0" smtClean="0"/>
              <a:t>These </a:t>
            </a:r>
            <a:r>
              <a:rPr lang="en-US" sz="1400" dirty="0"/>
              <a:t>include </a:t>
            </a:r>
            <a:r>
              <a:rPr lang="en-US" sz="1400" dirty="0" smtClean="0"/>
              <a:t>roads, </a:t>
            </a:r>
            <a:r>
              <a:rPr lang="en-US" sz="1400" dirty="0"/>
              <a:t>airports, </a:t>
            </a:r>
            <a:r>
              <a:rPr lang="en-US" sz="1400" dirty="0" smtClean="0"/>
              <a:t>ports, </a:t>
            </a:r>
            <a:r>
              <a:rPr lang="en-US" sz="1400" dirty="0"/>
              <a:t>utility production and distributive systems, water and </a:t>
            </a:r>
            <a:r>
              <a:rPr lang="en-US" sz="1400" dirty="0" smtClean="0"/>
              <a:t>sewage </a:t>
            </a:r>
            <a:r>
              <a:rPr lang="en-US" sz="1400" dirty="0"/>
              <a:t>systems, communication networks and energy networks</a:t>
            </a:r>
            <a:r>
              <a:rPr lang="en-US" sz="1400" dirty="0" smtClean="0"/>
              <a:t>.</a:t>
            </a:r>
          </a:p>
          <a:p>
            <a:r>
              <a:rPr lang="en-US" sz="1400" dirty="0" smtClean="0"/>
              <a:t>No </a:t>
            </a:r>
            <a:r>
              <a:rPr lang="en-US" sz="1400" dirty="0"/>
              <a:t>nation can develop without science and </a:t>
            </a:r>
            <a:r>
              <a:rPr lang="en-US" sz="1400" dirty="0" smtClean="0"/>
              <a:t>technology</a:t>
            </a:r>
          </a:p>
          <a:p>
            <a:r>
              <a:rPr lang="en-US" sz="1400" dirty="0"/>
              <a:t>A nation </a:t>
            </a:r>
            <a:r>
              <a:rPr lang="en-US" sz="1400" dirty="0" smtClean="0"/>
              <a:t>that </a:t>
            </a:r>
            <a:r>
              <a:rPr lang="en-US" sz="1400" dirty="0"/>
              <a:t>lacks the necessary science and technology in this area will have to depend on other developed nations for the existence of its </a:t>
            </a:r>
            <a:r>
              <a:rPr lang="en-US" sz="1400" dirty="0" smtClean="0"/>
              <a:t>people</a:t>
            </a:r>
          </a:p>
          <a:p>
            <a:r>
              <a:rPr lang="en-US" sz="1400" dirty="0"/>
              <a:t>A nation without science and technology cannot feed its people because agriculture requires the application of science and technology. </a:t>
            </a:r>
            <a:endParaRPr lang="en-US" sz="1400" dirty="0" smtClean="0"/>
          </a:p>
        </p:txBody>
      </p:sp>
      <p:sp>
        <p:nvSpPr>
          <p:cNvPr id="4" name="Slide Number Placeholder 3"/>
          <p:cNvSpPr>
            <a:spLocks noGrp="1"/>
          </p:cNvSpPr>
          <p:nvPr>
            <p:ph type="sldNum" sz="quarter" idx="12"/>
          </p:nvPr>
        </p:nvSpPr>
        <p:spPr/>
        <p:txBody>
          <a:bodyPr/>
          <a:lstStyle/>
          <a:p>
            <a:fld id="{4B83A050-30DE-431E-8336-15BD37F70AF4}" type="slidenum">
              <a:rPr lang="en-US" smtClean="0"/>
              <a:t>4</a:t>
            </a:fld>
            <a:endParaRPr lang="en-US" dirty="0"/>
          </a:p>
        </p:txBody>
      </p:sp>
    </p:spTree>
    <p:extLst>
      <p:ext uri="{BB962C8B-B14F-4D97-AF65-F5344CB8AC3E}">
        <p14:creationId xmlns:p14="http://schemas.microsoft.com/office/powerpoint/2010/main" val="33419230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09883"/>
          </a:xfrm>
        </p:spPr>
        <p:txBody>
          <a:bodyPr>
            <a:normAutofit fontScale="90000"/>
          </a:bodyPr>
          <a:lstStyle/>
          <a:p>
            <a:r>
              <a:rPr lang="en-US" dirty="0" smtClean="0"/>
              <a:t>Gaps in Nigeria’s </a:t>
            </a:r>
            <a:r>
              <a:rPr lang="en-US" dirty="0"/>
              <a:t>National </a:t>
            </a:r>
            <a:r>
              <a:rPr lang="en-US" dirty="0" smtClean="0"/>
              <a:t>Development</a:t>
            </a:r>
            <a:r>
              <a:rPr lang="en-US" dirty="0"/>
              <a:t/>
            </a:r>
            <a:br>
              <a:rPr lang="en-US" dirty="0"/>
            </a:br>
            <a:endParaRPr lang="en-US" dirty="0"/>
          </a:p>
        </p:txBody>
      </p:sp>
      <p:sp>
        <p:nvSpPr>
          <p:cNvPr id="3" name="Content Placeholder 2"/>
          <p:cNvSpPr>
            <a:spLocks noGrp="1"/>
          </p:cNvSpPr>
          <p:nvPr>
            <p:ph idx="1"/>
          </p:nvPr>
        </p:nvSpPr>
        <p:spPr>
          <a:xfrm>
            <a:off x="838200" y="1017431"/>
            <a:ext cx="10515600" cy="5159532"/>
          </a:xfrm>
        </p:spPr>
        <p:txBody>
          <a:bodyPr>
            <a:normAutofit/>
          </a:bodyPr>
          <a:lstStyle/>
          <a:p>
            <a:endParaRPr lang="en-US" dirty="0"/>
          </a:p>
          <a:p>
            <a:endParaRPr lang="en-US" dirty="0" smtClean="0"/>
          </a:p>
          <a:p>
            <a:r>
              <a:rPr lang="en-US" dirty="0" smtClean="0"/>
              <a:t>Standard of education – Needs to be raised</a:t>
            </a:r>
          </a:p>
          <a:p>
            <a:r>
              <a:rPr lang="en-US" dirty="0" smtClean="0"/>
              <a:t>Unemployment rate – Needs to be lowered</a:t>
            </a:r>
          </a:p>
          <a:p>
            <a:r>
              <a:rPr lang="en-US" dirty="0" smtClean="0"/>
              <a:t>Security: crime, kidnapping, militancy – Needs to be curtailed</a:t>
            </a:r>
          </a:p>
          <a:p>
            <a:r>
              <a:rPr lang="en-US" dirty="0" smtClean="0"/>
              <a:t>Power: epileptic power supply for industries and homes needs limiting growth</a:t>
            </a:r>
          </a:p>
          <a:p>
            <a:r>
              <a:rPr lang="en-US" dirty="0" smtClean="0"/>
              <a:t>Financial inclusion: low rural financial inclusion and adoption of banking services needs to be reversed</a:t>
            </a:r>
          </a:p>
          <a:p>
            <a:r>
              <a:rPr lang="en-US" dirty="0" smtClean="0"/>
              <a:t>Health services: Unavailability of high quality health services in rural areas</a:t>
            </a:r>
          </a:p>
          <a:p>
            <a:r>
              <a:rPr lang="en-US" dirty="0" smtClean="0"/>
              <a:t>Limited Access to Internet: Internet needs to be widely accessible</a:t>
            </a:r>
          </a:p>
          <a:p>
            <a:pPr marL="0" indent="0">
              <a:buNone/>
            </a:pPr>
            <a:endParaRPr lang="en-US" dirty="0" smtClean="0"/>
          </a:p>
          <a:p>
            <a:endParaRPr lang="en-US" dirty="0" smtClean="0"/>
          </a:p>
          <a:p>
            <a:pPr marL="0" indent="0">
              <a:buNone/>
            </a:pPr>
            <a:endParaRPr lang="en-US" dirty="0"/>
          </a:p>
        </p:txBody>
      </p:sp>
      <p:sp>
        <p:nvSpPr>
          <p:cNvPr id="4" name="Slide Number Placeholder 3"/>
          <p:cNvSpPr>
            <a:spLocks noGrp="1"/>
          </p:cNvSpPr>
          <p:nvPr>
            <p:ph type="sldNum" sz="quarter" idx="12"/>
          </p:nvPr>
        </p:nvSpPr>
        <p:spPr/>
        <p:txBody>
          <a:bodyPr/>
          <a:lstStyle/>
          <a:p>
            <a:fld id="{4B83A050-30DE-431E-8336-15BD37F70AF4}" type="slidenum">
              <a:rPr lang="en-US" smtClean="0"/>
              <a:t>5</a:t>
            </a:fld>
            <a:endParaRPr lang="en-US" dirty="0"/>
          </a:p>
        </p:txBody>
      </p:sp>
    </p:spTree>
    <p:extLst>
      <p:ext uri="{BB962C8B-B14F-4D97-AF65-F5344CB8AC3E}">
        <p14:creationId xmlns:p14="http://schemas.microsoft.com/office/powerpoint/2010/main" val="3387120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Role of Citizens in National development</a:t>
            </a:r>
            <a:endParaRPr lang="en-US" dirty="0"/>
          </a:p>
        </p:txBody>
      </p:sp>
      <p:sp>
        <p:nvSpPr>
          <p:cNvPr id="3" name="Content Placeholder 2"/>
          <p:cNvSpPr>
            <a:spLocks noGrp="1"/>
          </p:cNvSpPr>
          <p:nvPr>
            <p:ph idx="1"/>
          </p:nvPr>
        </p:nvSpPr>
        <p:spPr>
          <a:xfrm>
            <a:off x="677334" y="1600201"/>
            <a:ext cx="8596668" cy="4441162"/>
          </a:xfrm>
        </p:spPr>
        <p:txBody>
          <a:bodyPr>
            <a:normAutofit fontScale="25000" lnSpcReduction="20000"/>
          </a:bodyPr>
          <a:lstStyle/>
          <a:p>
            <a:endParaRPr lang="en-US" sz="4000" dirty="0" smtClean="0"/>
          </a:p>
          <a:p>
            <a:r>
              <a:rPr lang="en-US" sz="4000" dirty="0" smtClean="0"/>
              <a:t>Citizens form a major component in National Development.</a:t>
            </a:r>
          </a:p>
          <a:p>
            <a:r>
              <a:rPr lang="en-US" sz="4000" dirty="0" smtClean="0"/>
              <a:t> </a:t>
            </a:r>
            <a:r>
              <a:rPr lang="en-US" sz="4000" dirty="0"/>
              <a:t>Spiegel notes, "Citizen participation is the process that can meaningfully tie programs to people" (1968). </a:t>
            </a:r>
          </a:p>
          <a:p>
            <a:r>
              <a:rPr lang="en-US" sz="4000" dirty="0" smtClean="0"/>
              <a:t>Citizen participation is highly important. </a:t>
            </a:r>
            <a:r>
              <a:rPr lang="en-US" sz="3800" dirty="0" smtClean="0"/>
              <a:t>Cahn </a:t>
            </a:r>
            <a:r>
              <a:rPr lang="en-US" sz="3800" dirty="0"/>
              <a:t>and Camper (1968) suggest there are three rationales for citizen participation. </a:t>
            </a:r>
            <a:endParaRPr lang="en-US" sz="3800" dirty="0" smtClean="0"/>
          </a:p>
          <a:p>
            <a:pPr lvl="1"/>
            <a:r>
              <a:rPr lang="en-US" sz="3600" dirty="0" smtClean="0"/>
              <a:t>First</a:t>
            </a:r>
            <a:r>
              <a:rPr lang="en-US" sz="3600" dirty="0"/>
              <a:t>, they suggest that merely knowing that one can participate promotes dignity and self-sufficiency within the individual</a:t>
            </a:r>
            <a:r>
              <a:rPr lang="en-US" sz="3600" dirty="0" smtClean="0"/>
              <a:t>.</a:t>
            </a:r>
          </a:p>
          <a:p>
            <a:pPr lvl="1"/>
            <a:r>
              <a:rPr lang="en-US" sz="3600" dirty="0" smtClean="0"/>
              <a:t> </a:t>
            </a:r>
            <a:r>
              <a:rPr lang="en-US" sz="3600" dirty="0"/>
              <a:t>Second, it taps the energies and resources of individual citizens within the community. Finally, citizen participation provides a source of special insight, information, knowledge, and experience, which contributes to the soundness of community solutions. </a:t>
            </a:r>
            <a:endParaRPr lang="en-US" sz="3600" dirty="0" smtClean="0"/>
          </a:p>
          <a:p>
            <a:r>
              <a:rPr lang="en-US" sz="3800" dirty="0" smtClean="0"/>
              <a:t>The </a:t>
            </a:r>
            <a:r>
              <a:rPr lang="en-US" sz="3800" dirty="0"/>
              <a:t>result is an emphasis on problem solving to eliminate deficiencies in the community (Christensen &amp; Robinson 1980). </a:t>
            </a:r>
          </a:p>
          <a:p>
            <a:r>
              <a:rPr lang="en-US" sz="4000" dirty="0" smtClean="0"/>
              <a:t>Citizens </a:t>
            </a:r>
            <a:r>
              <a:rPr lang="en-US" sz="4000" dirty="0"/>
              <a:t>will voluntarily participate in a community activity when they: </a:t>
            </a:r>
          </a:p>
          <a:p>
            <a:pPr lvl="1"/>
            <a:r>
              <a:rPr lang="en-US" sz="3800" dirty="0"/>
              <a:t>see positive benefits to be gained. </a:t>
            </a:r>
          </a:p>
          <a:p>
            <a:pPr lvl="1"/>
            <a:r>
              <a:rPr lang="en-US" sz="3800" dirty="0"/>
              <a:t>have an appropriate organizational structure available to them for expressing their interests. </a:t>
            </a:r>
          </a:p>
          <a:p>
            <a:pPr lvl="1"/>
            <a:r>
              <a:rPr lang="en-US" sz="3800" dirty="0"/>
              <a:t>see some aspect of their way-of-life threatened. </a:t>
            </a:r>
          </a:p>
          <a:p>
            <a:pPr lvl="1"/>
            <a:r>
              <a:rPr lang="en-US" sz="3800" dirty="0"/>
              <a:t>feel committed to be supportive of the activity. </a:t>
            </a:r>
          </a:p>
          <a:p>
            <a:pPr lvl="1"/>
            <a:r>
              <a:rPr lang="en-US" sz="3800" dirty="0"/>
              <a:t>have better knowledge of an issue or situation. </a:t>
            </a:r>
          </a:p>
          <a:p>
            <a:pPr lvl="1"/>
            <a:r>
              <a:rPr lang="en-US" sz="3800" dirty="0"/>
              <a:t>feel comfortable in the group</a:t>
            </a:r>
          </a:p>
          <a:p>
            <a:r>
              <a:rPr lang="en-US" sz="4000" dirty="0"/>
              <a:t>Further, citizen participation can be improved by: </a:t>
            </a:r>
          </a:p>
          <a:p>
            <a:pPr lvl="1"/>
            <a:r>
              <a:rPr lang="en-US" sz="3800" dirty="0"/>
              <a:t>stressing participation benefits. </a:t>
            </a:r>
          </a:p>
          <a:p>
            <a:pPr lvl="1"/>
            <a:r>
              <a:rPr lang="en-US" sz="3800" dirty="0"/>
              <a:t>organizing or identifying appropriate groups receptive to citizen input. </a:t>
            </a:r>
          </a:p>
          <a:p>
            <a:pPr lvl="1"/>
            <a:r>
              <a:rPr lang="en-US" sz="3800" dirty="0"/>
              <a:t>helping citizens find positive ways to respond to threatening situations. </a:t>
            </a:r>
          </a:p>
          <a:p>
            <a:pPr lvl="1"/>
            <a:r>
              <a:rPr lang="en-US" sz="3800" dirty="0"/>
              <a:t>stressing obligations each of us have toward community improvement. </a:t>
            </a:r>
          </a:p>
          <a:p>
            <a:pPr lvl="1"/>
            <a:r>
              <a:rPr lang="en-US" sz="3800" dirty="0"/>
              <a:t>providing citizens with better knowledge on issues and opportunities. </a:t>
            </a:r>
          </a:p>
          <a:p>
            <a:pPr lvl="1"/>
            <a:r>
              <a:rPr lang="en-US" sz="3800" dirty="0"/>
              <a:t>helping participants feel comfortable within the development group. </a:t>
            </a:r>
          </a:p>
          <a:p>
            <a:pPr lvl="1"/>
            <a:endParaRPr lang="en-US" dirty="0"/>
          </a:p>
        </p:txBody>
      </p:sp>
      <p:sp>
        <p:nvSpPr>
          <p:cNvPr id="4" name="Slide Number Placeholder 3"/>
          <p:cNvSpPr>
            <a:spLocks noGrp="1"/>
          </p:cNvSpPr>
          <p:nvPr>
            <p:ph type="sldNum" sz="quarter" idx="12"/>
          </p:nvPr>
        </p:nvSpPr>
        <p:spPr/>
        <p:txBody>
          <a:bodyPr/>
          <a:lstStyle/>
          <a:p>
            <a:fld id="{4B83A050-30DE-431E-8336-15BD37F70AF4}" type="slidenum">
              <a:rPr lang="en-US" smtClean="0"/>
              <a:t>6</a:t>
            </a:fld>
            <a:endParaRPr lang="en-US" dirty="0"/>
          </a:p>
        </p:txBody>
      </p:sp>
    </p:spTree>
    <p:extLst>
      <p:ext uri="{BB962C8B-B14F-4D97-AF65-F5344CB8AC3E}">
        <p14:creationId xmlns:p14="http://schemas.microsoft.com/office/powerpoint/2010/main" val="11936691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Orientation</a:t>
            </a:r>
            <a:br>
              <a:rPr lang="en-US" dirty="0"/>
            </a:br>
            <a:endParaRPr lang="en-US" dirty="0"/>
          </a:p>
        </p:txBody>
      </p:sp>
      <p:sp>
        <p:nvSpPr>
          <p:cNvPr id="3" name="Content Placeholder 2"/>
          <p:cNvSpPr>
            <a:spLocks noGrp="1"/>
          </p:cNvSpPr>
          <p:nvPr>
            <p:ph idx="1"/>
          </p:nvPr>
        </p:nvSpPr>
        <p:spPr>
          <a:xfrm>
            <a:off x="677334" y="1509823"/>
            <a:ext cx="8596668" cy="4531539"/>
          </a:xfrm>
        </p:spPr>
        <p:txBody>
          <a:bodyPr>
            <a:normAutofit/>
          </a:bodyPr>
          <a:lstStyle/>
          <a:p>
            <a:pPr marL="0" indent="0">
              <a:buNone/>
            </a:pPr>
            <a:endParaRPr lang="en-US" dirty="0" smtClean="0"/>
          </a:p>
          <a:p>
            <a:pPr marL="0" indent="0">
              <a:buNone/>
            </a:pPr>
            <a:r>
              <a:rPr lang="en-US" dirty="0" smtClean="0"/>
              <a:t>Technology gaps can be filled with citizen participation. This can be achieved with re-orientation</a:t>
            </a:r>
          </a:p>
          <a:p>
            <a:r>
              <a:rPr lang="en-US" dirty="0" smtClean="0"/>
              <a:t>Drive </a:t>
            </a:r>
            <a:r>
              <a:rPr lang="en-US" dirty="0"/>
              <a:t>for </a:t>
            </a:r>
            <a:r>
              <a:rPr lang="en-US" dirty="0" smtClean="0"/>
              <a:t>innovation and problem solving</a:t>
            </a:r>
            <a:endParaRPr lang="en-US" dirty="0"/>
          </a:p>
          <a:p>
            <a:r>
              <a:rPr lang="en-US" dirty="0" smtClean="0"/>
              <a:t>Valuing Intellectual property e.g. inventions, patents, written works</a:t>
            </a:r>
          </a:p>
          <a:p>
            <a:pPr marL="742950" lvl="2" indent="-342900"/>
            <a:r>
              <a:rPr lang="en-US" dirty="0"/>
              <a:t>According to the World Intellectual Property Organization (WIPO 2007), there were 882,715 patent applications from China, 5,220,327 from the USA and only 699 from Nigeria between 1985-2006</a:t>
            </a:r>
          </a:p>
          <a:p>
            <a:r>
              <a:rPr lang="en-US" dirty="0" smtClean="0"/>
              <a:t>Increased emphasis on computer appreciation and literacy</a:t>
            </a:r>
          </a:p>
          <a:p>
            <a:pPr lvl="1"/>
            <a:r>
              <a:rPr lang="en-US" dirty="0" smtClean="0"/>
              <a:t>Provision of scholarships for technology based courses</a:t>
            </a:r>
          </a:p>
          <a:p>
            <a:pPr lvl="1"/>
            <a:r>
              <a:rPr lang="en-US" dirty="0" smtClean="0"/>
              <a:t>Recognition </a:t>
            </a:r>
          </a:p>
          <a:p>
            <a:r>
              <a:rPr lang="en-US" dirty="0" smtClean="0"/>
              <a:t>Awards and competitions e.g. software development competitions, hackathons</a:t>
            </a:r>
          </a:p>
          <a:p>
            <a:endParaRPr lang="en-US" dirty="0"/>
          </a:p>
        </p:txBody>
      </p:sp>
      <p:sp>
        <p:nvSpPr>
          <p:cNvPr id="4" name="Slide Number Placeholder 3"/>
          <p:cNvSpPr>
            <a:spLocks noGrp="1"/>
          </p:cNvSpPr>
          <p:nvPr>
            <p:ph type="sldNum" sz="quarter" idx="12"/>
          </p:nvPr>
        </p:nvSpPr>
        <p:spPr/>
        <p:txBody>
          <a:bodyPr/>
          <a:lstStyle/>
          <a:p>
            <a:fld id="{4B83A050-30DE-431E-8336-15BD37F70AF4}" type="slidenum">
              <a:rPr lang="en-US" smtClean="0"/>
              <a:t>7</a:t>
            </a:fld>
            <a:endParaRPr lang="en-US" dirty="0"/>
          </a:p>
        </p:txBody>
      </p:sp>
    </p:spTree>
    <p:extLst>
      <p:ext uri="{BB962C8B-B14F-4D97-AF65-F5344CB8AC3E}">
        <p14:creationId xmlns:p14="http://schemas.microsoft.com/office/powerpoint/2010/main" val="13207656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Technology Education</a:t>
            </a:r>
            <a:br>
              <a:rPr lang="en-US" dirty="0"/>
            </a:br>
            <a:endParaRPr lang="en-US" dirty="0"/>
          </a:p>
        </p:txBody>
      </p:sp>
      <p:sp>
        <p:nvSpPr>
          <p:cNvPr id="3" name="Content Placeholder 2"/>
          <p:cNvSpPr>
            <a:spLocks noGrp="1"/>
          </p:cNvSpPr>
          <p:nvPr>
            <p:ph idx="1"/>
          </p:nvPr>
        </p:nvSpPr>
        <p:spPr>
          <a:xfrm>
            <a:off x="677334" y="1605517"/>
            <a:ext cx="8596668" cy="4435846"/>
          </a:xfrm>
        </p:spPr>
        <p:txBody>
          <a:bodyPr>
            <a:normAutofit fontScale="92500"/>
          </a:bodyPr>
          <a:lstStyle/>
          <a:p>
            <a:endParaRPr lang="en-US" dirty="0"/>
          </a:p>
          <a:p>
            <a:r>
              <a:rPr lang="en-US" dirty="0"/>
              <a:t>Education is </a:t>
            </a:r>
            <a:r>
              <a:rPr lang="en-US" dirty="0" smtClean="0"/>
              <a:t>accepted as a  </a:t>
            </a:r>
            <a:r>
              <a:rPr lang="en-US" dirty="0"/>
              <a:t>human right and, as such, should receive priority in the allocation of national resources. </a:t>
            </a:r>
          </a:p>
          <a:p>
            <a:r>
              <a:rPr lang="en-US" dirty="0" smtClean="0"/>
              <a:t>Bennell (1996) observes that all countries, especially developing countries, need balanced development through </a:t>
            </a:r>
            <a:r>
              <a:rPr lang="en-US" i="1" dirty="0" smtClean="0"/>
              <a:t>all </a:t>
            </a:r>
            <a:r>
              <a:rPr lang="en-US" dirty="0" smtClean="0"/>
              <a:t>of the educational sectors in order to make significant progress in terms of national development </a:t>
            </a:r>
          </a:p>
          <a:p>
            <a:r>
              <a:rPr lang="en-US" dirty="0" smtClean="0"/>
              <a:t>Strengthening Primary and Secondary technology education to build strong foundation</a:t>
            </a:r>
          </a:p>
          <a:p>
            <a:r>
              <a:rPr lang="en-US" dirty="0" smtClean="0"/>
              <a:t>Former Minister </a:t>
            </a:r>
            <a:r>
              <a:rPr lang="en-US" dirty="0"/>
              <a:t>of Education, Professor </a:t>
            </a:r>
            <a:r>
              <a:rPr lang="en-US" dirty="0" smtClean="0"/>
              <a:t>Ruqquyat </a:t>
            </a:r>
            <a:r>
              <a:rPr lang="en-US" dirty="0"/>
              <a:t>Rufai, disclosed that her Ministry </a:t>
            </a:r>
            <a:r>
              <a:rPr lang="en-US" dirty="0" smtClean="0"/>
              <a:t>had </a:t>
            </a:r>
            <a:r>
              <a:rPr lang="en-US" dirty="0"/>
              <a:t>developed a 4-Year Strategic Plan for the Development of the Education Sector that will run from 2011 to 2015. She mentioned Technical and Vocational Education and Training (TVET) as a key issue to be addressed by this plan</a:t>
            </a:r>
            <a:r>
              <a:rPr lang="en-US" dirty="0" smtClean="0"/>
              <a:t>.</a:t>
            </a:r>
          </a:p>
          <a:p>
            <a:r>
              <a:rPr lang="en-US" dirty="0" smtClean="0"/>
              <a:t>Focus on innovation, skill acquisition and problem solving rather than academic qualifications only</a:t>
            </a:r>
          </a:p>
          <a:p>
            <a:endParaRPr lang="en-US" dirty="0" smtClean="0"/>
          </a:p>
          <a:p>
            <a:pPr marL="0" indent="0">
              <a:buNone/>
            </a:pPr>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4B83A050-30DE-431E-8336-15BD37F70AF4}" type="slidenum">
              <a:rPr lang="en-US" smtClean="0"/>
              <a:t>8</a:t>
            </a:fld>
            <a:endParaRPr lang="en-US" dirty="0"/>
          </a:p>
        </p:txBody>
      </p:sp>
    </p:spTree>
    <p:extLst>
      <p:ext uri="{BB962C8B-B14F-4D97-AF65-F5344CB8AC3E}">
        <p14:creationId xmlns:p14="http://schemas.microsoft.com/office/powerpoint/2010/main" val="10936571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Sustainable policies </a:t>
            </a:r>
            <a:r>
              <a:rPr lang="en-US" dirty="0" smtClean="0"/>
              <a:t>that can be adopted</a:t>
            </a:r>
            <a:r>
              <a:rPr lang="en-US" dirty="0"/>
              <a:t/>
            </a:r>
            <a:br>
              <a:rPr lang="en-US" dirty="0"/>
            </a:br>
            <a:endParaRPr lang="en-US" dirty="0"/>
          </a:p>
        </p:txBody>
      </p:sp>
      <p:sp>
        <p:nvSpPr>
          <p:cNvPr id="3" name="Content Placeholder 2"/>
          <p:cNvSpPr>
            <a:spLocks noGrp="1"/>
          </p:cNvSpPr>
          <p:nvPr>
            <p:ph idx="1"/>
          </p:nvPr>
        </p:nvSpPr>
        <p:spPr>
          <a:xfrm>
            <a:off x="610659" y="1522414"/>
            <a:ext cx="8596668" cy="3880773"/>
          </a:xfrm>
        </p:spPr>
        <p:txBody>
          <a:bodyPr>
            <a:normAutofit fontScale="92500" lnSpcReduction="20000"/>
          </a:bodyPr>
          <a:lstStyle/>
          <a:p>
            <a:endParaRPr lang="en-US" dirty="0" smtClean="0"/>
          </a:p>
          <a:p>
            <a:r>
              <a:rPr lang="en-US" dirty="0" smtClean="0"/>
              <a:t>Developed </a:t>
            </a:r>
            <a:r>
              <a:rPr lang="en-US" dirty="0"/>
              <a:t>nations in the </a:t>
            </a:r>
            <a:r>
              <a:rPr lang="en-US" dirty="0" smtClean="0"/>
              <a:t>West set aside about </a:t>
            </a:r>
            <a:r>
              <a:rPr lang="en-US" dirty="0"/>
              <a:t>10 per cent of their countries’ GDP </a:t>
            </a:r>
            <a:r>
              <a:rPr lang="en-US" dirty="0" smtClean="0"/>
              <a:t>for </a:t>
            </a:r>
            <a:r>
              <a:rPr lang="en-US" dirty="0"/>
              <a:t>development of science and technology. Asian countries such as South Korea have followed suit and set aside over 10 per cent of their GDP for science and technology</a:t>
            </a:r>
            <a:r>
              <a:rPr lang="en-US" dirty="0" smtClean="0"/>
              <a:t>.</a:t>
            </a:r>
          </a:p>
          <a:p>
            <a:r>
              <a:rPr lang="en-US" dirty="0" smtClean="0"/>
              <a:t>Adoption of technology in Government processes</a:t>
            </a:r>
          </a:p>
          <a:p>
            <a:pPr lvl="1"/>
            <a:r>
              <a:rPr lang="en-US" dirty="0" smtClean="0"/>
              <a:t>E-payment, HR and payroll, Budgeting and accounting</a:t>
            </a:r>
          </a:p>
          <a:p>
            <a:r>
              <a:rPr lang="en-US" dirty="0" smtClean="0"/>
              <a:t>Adoption of Open Source software to reduce technology cost and increase automation</a:t>
            </a:r>
          </a:p>
          <a:p>
            <a:pPr lvl="1"/>
            <a:r>
              <a:rPr lang="en-US" dirty="0"/>
              <a:t>The Government of Kerala, India, announced its official support for free/open-source software in its State IT Policy of 2001</a:t>
            </a:r>
            <a:r>
              <a:rPr lang="en-US" dirty="0" smtClean="0"/>
              <a:t>,</a:t>
            </a:r>
            <a:r>
              <a:rPr lang="en-US" baseline="30000" dirty="0" smtClean="0"/>
              <a:t>[</a:t>
            </a:r>
            <a:r>
              <a:rPr lang="en-US" dirty="0" smtClean="0"/>
              <a:t>which </a:t>
            </a:r>
            <a:r>
              <a:rPr lang="en-US" dirty="0"/>
              <a:t>was formulated after the first-ever free software conference in India, "Freedom First!", held in July 2001 in Trivandrum, the capital of Kerala, where Richard Stallman inaugurated the Free Software Foundation of </a:t>
            </a:r>
            <a:r>
              <a:rPr lang="en-US" dirty="0" smtClean="0"/>
              <a:t>India</a:t>
            </a:r>
          </a:p>
          <a:p>
            <a:pPr lvl="1"/>
            <a:r>
              <a:rPr lang="en-US" dirty="0" smtClean="0"/>
              <a:t>German city of Munich adopted SUSE Linux March 2003</a:t>
            </a:r>
          </a:p>
          <a:p>
            <a:pPr lvl="1"/>
            <a:r>
              <a:rPr lang="en-US" dirty="0" smtClean="0"/>
              <a:t>Government </a:t>
            </a:r>
            <a:r>
              <a:rPr lang="en-US" dirty="0"/>
              <a:t>o</a:t>
            </a:r>
            <a:r>
              <a:rPr lang="en-US" dirty="0" smtClean="0"/>
              <a:t>f Peru voted to adopt open source technologies across all its bodies</a:t>
            </a:r>
          </a:p>
          <a:p>
            <a:pPr lvl="1"/>
            <a:r>
              <a:rPr lang="en-US" dirty="0" smtClean="0"/>
              <a:t>2009 United States White House moved its servers to Linux and Drupal for content management</a:t>
            </a:r>
            <a:endParaRPr lang="en-US" dirty="0"/>
          </a:p>
        </p:txBody>
      </p:sp>
      <p:sp>
        <p:nvSpPr>
          <p:cNvPr id="4" name="Slide Number Placeholder 3"/>
          <p:cNvSpPr>
            <a:spLocks noGrp="1"/>
          </p:cNvSpPr>
          <p:nvPr>
            <p:ph type="sldNum" sz="quarter" idx="12"/>
          </p:nvPr>
        </p:nvSpPr>
        <p:spPr/>
        <p:txBody>
          <a:bodyPr/>
          <a:lstStyle/>
          <a:p>
            <a:fld id="{4B83A050-30DE-431E-8336-15BD37F70AF4}" type="slidenum">
              <a:rPr lang="en-US" smtClean="0"/>
              <a:t>9</a:t>
            </a:fld>
            <a:endParaRPr lang="en-US" dirty="0"/>
          </a:p>
        </p:txBody>
      </p:sp>
    </p:spTree>
    <p:extLst>
      <p:ext uri="{BB962C8B-B14F-4D97-AF65-F5344CB8AC3E}">
        <p14:creationId xmlns:p14="http://schemas.microsoft.com/office/powerpoint/2010/main" val="21679806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Sustainable </a:t>
            </a:r>
            <a:r>
              <a:rPr lang="en-US" dirty="0" smtClean="0"/>
              <a:t>policies that can be adopted </a:t>
            </a:r>
            <a:r>
              <a:rPr lang="en-US" dirty="0"/>
              <a:t/>
            </a:r>
            <a:br>
              <a:rPr lang="en-US" dirty="0"/>
            </a:br>
            <a:endParaRPr lang="en-US" dirty="0"/>
          </a:p>
        </p:txBody>
      </p:sp>
      <p:sp>
        <p:nvSpPr>
          <p:cNvPr id="3" name="Content Placeholder 2"/>
          <p:cNvSpPr>
            <a:spLocks noGrp="1"/>
          </p:cNvSpPr>
          <p:nvPr>
            <p:ph idx="1"/>
          </p:nvPr>
        </p:nvSpPr>
        <p:spPr>
          <a:xfrm>
            <a:off x="610659" y="1522414"/>
            <a:ext cx="8596668" cy="3880773"/>
          </a:xfrm>
        </p:spPr>
        <p:txBody>
          <a:bodyPr>
            <a:normAutofit fontScale="92500" lnSpcReduction="20000"/>
          </a:bodyPr>
          <a:lstStyle/>
          <a:p>
            <a:endParaRPr lang="en-US" dirty="0" smtClean="0"/>
          </a:p>
          <a:p>
            <a:r>
              <a:rPr lang="en-US" dirty="0" smtClean="0"/>
              <a:t>Automation of Government Budget and Financial Systems to increase efficiency, accuracy and transparency in public finances</a:t>
            </a:r>
          </a:p>
          <a:p>
            <a:pPr lvl="1"/>
            <a:r>
              <a:rPr lang="en-US" dirty="0" smtClean="0"/>
              <a:t>GIFMIS </a:t>
            </a:r>
          </a:p>
          <a:p>
            <a:pPr lvl="1"/>
            <a:r>
              <a:rPr lang="en-US" dirty="0" smtClean="0"/>
              <a:t>Treasury Single Account (TSA)</a:t>
            </a:r>
            <a:endParaRPr lang="en-US" dirty="0"/>
          </a:p>
          <a:p>
            <a:r>
              <a:rPr lang="en-US" dirty="0" smtClean="0"/>
              <a:t>Automation of tax administration systems to  increase revenue and make taxation pivot of national development</a:t>
            </a:r>
          </a:p>
          <a:p>
            <a:pPr lvl="1"/>
            <a:r>
              <a:rPr lang="en-US" dirty="0" smtClean="0"/>
              <a:t>FIRS ITAS </a:t>
            </a:r>
          </a:p>
          <a:p>
            <a:r>
              <a:rPr lang="en-US" dirty="0" smtClean="0"/>
              <a:t>Adoption of workflow and Business Process  Management Systems for process automation and paperless offices</a:t>
            </a:r>
          </a:p>
          <a:p>
            <a:pPr lvl="1"/>
            <a:r>
              <a:rPr lang="en-US" dirty="0" smtClean="0"/>
              <a:t>Open source BPM tools like </a:t>
            </a:r>
            <a:r>
              <a:rPr lang="en-US" dirty="0" err="1" smtClean="0"/>
              <a:t>Processmaker</a:t>
            </a:r>
            <a:r>
              <a:rPr lang="en-US" dirty="0" smtClean="0"/>
              <a:t>, </a:t>
            </a:r>
            <a:r>
              <a:rPr lang="en-US" dirty="0" err="1" smtClean="0"/>
              <a:t>Bizagi</a:t>
            </a:r>
            <a:r>
              <a:rPr lang="en-US" dirty="0" smtClean="0"/>
              <a:t>, Bonita BPM</a:t>
            </a:r>
          </a:p>
          <a:p>
            <a:r>
              <a:rPr lang="en-US" dirty="0" smtClean="0"/>
              <a:t>Adoption of Integrated Human Resource Management Systems/ERP</a:t>
            </a:r>
          </a:p>
          <a:p>
            <a:pPr lvl="1"/>
            <a:r>
              <a:rPr lang="en-US" dirty="0" smtClean="0"/>
              <a:t>IPPIS</a:t>
            </a:r>
          </a:p>
          <a:p>
            <a:pPr lvl="1"/>
            <a:endParaRPr lang="en-US" dirty="0" smtClean="0"/>
          </a:p>
        </p:txBody>
      </p:sp>
      <p:sp>
        <p:nvSpPr>
          <p:cNvPr id="4" name="Slide Number Placeholder 3"/>
          <p:cNvSpPr>
            <a:spLocks noGrp="1"/>
          </p:cNvSpPr>
          <p:nvPr>
            <p:ph type="sldNum" sz="quarter" idx="12"/>
          </p:nvPr>
        </p:nvSpPr>
        <p:spPr/>
        <p:txBody>
          <a:bodyPr/>
          <a:lstStyle/>
          <a:p>
            <a:fld id="{4B83A050-30DE-431E-8336-15BD37F70AF4}" type="slidenum">
              <a:rPr lang="en-US" smtClean="0"/>
              <a:t>10</a:t>
            </a:fld>
            <a:endParaRPr lang="en-US" dirty="0"/>
          </a:p>
        </p:txBody>
      </p:sp>
    </p:spTree>
    <p:extLst>
      <p:ext uri="{BB962C8B-B14F-4D97-AF65-F5344CB8AC3E}">
        <p14:creationId xmlns:p14="http://schemas.microsoft.com/office/powerpoint/2010/main" val="7410071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Sustainable </a:t>
            </a:r>
            <a:r>
              <a:rPr lang="en-US" dirty="0" smtClean="0"/>
              <a:t>policies that can be adopted </a:t>
            </a:r>
            <a:r>
              <a:rPr lang="en-US" dirty="0"/>
              <a:t/>
            </a:r>
            <a:br>
              <a:rPr lang="en-US" dirty="0"/>
            </a:br>
            <a:endParaRPr lang="en-US" dirty="0"/>
          </a:p>
        </p:txBody>
      </p:sp>
      <p:sp>
        <p:nvSpPr>
          <p:cNvPr id="3" name="Content Placeholder 2"/>
          <p:cNvSpPr>
            <a:spLocks noGrp="1"/>
          </p:cNvSpPr>
          <p:nvPr>
            <p:ph idx="1"/>
          </p:nvPr>
        </p:nvSpPr>
        <p:spPr>
          <a:xfrm>
            <a:off x="610659" y="1522414"/>
            <a:ext cx="8596668" cy="3880773"/>
          </a:xfrm>
        </p:spPr>
        <p:txBody>
          <a:bodyPr>
            <a:normAutofit/>
          </a:bodyPr>
          <a:lstStyle/>
          <a:p>
            <a:endParaRPr lang="en-US" dirty="0" smtClean="0"/>
          </a:p>
          <a:p>
            <a:r>
              <a:rPr lang="en-US" dirty="0" smtClean="0"/>
              <a:t>Optimization of  </a:t>
            </a:r>
            <a:r>
              <a:rPr lang="en-US" dirty="0"/>
              <a:t>processes</a:t>
            </a:r>
          </a:p>
          <a:p>
            <a:r>
              <a:rPr lang="en-US" dirty="0" smtClean="0"/>
              <a:t>Automation of  </a:t>
            </a:r>
            <a:r>
              <a:rPr lang="en-US" dirty="0"/>
              <a:t>processes</a:t>
            </a:r>
          </a:p>
          <a:p>
            <a:r>
              <a:rPr lang="en-US" dirty="0" smtClean="0"/>
              <a:t>Using technology proactively </a:t>
            </a:r>
            <a:r>
              <a:rPr lang="en-US" dirty="0"/>
              <a:t>not r</a:t>
            </a:r>
            <a:r>
              <a:rPr lang="en-US" dirty="0" smtClean="0"/>
              <a:t>eactively</a:t>
            </a:r>
            <a:endParaRPr lang="en-US" dirty="0"/>
          </a:p>
          <a:p>
            <a:r>
              <a:rPr lang="en-US" dirty="0"/>
              <a:t>Long term not short term</a:t>
            </a:r>
          </a:p>
          <a:p>
            <a:pPr lvl="1"/>
            <a:endParaRPr lang="en-US" dirty="0" smtClean="0"/>
          </a:p>
        </p:txBody>
      </p:sp>
      <p:sp>
        <p:nvSpPr>
          <p:cNvPr id="4" name="Slide Number Placeholder 3"/>
          <p:cNvSpPr>
            <a:spLocks noGrp="1"/>
          </p:cNvSpPr>
          <p:nvPr>
            <p:ph type="sldNum" sz="quarter" idx="12"/>
          </p:nvPr>
        </p:nvSpPr>
        <p:spPr/>
        <p:txBody>
          <a:bodyPr/>
          <a:lstStyle/>
          <a:p>
            <a:fld id="{4B83A050-30DE-431E-8336-15BD37F70AF4}" type="slidenum">
              <a:rPr lang="en-US" smtClean="0"/>
              <a:t>11</a:t>
            </a:fld>
            <a:endParaRPr lang="en-US" dirty="0"/>
          </a:p>
        </p:txBody>
      </p:sp>
    </p:spTree>
    <p:extLst>
      <p:ext uri="{BB962C8B-B14F-4D97-AF65-F5344CB8AC3E}">
        <p14:creationId xmlns:p14="http://schemas.microsoft.com/office/powerpoint/2010/main" val="9599910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Integrated Technology Roadmap</a:t>
            </a:r>
            <a:br>
              <a:rPr lang="en-US" dirty="0"/>
            </a:br>
            <a:endParaRPr lang="en-US" dirty="0"/>
          </a:p>
        </p:txBody>
      </p:sp>
      <p:sp>
        <p:nvSpPr>
          <p:cNvPr id="3" name="Content Placeholder 2"/>
          <p:cNvSpPr>
            <a:spLocks noGrp="1"/>
          </p:cNvSpPr>
          <p:nvPr>
            <p:ph idx="1"/>
          </p:nvPr>
        </p:nvSpPr>
        <p:spPr/>
        <p:txBody>
          <a:bodyPr>
            <a:normAutofit/>
          </a:bodyPr>
          <a:lstStyle/>
          <a:p>
            <a:endParaRPr lang="en-US" dirty="0"/>
          </a:p>
          <a:p>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4B83A050-30DE-431E-8336-15BD37F70AF4}" type="slidenum">
              <a:rPr lang="en-US" smtClean="0"/>
              <a:t>12</a:t>
            </a:fld>
            <a:endParaRPr lang="en-US" dirty="0"/>
          </a:p>
        </p:txBody>
      </p:sp>
      <p:sp>
        <p:nvSpPr>
          <p:cNvPr id="5" name="Rectangle 4"/>
          <p:cNvSpPr/>
          <p:nvPr/>
        </p:nvSpPr>
        <p:spPr>
          <a:xfrm>
            <a:off x="677334" y="1443841"/>
            <a:ext cx="8466666" cy="3970318"/>
          </a:xfrm>
          <a:prstGeom prst="rect">
            <a:avLst/>
          </a:prstGeom>
        </p:spPr>
        <p:txBody>
          <a:bodyPr wrap="square">
            <a:spAutoFit/>
          </a:bodyPr>
          <a:lstStyle/>
          <a:p>
            <a:endParaRPr lang="en-US" dirty="0" smtClean="0"/>
          </a:p>
          <a:p>
            <a:r>
              <a:rPr lang="en-US" dirty="0" smtClean="0"/>
              <a:t>An integrated Technology Roadmap is key to national development.</a:t>
            </a:r>
          </a:p>
          <a:p>
            <a:pPr marL="742950" lvl="1" indent="-285750">
              <a:buFont typeface="Arial" panose="020B0604020202020204" pitchFamily="34" charset="0"/>
              <a:buChar char="•"/>
            </a:pPr>
            <a:r>
              <a:rPr lang="en-US" dirty="0" smtClean="0"/>
              <a:t>Nigeria’s </a:t>
            </a:r>
            <a:r>
              <a:rPr lang="en-US" dirty="0"/>
              <a:t>first National Science and Technology </a:t>
            </a:r>
            <a:r>
              <a:rPr lang="en-US" dirty="0" smtClean="0"/>
              <a:t>Policy was developed in 1986</a:t>
            </a:r>
            <a:endParaRPr lang="en-US" dirty="0"/>
          </a:p>
          <a:p>
            <a:pPr marL="742950" lvl="1" indent="-285750">
              <a:buFont typeface="Arial" panose="020B0604020202020204" pitchFamily="34" charset="0"/>
              <a:buChar char="•"/>
            </a:pPr>
            <a:r>
              <a:rPr lang="en-US" dirty="0"/>
              <a:t>A second one in 1997, </a:t>
            </a:r>
          </a:p>
          <a:p>
            <a:pPr marL="742950" lvl="1" indent="-285750">
              <a:buFont typeface="Arial" panose="020B0604020202020204" pitchFamily="34" charset="0"/>
              <a:buChar char="•"/>
            </a:pPr>
            <a:r>
              <a:rPr lang="en-US" dirty="0"/>
              <a:t>A third policy in 2003  </a:t>
            </a:r>
          </a:p>
          <a:p>
            <a:pPr marL="742950" lvl="1" indent="-285750">
              <a:buFont typeface="Arial" panose="020B0604020202020204" pitchFamily="34" charset="0"/>
              <a:buChar char="•"/>
            </a:pPr>
            <a:r>
              <a:rPr lang="en-US" dirty="0"/>
              <a:t>Second and third had goals of  the creation of an independent, integrated economy. </a:t>
            </a:r>
          </a:p>
          <a:p>
            <a:pPr marL="742950" lvl="1" indent="-285750">
              <a:buFont typeface="Arial" panose="020B0604020202020204" pitchFamily="34" charset="0"/>
              <a:buChar char="•"/>
            </a:pPr>
            <a:r>
              <a:rPr lang="en-US" dirty="0" smtClean="0"/>
              <a:t>They emphasized </a:t>
            </a:r>
            <a:r>
              <a:rPr lang="en-US" dirty="0"/>
              <a:t>a systematic approach to determining technology programmes</a:t>
            </a:r>
          </a:p>
          <a:p>
            <a:pPr marL="285750" indent="-285750">
              <a:buFont typeface="Arial" panose="020B0604020202020204" pitchFamily="34" charset="0"/>
              <a:buChar char="•"/>
            </a:pPr>
            <a:r>
              <a:rPr lang="en-US" dirty="0"/>
              <a:t>Requirements </a:t>
            </a:r>
            <a:r>
              <a:rPr lang="en-US" dirty="0" smtClean="0"/>
              <a:t>for success in implementation of national technology roadmap</a:t>
            </a:r>
            <a:endParaRPr lang="en-US" dirty="0"/>
          </a:p>
          <a:p>
            <a:pPr marL="742950" lvl="1" indent="-285750">
              <a:buFont typeface="Arial" panose="020B0604020202020204" pitchFamily="34" charset="0"/>
              <a:buChar char="•"/>
            </a:pPr>
            <a:r>
              <a:rPr lang="en-US" dirty="0"/>
              <a:t>Clear </a:t>
            </a:r>
            <a:r>
              <a:rPr lang="en-US" dirty="0" smtClean="0"/>
              <a:t>vision for the future</a:t>
            </a:r>
            <a:endParaRPr lang="en-US" dirty="0"/>
          </a:p>
          <a:p>
            <a:pPr marL="742950" lvl="1" indent="-285750">
              <a:buFont typeface="Arial" panose="020B0604020202020204" pitchFamily="34" charset="0"/>
              <a:buChar char="•"/>
            </a:pPr>
            <a:r>
              <a:rPr lang="en-US" dirty="0"/>
              <a:t>Budgetary allocation </a:t>
            </a:r>
            <a:r>
              <a:rPr lang="en-US" dirty="0" smtClean="0"/>
              <a:t>to Science and Technology</a:t>
            </a:r>
            <a:endParaRPr lang="en-US" dirty="0"/>
          </a:p>
          <a:p>
            <a:pPr marL="742950" lvl="1" indent="-285750">
              <a:buFont typeface="Arial" panose="020B0604020202020204" pitchFamily="34" charset="0"/>
              <a:buChar char="•"/>
            </a:pPr>
            <a:r>
              <a:rPr lang="en-US" dirty="0" smtClean="0"/>
              <a:t>Good relationships </a:t>
            </a:r>
            <a:r>
              <a:rPr lang="en-US" dirty="0"/>
              <a:t>between Min. Of Science and Technology and outside </a:t>
            </a:r>
            <a:r>
              <a:rPr lang="en-US" dirty="0" smtClean="0"/>
              <a:t>organisations/development partners DFID/UN/EU etc.</a:t>
            </a:r>
            <a:endParaRPr lang="en-US" dirty="0"/>
          </a:p>
          <a:p>
            <a:pPr marL="742950" lvl="1" indent="-285750">
              <a:buFont typeface="Arial" panose="020B0604020202020204" pitchFamily="34" charset="0"/>
              <a:buChar char="•"/>
            </a:pPr>
            <a:r>
              <a:rPr lang="en-US" dirty="0"/>
              <a:t>Legal framework and backing </a:t>
            </a:r>
            <a:r>
              <a:rPr lang="en-US" dirty="0" smtClean="0"/>
              <a:t>for the policy</a:t>
            </a:r>
            <a:endParaRPr lang="en-US" dirty="0"/>
          </a:p>
        </p:txBody>
      </p:sp>
    </p:spTree>
    <p:extLst>
      <p:ext uri="{BB962C8B-B14F-4D97-AF65-F5344CB8AC3E}">
        <p14:creationId xmlns:p14="http://schemas.microsoft.com/office/powerpoint/2010/main" val="20258612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Key uses and applications  of technology that can help to bridge the national development gaps</a:t>
            </a:r>
          </a:p>
        </p:txBody>
      </p:sp>
      <p:sp>
        <p:nvSpPr>
          <p:cNvPr id="3" name="Content Placeholder 2"/>
          <p:cNvSpPr>
            <a:spLocks noGrp="1"/>
          </p:cNvSpPr>
          <p:nvPr>
            <p:ph idx="1"/>
          </p:nvPr>
        </p:nvSpPr>
        <p:spPr/>
        <p:txBody>
          <a:bodyPr>
            <a:normAutofit fontScale="92500" lnSpcReduction="20000"/>
          </a:bodyPr>
          <a:lstStyle/>
          <a:p>
            <a:endParaRPr lang="en-US" dirty="0"/>
          </a:p>
          <a:p>
            <a:pPr marL="457200" indent="-457200">
              <a:buFont typeface="+mj-lt"/>
              <a:buAutoNum type="arabicPeriod"/>
            </a:pPr>
            <a:r>
              <a:rPr lang="en-US" dirty="0" smtClean="0"/>
              <a:t>Broadband Internet</a:t>
            </a:r>
          </a:p>
          <a:p>
            <a:pPr marL="457200" indent="-457200">
              <a:buFont typeface="+mj-lt"/>
              <a:buAutoNum type="arabicPeriod"/>
            </a:pPr>
            <a:r>
              <a:rPr lang="en-US" dirty="0" smtClean="0"/>
              <a:t>Data analytics and Business Intelligence</a:t>
            </a:r>
          </a:p>
          <a:p>
            <a:pPr marL="457200" indent="-457200">
              <a:buFont typeface="+mj-lt"/>
              <a:buAutoNum type="arabicPeriod"/>
            </a:pPr>
            <a:r>
              <a:rPr lang="en-US" dirty="0" smtClean="0"/>
              <a:t>Mobile applications</a:t>
            </a:r>
          </a:p>
          <a:p>
            <a:pPr marL="457200" indent="-457200">
              <a:buFont typeface="+mj-lt"/>
              <a:buAutoNum type="arabicPeriod"/>
            </a:pPr>
            <a:r>
              <a:rPr lang="en-US" dirty="0" smtClean="0"/>
              <a:t>Computer Aided Agriculture/E-Agriculture</a:t>
            </a:r>
          </a:p>
          <a:p>
            <a:pPr marL="457200" indent="-457200">
              <a:buFont typeface="+mj-lt"/>
              <a:buAutoNum type="arabicPeriod"/>
            </a:pPr>
            <a:r>
              <a:rPr lang="en-US" dirty="0" smtClean="0"/>
              <a:t>E-Health/Telemedicine</a:t>
            </a:r>
          </a:p>
          <a:p>
            <a:pPr marL="457200" indent="-457200">
              <a:buFont typeface="+mj-lt"/>
              <a:buAutoNum type="arabicPeriod"/>
            </a:pPr>
            <a:r>
              <a:rPr lang="en-US" dirty="0" smtClean="0"/>
              <a:t>E-Learning and E-libraries</a:t>
            </a:r>
          </a:p>
          <a:p>
            <a:pPr marL="457200" indent="-457200">
              <a:buFont typeface="+mj-lt"/>
              <a:buAutoNum type="arabicPeriod"/>
            </a:pPr>
            <a:r>
              <a:rPr lang="en-US" dirty="0" smtClean="0"/>
              <a:t>Identity Management System</a:t>
            </a:r>
          </a:p>
          <a:p>
            <a:pPr marL="457200" indent="-457200">
              <a:buFont typeface="+mj-lt"/>
              <a:buAutoNum type="arabicPeriod"/>
            </a:pPr>
            <a:r>
              <a:rPr lang="en-US" dirty="0" smtClean="0"/>
              <a:t>Renewable energy, Solar and wind power</a:t>
            </a:r>
          </a:p>
          <a:p>
            <a:pPr marL="457200" indent="-457200">
              <a:buFont typeface="+mj-lt"/>
              <a:buAutoNum type="arabicPeriod"/>
            </a:pPr>
            <a:r>
              <a:rPr lang="en-US" dirty="0" smtClean="0"/>
              <a:t>Cloud computing </a:t>
            </a:r>
          </a:p>
          <a:p>
            <a:endParaRPr lang="en-US" dirty="0" smtClean="0"/>
          </a:p>
          <a:p>
            <a:endParaRPr lang="en-US" dirty="0"/>
          </a:p>
          <a:p>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4B83A050-30DE-431E-8336-15BD37F70AF4}" type="slidenum">
              <a:rPr lang="en-US" smtClean="0"/>
              <a:t>13</a:t>
            </a:fld>
            <a:endParaRPr lang="en-US" dirty="0"/>
          </a:p>
        </p:txBody>
      </p:sp>
    </p:spTree>
    <p:extLst>
      <p:ext uri="{BB962C8B-B14F-4D97-AF65-F5344CB8AC3E}">
        <p14:creationId xmlns:p14="http://schemas.microsoft.com/office/powerpoint/2010/main" val="41685208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Broadband Connectivity </a:t>
            </a:r>
            <a:br>
              <a:rPr lang="en-US" dirty="0"/>
            </a:br>
            <a:endParaRPr lang="en-US" dirty="0"/>
          </a:p>
        </p:txBody>
      </p:sp>
      <p:sp>
        <p:nvSpPr>
          <p:cNvPr id="3" name="Content Placeholder 2"/>
          <p:cNvSpPr>
            <a:spLocks noGrp="1"/>
          </p:cNvSpPr>
          <p:nvPr>
            <p:ph idx="1"/>
          </p:nvPr>
        </p:nvSpPr>
        <p:spPr>
          <a:xfrm>
            <a:off x="677334" y="1658679"/>
            <a:ext cx="8596668" cy="4382683"/>
          </a:xfrm>
        </p:spPr>
        <p:txBody>
          <a:bodyPr>
            <a:normAutofit fontScale="85000" lnSpcReduction="20000"/>
          </a:bodyPr>
          <a:lstStyle/>
          <a:p>
            <a:pPr marL="0" indent="0">
              <a:buNone/>
            </a:pPr>
            <a:endParaRPr lang="en-US" dirty="0" smtClean="0"/>
          </a:p>
          <a:p>
            <a:pPr marL="0" indent="0">
              <a:buNone/>
            </a:pPr>
            <a:r>
              <a:rPr lang="en-US" dirty="0" smtClean="0"/>
              <a:t>High </a:t>
            </a:r>
            <a:r>
              <a:rPr lang="en-US" dirty="0"/>
              <a:t>speed Internet access</a:t>
            </a:r>
          </a:p>
          <a:p>
            <a:r>
              <a:rPr lang="en-US" dirty="0" smtClean="0"/>
              <a:t>Fixed :VSAT</a:t>
            </a:r>
            <a:r>
              <a:rPr lang="en-US" dirty="0"/>
              <a:t>, Fibre-optic cables, Radio</a:t>
            </a:r>
          </a:p>
          <a:p>
            <a:r>
              <a:rPr lang="en-US" dirty="0"/>
              <a:t>Mobile </a:t>
            </a:r>
            <a:r>
              <a:rPr lang="en-US" dirty="0" smtClean="0"/>
              <a:t>:GPRS</a:t>
            </a:r>
            <a:r>
              <a:rPr lang="en-US" dirty="0"/>
              <a:t>, EDGE , 3G, 4G LTE</a:t>
            </a:r>
          </a:p>
          <a:p>
            <a:r>
              <a:rPr lang="en-US" dirty="0" smtClean="0"/>
              <a:t>Some relevant </a:t>
            </a:r>
            <a:r>
              <a:rPr lang="en-US" dirty="0"/>
              <a:t>a</a:t>
            </a:r>
            <a:r>
              <a:rPr lang="en-US" dirty="0" smtClean="0"/>
              <a:t>pplications of broadband connectivity</a:t>
            </a:r>
          </a:p>
          <a:p>
            <a:pPr lvl="1"/>
            <a:r>
              <a:rPr lang="en-US" dirty="0" smtClean="0"/>
              <a:t>Internet </a:t>
            </a:r>
            <a:r>
              <a:rPr lang="en-US" dirty="0"/>
              <a:t>content </a:t>
            </a:r>
            <a:r>
              <a:rPr lang="en-US" dirty="0" smtClean="0"/>
              <a:t>delivery: websites</a:t>
            </a:r>
            <a:r>
              <a:rPr lang="en-US" dirty="0"/>
              <a:t>, streaming video, streaming audio, RSS feeds</a:t>
            </a:r>
          </a:p>
          <a:p>
            <a:pPr lvl="1"/>
            <a:r>
              <a:rPr lang="en-US" dirty="0" smtClean="0"/>
              <a:t>E-commerce: Jumia.com, Konga.com, </a:t>
            </a:r>
          </a:p>
          <a:p>
            <a:pPr lvl="1"/>
            <a:r>
              <a:rPr lang="en-US" dirty="0" smtClean="0"/>
              <a:t>Payment gateways :WebPay</a:t>
            </a:r>
          </a:p>
          <a:p>
            <a:pPr lvl="1"/>
            <a:r>
              <a:rPr lang="en-US" dirty="0" smtClean="0"/>
              <a:t>E-banking, m-Banking</a:t>
            </a:r>
          </a:p>
          <a:p>
            <a:pPr lvl="1"/>
            <a:r>
              <a:rPr lang="en-US" dirty="0"/>
              <a:t>Micro blogging </a:t>
            </a:r>
            <a:r>
              <a:rPr lang="en-US" dirty="0" smtClean="0"/>
              <a:t>:Twitter</a:t>
            </a:r>
            <a:endParaRPr lang="en-US" dirty="0"/>
          </a:p>
          <a:p>
            <a:pPr lvl="1"/>
            <a:r>
              <a:rPr lang="en-US" dirty="0"/>
              <a:t>Social Networks </a:t>
            </a:r>
            <a:r>
              <a:rPr lang="en-US" dirty="0" smtClean="0"/>
              <a:t>: Facebook</a:t>
            </a:r>
            <a:r>
              <a:rPr lang="en-US" dirty="0"/>
              <a:t>, Google</a:t>
            </a:r>
            <a:r>
              <a:rPr lang="en-US" dirty="0" smtClean="0"/>
              <a:t>+</a:t>
            </a:r>
          </a:p>
          <a:p>
            <a:pPr lvl="1"/>
            <a:r>
              <a:rPr lang="en-US" dirty="0" smtClean="0"/>
              <a:t>Online Crowdsourcing:  </a:t>
            </a:r>
            <a:r>
              <a:rPr lang="en-US" dirty="0"/>
              <a:t>the practice of obtaining needed services, ideas, or content by soliciting contributions from a large group of people, and especially from an online community, rather than from traditional employees or </a:t>
            </a:r>
            <a:r>
              <a:rPr lang="en-US" dirty="0" smtClean="0"/>
              <a:t>suppliers </a:t>
            </a:r>
            <a:endParaRPr lang="en-US" dirty="0"/>
          </a:p>
          <a:p>
            <a:pPr lvl="1"/>
            <a:r>
              <a:rPr lang="en-US" dirty="0" smtClean="0"/>
              <a:t>Online Crowdfunding :the </a:t>
            </a:r>
            <a:r>
              <a:rPr lang="en-US" dirty="0"/>
              <a:t>process of funding </a:t>
            </a:r>
            <a:r>
              <a:rPr lang="en-US" dirty="0" smtClean="0"/>
              <a:t>projects </a:t>
            </a:r>
            <a:r>
              <a:rPr lang="en-US" dirty="0"/>
              <a:t>by a multitude of people contributing a small amount in order to attain a certain monetary </a:t>
            </a:r>
            <a:r>
              <a:rPr lang="en-US" dirty="0" smtClean="0"/>
              <a:t>goal eg.www.kickstarter.com</a:t>
            </a:r>
            <a:endParaRPr lang="en-US" dirty="0"/>
          </a:p>
          <a:p>
            <a:pPr marL="0" indent="0">
              <a:buNone/>
            </a:pPr>
            <a:endParaRPr lang="en-US" dirty="0" smtClean="0"/>
          </a:p>
          <a:p>
            <a:endParaRPr lang="en-US" dirty="0" smtClean="0"/>
          </a:p>
          <a:p>
            <a:endParaRPr lang="en-US" dirty="0"/>
          </a:p>
          <a:p>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4B83A050-30DE-431E-8336-15BD37F70AF4}" type="slidenum">
              <a:rPr lang="en-US" smtClean="0"/>
              <a:t>14</a:t>
            </a:fld>
            <a:endParaRPr lang="en-US" dirty="0"/>
          </a:p>
        </p:txBody>
      </p:sp>
    </p:spTree>
    <p:extLst>
      <p:ext uri="{BB962C8B-B14F-4D97-AF65-F5344CB8AC3E}">
        <p14:creationId xmlns:p14="http://schemas.microsoft.com/office/powerpoint/2010/main" val="5340217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Data </a:t>
            </a:r>
            <a:r>
              <a:rPr lang="en-US" dirty="0" smtClean="0"/>
              <a:t>Mining and Analytics</a:t>
            </a:r>
            <a:r>
              <a:rPr lang="en-US" dirty="0"/>
              <a:t/>
            </a:r>
            <a:br>
              <a:rPr lang="en-US" dirty="0"/>
            </a:br>
            <a:endParaRPr lang="en-US" dirty="0"/>
          </a:p>
        </p:txBody>
      </p:sp>
      <p:sp>
        <p:nvSpPr>
          <p:cNvPr id="3" name="Content Placeholder 2"/>
          <p:cNvSpPr>
            <a:spLocks noGrp="1"/>
          </p:cNvSpPr>
          <p:nvPr>
            <p:ph idx="1"/>
          </p:nvPr>
        </p:nvSpPr>
        <p:spPr>
          <a:xfrm>
            <a:off x="677334" y="1637415"/>
            <a:ext cx="8596668" cy="4403948"/>
          </a:xfrm>
        </p:spPr>
        <p:txBody>
          <a:bodyPr>
            <a:normAutofit fontScale="85000" lnSpcReduction="10000"/>
          </a:bodyPr>
          <a:lstStyle/>
          <a:p>
            <a:endParaRPr lang="en-US" dirty="0" smtClean="0"/>
          </a:p>
          <a:p>
            <a:r>
              <a:rPr lang="en-US" dirty="0" smtClean="0"/>
              <a:t>National development requires proper planning. Proper planning requires information. Data analytics enable proper extraction of useful information to aid decision making and planning.</a:t>
            </a:r>
          </a:p>
          <a:p>
            <a:r>
              <a:rPr lang="en-US" dirty="0" smtClean="0"/>
              <a:t>Analysis </a:t>
            </a:r>
            <a:r>
              <a:rPr lang="en-US" dirty="0"/>
              <a:t>of data is a process of inspecting, cleaning, transforming, and modeling data with the goal of discovering useful information, suggesting conclusions, and supporting decision making. </a:t>
            </a:r>
          </a:p>
          <a:p>
            <a:r>
              <a:rPr lang="en-US" dirty="0"/>
              <a:t>Data integration is a precursor to data analysis, and data analysis is closely linked to data visualization and data dissemination.</a:t>
            </a:r>
          </a:p>
          <a:p>
            <a:r>
              <a:rPr lang="en-US" dirty="0" smtClean="0"/>
              <a:t>Data </a:t>
            </a:r>
            <a:r>
              <a:rPr lang="en-US" dirty="0"/>
              <a:t>mining is a particular data analysis technique that focuses on modeling and knowledge discovery for predictive rather than purely descriptive purposes. </a:t>
            </a:r>
            <a:endParaRPr lang="en-US" dirty="0" smtClean="0"/>
          </a:p>
          <a:p>
            <a:r>
              <a:rPr lang="en-US" dirty="0" smtClean="0"/>
              <a:t>Business </a:t>
            </a:r>
            <a:r>
              <a:rPr lang="en-US" dirty="0"/>
              <a:t>intelligence covers data analysis that relies heavily on aggregation, focusing on </a:t>
            </a:r>
            <a:r>
              <a:rPr lang="en-US" dirty="0" smtClean="0"/>
              <a:t>extraction of business information</a:t>
            </a:r>
            <a:r>
              <a:rPr lang="en-US" dirty="0"/>
              <a:t> </a:t>
            </a:r>
            <a:r>
              <a:rPr lang="en-US" dirty="0" smtClean="0"/>
              <a:t>from the raw data. This allows hidden patterns and trends to be seen and more accurate forecasting.</a:t>
            </a:r>
          </a:p>
          <a:p>
            <a:r>
              <a:rPr lang="en-US" dirty="0" smtClean="0"/>
              <a:t>There are several ICT tools that enable data mining and extraction of business intelligence to aid planning for National Development e.g. UN DevInfo</a:t>
            </a:r>
          </a:p>
          <a:p>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4B83A050-30DE-431E-8336-15BD37F70AF4}" type="slidenum">
              <a:rPr lang="en-US" smtClean="0"/>
              <a:t>15</a:t>
            </a:fld>
            <a:endParaRPr lang="en-US" dirty="0"/>
          </a:p>
        </p:txBody>
      </p:sp>
    </p:spTree>
    <p:extLst>
      <p:ext uri="{BB962C8B-B14F-4D97-AF65-F5344CB8AC3E}">
        <p14:creationId xmlns:p14="http://schemas.microsoft.com/office/powerpoint/2010/main" val="81956389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Mobile Applications</a:t>
            </a:r>
            <a:r>
              <a:rPr lang="en-US" dirty="0"/>
              <a:t/>
            </a:r>
            <a:br>
              <a:rPr lang="en-US" dirty="0"/>
            </a:br>
            <a:endParaRPr lang="en-US" dirty="0"/>
          </a:p>
        </p:txBody>
      </p:sp>
      <p:sp>
        <p:nvSpPr>
          <p:cNvPr id="3" name="Content Placeholder 2"/>
          <p:cNvSpPr>
            <a:spLocks noGrp="1"/>
          </p:cNvSpPr>
          <p:nvPr>
            <p:ph idx="1"/>
          </p:nvPr>
        </p:nvSpPr>
        <p:spPr>
          <a:xfrm>
            <a:off x="677334" y="1360967"/>
            <a:ext cx="8596668" cy="4680395"/>
          </a:xfrm>
        </p:spPr>
        <p:txBody>
          <a:bodyPr>
            <a:normAutofit fontScale="25000" lnSpcReduction="20000"/>
          </a:bodyPr>
          <a:lstStyle/>
          <a:p>
            <a:endParaRPr lang="en-US" sz="4800" dirty="0" smtClean="0"/>
          </a:p>
          <a:p>
            <a:endParaRPr lang="en-US" sz="4800" dirty="0"/>
          </a:p>
          <a:p>
            <a:r>
              <a:rPr lang="en-US" sz="4800" dirty="0" smtClean="0"/>
              <a:t>The privatization of the telecoms industry has brought about growth of telephone lines. Nigeria presently has over 100m GSM lines across all service providers. This forms a huge platform for technology to aid national development.</a:t>
            </a:r>
            <a:endParaRPr lang="en-US" sz="4800" dirty="0"/>
          </a:p>
          <a:p>
            <a:r>
              <a:rPr lang="en-US" sz="4800" dirty="0" smtClean="0"/>
              <a:t>mLearning</a:t>
            </a:r>
          </a:p>
          <a:p>
            <a:pPr lvl="1"/>
            <a:r>
              <a:rPr lang="en-US" sz="4800" dirty="0"/>
              <a:t>The term </a:t>
            </a:r>
            <a:r>
              <a:rPr lang="en-US" sz="4800" b="1" dirty="0"/>
              <a:t>m-learning</a:t>
            </a:r>
            <a:r>
              <a:rPr lang="en-US" sz="4800" dirty="0"/>
              <a:t> or "mobile learning", has different meanings for different communities, that refer to a subset of e-learning, educational technology and distance education, that focuses on learning across contexts and learning with mobile </a:t>
            </a:r>
            <a:r>
              <a:rPr lang="en-US" sz="4800" dirty="0" smtClean="0"/>
              <a:t>devices</a:t>
            </a:r>
          </a:p>
          <a:p>
            <a:pPr lvl="1"/>
            <a:r>
              <a:rPr lang="en-US" sz="4800" dirty="0"/>
              <a:t>M-learning technologies include handheld computers, MP3 players, notebooks, mobile phones and tablets. M-learning focuses on the mobility of the learner, interacting with portable technologies, and learning that reflects a focus on how society and its institutions can accommodate and support an increasingly mobile population. There is also a new direction in m-learning that gives the instructor more mobility and includes creation of on the spot and in the field learning material that predominately uses </a:t>
            </a:r>
            <a:r>
              <a:rPr lang="en-US" sz="4800" dirty="0">
                <a:hlinkClick r:id="rId2" action="ppaction://hlinkfile" tooltip="Smartphone"/>
              </a:rPr>
              <a:t>smartphone</a:t>
            </a:r>
            <a:r>
              <a:rPr lang="en-US" sz="4800" dirty="0"/>
              <a:t> with special software such as AHG Cloud Note. Using mobile tools for creating learning aides and materials becomes an important part of informal learning.</a:t>
            </a:r>
          </a:p>
          <a:p>
            <a:r>
              <a:rPr lang="en-US" sz="4800" dirty="0" err="1" smtClean="0"/>
              <a:t>mCommerce</a:t>
            </a:r>
            <a:r>
              <a:rPr lang="en-US" sz="4800" dirty="0" smtClean="0"/>
              <a:t> mobile commerce  use of mobile phones for commerce</a:t>
            </a:r>
          </a:p>
          <a:p>
            <a:r>
              <a:rPr lang="en-US" sz="4800" dirty="0" smtClean="0"/>
              <a:t>mPayments mobile payments use of mobile phones for payments</a:t>
            </a:r>
          </a:p>
          <a:p>
            <a:r>
              <a:rPr lang="en-US" sz="4800" dirty="0" smtClean="0"/>
              <a:t>mBanking mobile banking use of mobile phones for banking</a:t>
            </a:r>
          </a:p>
          <a:p>
            <a:r>
              <a:rPr lang="en-US" sz="4800" dirty="0" smtClean="0"/>
              <a:t>mAgriculture use of mobile phones in agriculture for information, farm input distribution such as fertilizer distribution</a:t>
            </a:r>
          </a:p>
          <a:p>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4B83A050-30DE-431E-8336-15BD37F70AF4}" type="slidenum">
              <a:rPr lang="en-US" smtClean="0"/>
              <a:t>16</a:t>
            </a:fld>
            <a:endParaRPr lang="en-US" dirty="0"/>
          </a:p>
        </p:txBody>
      </p:sp>
    </p:spTree>
    <p:extLst>
      <p:ext uri="{BB962C8B-B14F-4D97-AF65-F5344CB8AC3E}">
        <p14:creationId xmlns:p14="http://schemas.microsoft.com/office/powerpoint/2010/main" val="95997101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Mobile Applications</a:t>
            </a:r>
            <a:r>
              <a:rPr lang="en-US" dirty="0"/>
              <a:t/>
            </a:r>
            <a:br>
              <a:rPr lang="en-US" dirty="0"/>
            </a:br>
            <a:endParaRPr lang="en-US" dirty="0"/>
          </a:p>
        </p:txBody>
      </p:sp>
      <p:sp>
        <p:nvSpPr>
          <p:cNvPr id="3" name="Content Placeholder 2"/>
          <p:cNvSpPr>
            <a:spLocks noGrp="1"/>
          </p:cNvSpPr>
          <p:nvPr>
            <p:ph idx="1"/>
          </p:nvPr>
        </p:nvSpPr>
        <p:spPr>
          <a:xfrm>
            <a:off x="677334" y="1435395"/>
            <a:ext cx="8596668" cy="4605967"/>
          </a:xfrm>
        </p:spPr>
        <p:txBody>
          <a:bodyPr>
            <a:normAutofit fontScale="85000" lnSpcReduction="10000"/>
          </a:bodyPr>
          <a:lstStyle/>
          <a:p>
            <a:endParaRPr lang="en-US" dirty="0"/>
          </a:p>
          <a:p>
            <a:r>
              <a:rPr lang="en-US" dirty="0"/>
              <a:t>Mobile banking is a system that allows customers of a financial institution to conduct a number of financial transactions through a mobile device such as a mobile </a:t>
            </a:r>
            <a:r>
              <a:rPr lang="en-US" dirty="0" smtClean="0"/>
              <a:t>phone, or tablet. Mobile </a:t>
            </a:r>
            <a:r>
              <a:rPr lang="en-US" dirty="0"/>
              <a:t>banking differs from mobile payments, which involve the use of a mobile device to pay for goods or services either at the point of sale or </a:t>
            </a:r>
            <a:r>
              <a:rPr lang="en-US" dirty="0" smtClean="0"/>
              <a:t>remotely. </a:t>
            </a:r>
          </a:p>
          <a:p>
            <a:r>
              <a:rPr lang="en-US" dirty="0" smtClean="0"/>
              <a:t>Mobile </a:t>
            </a:r>
            <a:r>
              <a:rPr lang="en-US" dirty="0"/>
              <a:t>banking has until recently (2010) most often been performed via SMS or the mobile web. Apple's initial success with iPhone and the rapid growth of phones based on Google's Android (operating system) have led to increasing use of special client programs, called apps, downloaded to the mobile device. With that said, advancements in web technologies such as HTML5, CSS3 and JavaScript have seen more banks launching mobile web based services to complement native applications. A recent study (May 2012) by Mapa Research suggests that over a third of </a:t>
            </a:r>
            <a:r>
              <a:rPr lang="en-US" dirty="0" smtClean="0"/>
              <a:t>banks </a:t>
            </a:r>
            <a:r>
              <a:rPr lang="en-US" dirty="0"/>
              <a:t>have mobile device detection upon visiting the banks' main website. </a:t>
            </a:r>
          </a:p>
          <a:p>
            <a:r>
              <a:rPr lang="en-US" dirty="0"/>
              <a:t>Typical mobile banking services may include:</a:t>
            </a:r>
          </a:p>
          <a:p>
            <a:pPr lvl="1"/>
            <a:r>
              <a:rPr lang="en-US" dirty="0" smtClean="0"/>
              <a:t>Mini-statements </a:t>
            </a:r>
            <a:r>
              <a:rPr lang="en-US" dirty="0"/>
              <a:t>and checking of account </a:t>
            </a:r>
            <a:r>
              <a:rPr lang="en-US" dirty="0" smtClean="0"/>
              <a:t>history, Alerts </a:t>
            </a:r>
            <a:r>
              <a:rPr lang="en-US" dirty="0"/>
              <a:t>on account activity or passing of set </a:t>
            </a:r>
            <a:r>
              <a:rPr lang="en-US" dirty="0" smtClean="0"/>
              <a:t>thresholds, Monitoring </a:t>
            </a:r>
            <a:r>
              <a:rPr lang="en-US" dirty="0"/>
              <a:t>of term </a:t>
            </a:r>
            <a:r>
              <a:rPr lang="en-US" dirty="0" smtClean="0"/>
              <a:t>	deposits, Access </a:t>
            </a:r>
            <a:r>
              <a:rPr lang="en-US" dirty="0"/>
              <a:t>to loan </a:t>
            </a:r>
            <a:r>
              <a:rPr lang="en-US" dirty="0" smtClean="0"/>
              <a:t>statements, Access </a:t>
            </a:r>
            <a:r>
              <a:rPr lang="en-US" dirty="0"/>
              <a:t>to card statements</a:t>
            </a:r>
          </a:p>
          <a:p>
            <a:pPr lvl="1"/>
            <a:r>
              <a:rPr lang="en-US" dirty="0" smtClean="0"/>
              <a:t>Payments</a:t>
            </a:r>
            <a:r>
              <a:rPr lang="en-US" dirty="0"/>
              <a:t>, deposits, withdrawals, and </a:t>
            </a:r>
            <a:r>
              <a:rPr lang="en-US" dirty="0" smtClean="0"/>
              <a:t>transfers Cash-in</a:t>
            </a:r>
            <a:r>
              <a:rPr lang="en-US" dirty="0"/>
              <a:t>, cash-out transactions on an </a:t>
            </a:r>
            <a:r>
              <a:rPr lang="en-US" dirty="0" smtClean="0"/>
              <a:t>ATM, Domestic </a:t>
            </a:r>
            <a:r>
              <a:rPr lang="en-US" dirty="0"/>
              <a:t>and international fund </a:t>
            </a:r>
            <a:r>
              <a:rPr lang="en-US" dirty="0" smtClean="0"/>
              <a:t>transfers, Micro-payment handling, Mobile </a:t>
            </a:r>
            <a:r>
              <a:rPr lang="en-US" dirty="0"/>
              <a:t>&amp; </a:t>
            </a:r>
            <a:r>
              <a:rPr lang="en-US" dirty="0" smtClean="0"/>
              <a:t>	Direct </a:t>
            </a:r>
            <a:r>
              <a:rPr lang="en-US" dirty="0"/>
              <a:t>to Home package </a:t>
            </a:r>
            <a:r>
              <a:rPr lang="en-US" dirty="0" smtClean="0"/>
              <a:t>recharging, Purchasing </a:t>
            </a:r>
            <a:r>
              <a:rPr lang="en-US" dirty="0"/>
              <a:t>tickets for travel and </a:t>
            </a:r>
            <a:r>
              <a:rPr lang="en-US" dirty="0" smtClean="0"/>
              <a:t>entertainment, Commercial </a:t>
            </a:r>
            <a:r>
              <a:rPr lang="en-US" dirty="0"/>
              <a:t>payment </a:t>
            </a:r>
            <a:r>
              <a:rPr lang="en-US" dirty="0" smtClean="0"/>
              <a:t>processing, Bill 	payment processing, Withdrawal </a:t>
            </a:r>
            <a:r>
              <a:rPr lang="en-US" dirty="0"/>
              <a:t>at banking </a:t>
            </a:r>
            <a:r>
              <a:rPr lang="en-US" dirty="0" smtClean="0"/>
              <a:t>agent, Deposit </a:t>
            </a:r>
            <a:r>
              <a:rPr lang="en-US" dirty="0"/>
              <a:t>at banking agent</a:t>
            </a:r>
          </a:p>
          <a:p>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4B83A050-30DE-431E-8336-15BD37F70AF4}" type="slidenum">
              <a:rPr lang="en-US" smtClean="0"/>
              <a:t>17</a:t>
            </a:fld>
            <a:endParaRPr lang="en-US" dirty="0"/>
          </a:p>
        </p:txBody>
      </p:sp>
    </p:spTree>
    <p:extLst>
      <p:ext uri="{BB962C8B-B14F-4D97-AF65-F5344CB8AC3E}">
        <p14:creationId xmlns:p14="http://schemas.microsoft.com/office/powerpoint/2010/main" val="22675918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Computer Aided Agriculture</a:t>
            </a:r>
            <a:r>
              <a:rPr lang="en-US" dirty="0"/>
              <a:t/>
            </a:r>
            <a:br>
              <a:rPr lang="en-US" dirty="0"/>
            </a:br>
            <a:endParaRPr lang="en-US" dirty="0"/>
          </a:p>
        </p:txBody>
      </p:sp>
      <p:sp>
        <p:nvSpPr>
          <p:cNvPr id="3" name="Content Placeholder 2"/>
          <p:cNvSpPr>
            <a:spLocks noGrp="1"/>
          </p:cNvSpPr>
          <p:nvPr>
            <p:ph idx="1"/>
          </p:nvPr>
        </p:nvSpPr>
        <p:spPr/>
        <p:txBody>
          <a:bodyPr>
            <a:normAutofit fontScale="92500" lnSpcReduction="10000"/>
          </a:bodyPr>
          <a:lstStyle/>
          <a:p>
            <a:r>
              <a:rPr lang="en-US" dirty="0"/>
              <a:t>E-Agriculture is an emerging field focusing on the enhancement of agricultural and rural development through improved information and communication processes. More specifically, e-Agriculture involves the conceptualization, design, development, evaluation and application of innovative ways to use information and communication technologies (IT) in the rural domain, with a primary focus on agriculture. E-Agriculture is a relatively new term and we fully expect its scope to change and evolve as our understanding of the area grows.</a:t>
            </a:r>
          </a:p>
          <a:p>
            <a:r>
              <a:rPr lang="en-US" dirty="0"/>
              <a:t>E-Agriculture is one of the action lines identified in the declaration and plan of action of the World Summit on the Information Society (WSIS). The "Tunis Agenda for the Information Society," published on 18 November 2005 and emphasizes the leading facilitating roles that UN agencies need to play in the implementation of the Geneva Plan of Action. </a:t>
            </a:r>
            <a:endParaRPr lang="en-US" dirty="0" smtClean="0"/>
          </a:p>
          <a:p>
            <a:r>
              <a:rPr lang="en-US" dirty="0" smtClean="0"/>
              <a:t>All </a:t>
            </a:r>
            <a:r>
              <a:rPr lang="en-US" dirty="0"/>
              <a:t>stakeholders of agriculture industry need information and knowledge about </a:t>
            </a:r>
            <a:r>
              <a:rPr lang="en-US" dirty="0" smtClean="0"/>
              <a:t>agriculture </a:t>
            </a:r>
            <a:r>
              <a:rPr lang="en-US" dirty="0"/>
              <a:t>phases to manage them efficiently. Any system applied for getting information and knowledge for making decisions in any industry should deliver accurate, complete, concise information in time or on </a:t>
            </a:r>
            <a:r>
              <a:rPr lang="en-US" dirty="0" smtClean="0"/>
              <a:t>time Record </a:t>
            </a:r>
            <a:r>
              <a:rPr lang="en-US" dirty="0"/>
              <a:t>text, drawings, photographs, audio, video, process descriptions, and other information in digital formats,</a:t>
            </a: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4B83A050-30DE-431E-8336-15BD37F70AF4}" type="slidenum">
              <a:rPr lang="en-US" smtClean="0"/>
              <a:t>18</a:t>
            </a:fld>
            <a:endParaRPr lang="en-US" dirty="0"/>
          </a:p>
        </p:txBody>
      </p:sp>
    </p:spTree>
    <p:extLst>
      <p:ext uri="{BB962C8B-B14F-4D97-AF65-F5344CB8AC3E}">
        <p14:creationId xmlns:p14="http://schemas.microsoft.com/office/powerpoint/2010/main" val="9230123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Computer Aided Agriculture</a:t>
            </a:r>
            <a:r>
              <a:rPr lang="en-US" dirty="0"/>
              <a:t/>
            </a:r>
            <a:br>
              <a:rPr lang="en-US" dirty="0"/>
            </a:br>
            <a:endParaRPr lang="en-US" dirty="0"/>
          </a:p>
        </p:txBody>
      </p:sp>
      <p:sp>
        <p:nvSpPr>
          <p:cNvPr id="3" name="Content Placeholder 2"/>
          <p:cNvSpPr>
            <a:spLocks noGrp="1"/>
          </p:cNvSpPr>
          <p:nvPr>
            <p:ph idx="1"/>
          </p:nvPr>
        </p:nvSpPr>
        <p:spPr>
          <a:xfrm>
            <a:off x="677334" y="1473958"/>
            <a:ext cx="8596668" cy="4567405"/>
          </a:xfrm>
        </p:spPr>
        <p:txBody>
          <a:bodyPr>
            <a:normAutofit fontScale="85000" lnSpcReduction="20000"/>
          </a:bodyPr>
          <a:lstStyle/>
          <a:p>
            <a:endParaRPr lang="en-US" dirty="0" smtClean="0"/>
          </a:p>
          <a:p>
            <a:r>
              <a:rPr lang="en-US" dirty="0" smtClean="0"/>
              <a:t>In </a:t>
            </a:r>
            <a:r>
              <a:rPr lang="en-US" dirty="0"/>
              <a:t>agriculture, the use of the Global Positioning </a:t>
            </a:r>
            <a:r>
              <a:rPr lang="en-US" dirty="0" smtClean="0"/>
              <a:t>System (GPS) </a:t>
            </a:r>
            <a:r>
              <a:rPr lang="en-US" dirty="0"/>
              <a:t>provides benefits in geo-fencing, map-making and surveying. </a:t>
            </a:r>
            <a:r>
              <a:rPr lang="en-US" dirty="0" smtClean="0"/>
              <a:t> In </a:t>
            </a:r>
            <a:r>
              <a:rPr lang="en-US" dirty="0"/>
              <a:t>Kenya, for example, the solution to prevent an elephant bull from wandering into farms and destroying precious crops was to tag the elephant with a device that sends a text message when it crosses a geo-fence. Using the technology of SMS and GPS, the elephant can roam freely and the authorities are alerted whenever it is near the farm</a:t>
            </a:r>
            <a:r>
              <a:rPr lang="en-US" dirty="0" smtClean="0"/>
              <a:t>.</a:t>
            </a:r>
            <a:endParaRPr lang="en-US" dirty="0"/>
          </a:p>
          <a:p>
            <a:r>
              <a:rPr lang="en-US" dirty="0"/>
              <a:t>Geographic information </a:t>
            </a:r>
            <a:r>
              <a:rPr lang="en-US" dirty="0" smtClean="0"/>
              <a:t>systems</a:t>
            </a:r>
            <a:r>
              <a:rPr lang="en-US" dirty="0"/>
              <a:t>, or GIS, are extensively used in agriculture, especially in precision farming. Land is mapped digitally, and pertinent geodetic data such as topography and contours are combined with other statistical data for easier analysis of the soil. GIS is used in decision making such as what to plant and where to plant using historical data and sampling</a:t>
            </a:r>
            <a:r>
              <a:rPr lang="en-US" dirty="0" smtClean="0"/>
              <a:t>.</a:t>
            </a:r>
          </a:p>
          <a:p>
            <a:r>
              <a:rPr lang="en-US" dirty="0"/>
              <a:t>The Veterinary Department of Malaysia's Ministry of Agriculture introduced a livestock-tracking program in 2009 to track the estimated 80,000 cattle all across the country. Each cattle is tagged with the use of </a:t>
            </a:r>
            <a:r>
              <a:rPr lang="en-US" dirty="0" smtClean="0"/>
              <a:t>Radio Frequency Identification (RFID) </a:t>
            </a:r>
            <a:r>
              <a:rPr lang="en-US" dirty="0"/>
              <a:t>technology for easier identification, providing access to relevant data such as: bearer's location, name of breeder, origin of livestock, sex, and dates of movement. This program is the first of its kind in Asia, and is expected to increase the competitiveness of Malaysian livestock industry in international markets by satisfying the regulatory requirements of importing countries like United States, Europe and Middle East. Tracking by RFID will also help producers meet the dietary standards by the halal market. The program will also provide improvements in controlling disease outbreaks in livestock</a:t>
            </a:r>
            <a:r>
              <a:rPr lang="en-US" dirty="0" smtClean="0"/>
              <a:t>.</a:t>
            </a:r>
            <a:endParaRPr lang="en-US" baseline="30000" dirty="0" smtClean="0"/>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4B83A050-30DE-431E-8336-15BD37F70AF4}" type="slidenum">
              <a:rPr lang="en-US" smtClean="0"/>
              <a:t>19</a:t>
            </a:fld>
            <a:endParaRPr lang="en-US" dirty="0"/>
          </a:p>
        </p:txBody>
      </p:sp>
    </p:spTree>
    <p:extLst>
      <p:ext uri="{BB962C8B-B14F-4D97-AF65-F5344CB8AC3E}">
        <p14:creationId xmlns:p14="http://schemas.microsoft.com/office/powerpoint/2010/main" val="422981949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E-Learning </a:t>
            </a:r>
            <a:r>
              <a:rPr lang="en-US" dirty="0"/>
              <a:t/>
            </a:r>
            <a:br>
              <a:rPr lang="en-US" dirty="0"/>
            </a:br>
            <a:endParaRPr lang="en-US" dirty="0"/>
          </a:p>
        </p:txBody>
      </p:sp>
      <p:sp>
        <p:nvSpPr>
          <p:cNvPr id="3" name="Content Placeholder 2"/>
          <p:cNvSpPr>
            <a:spLocks noGrp="1"/>
          </p:cNvSpPr>
          <p:nvPr>
            <p:ph idx="1"/>
          </p:nvPr>
        </p:nvSpPr>
        <p:spPr>
          <a:xfrm>
            <a:off x="677334" y="1555845"/>
            <a:ext cx="8596668" cy="4633415"/>
          </a:xfrm>
        </p:spPr>
        <p:txBody>
          <a:bodyPr>
            <a:normAutofit fontScale="77500" lnSpcReduction="20000"/>
          </a:bodyPr>
          <a:lstStyle/>
          <a:p>
            <a:endParaRPr lang="en-US" dirty="0"/>
          </a:p>
          <a:p>
            <a:r>
              <a:rPr lang="en-US" dirty="0" smtClean="0"/>
              <a:t>E-learning can be defined as learning </a:t>
            </a:r>
            <a:r>
              <a:rPr lang="en-US" dirty="0"/>
              <a:t>conducted via electronic media, typically on the Internet.</a:t>
            </a:r>
          </a:p>
          <a:p>
            <a:r>
              <a:rPr lang="en-US" dirty="0"/>
              <a:t>E-learning refers to the use of electronic media and information and communication technologies (ICT) in education. E-learning is broadly inclusive of all forms of educational technology in learning and teaching. E-learning is inclusive of, and is broadly synonymous with multimedia learning, technology-enhanced learning (TEL), computer-based instruction (CBI), computer-based training (CBT), computer-assisted instruction or computer-aided instruction (CAI), internet-based training (IBT), web-based training (WBT), online education, virtual education, virtual learning environments (VLE) (which are also called learning platforms), m-learning, and digital educational collaboration. These alternative names emphasize a particular aspect, component or delivery method.</a:t>
            </a:r>
          </a:p>
          <a:p>
            <a:r>
              <a:rPr lang="en-US" dirty="0"/>
              <a:t>E-learning includes numerous types of media that deliver text, audio, images, animation, and streaming video, and includes technology applications and processes such as audio or video tape, satellite TV, CD-ROM, and computer-based learning, as well as local intranet/extranet and web-based learning. Information and communication systems, whether free-standing or based on either local networks or the Internet in networked learning, underly many e-learning processes</a:t>
            </a:r>
            <a:r>
              <a:rPr lang="en-US" dirty="0" smtClean="0"/>
              <a:t>.</a:t>
            </a:r>
            <a:endParaRPr lang="en-US" dirty="0"/>
          </a:p>
          <a:p>
            <a:r>
              <a:rPr lang="en-US" dirty="0"/>
              <a:t>E-learning can occur in or out of the classroom. It can be self-paced, asynchronous learning or may be instructor-led, synchronous learning. E-learning is suited to distance learning and flexible learning, but it can also be used in conjunction with face-to-face teaching, in which case the term blended learning is commonly used.</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4B83A050-30DE-431E-8336-15BD37F70AF4}" type="slidenum">
              <a:rPr lang="en-US" smtClean="0"/>
              <a:t>20</a:t>
            </a:fld>
            <a:endParaRPr lang="en-US" dirty="0"/>
          </a:p>
        </p:txBody>
      </p:sp>
    </p:spTree>
    <p:extLst>
      <p:ext uri="{BB962C8B-B14F-4D97-AF65-F5344CB8AC3E}">
        <p14:creationId xmlns:p14="http://schemas.microsoft.com/office/powerpoint/2010/main" val="424840316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E-Learning </a:t>
            </a:r>
            <a:r>
              <a:rPr lang="en-US" dirty="0"/>
              <a:t/>
            </a:r>
            <a:br>
              <a:rPr lang="en-US" dirty="0"/>
            </a:br>
            <a:endParaRPr lang="en-US" dirty="0"/>
          </a:p>
        </p:txBody>
      </p:sp>
      <p:sp>
        <p:nvSpPr>
          <p:cNvPr id="3" name="Content Placeholder 2"/>
          <p:cNvSpPr>
            <a:spLocks noGrp="1"/>
          </p:cNvSpPr>
          <p:nvPr>
            <p:ph idx="1"/>
          </p:nvPr>
        </p:nvSpPr>
        <p:spPr>
          <a:xfrm>
            <a:off x="677334" y="1351128"/>
            <a:ext cx="8596668" cy="4690235"/>
          </a:xfrm>
        </p:spPr>
        <p:txBody>
          <a:bodyPr>
            <a:normAutofit fontScale="40000" lnSpcReduction="20000"/>
          </a:bodyPr>
          <a:lstStyle/>
          <a:p>
            <a:endParaRPr lang="en-US" dirty="0"/>
          </a:p>
          <a:p>
            <a:pPr marL="0" indent="0">
              <a:buNone/>
            </a:pPr>
            <a:endParaRPr lang="en-US" dirty="0" smtClean="0"/>
          </a:p>
          <a:p>
            <a:pPr marL="0" indent="0">
              <a:buNone/>
            </a:pPr>
            <a:r>
              <a:rPr lang="en-US" dirty="0" smtClean="0"/>
              <a:t>Key </a:t>
            </a:r>
            <a:r>
              <a:rPr lang="en-US" dirty="0"/>
              <a:t>advantages of e-learning include:</a:t>
            </a:r>
          </a:p>
          <a:p>
            <a:r>
              <a:rPr lang="en-US" dirty="0"/>
              <a:t>Improved open access to education, including access to full degree programs</a:t>
            </a:r>
            <a:r>
              <a:rPr lang="en-US" baseline="30000" dirty="0">
                <a:hlinkClick r:id="rId2" action="ppaction://hlinkfile"/>
              </a:rPr>
              <a:t>[91]</a:t>
            </a:r>
            <a:endParaRPr lang="en-US" dirty="0"/>
          </a:p>
          <a:p>
            <a:r>
              <a:rPr lang="en-US" dirty="0"/>
              <a:t>Better integration for non-full-time students, particularly in continuing education,</a:t>
            </a:r>
            <a:r>
              <a:rPr lang="en-US" baseline="30000" dirty="0">
                <a:hlinkClick r:id="rId2" action="ppaction://hlinkfile"/>
              </a:rPr>
              <a:t>[91]</a:t>
            </a:r>
            <a:endParaRPr lang="en-US" dirty="0"/>
          </a:p>
          <a:p>
            <a:r>
              <a:rPr lang="en-US" dirty="0"/>
              <a:t>Improved interactions between students and instructors,</a:t>
            </a:r>
            <a:r>
              <a:rPr lang="en-US" baseline="30000" dirty="0">
                <a:hlinkClick r:id="rId3" action="ppaction://hlinkfile"/>
              </a:rPr>
              <a:t>[92]</a:t>
            </a:r>
            <a:endParaRPr lang="en-US" dirty="0"/>
          </a:p>
          <a:p>
            <a:r>
              <a:rPr lang="en-US" dirty="0"/>
              <a:t>Provision of tools to enable students to independently solve problems,</a:t>
            </a:r>
            <a:r>
              <a:rPr lang="en-US" baseline="30000" dirty="0">
                <a:hlinkClick r:id="rId3" action="ppaction://hlinkfile"/>
              </a:rPr>
              <a:t>[92]</a:t>
            </a:r>
            <a:endParaRPr lang="en-US" dirty="0"/>
          </a:p>
          <a:p>
            <a:r>
              <a:rPr lang="en-US" dirty="0"/>
              <a:t>Acquisition of technological skills through practice with tools and computers.</a:t>
            </a:r>
          </a:p>
          <a:p>
            <a:pPr marL="0" indent="0">
              <a:buNone/>
            </a:pPr>
            <a:r>
              <a:rPr lang="en-US" dirty="0"/>
              <a:t>Key disadvantages of e-learning, that have been found to make learning less effective than traditional class room settings, include:</a:t>
            </a:r>
          </a:p>
          <a:p>
            <a:r>
              <a:rPr lang="en-US" dirty="0"/>
              <a:t>Potential distractions that hinder true learning,</a:t>
            </a:r>
          </a:p>
          <a:p>
            <a:r>
              <a:rPr lang="en-US" dirty="0"/>
              <a:t>Ease of </a:t>
            </a:r>
            <a:r>
              <a:rPr lang="en-US" dirty="0" smtClean="0"/>
              <a:t>cheating</a:t>
            </a:r>
            <a:endParaRPr lang="en-US" baseline="30000" dirty="0"/>
          </a:p>
          <a:p>
            <a:r>
              <a:rPr lang="en-US" dirty="0" smtClean="0"/>
              <a:t>Bias </a:t>
            </a:r>
            <a:r>
              <a:rPr lang="en-US" dirty="0"/>
              <a:t>towards tech-savvy students over non-technical students,</a:t>
            </a:r>
          </a:p>
          <a:p>
            <a:r>
              <a:rPr lang="en-US" dirty="0"/>
              <a:t>Teachers' lack of knowledge and experience to manage virtual teacher-student interaction,</a:t>
            </a:r>
            <a:r>
              <a:rPr lang="en-US" baseline="30000" dirty="0">
                <a:hlinkClick r:id="rId4" action="ppaction://hlinkfile"/>
              </a:rPr>
              <a:t>[93]</a:t>
            </a:r>
            <a:endParaRPr lang="en-US" dirty="0"/>
          </a:p>
          <a:p>
            <a:r>
              <a:rPr lang="en-US" dirty="0"/>
              <a:t>Lack of social interaction between teacher and students,</a:t>
            </a:r>
            <a:r>
              <a:rPr lang="en-US" baseline="30000" dirty="0">
                <a:hlinkClick r:id="rId5" action="ppaction://hlinkfile"/>
              </a:rPr>
              <a:t>[94]</a:t>
            </a:r>
            <a:endParaRPr lang="en-US" dirty="0"/>
          </a:p>
          <a:p>
            <a:r>
              <a:rPr lang="en-US" dirty="0"/>
              <a:t>Lack of direct and immediate feedback from teachers,</a:t>
            </a:r>
            <a:r>
              <a:rPr lang="en-US" baseline="30000" dirty="0">
                <a:hlinkClick r:id="rId5" action="ppaction://hlinkfile"/>
              </a:rPr>
              <a:t>[94]</a:t>
            </a:r>
            <a:endParaRPr lang="en-US" dirty="0"/>
          </a:p>
          <a:p>
            <a:r>
              <a:rPr lang="en-US" dirty="0"/>
              <a:t>Asynchronic communication hinders fast exchange of question,</a:t>
            </a:r>
            <a:r>
              <a:rPr lang="en-US" baseline="30000" dirty="0">
                <a:hlinkClick r:id="rId5" action="ppaction://hlinkfile"/>
              </a:rPr>
              <a:t>[94]</a:t>
            </a:r>
            <a:endParaRPr lang="en-US" dirty="0"/>
          </a:p>
          <a:p>
            <a:r>
              <a:rPr lang="en-US" dirty="0"/>
              <a:t>Danger of procrastination</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4B83A050-30DE-431E-8336-15BD37F70AF4}" type="slidenum">
              <a:rPr lang="en-US" smtClean="0"/>
              <a:t>21</a:t>
            </a:fld>
            <a:endParaRPr lang="en-US" dirty="0"/>
          </a:p>
        </p:txBody>
      </p:sp>
    </p:spTree>
    <p:extLst>
      <p:ext uri="{BB962C8B-B14F-4D97-AF65-F5344CB8AC3E}">
        <p14:creationId xmlns:p14="http://schemas.microsoft.com/office/powerpoint/2010/main" val="75433427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E-Health and Telemedicine </a:t>
            </a:r>
            <a:r>
              <a:rPr lang="en-US" dirty="0"/>
              <a:t/>
            </a:r>
            <a:br>
              <a:rPr lang="en-US" dirty="0"/>
            </a:br>
            <a:endParaRPr lang="en-US" dirty="0"/>
          </a:p>
        </p:txBody>
      </p:sp>
      <p:sp>
        <p:nvSpPr>
          <p:cNvPr id="3" name="Content Placeholder 2"/>
          <p:cNvSpPr>
            <a:spLocks noGrp="1"/>
          </p:cNvSpPr>
          <p:nvPr>
            <p:ph idx="1"/>
          </p:nvPr>
        </p:nvSpPr>
        <p:spPr>
          <a:xfrm>
            <a:off x="677334" y="1398897"/>
            <a:ext cx="8596668" cy="4642466"/>
          </a:xfrm>
        </p:spPr>
        <p:txBody>
          <a:bodyPr>
            <a:normAutofit fontScale="40000" lnSpcReduction="20000"/>
          </a:bodyPr>
          <a:lstStyle/>
          <a:p>
            <a:endParaRPr lang="en-US" dirty="0"/>
          </a:p>
          <a:p>
            <a:endParaRPr lang="en-US" sz="2500" dirty="0" smtClean="0"/>
          </a:p>
          <a:p>
            <a:r>
              <a:rPr lang="en-US" sz="2500" dirty="0" smtClean="0"/>
              <a:t>E-Health </a:t>
            </a:r>
            <a:r>
              <a:rPr lang="en-US" sz="2500" dirty="0"/>
              <a:t>is a relatively new term in health care practice and one of the most rapidly growing areas in health and ICT today. The term encompasses a range of services that involve health care and information technology supported by electronic processes and communication. It involves the use of information and communication technology(ICT) to improve patient care. </a:t>
            </a:r>
            <a:br>
              <a:rPr lang="en-US" sz="2500" dirty="0"/>
            </a:br>
            <a:endParaRPr lang="en-US" sz="2500" dirty="0"/>
          </a:p>
          <a:p>
            <a:pPr lvl="1"/>
            <a:r>
              <a:rPr lang="en-US" sz="2500" dirty="0" smtClean="0"/>
              <a:t>It has been defined as ‘the </a:t>
            </a:r>
            <a:r>
              <a:rPr lang="en-US" sz="2500" dirty="0"/>
              <a:t>cost-effective and secure use of information and communications technologies(ICT) in support of health and health- related fields, including health-care services, health surveillance, health literature , and health education, knowledge and research'.(WHO 2005</a:t>
            </a:r>
            <a:r>
              <a:rPr lang="en-US" sz="2500" dirty="0" smtClean="0"/>
              <a:t>).</a:t>
            </a:r>
          </a:p>
          <a:p>
            <a:pPr lvl="1"/>
            <a:r>
              <a:rPr lang="en-US" sz="2500" dirty="0"/>
              <a:t>‘an emerging field in the intersection of medical informatics, public health and business , referring to health services and information delivered or enhanced through the Internet and related technologies. In a broader sense, the term characterizes not only a technical development, but also a state -of-mind, a way of thinking, an attitude, and a commitment for networked, global thinking, to improve health care locally, regionally, and worldwide by using information and communication technology'.(Eysenbach, 2001).</a:t>
            </a:r>
            <a:br>
              <a:rPr lang="en-US" sz="2500" dirty="0"/>
            </a:br>
            <a:endParaRPr lang="en-US" sz="2500" dirty="0"/>
          </a:p>
          <a:p>
            <a:r>
              <a:rPr lang="en-US" sz="2500" dirty="0" smtClean="0"/>
              <a:t>E-Health </a:t>
            </a:r>
            <a:r>
              <a:rPr lang="en-US" sz="2500" dirty="0"/>
              <a:t>occurs in two forms which include synchronous or ‘real time' communications and asynchronous or ‘store and forward' communications</a:t>
            </a:r>
            <a:r>
              <a:rPr lang="en-US" sz="2500" dirty="0" smtClean="0"/>
              <a:t>.</a:t>
            </a:r>
          </a:p>
          <a:p>
            <a:r>
              <a:rPr lang="en-US" sz="2500" dirty="0"/>
              <a:t>Synchronous </a:t>
            </a:r>
            <a:r>
              <a:rPr lang="en-US" sz="2500" dirty="0" smtClean="0"/>
              <a:t>E-Health </a:t>
            </a:r>
            <a:r>
              <a:rPr lang="en-US" sz="2500" dirty="0"/>
              <a:t>requires a communication link between two or more parties that allows a real-time interaction to occur. Synchronous telemedicine may use video-conferencing equipment with attachment of peripheral devices which aid in interactive examinations. For instance, a tele-stethoscope(eStethoscope) allows the consulting physician in remote location to listen to the patient's heartbeat and lungs, a tele-ophthalmoscope(eOphthalmoscope) and tele-otoscope(eOtoscope) allow a remote physician to examine a patient's eyes and ears respectively. </a:t>
            </a:r>
            <a:br>
              <a:rPr lang="en-US" sz="2500" dirty="0"/>
            </a:br>
            <a:r>
              <a:rPr lang="en-US" sz="2500" dirty="0"/>
              <a:t/>
            </a:r>
            <a:br>
              <a:rPr lang="en-US" sz="2500" dirty="0"/>
            </a:br>
            <a:r>
              <a:rPr lang="en-US" sz="2500" dirty="0"/>
              <a:t>Asynchronous </a:t>
            </a:r>
            <a:r>
              <a:rPr lang="en-US" sz="2500" dirty="0" smtClean="0"/>
              <a:t>E-Health </a:t>
            </a:r>
            <a:r>
              <a:rPr lang="en-US" sz="2500" dirty="0"/>
              <a:t>involves the acquisition and transmission of patient's medical data such as radiological studies, laboratory results and biomonitoring information to a physician at a convenient time for assessment offline. A digital image is taken using a digital camera(‘stored') and then sent (‘forwarded') to another location. Asynchronous </a:t>
            </a:r>
            <a:r>
              <a:rPr lang="en-US" sz="2500" dirty="0" smtClean="0"/>
              <a:t>E-Health </a:t>
            </a:r>
            <a:r>
              <a:rPr lang="en-US" sz="2500" dirty="0"/>
              <a:t>doesn't require the parties to be present at the same time</a:t>
            </a:r>
            <a:r>
              <a:rPr lang="en-US" sz="2500" dirty="0" smtClean="0"/>
              <a:t>.</a:t>
            </a:r>
            <a:r>
              <a:rPr lang="en-US" sz="2500" dirty="0"/>
              <a:t> </a:t>
            </a:r>
            <a:endParaRPr lang="en-US" sz="2500" dirty="0" smtClean="0"/>
          </a:p>
          <a:p>
            <a:r>
              <a:rPr lang="en-US" sz="2500" dirty="0" smtClean="0"/>
              <a:t>Telemedicine </a:t>
            </a:r>
            <a:r>
              <a:rPr lang="en-US" sz="2500" dirty="0"/>
              <a:t>involves the use of medical information transferred from one site to another through electronic communications to improve patient's health care including diagnosis and treatment. Telemedicine may be as simple as two medical professionals discussing a case over the telephone, or as advanced as using video teleconferencing systems.</a:t>
            </a:r>
          </a:p>
        </p:txBody>
      </p:sp>
      <p:sp>
        <p:nvSpPr>
          <p:cNvPr id="4" name="Slide Number Placeholder 3"/>
          <p:cNvSpPr>
            <a:spLocks noGrp="1"/>
          </p:cNvSpPr>
          <p:nvPr>
            <p:ph type="sldNum" sz="quarter" idx="12"/>
          </p:nvPr>
        </p:nvSpPr>
        <p:spPr/>
        <p:txBody>
          <a:bodyPr/>
          <a:lstStyle/>
          <a:p>
            <a:fld id="{4B83A050-30DE-431E-8336-15BD37F70AF4}" type="slidenum">
              <a:rPr lang="en-US" smtClean="0"/>
              <a:t>22</a:t>
            </a:fld>
            <a:endParaRPr lang="en-US" dirty="0"/>
          </a:p>
        </p:txBody>
      </p:sp>
    </p:spTree>
    <p:extLst>
      <p:ext uri="{BB962C8B-B14F-4D97-AF65-F5344CB8AC3E}">
        <p14:creationId xmlns:p14="http://schemas.microsoft.com/office/powerpoint/2010/main" val="261991845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Identity Management System</a:t>
            </a:r>
            <a:r>
              <a:rPr lang="en-US" dirty="0"/>
              <a:t/>
            </a:r>
            <a:br>
              <a:rPr lang="en-US" dirty="0"/>
            </a:br>
            <a:endParaRPr lang="en-US" dirty="0"/>
          </a:p>
        </p:txBody>
      </p:sp>
      <p:sp>
        <p:nvSpPr>
          <p:cNvPr id="3" name="Content Placeholder 2"/>
          <p:cNvSpPr>
            <a:spLocks noGrp="1"/>
          </p:cNvSpPr>
          <p:nvPr>
            <p:ph idx="1"/>
          </p:nvPr>
        </p:nvSpPr>
        <p:spPr>
          <a:xfrm>
            <a:off x="677334" y="1398897"/>
            <a:ext cx="8596668" cy="4642466"/>
          </a:xfrm>
        </p:spPr>
        <p:txBody>
          <a:bodyPr>
            <a:normAutofit lnSpcReduction="10000"/>
          </a:bodyPr>
          <a:lstStyle/>
          <a:p>
            <a:endParaRPr lang="en-US" dirty="0" smtClean="0"/>
          </a:p>
          <a:p>
            <a:r>
              <a:rPr lang="en-US" dirty="0" smtClean="0"/>
              <a:t>An identity management system is key to National development. Without it the verification that a person is who he/she says he/she is </a:t>
            </a:r>
            <a:r>
              <a:rPr lang="en-US" dirty="0" err="1" smtClean="0"/>
              <a:t>is</a:t>
            </a:r>
            <a:r>
              <a:rPr lang="en-US" dirty="0" smtClean="0"/>
              <a:t> very difficult. </a:t>
            </a:r>
          </a:p>
          <a:p>
            <a:r>
              <a:rPr lang="en-US" dirty="0" smtClean="0"/>
              <a:t>The lack of an Identity Management System impacts</a:t>
            </a:r>
          </a:p>
          <a:p>
            <a:pPr lvl="1"/>
            <a:r>
              <a:rPr lang="en-US" dirty="0"/>
              <a:t>Tax administration – inability of tax authorities to prevent multiple registrations</a:t>
            </a:r>
          </a:p>
          <a:p>
            <a:pPr lvl="1"/>
            <a:r>
              <a:rPr lang="en-US" dirty="0" smtClean="0"/>
              <a:t>Security – multiple crimes committed in several locations by single individual without them being linked to a single identity</a:t>
            </a:r>
          </a:p>
          <a:p>
            <a:pPr lvl="1"/>
            <a:r>
              <a:rPr lang="en-US" dirty="0" smtClean="0"/>
              <a:t>Housing – higher cost to Primary Mortgage Institutions to verify identities of mortgage applicants </a:t>
            </a:r>
          </a:p>
          <a:p>
            <a:pPr lvl="1"/>
            <a:r>
              <a:rPr lang="en-US" dirty="0" smtClean="0"/>
              <a:t>Banking - </a:t>
            </a:r>
            <a:r>
              <a:rPr lang="en-US" dirty="0"/>
              <a:t>higher cost to </a:t>
            </a:r>
            <a:r>
              <a:rPr lang="en-US" dirty="0" smtClean="0"/>
              <a:t>banks </a:t>
            </a:r>
            <a:r>
              <a:rPr lang="en-US" dirty="0"/>
              <a:t>to verify identities of </a:t>
            </a:r>
            <a:r>
              <a:rPr lang="en-US" dirty="0" smtClean="0"/>
              <a:t>loan applicants</a:t>
            </a:r>
          </a:p>
          <a:p>
            <a:pPr lvl="1"/>
            <a:r>
              <a:rPr lang="en-US" dirty="0" smtClean="0"/>
              <a:t>Elections – higher cost to electoral authority to prevent multiple voter registrations</a:t>
            </a:r>
          </a:p>
          <a:p>
            <a:r>
              <a:rPr lang="en-US" dirty="0" smtClean="0"/>
              <a:t>Nigeria is currently implementing its Identity Management System through the National Identity </a:t>
            </a:r>
            <a:r>
              <a:rPr lang="en-US" dirty="0"/>
              <a:t>M</a:t>
            </a:r>
            <a:r>
              <a:rPr lang="en-US" dirty="0" smtClean="0"/>
              <a:t>anagement Commission (NIMC) and biometric data capture of all citizens.</a:t>
            </a:r>
          </a:p>
          <a:p>
            <a:pPr lvl="1"/>
            <a:endParaRPr lang="en-US" dirty="0"/>
          </a:p>
          <a:p>
            <a:endParaRPr lang="en-US" dirty="0" smtClean="0"/>
          </a:p>
        </p:txBody>
      </p:sp>
      <p:sp>
        <p:nvSpPr>
          <p:cNvPr id="4" name="Slide Number Placeholder 3"/>
          <p:cNvSpPr>
            <a:spLocks noGrp="1"/>
          </p:cNvSpPr>
          <p:nvPr>
            <p:ph type="sldNum" sz="quarter" idx="12"/>
          </p:nvPr>
        </p:nvSpPr>
        <p:spPr/>
        <p:txBody>
          <a:bodyPr/>
          <a:lstStyle/>
          <a:p>
            <a:fld id="{4B83A050-30DE-431E-8336-15BD37F70AF4}" type="slidenum">
              <a:rPr lang="en-US" smtClean="0"/>
              <a:t>23</a:t>
            </a:fld>
            <a:endParaRPr lang="en-US" dirty="0"/>
          </a:p>
        </p:txBody>
      </p:sp>
    </p:spTree>
    <p:extLst>
      <p:ext uri="{BB962C8B-B14F-4D97-AF65-F5344CB8AC3E}">
        <p14:creationId xmlns:p14="http://schemas.microsoft.com/office/powerpoint/2010/main" val="248408281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Approaches to ‘leapfrogging’</a:t>
            </a:r>
            <a:r>
              <a:rPr lang="en-US" dirty="0"/>
              <a:t/>
            </a:r>
            <a:br>
              <a:rPr lang="en-US" dirty="0"/>
            </a:br>
            <a:endParaRPr lang="en-US" dirty="0"/>
          </a:p>
        </p:txBody>
      </p:sp>
      <p:sp>
        <p:nvSpPr>
          <p:cNvPr id="3" name="Content Placeholder 2"/>
          <p:cNvSpPr>
            <a:spLocks noGrp="1"/>
          </p:cNvSpPr>
          <p:nvPr>
            <p:ph idx="1"/>
          </p:nvPr>
        </p:nvSpPr>
        <p:spPr>
          <a:xfrm>
            <a:off x="677334" y="1398897"/>
            <a:ext cx="8596668" cy="4642466"/>
          </a:xfrm>
        </p:spPr>
        <p:txBody>
          <a:bodyPr>
            <a:normAutofit/>
          </a:bodyPr>
          <a:lstStyle/>
          <a:p>
            <a:endParaRPr lang="en-US" dirty="0" smtClean="0"/>
          </a:p>
          <a:p>
            <a:pPr lvl="1"/>
            <a:r>
              <a:rPr lang="en-US" dirty="0" smtClean="0"/>
              <a:t>Cloud not Physical paradigm- Use of virtual or hosted infrastructure rather that physical. Use of ‘pay as you go’ services rather than full up front costs.</a:t>
            </a:r>
          </a:p>
          <a:p>
            <a:pPr lvl="1"/>
            <a:r>
              <a:rPr lang="en-US" dirty="0" smtClean="0"/>
              <a:t>Renewable energy adoption  – Use of cheaper renewable energy with less impact on the environment</a:t>
            </a:r>
          </a:p>
          <a:p>
            <a:pPr lvl="1"/>
            <a:r>
              <a:rPr lang="en-US" dirty="0" smtClean="0"/>
              <a:t>Automation- use of computer software and processes to execute processes based on defined business rules. Reduce errors, eliminate corruption risk points, provide visibility for optimization.</a:t>
            </a:r>
          </a:p>
          <a:p>
            <a:pPr lvl="1"/>
            <a:r>
              <a:rPr lang="en-US" dirty="0" smtClean="0"/>
              <a:t>Encourage Innovation –the encouragement of youth and unemployed to develop innovative solutions and create wealth.</a:t>
            </a:r>
          </a:p>
          <a:p>
            <a:pPr lvl="1"/>
            <a:r>
              <a:rPr lang="en-US" dirty="0" smtClean="0"/>
              <a:t>Provision of internet access to all- Allow the citizens to obtain information and resources available through the Internet to develop all sectors</a:t>
            </a:r>
          </a:p>
          <a:p>
            <a:pPr lvl="1"/>
            <a:r>
              <a:rPr lang="en-US" dirty="0" smtClean="0"/>
              <a:t>Provision of Financial services for all- Use technology for financial inclusion, to allow access to financial services for all citizens. </a:t>
            </a:r>
          </a:p>
          <a:p>
            <a:pPr lvl="1"/>
            <a:endParaRPr lang="en-US" dirty="0" smtClean="0"/>
          </a:p>
          <a:p>
            <a:pPr lvl="1"/>
            <a:endParaRPr lang="en-US" dirty="0" smtClean="0"/>
          </a:p>
          <a:p>
            <a:pPr lvl="1"/>
            <a:endParaRPr lang="en-US" dirty="0"/>
          </a:p>
        </p:txBody>
      </p:sp>
      <p:sp>
        <p:nvSpPr>
          <p:cNvPr id="4" name="Slide Number Placeholder 3"/>
          <p:cNvSpPr>
            <a:spLocks noGrp="1"/>
          </p:cNvSpPr>
          <p:nvPr>
            <p:ph type="sldNum" sz="quarter" idx="12"/>
          </p:nvPr>
        </p:nvSpPr>
        <p:spPr/>
        <p:txBody>
          <a:bodyPr/>
          <a:lstStyle/>
          <a:p>
            <a:fld id="{4B83A050-30DE-431E-8336-15BD37F70AF4}" type="slidenum">
              <a:rPr lang="en-US" smtClean="0"/>
              <a:t>24</a:t>
            </a:fld>
            <a:endParaRPr lang="en-US" dirty="0"/>
          </a:p>
        </p:txBody>
      </p:sp>
    </p:spTree>
    <p:extLst>
      <p:ext uri="{BB962C8B-B14F-4D97-AF65-F5344CB8AC3E}">
        <p14:creationId xmlns:p14="http://schemas.microsoft.com/office/powerpoint/2010/main" val="4784491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normAutofit/>
          </a:bodyPr>
          <a:lstStyle/>
          <a:p>
            <a:endParaRPr lang="en-US" dirty="0" smtClean="0"/>
          </a:p>
          <a:p>
            <a:pPr marL="0" indent="0">
              <a:buNone/>
            </a:pPr>
            <a:r>
              <a:rPr lang="en-US" dirty="0" smtClean="0"/>
              <a:t>Information Technology provides an alternative to fast track National Development</a:t>
            </a:r>
            <a:endParaRPr lang="en-US" dirty="0"/>
          </a:p>
          <a:p>
            <a:pPr marL="0" indent="0">
              <a:buNone/>
            </a:pPr>
            <a:r>
              <a:rPr lang="en-US" dirty="0" smtClean="0"/>
              <a:t>Information Technology provides a level playing field for National Development</a:t>
            </a:r>
          </a:p>
          <a:p>
            <a:pPr marL="0" indent="0">
              <a:buNone/>
            </a:pPr>
            <a:r>
              <a:rPr lang="en-US" dirty="0" smtClean="0"/>
              <a:t>Technology can be utilized to bridge the gaps in Nationa</a:t>
            </a:r>
            <a:r>
              <a:rPr lang="en-US" dirty="0"/>
              <a:t>l</a:t>
            </a:r>
            <a:r>
              <a:rPr lang="en-US" dirty="0" smtClean="0"/>
              <a:t> development with citizens participation and sustainable technology policies </a:t>
            </a:r>
          </a:p>
          <a:p>
            <a:pPr marL="0" indent="0">
              <a:buNone/>
            </a:pPr>
            <a:r>
              <a:rPr lang="en-US" dirty="0" smtClean="0"/>
              <a:t>Information Technology and other emerging Technologies can help Nigeria to skip some steps      and leapfrog to an advanced economy.</a:t>
            </a:r>
            <a:endParaRPr lang="en-US" dirty="0"/>
          </a:p>
        </p:txBody>
      </p:sp>
      <p:sp>
        <p:nvSpPr>
          <p:cNvPr id="4" name="Slide Number Placeholder 3"/>
          <p:cNvSpPr>
            <a:spLocks noGrp="1"/>
          </p:cNvSpPr>
          <p:nvPr>
            <p:ph type="sldNum" sz="quarter" idx="12"/>
          </p:nvPr>
        </p:nvSpPr>
        <p:spPr/>
        <p:txBody>
          <a:bodyPr/>
          <a:lstStyle/>
          <a:p>
            <a:fld id="{4B83A050-30DE-431E-8336-15BD37F70AF4}" type="slidenum">
              <a:rPr lang="en-US" smtClean="0"/>
              <a:t>25</a:t>
            </a:fld>
            <a:endParaRPr lang="en-US" dirty="0"/>
          </a:p>
        </p:txBody>
      </p:sp>
    </p:spTree>
    <p:extLst>
      <p:ext uri="{BB962C8B-B14F-4D97-AF65-F5344CB8AC3E}">
        <p14:creationId xmlns:p14="http://schemas.microsoft.com/office/powerpoint/2010/main" val="24587045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Thank you </a:t>
            </a:r>
            <a:br>
              <a:rPr lang="en-US" dirty="0" smtClean="0"/>
            </a:br>
            <a:r>
              <a:rPr lang="en-US" dirty="0" smtClean="0"/>
              <a:t>Questions</a:t>
            </a:r>
            <a:endParaRPr lang="en-US" dirty="0"/>
          </a:p>
        </p:txBody>
      </p:sp>
      <p:sp>
        <p:nvSpPr>
          <p:cNvPr id="3" name="Content Placeholder 2"/>
          <p:cNvSpPr>
            <a:spLocks noGrp="1"/>
          </p:cNvSpPr>
          <p:nvPr>
            <p:ph idx="1"/>
          </p:nvPr>
        </p:nvSpPr>
        <p:spPr/>
        <p:txBody>
          <a:bodyPr>
            <a:normAutofit/>
          </a:bodyPr>
          <a:lstStyle/>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4B83A050-30DE-431E-8336-15BD37F70AF4}" type="slidenum">
              <a:rPr lang="en-US" smtClean="0"/>
              <a:t>26</a:t>
            </a:fld>
            <a:endParaRPr lang="en-US" dirty="0"/>
          </a:p>
        </p:txBody>
      </p:sp>
    </p:spTree>
    <p:extLst>
      <p:ext uri="{BB962C8B-B14F-4D97-AF65-F5344CB8AC3E}">
        <p14:creationId xmlns:p14="http://schemas.microsoft.com/office/powerpoint/2010/main" val="6823086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t>
            </a:r>
            <a:r>
              <a:rPr lang="en-US" dirty="0" smtClean="0"/>
              <a:t>eferences</a:t>
            </a:r>
            <a:endParaRPr lang="en-US" dirty="0"/>
          </a:p>
        </p:txBody>
      </p:sp>
      <p:sp>
        <p:nvSpPr>
          <p:cNvPr id="3" name="Content Placeholder 2"/>
          <p:cNvSpPr>
            <a:spLocks noGrp="1"/>
          </p:cNvSpPr>
          <p:nvPr>
            <p:ph idx="1"/>
          </p:nvPr>
        </p:nvSpPr>
        <p:spPr>
          <a:xfrm>
            <a:off x="677334" y="1930401"/>
            <a:ext cx="8596668" cy="4110962"/>
          </a:xfrm>
        </p:spPr>
        <p:txBody>
          <a:bodyPr>
            <a:normAutofit fontScale="85000" lnSpcReduction="10000"/>
          </a:bodyPr>
          <a:lstStyle/>
          <a:p>
            <a:r>
              <a:rPr lang="en-US" sz="1400" dirty="0" smtClean="0"/>
              <a:t>FG to review science and technology Policy, Nigerians Abroad Website Sept, 17, 2010</a:t>
            </a:r>
          </a:p>
          <a:p>
            <a:r>
              <a:rPr lang="en-US" sz="1400" dirty="0"/>
              <a:t>Citizen Participation In Community </a:t>
            </a:r>
            <a:r>
              <a:rPr lang="en-US" sz="1400" dirty="0" smtClean="0"/>
              <a:t>Development Ohio </a:t>
            </a:r>
            <a:r>
              <a:rPr lang="en-US" sz="1400" dirty="0"/>
              <a:t>State University Fact </a:t>
            </a:r>
            <a:r>
              <a:rPr lang="en-US" sz="1400" dirty="0" smtClean="0"/>
              <a:t>Sheet Community Development</a:t>
            </a:r>
          </a:p>
          <a:p>
            <a:r>
              <a:rPr lang="en-US" sz="1400" dirty="0" smtClean="0"/>
              <a:t>Commonwealth ministers.com, Science </a:t>
            </a:r>
            <a:r>
              <a:rPr lang="en-US" sz="1400" dirty="0"/>
              <a:t>and technology: Key to our national </a:t>
            </a:r>
            <a:r>
              <a:rPr lang="en-US" sz="1400" dirty="0" smtClean="0"/>
              <a:t>development</a:t>
            </a:r>
          </a:p>
          <a:p>
            <a:r>
              <a:rPr lang="en-US" sz="1400" dirty="0"/>
              <a:t>Science and Technology in National </a:t>
            </a:r>
            <a:r>
              <a:rPr lang="en-US" sz="1400" dirty="0" smtClean="0"/>
              <a:t>Development, softmeet, Nov. 2010</a:t>
            </a:r>
            <a:endParaRPr lang="en-US" sz="1400" dirty="0"/>
          </a:p>
          <a:p>
            <a:r>
              <a:rPr lang="en-US" sz="1400" dirty="0"/>
              <a:t>The Role of Science and Technology in the Development of World </a:t>
            </a:r>
            <a:r>
              <a:rPr lang="en-US" sz="1400" dirty="0" smtClean="0"/>
              <a:t>Economy, alina8627,June 2011</a:t>
            </a:r>
          </a:p>
          <a:p>
            <a:r>
              <a:rPr lang="en-US" sz="1400" dirty="0"/>
              <a:t>Transformation agenda: the role of technical/vocational education in national </a:t>
            </a:r>
            <a:r>
              <a:rPr lang="en-US" sz="1400" dirty="0" smtClean="0"/>
              <a:t>development, Olusegun </a:t>
            </a:r>
            <a:r>
              <a:rPr lang="en-US" sz="1400" dirty="0" err="1" smtClean="0"/>
              <a:t>Ogunkayode</a:t>
            </a:r>
            <a:r>
              <a:rPr lang="en-US" sz="1400" dirty="0" smtClean="0"/>
              <a:t> , July 31 2012</a:t>
            </a:r>
          </a:p>
          <a:p>
            <a:r>
              <a:rPr lang="en-US" sz="1400" dirty="0"/>
              <a:t>The role of technical and vocational education in </a:t>
            </a:r>
            <a:r>
              <a:rPr lang="en-US" sz="1400" dirty="0" smtClean="0"/>
              <a:t>the national </a:t>
            </a:r>
            <a:r>
              <a:rPr lang="en-US" sz="1400" dirty="0"/>
              <a:t>development of </a:t>
            </a:r>
            <a:r>
              <a:rPr lang="en-US" sz="1400" dirty="0" smtClean="0"/>
              <a:t>Bangladesh, GAZI </a:t>
            </a:r>
            <a:r>
              <a:rPr lang="en-US" sz="1400" dirty="0"/>
              <a:t>MAHABUBUL </a:t>
            </a:r>
            <a:r>
              <a:rPr lang="en-US" sz="1400" dirty="0" smtClean="0"/>
              <a:t>ALAM, 27 March 2008</a:t>
            </a:r>
          </a:p>
          <a:p>
            <a:r>
              <a:rPr lang="sv-SE" sz="1400" dirty="0" smtClean="0"/>
              <a:t>eHealth and Telemedicine in Nigeria, Dr </a:t>
            </a:r>
            <a:r>
              <a:rPr lang="sv-SE" sz="1400" dirty="0"/>
              <a:t>Osbert Egiebor, MD, FAAP, FACR</a:t>
            </a:r>
            <a:r>
              <a:rPr lang="sv-SE" sz="1400" dirty="0" smtClean="0"/>
              <a:t>.</a:t>
            </a:r>
          </a:p>
          <a:p>
            <a:r>
              <a:rPr lang="en-US" sz="1400" dirty="0" smtClean="0"/>
              <a:t>Open Access Scientific reports,  </a:t>
            </a:r>
            <a:r>
              <a:rPr lang="en-US" sz="1400" dirty="0"/>
              <a:t>Computer Aided Drip Irrigation Design for Nigerian Agricultural Environment </a:t>
            </a:r>
            <a:r>
              <a:rPr lang="en-US" sz="1400" dirty="0" smtClean="0"/>
              <a:t>, </a:t>
            </a:r>
            <a:r>
              <a:rPr lang="it-IT" sz="1400" dirty="0" smtClean="0"/>
              <a:t>Oladipo </a:t>
            </a:r>
            <a:r>
              <a:rPr lang="it-IT" sz="1400" dirty="0"/>
              <a:t>IO1* and Adewumi JK2 </a:t>
            </a:r>
            <a:r>
              <a:rPr lang="it-IT" sz="1400" dirty="0" smtClean="0"/>
              <a:t>,Vol2 Issue 2</a:t>
            </a:r>
          </a:p>
          <a:p>
            <a:r>
              <a:rPr lang="en-US" sz="1400" dirty="0"/>
              <a:t>Role of Community Health Practitioners in National Development: The Nigeria </a:t>
            </a:r>
            <a:r>
              <a:rPr lang="en-US" sz="1400" dirty="0" smtClean="0"/>
              <a:t>Situation, </a:t>
            </a:r>
            <a:r>
              <a:rPr lang="en-US" sz="1400" dirty="0" err="1" smtClean="0"/>
              <a:t>Asiton</a:t>
            </a:r>
            <a:r>
              <a:rPr lang="en-US" sz="1400" dirty="0" smtClean="0"/>
              <a:t>-a </a:t>
            </a:r>
            <a:r>
              <a:rPr lang="en-US" sz="1400" dirty="0"/>
              <a:t>Solomon </a:t>
            </a:r>
            <a:r>
              <a:rPr lang="en-US" sz="1400" dirty="0" err="1"/>
              <a:t>IbamaPauline</a:t>
            </a:r>
            <a:r>
              <a:rPr lang="en-US" sz="1400" dirty="0"/>
              <a:t> </a:t>
            </a:r>
            <a:r>
              <a:rPr lang="en-US" sz="1400" dirty="0" err="1"/>
              <a:t>DennisPauline</a:t>
            </a:r>
            <a:r>
              <a:rPr lang="en-US" sz="1400" dirty="0"/>
              <a:t> </a:t>
            </a:r>
            <a:r>
              <a:rPr lang="en-US" sz="1400" dirty="0" smtClean="0"/>
              <a:t>Dennis, 2016.</a:t>
            </a:r>
          </a:p>
          <a:p>
            <a:r>
              <a:rPr lang="en-US" sz="1400" dirty="0"/>
              <a:t>Nigeria VISION 2020 Economic Transformation Plan: Addressing Nigerian development and the structure of the economy through education, </a:t>
            </a:r>
            <a:r>
              <a:rPr lang="en-US" sz="1400" dirty="0" err="1"/>
              <a:t>Ngozika</a:t>
            </a:r>
            <a:r>
              <a:rPr lang="en-US" sz="1400" dirty="0"/>
              <a:t> </a:t>
            </a:r>
            <a:r>
              <a:rPr lang="en-US" sz="1400" dirty="0" err="1"/>
              <a:t>Mbajiorgu</a:t>
            </a:r>
            <a:endParaRPr lang="en-US" sz="1400" dirty="0" smtClean="0"/>
          </a:p>
          <a:p>
            <a:endParaRPr lang="en-US" b="1" dirty="0" smtClean="0"/>
          </a:p>
          <a:p>
            <a:endParaRPr lang="en-US" b="1" dirty="0" smtClean="0"/>
          </a:p>
          <a:p>
            <a:endParaRPr lang="en-US" dirty="0"/>
          </a:p>
        </p:txBody>
      </p:sp>
      <p:sp>
        <p:nvSpPr>
          <p:cNvPr id="7" name="Slide Number Placeholder 6"/>
          <p:cNvSpPr>
            <a:spLocks noGrp="1"/>
          </p:cNvSpPr>
          <p:nvPr>
            <p:ph type="sldNum" sz="quarter" idx="12"/>
          </p:nvPr>
        </p:nvSpPr>
        <p:spPr/>
        <p:txBody>
          <a:bodyPr/>
          <a:lstStyle/>
          <a:p>
            <a:fld id="{4B83A050-30DE-431E-8336-15BD37F70AF4}" type="slidenum">
              <a:rPr lang="en-US" smtClean="0"/>
              <a:t>27</a:t>
            </a:fld>
            <a:endParaRPr lang="en-US" dirty="0"/>
          </a:p>
        </p:txBody>
      </p:sp>
    </p:spTree>
    <p:extLst>
      <p:ext uri="{BB962C8B-B14F-4D97-AF65-F5344CB8AC3E}">
        <p14:creationId xmlns:p14="http://schemas.microsoft.com/office/powerpoint/2010/main" val="2643826616"/>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946</TotalTime>
  <Words>3667</Words>
  <Application>Microsoft Office PowerPoint</Application>
  <PresentationFormat>Widescreen</PresentationFormat>
  <Paragraphs>306</Paragraphs>
  <Slides>27</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Arial</vt:lpstr>
      <vt:lpstr>Calibri</vt:lpstr>
      <vt:lpstr>Calibri Light</vt:lpstr>
      <vt:lpstr>Retrospect</vt:lpstr>
      <vt:lpstr>Leapfrogging National Development using Technology</vt:lpstr>
      <vt:lpstr>Table of Contents</vt:lpstr>
      <vt:lpstr>Introduction </vt:lpstr>
      <vt:lpstr>Introduction </vt:lpstr>
      <vt:lpstr>Gaps in Nigeria’s National Development </vt:lpstr>
      <vt:lpstr>Role of Citizens in National development</vt:lpstr>
      <vt:lpstr>Orientation </vt:lpstr>
      <vt:lpstr>Technology Education </vt:lpstr>
      <vt:lpstr>Sustainable policies that can be adopted </vt:lpstr>
      <vt:lpstr>Sustainable policies that can be adopted  </vt:lpstr>
      <vt:lpstr>Sustainable policies that can be adopted  </vt:lpstr>
      <vt:lpstr>Integrated Technology Roadmap </vt:lpstr>
      <vt:lpstr>Key uses and applications  of technology that can help to bridge the national development gaps</vt:lpstr>
      <vt:lpstr>Broadband Connectivity  </vt:lpstr>
      <vt:lpstr>Data Mining and Analytics </vt:lpstr>
      <vt:lpstr>Mobile Applications </vt:lpstr>
      <vt:lpstr>Mobile Applications </vt:lpstr>
      <vt:lpstr>Computer Aided Agriculture </vt:lpstr>
      <vt:lpstr>Computer Aided Agriculture </vt:lpstr>
      <vt:lpstr>E-Learning  </vt:lpstr>
      <vt:lpstr>E-Learning  </vt:lpstr>
      <vt:lpstr>E-Health and Telemedicine  </vt:lpstr>
      <vt:lpstr>Identity Management System </vt:lpstr>
      <vt:lpstr>Approaches to ‘leapfrogging’ </vt:lpstr>
      <vt:lpstr>Conclusion</vt:lpstr>
      <vt:lpstr>Thank you  Questions</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Leapfrogging National Development using Technology</dc:title>
  <dc:creator>Kola Okunola</dc:creator>
  <cp:lastModifiedBy>Microsoft account</cp:lastModifiedBy>
  <cp:revision>2</cp:revision>
  <dcterms:created xsi:type="dcterms:W3CDTF">2013-11-12T16:15:51Z</dcterms:created>
  <dcterms:modified xsi:type="dcterms:W3CDTF">2017-06-28T05:13:38Z</dcterms:modified>
</cp:coreProperties>
</file>