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940" r:id="rId1"/>
    <p:sldMasterId id="2147485879" r:id="rId2"/>
    <p:sldMasterId id="2147485990" r:id="rId3"/>
  </p:sldMasterIdLst>
  <p:notesMasterIdLst>
    <p:notesMasterId r:id="rId23"/>
  </p:notesMasterIdLst>
  <p:handoutMasterIdLst>
    <p:handoutMasterId r:id="rId24"/>
  </p:handoutMasterIdLst>
  <p:sldIdLst>
    <p:sldId id="1064" r:id="rId4"/>
    <p:sldId id="1455" r:id="rId5"/>
    <p:sldId id="1502" r:id="rId6"/>
    <p:sldId id="1503" r:id="rId7"/>
    <p:sldId id="1501" r:id="rId8"/>
    <p:sldId id="1498" r:id="rId9"/>
    <p:sldId id="1500" r:id="rId10"/>
    <p:sldId id="1487" r:id="rId11"/>
    <p:sldId id="1465" r:id="rId12"/>
    <p:sldId id="1448" r:id="rId13"/>
    <p:sldId id="1492" r:id="rId14"/>
    <p:sldId id="1441" r:id="rId15"/>
    <p:sldId id="1484" r:id="rId16"/>
    <p:sldId id="1488" r:id="rId17"/>
    <p:sldId id="1446" r:id="rId18"/>
    <p:sldId id="1480" r:id="rId19"/>
    <p:sldId id="1496" r:id="rId20"/>
    <p:sldId id="1490" r:id="rId21"/>
    <p:sldId id="1504" r:id="rId22"/>
  </p:sldIdLst>
  <p:sldSz cx="9144000" cy="6858000" type="screen4x3"/>
  <p:notesSz cx="7010400" cy="92964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EAEAEA"/>
    <a:srgbClr val="056958"/>
    <a:srgbClr val="F26C35"/>
    <a:srgbClr val="BBBFC0"/>
    <a:srgbClr val="FFFFFF"/>
    <a:srgbClr val="FFCC66"/>
    <a:srgbClr val="FAB248"/>
    <a:srgbClr val="0099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803" autoAdjust="0"/>
  </p:normalViewPr>
  <p:slideViewPr>
    <p:cSldViewPr>
      <p:cViewPr varScale="1">
        <p:scale>
          <a:sx n="83" d="100"/>
          <a:sy n="83" d="100"/>
        </p:scale>
        <p:origin x="80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14"/>
    </p:cViewPr>
  </p:sorterViewPr>
  <p:notesViewPr>
    <p:cSldViewPr>
      <p:cViewPr varScale="1">
        <p:scale>
          <a:sx n="54" d="100"/>
          <a:sy n="54" d="100"/>
        </p:scale>
        <p:origin x="-2142" y="-108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E6DD3-163E-450E-98A4-17F3D51C8E87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5ED7639A-4D03-42A6-9E70-7CF5CFD592A6}">
      <dgm:prSet phldrT="[Text]"/>
      <dgm:spPr/>
      <dgm:t>
        <a:bodyPr/>
        <a:lstStyle/>
        <a:p>
          <a:r>
            <a:rPr lang="en-GB" b="1" dirty="0"/>
            <a:t>1920s–40s</a:t>
          </a:r>
        </a:p>
      </dgm:t>
    </dgm:pt>
    <dgm:pt modelId="{0D030974-68EC-473B-BCCE-EBFD375E60A9}" type="parTrans" cxnId="{DB0D03B1-8B37-4D7D-8992-8E5AF1662ACD}">
      <dgm:prSet/>
      <dgm:spPr/>
      <dgm:t>
        <a:bodyPr/>
        <a:lstStyle/>
        <a:p>
          <a:endParaRPr lang="en-GB"/>
        </a:p>
      </dgm:t>
    </dgm:pt>
    <dgm:pt modelId="{60757D58-2F0D-40D2-84B7-EEB36F16F37B}" type="sibTrans" cxnId="{DB0D03B1-8B37-4D7D-8992-8E5AF1662ACD}">
      <dgm:prSet/>
      <dgm:spPr/>
      <dgm:t>
        <a:bodyPr/>
        <a:lstStyle/>
        <a:p>
          <a:endParaRPr lang="en-GB"/>
        </a:p>
      </dgm:t>
    </dgm:pt>
    <dgm:pt modelId="{0AED0D26-9CFD-434C-8E7C-5525646F43D6}">
      <dgm:prSet phldrT="[Text]"/>
      <dgm:spPr/>
      <dgm:t>
        <a:bodyPr/>
        <a:lstStyle/>
        <a:p>
          <a:r>
            <a:rPr lang="en-GB" dirty="0"/>
            <a:t>Newspapers</a:t>
          </a:r>
        </a:p>
      </dgm:t>
    </dgm:pt>
    <dgm:pt modelId="{4ECF0E29-3E65-408F-AA0C-E6FD15E244F8}" type="parTrans" cxnId="{C8368176-4ED1-40DA-A65F-2726B3A0B73E}">
      <dgm:prSet/>
      <dgm:spPr/>
      <dgm:t>
        <a:bodyPr/>
        <a:lstStyle/>
        <a:p>
          <a:endParaRPr lang="en-GB"/>
        </a:p>
      </dgm:t>
    </dgm:pt>
    <dgm:pt modelId="{33DB2B24-1EE9-4EEF-A7EA-0CC0BEF0B5ED}" type="sibTrans" cxnId="{C8368176-4ED1-40DA-A65F-2726B3A0B73E}">
      <dgm:prSet/>
      <dgm:spPr/>
      <dgm:t>
        <a:bodyPr/>
        <a:lstStyle/>
        <a:p>
          <a:endParaRPr lang="en-GB"/>
        </a:p>
      </dgm:t>
    </dgm:pt>
    <dgm:pt modelId="{E87B6E0A-76A5-4CA4-9209-9CC1476D57A9}">
      <dgm:prSet phldrT="[Text]"/>
      <dgm:spPr/>
      <dgm:t>
        <a:bodyPr/>
        <a:lstStyle/>
        <a:p>
          <a:r>
            <a:rPr lang="en-GB" dirty="0"/>
            <a:t>Television</a:t>
          </a:r>
        </a:p>
      </dgm:t>
    </dgm:pt>
    <dgm:pt modelId="{27B3659C-CB20-4450-892B-16E49C41B5A5}" type="parTrans" cxnId="{AC36CB81-A1CE-4067-B1DA-992B3493FA08}">
      <dgm:prSet/>
      <dgm:spPr/>
      <dgm:t>
        <a:bodyPr/>
        <a:lstStyle/>
        <a:p>
          <a:endParaRPr lang="en-GB"/>
        </a:p>
      </dgm:t>
    </dgm:pt>
    <dgm:pt modelId="{31034D01-B345-40F8-AFF2-B8FCB88B66C2}" type="sibTrans" cxnId="{AC36CB81-A1CE-4067-B1DA-992B3493FA08}">
      <dgm:prSet/>
      <dgm:spPr/>
      <dgm:t>
        <a:bodyPr/>
        <a:lstStyle/>
        <a:p>
          <a:endParaRPr lang="en-GB"/>
        </a:p>
      </dgm:t>
    </dgm:pt>
    <dgm:pt modelId="{43FED091-84DE-4FF3-B3F4-4A23508E1372}">
      <dgm:prSet phldrT="[Text]" custT="1"/>
      <dgm:spPr/>
      <dgm:t>
        <a:bodyPr/>
        <a:lstStyle/>
        <a:p>
          <a:r>
            <a:rPr lang="en-GB" sz="2000" b="1" dirty="0"/>
            <a:t>1980s–1999</a:t>
          </a:r>
        </a:p>
      </dgm:t>
    </dgm:pt>
    <dgm:pt modelId="{0320AF14-05CD-4432-80BB-46FF809034B0}" type="parTrans" cxnId="{F63F95D5-C7D8-4BE6-8093-4C9BC2C8D030}">
      <dgm:prSet/>
      <dgm:spPr/>
      <dgm:t>
        <a:bodyPr/>
        <a:lstStyle/>
        <a:p>
          <a:endParaRPr lang="en-GB"/>
        </a:p>
      </dgm:t>
    </dgm:pt>
    <dgm:pt modelId="{C95E53C7-E7DF-4623-BBBF-9D1A2D605ACA}" type="sibTrans" cxnId="{F63F95D5-C7D8-4BE6-8093-4C9BC2C8D030}">
      <dgm:prSet/>
      <dgm:spPr/>
      <dgm:t>
        <a:bodyPr/>
        <a:lstStyle/>
        <a:p>
          <a:endParaRPr lang="en-GB"/>
        </a:p>
      </dgm:t>
    </dgm:pt>
    <dgm:pt modelId="{F296C0A0-BD6D-42C8-BC4F-A1F40CFC153D}">
      <dgm:prSet phldrT="[Text]"/>
      <dgm:spPr/>
      <dgm:t>
        <a:bodyPr/>
        <a:lstStyle/>
        <a:p>
          <a:r>
            <a:rPr lang="en-GB" sz="1800" dirty="0"/>
            <a:t>Wired telephone systems</a:t>
          </a:r>
        </a:p>
      </dgm:t>
    </dgm:pt>
    <dgm:pt modelId="{1816C4FA-1032-493D-A527-45F77C97FC48}" type="parTrans" cxnId="{0A7D72FE-38F3-47EA-856C-F82C655D7DF7}">
      <dgm:prSet/>
      <dgm:spPr/>
      <dgm:t>
        <a:bodyPr/>
        <a:lstStyle/>
        <a:p>
          <a:endParaRPr lang="en-GB"/>
        </a:p>
      </dgm:t>
    </dgm:pt>
    <dgm:pt modelId="{D0289FD9-4286-4786-BF3D-48755E6F33B4}" type="sibTrans" cxnId="{0A7D72FE-38F3-47EA-856C-F82C655D7DF7}">
      <dgm:prSet/>
      <dgm:spPr/>
      <dgm:t>
        <a:bodyPr/>
        <a:lstStyle/>
        <a:p>
          <a:endParaRPr lang="en-GB"/>
        </a:p>
      </dgm:t>
    </dgm:pt>
    <dgm:pt modelId="{E220D1F9-D3E2-4B54-99A4-A6D7BB176589}">
      <dgm:prSet phldrT="[Text]"/>
      <dgm:spPr/>
      <dgm:t>
        <a:bodyPr/>
        <a:lstStyle/>
        <a:p>
          <a:r>
            <a:rPr lang="en-GB" b="1" dirty="0"/>
            <a:t>1950s–70s</a:t>
          </a:r>
        </a:p>
      </dgm:t>
    </dgm:pt>
    <dgm:pt modelId="{6C7F55AA-B64C-41AB-99B3-920D4E9D6E89}" type="parTrans" cxnId="{84176BCC-679F-4F3E-AC27-1039923AB98F}">
      <dgm:prSet/>
      <dgm:spPr/>
      <dgm:t>
        <a:bodyPr/>
        <a:lstStyle/>
        <a:p>
          <a:endParaRPr lang="en-GB"/>
        </a:p>
      </dgm:t>
    </dgm:pt>
    <dgm:pt modelId="{2E52C3B6-2663-4CB5-97A1-284ECC7F3D9C}" type="sibTrans" cxnId="{84176BCC-679F-4F3E-AC27-1039923AB98F}">
      <dgm:prSet/>
      <dgm:spPr/>
      <dgm:t>
        <a:bodyPr/>
        <a:lstStyle/>
        <a:p>
          <a:endParaRPr lang="en-GB"/>
        </a:p>
      </dgm:t>
    </dgm:pt>
    <dgm:pt modelId="{F20289B8-4038-4AFF-8402-BA9283234853}">
      <dgm:prSet phldrT="[Text]"/>
      <dgm:spPr/>
      <dgm:t>
        <a:bodyPr/>
        <a:lstStyle/>
        <a:p>
          <a:r>
            <a:rPr lang="en-GB" dirty="0"/>
            <a:t>Photography</a:t>
          </a:r>
        </a:p>
      </dgm:t>
    </dgm:pt>
    <dgm:pt modelId="{3D536F1F-57F2-485A-AEF0-A71067FCE573}" type="parTrans" cxnId="{C46DCA2B-31D5-46C6-91CC-D9F91D75B67E}">
      <dgm:prSet/>
      <dgm:spPr/>
      <dgm:t>
        <a:bodyPr/>
        <a:lstStyle/>
        <a:p>
          <a:endParaRPr lang="en-GB"/>
        </a:p>
      </dgm:t>
    </dgm:pt>
    <dgm:pt modelId="{3E9D9E69-B47C-4034-AF62-CF152776C769}" type="sibTrans" cxnId="{C46DCA2B-31D5-46C6-91CC-D9F91D75B67E}">
      <dgm:prSet/>
      <dgm:spPr/>
      <dgm:t>
        <a:bodyPr/>
        <a:lstStyle/>
        <a:p>
          <a:endParaRPr lang="en-GB"/>
        </a:p>
      </dgm:t>
    </dgm:pt>
    <dgm:pt modelId="{34CCD7D7-E4D3-4775-816C-A806B7A9AEEB}">
      <dgm:prSet phldrT="[Text]"/>
      <dgm:spPr/>
      <dgm:t>
        <a:bodyPr/>
        <a:lstStyle/>
        <a:p>
          <a:r>
            <a:rPr lang="en-GB" dirty="0"/>
            <a:t>Printing technology</a:t>
          </a:r>
        </a:p>
      </dgm:t>
    </dgm:pt>
    <dgm:pt modelId="{D2640272-0D71-4715-AB78-A0058478AF2B}" type="parTrans" cxnId="{C7EA088F-32E5-4E11-B364-405F188430C5}">
      <dgm:prSet/>
      <dgm:spPr/>
      <dgm:t>
        <a:bodyPr/>
        <a:lstStyle/>
        <a:p>
          <a:endParaRPr lang="en-GB"/>
        </a:p>
      </dgm:t>
    </dgm:pt>
    <dgm:pt modelId="{86AA485D-3C55-440B-B5D5-B11254B8D0F5}" type="sibTrans" cxnId="{C7EA088F-32E5-4E11-B364-405F188430C5}">
      <dgm:prSet/>
      <dgm:spPr/>
      <dgm:t>
        <a:bodyPr/>
        <a:lstStyle/>
        <a:p>
          <a:endParaRPr lang="en-GB"/>
        </a:p>
      </dgm:t>
    </dgm:pt>
    <dgm:pt modelId="{DEB339F4-0B47-46DD-BA5C-8F0D87612105}">
      <dgm:prSet phldrT="[Text]"/>
      <dgm:spPr/>
      <dgm:t>
        <a:bodyPr/>
        <a:lstStyle/>
        <a:p>
          <a:r>
            <a:rPr lang="en-GB" dirty="0"/>
            <a:t>Typewriters</a:t>
          </a:r>
        </a:p>
      </dgm:t>
    </dgm:pt>
    <dgm:pt modelId="{3F42AA68-A4CD-46BA-B0D4-3E0A604C2E1D}" type="parTrans" cxnId="{FBB25318-0F11-4957-BDDE-B688A6ACE238}">
      <dgm:prSet/>
      <dgm:spPr/>
      <dgm:t>
        <a:bodyPr/>
        <a:lstStyle/>
        <a:p>
          <a:endParaRPr lang="en-GB"/>
        </a:p>
      </dgm:t>
    </dgm:pt>
    <dgm:pt modelId="{60BE7DA4-C780-496A-B9C5-5735207A3FBC}" type="sibTrans" cxnId="{FBB25318-0F11-4957-BDDE-B688A6ACE238}">
      <dgm:prSet/>
      <dgm:spPr/>
      <dgm:t>
        <a:bodyPr/>
        <a:lstStyle/>
        <a:p>
          <a:endParaRPr lang="en-GB"/>
        </a:p>
      </dgm:t>
    </dgm:pt>
    <dgm:pt modelId="{A447DE0F-D781-4B21-9CC8-38A6DED8C101}">
      <dgm:prSet phldrT="[Text]"/>
      <dgm:spPr/>
      <dgm:t>
        <a:bodyPr/>
        <a:lstStyle/>
        <a:p>
          <a:r>
            <a:rPr lang="en-GB" dirty="0"/>
            <a:t>Fax</a:t>
          </a:r>
        </a:p>
      </dgm:t>
    </dgm:pt>
    <dgm:pt modelId="{BA40BBE0-1D4F-4E4D-813C-5DAA6743E5F5}" type="parTrans" cxnId="{8509117A-F218-4CE7-99FA-32E519B2E8B2}">
      <dgm:prSet/>
      <dgm:spPr/>
      <dgm:t>
        <a:bodyPr/>
        <a:lstStyle/>
        <a:p>
          <a:endParaRPr lang="en-GB"/>
        </a:p>
      </dgm:t>
    </dgm:pt>
    <dgm:pt modelId="{9857F425-4D23-4DC2-A801-08A874EB692E}" type="sibTrans" cxnId="{8509117A-F218-4CE7-99FA-32E519B2E8B2}">
      <dgm:prSet/>
      <dgm:spPr/>
      <dgm:t>
        <a:bodyPr/>
        <a:lstStyle/>
        <a:p>
          <a:endParaRPr lang="en-GB"/>
        </a:p>
      </dgm:t>
    </dgm:pt>
    <dgm:pt modelId="{2B3767D4-6CF5-4C5A-BE72-1A7A75182F8C}">
      <dgm:prSet phldrT="[Text]"/>
      <dgm:spPr/>
      <dgm:t>
        <a:bodyPr/>
        <a:lstStyle/>
        <a:p>
          <a:r>
            <a:rPr lang="en-GB" b="1" dirty="0"/>
            <a:t>2000 – till Date</a:t>
          </a:r>
        </a:p>
      </dgm:t>
    </dgm:pt>
    <dgm:pt modelId="{BA2C18F5-68EE-4E18-8829-00528FAE7D48}" type="parTrans" cxnId="{97B4A992-664D-4820-9ED6-2BB306539799}">
      <dgm:prSet/>
      <dgm:spPr/>
      <dgm:t>
        <a:bodyPr/>
        <a:lstStyle/>
        <a:p>
          <a:endParaRPr lang="en-GB"/>
        </a:p>
      </dgm:t>
    </dgm:pt>
    <dgm:pt modelId="{B4FD7832-3F4A-4E59-9422-EF57A319AB1C}" type="sibTrans" cxnId="{97B4A992-664D-4820-9ED6-2BB306539799}">
      <dgm:prSet/>
      <dgm:spPr/>
      <dgm:t>
        <a:bodyPr/>
        <a:lstStyle/>
        <a:p>
          <a:endParaRPr lang="en-GB"/>
        </a:p>
      </dgm:t>
    </dgm:pt>
    <dgm:pt modelId="{4CD2156C-50F0-4C61-B4EF-B0417E728F13}">
      <dgm:prSet phldrT="[Text]"/>
      <dgm:spPr/>
      <dgm:t>
        <a:bodyPr/>
        <a:lstStyle/>
        <a:p>
          <a:r>
            <a:rPr lang="en-GB" dirty="0"/>
            <a:t>Electronic web</a:t>
          </a:r>
        </a:p>
      </dgm:t>
    </dgm:pt>
    <dgm:pt modelId="{2F19B2BB-FE95-4192-960E-625A496E36C9}" type="parTrans" cxnId="{A7CCF0F5-C37E-4D6E-A4F8-03D64B3F29AD}">
      <dgm:prSet/>
      <dgm:spPr/>
      <dgm:t>
        <a:bodyPr/>
        <a:lstStyle/>
        <a:p>
          <a:endParaRPr lang="en-GB"/>
        </a:p>
      </dgm:t>
    </dgm:pt>
    <dgm:pt modelId="{E4193881-20F5-4F49-AEA5-8CB99CE8394E}" type="sibTrans" cxnId="{A7CCF0F5-C37E-4D6E-A4F8-03D64B3F29AD}">
      <dgm:prSet/>
      <dgm:spPr/>
      <dgm:t>
        <a:bodyPr/>
        <a:lstStyle/>
        <a:p>
          <a:endParaRPr lang="en-GB"/>
        </a:p>
      </dgm:t>
    </dgm:pt>
    <dgm:pt modelId="{24463DA8-CB52-4BAB-8151-A167D27184A7}">
      <dgm:prSet phldrT="[Text]"/>
      <dgm:spPr/>
      <dgm:t>
        <a:bodyPr/>
        <a:lstStyle/>
        <a:p>
          <a:r>
            <a:rPr lang="en-GB" sz="1800" dirty="0"/>
            <a:t>Computers</a:t>
          </a:r>
        </a:p>
      </dgm:t>
    </dgm:pt>
    <dgm:pt modelId="{933C081C-8534-4C42-83B3-41DBC23A6F83}" type="parTrans" cxnId="{A756BC67-8B34-47B3-A35E-2B4EFA8B4ECB}">
      <dgm:prSet/>
      <dgm:spPr/>
      <dgm:t>
        <a:bodyPr/>
        <a:lstStyle/>
        <a:p>
          <a:endParaRPr lang="en-GB"/>
        </a:p>
      </dgm:t>
    </dgm:pt>
    <dgm:pt modelId="{676146FE-A0AE-4907-AF56-069DCA85242C}" type="sibTrans" cxnId="{A756BC67-8B34-47B3-A35E-2B4EFA8B4ECB}">
      <dgm:prSet/>
      <dgm:spPr/>
      <dgm:t>
        <a:bodyPr/>
        <a:lstStyle/>
        <a:p>
          <a:endParaRPr lang="en-GB"/>
        </a:p>
      </dgm:t>
    </dgm:pt>
    <dgm:pt modelId="{14125FB2-BD2D-4E02-9F7C-70697E31E4EC}">
      <dgm:prSet phldrT="[Text]"/>
      <dgm:spPr/>
      <dgm:t>
        <a:bodyPr/>
        <a:lstStyle/>
        <a:p>
          <a:r>
            <a:rPr lang="en-GB" dirty="0"/>
            <a:t>Internet</a:t>
          </a:r>
        </a:p>
      </dgm:t>
    </dgm:pt>
    <dgm:pt modelId="{48886EE6-6997-4E11-8F7D-435B11D0DB23}" type="parTrans" cxnId="{B32F2741-BAE1-4994-A84D-0F5517252C9E}">
      <dgm:prSet/>
      <dgm:spPr/>
      <dgm:t>
        <a:bodyPr/>
        <a:lstStyle/>
        <a:p>
          <a:endParaRPr lang="en-GB"/>
        </a:p>
      </dgm:t>
    </dgm:pt>
    <dgm:pt modelId="{B83DD163-72FB-4FE1-A80E-2D8073F76DE6}" type="sibTrans" cxnId="{B32F2741-BAE1-4994-A84D-0F5517252C9E}">
      <dgm:prSet/>
      <dgm:spPr/>
      <dgm:t>
        <a:bodyPr/>
        <a:lstStyle/>
        <a:p>
          <a:endParaRPr lang="en-GB"/>
        </a:p>
      </dgm:t>
    </dgm:pt>
    <dgm:pt modelId="{7D041DBE-7FC6-484C-B98D-7EAEF5401B7A}">
      <dgm:prSet phldrT="[Text]"/>
      <dgm:spPr/>
      <dgm:t>
        <a:bodyPr/>
        <a:lstStyle/>
        <a:p>
          <a:r>
            <a:rPr lang="en-GB" dirty="0"/>
            <a:t>Electronic mail</a:t>
          </a:r>
        </a:p>
      </dgm:t>
    </dgm:pt>
    <dgm:pt modelId="{9B94411A-858B-4B00-A011-F80BCECD608A}" type="parTrans" cxnId="{006704A6-EAE9-4BBD-A876-FCC6BD5887D3}">
      <dgm:prSet/>
      <dgm:spPr/>
      <dgm:t>
        <a:bodyPr/>
        <a:lstStyle/>
        <a:p>
          <a:endParaRPr lang="en-GB"/>
        </a:p>
      </dgm:t>
    </dgm:pt>
    <dgm:pt modelId="{4FDBCE91-DAEE-4250-9E01-4966FBBB980F}" type="sibTrans" cxnId="{006704A6-EAE9-4BBD-A876-FCC6BD5887D3}">
      <dgm:prSet/>
      <dgm:spPr/>
      <dgm:t>
        <a:bodyPr/>
        <a:lstStyle/>
        <a:p>
          <a:endParaRPr lang="en-GB"/>
        </a:p>
      </dgm:t>
    </dgm:pt>
    <dgm:pt modelId="{EC777EA4-0656-4FD3-BE49-13C3BE7B73FE}">
      <dgm:prSet phldrT="[Text]"/>
      <dgm:spPr/>
      <dgm:t>
        <a:bodyPr/>
        <a:lstStyle/>
        <a:p>
          <a:r>
            <a:rPr lang="en-GB" dirty="0"/>
            <a:t>Social media</a:t>
          </a:r>
        </a:p>
      </dgm:t>
    </dgm:pt>
    <dgm:pt modelId="{1670DEA7-90B1-48B1-B962-8C480A247926}" type="parTrans" cxnId="{F6F5C444-CAF6-48D8-B861-2E7727148119}">
      <dgm:prSet/>
      <dgm:spPr/>
      <dgm:t>
        <a:bodyPr/>
        <a:lstStyle/>
        <a:p>
          <a:endParaRPr lang="en-GB"/>
        </a:p>
      </dgm:t>
    </dgm:pt>
    <dgm:pt modelId="{590124D7-9B39-4726-AE9D-1A7998BFABC3}" type="sibTrans" cxnId="{F6F5C444-CAF6-48D8-B861-2E7727148119}">
      <dgm:prSet/>
      <dgm:spPr/>
      <dgm:t>
        <a:bodyPr/>
        <a:lstStyle/>
        <a:p>
          <a:endParaRPr lang="en-GB"/>
        </a:p>
      </dgm:t>
    </dgm:pt>
    <dgm:pt modelId="{AF639D4B-9EE7-43A8-95D0-AF7A3DA88796}">
      <dgm:prSet phldrT="[Text]"/>
      <dgm:spPr/>
      <dgm:t>
        <a:bodyPr/>
        <a:lstStyle/>
        <a:p>
          <a:r>
            <a:rPr lang="en-GB" dirty="0"/>
            <a:t>Smart phones</a:t>
          </a:r>
        </a:p>
      </dgm:t>
    </dgm:pt>
    <dgm:pt modelId="{E46F590D-4224-41AE-AFE4-0778874069E6}" type="parTrans" cxnId="{7179F16F-7EF5-4284-9B7B-EF8F7D5BCB09}">
      <dgm:prSet/>
      <dgm:spPr/>
      <dgm:t>
        <a:bodyPr/>
        <a:lstStyle/>
        <a:p>
          <a:endParaRPr lang="en-GB"/>
        </a:p>
      </dgm:t>
    </dgm:pt>
    <dgm:pt modelId="{B860D629-F130-45B0-94AA-D9B86D2C03DD}" type="sibTrans" cxnId="{7179F16F-7EF5-4284-9B7B-EF8F7D5BCB09}">
      <dgm:prSet/>
      <dgm:spPr/>
      <dgm:t>
        <a:bodyPr/>
        <a:lstStyle/>
        <a:p>
          <a:endParaRPr lang="en-GB"/>
        </a:p>
      </dgm:t>
    </dgm:pt>
    <dgm:pt modelId="{226BA749-E549-4093-BAB2-51432F72CD69}">
      <dgm:prSet phldrT="[Text]"/>
      <dgm:spPr/>
      <dgm:t>
        <a:bodyPr/>
        <a:lstStyle/>
        <a:p>
          <a:r>
            <a:rPr lang="en-GB"/>
            <a:t>Mobile </a:t>
          </a:r>
          <a:r>
            <a:rPr lang="en-GB" dirty="0"/>
            <a:t>telephony</a:t>
          </a:r>
        </a:p>
      </dgm:t>
    </dgm:pt>
    <dgm:pt modelId="{D1206D57-4C79-47DF-9BA1-D41496CA1B7F}" type="parTrans" cxnId="{4EF24C2B-BB16-49B4-98B6-B0ED2D553895}">
      <dgm:prSet/>
      <dgm:spPr/>
      <dgm:t>
        <a:bodyPr/>
        <a:lstStyle/>
        <a:p>
          <a:endParaRPr lang="en-GB"/>
        </a:p>
      </dgm:t>
    </dgm:pt>
    <dgm:pt modelId="{33E28683-1E07-4229-AE3F-663D4E781F03}" type="sibTrans" cxnId="{4EF24C2B-BB16-49B4-98B6-B0ED2D553895}">
      <dgm:prSet/>
      <dgm:spPr/>
      <dgm:t>
        <a:bodyPr/>
        <a:lstStyle/>
        <a:p>
          <a:endParaRPr lang="en-GB"/>
        </a:p>
      </dgm:t>
    </dgm:pt>
    <dgm:pt modelId="{9ED3EA00-90EE-4C93-A0F7-DF137AEEA92E}">
      <dgm:prSet phldrT="[Text]"/>
      <dgm:spPr/>
      <dgm:t>
        <a:bodyPr/>
        <a:lstStyle/>
        <a:p>
          <a:r>
            <a:rPr lang="en-GB"/>
            <a:t>Electronic payments</a:t>
          </a:r>
          <a:endParaRPr lang="en-GB" dirty="0"/>
        </a:p>
      </dgm:t>
    </dgm:pt>
    <dgm:pt modelId="{58218852-24DF-45D4-B0CF-FE118C8E77E1}" type="parTrans" cxnId="{BF920169-A678-4421-BEDC-FBFD538190A1}">
      <dgm:prSet/>
      <dgm:spPr/>
      <dgm:t>
        <a:bodyPr/>
        <a:lstStyle/>
        <a:p>
          <a:endParaRPr lang="en-GB"/>
        </a:p>
      </dgm:t>
    </dgm:pt>
    <dgm:pt modelId="{A7FEA92B-8B5C-41AB-9F96-08605C2BA6E6}" type="sibTrans" cxnId="{BF920169-A678-4421-BEDC-FBFD538190A1}">
      <dgm:prSet/>
      <dgm:spPr/>
      <dgm:t>
        <a:bodyPr/>
        <a:lstStyle/>
        <a:p>
          <a:endParaRPr lang="en-GB"/>
        </a:p>
      </dgm:t>
    </dgm:pt>
    <dgm:pt modelId="{C82BF2D0-01C9-4A4E-B4A3-03C317EFF759}">
      <dgm:prSet phldrT="[Text]"/>
      <dgm:spPr/>
      <dgm:t>
        <a:bodyPr/>
        <a:lstStyle/>
        <a:p>
          <a:r>
            <a:rPr lang="en-GB" sz="1800" dirty="0"/>
            <a:t>Internet</a:t>
          </a:r>
        </a:p>
      </dgm:t>
    </dgm:pt>
    <dgm:pt modelId="{A9D35B1C-8CA0-4892-A931-8C96394C3326}" type="parTrans" cxnId="{326CAD61-399D-46FD-A0BE-650259B5D4BF}">
      <dgm:prSet/>
      <dgm:spPr/>
      <dgm:t>
        <a:bodyPr/>
        <a:lstStyle/>
        <a:p>
          <a:endParaRPr lang="en-GB"/>
        </a:p>
      </dgm:t>
    </dgm:pt>
    <dgm:pt modelId="{DF438645-2EDB-4FFB-95CF-5D2C2D69B53E}" type="sibTrans" cxnId="{326CAD61-399D-46FD-A0BE-650259B5D4BF}">
      <dgm:prSet/>
      <dgm:spPr/>
      <dgm:t>
        <a:bodyPr/>
        <a:lstStyle/>
        <a:p>
          <a:endParaRPr lang="en-GB"/>
        </a:p>
      </dgm:t>
    </dgm:pt>
    <dgm:pt modelId="{0154755B-645D-4E81-B5A6-B301A356E20B}">
      <dgm:prSet phldrT="[Text]"/>
      <dgm:spPr/>
      <dgm:t>
        <a:bodyPr/>
        <a:lstStyle/>
        <a:p>
          <a:r>
            <a:rPr lang="en-GB" sz="1800" dirty="0"/>
            <a:t>Web collaborations</a:t>
          </a:r>
        </a:p>
      </dgm:t>
    </dgm:pt>
    <dgm:pt modelId="{CEB5D532-D530-44D0-A410-0D1F8C2A0DC4}" type="parTrans" cxnId="{819C2288-39D5-471B-B288-8FCB1552370A}">
      <dgm:prSet/>
      <dgm:spPr/>
      <dgm:t>
        <a:bodyPr/>
        <a:lstStyle/>
        <a:p>
          <a:endParaRPr lang="en-GB"/>
        </a:p>
      </dgm:t>
    </dgm:pt>
    <dgm:pt modelId="{2DF110EC-45FE-4388-9073-64D85B761BDD}" type="sibTrans" cxnId="{819C2288-39D5-471B-B288-8FCB1552370A}">
      <dgm:prSet/>
      <dgm:spPr/>
      <dgm:t>
        <a:bodyPr/>
        <a:lstStyle/>
        <a:p>
          <a:endParaRPr lang="en-GB"/>
        </a:p>
      </dgm:t>
    </dgm:pt>
    <dgm:pt modelId="{DCAF22D6-A06F-4495-836E-4787052CC24D}">
      <dgm:prSet phldrT="[Text]"/>
      <dgm:spPr/>
      <dgm:t>
        <a:bodyPr/>
        <a:lstStyle/>
        <a:p>
          <a:r>
            <a:rPr lang="en-GB" dirty="0"/>
            <a:t>Postal services</a:t>
          </a:r>
        </a:p>
      </dgm:t>
    </dgm:pt>
    <dgm:pt modelId="{7914FE11-6044-4DF6-BEC0-044C1B7E97A3}" type="parTrans" cxnId="{9C80C1CB-1E84-43A9-8F08-99E6AAAB5F46}">
      <dgm:prSet/>
      <dgm:spPr/>
      <dgm:t>
        <a:bodyPr/>
        <a:lstStyle/>
        <a:p>
          <a:endParaRPr lang="en-GB"/>
        </a:p>
      </dgm:t>
    </dgm:pt>
    <dgm:pt modelId="{1CF6A72A-A25A-4F4B-A3F1-0E2901D5AC17}" type="sibTrans" cxnId="{9C80C1CB-1E84-43A9-8F08-99E6AAAB5F46}">
      <dgm:prSet/>
      <dgm:spPr/>
      <dgm:t>
        <a:bodyPr/>
        <a:lstStyle/>
        <a:p>
          <a:endParaRPr lang="en-GB"/>
        </a:p>
      </dgm:t>
    </dgm:pt>
    <dgm:pt modelId="{36945F83-44ED-4DF9-AD85-9A39AACE2ED4}">
      <dgm:prSet phldrT="[Text]"/>
      <dgm:spPr/>
      <dgm:t>
        <a:bodyPr/>
        <a:lstStyle/>
        <a:p>
          <a:r>
            <a:rPr lang="en-GB" dirty="0"/>
            <a:t>Cinemas</a:t>
          </a:r>
        </a:p>
      </dgm:t>
    </dgm:pt>
    <dgm:pt modelId="{FD545DA9-CDE0-4F54-8A17-61DD024E990D}" type="parTrans" cxnId="{8135638C-AD66-46FC-BC5B-07B12E9ABC0E}">
      <dgm:prSet/>
      <dgm:spPr/>
      <dgm:t>
        <a:bodyPr/>
        <a:lstStyle/>
        <a:p>
          <a:endParaRPr lang="en-GB"/>
        </a:p>
      </dgm:t>
    </dgm:pt>
    <dgm:pt modelId="{1B95AB1F-B777-4112-ABC6-75A928802601}" type="sibTrans" cxnId="{8135638C-AD66-46FC-BC5B-07B12E9ABC0E}">
      <dgm:prSet/>
      <dgm:spPr/>
      <dgm:t>
        <a:bodyPr/>
        <a:lstStyle/>
        <a:p>
          <a:endParaRPr lang="en-GB"/>
        </a:p>
      </dgm:t>
    </dgm:pt>
    <dgm:pt modelId="{769E67AC-E774-44EB-9B52-16EA062B8893}">
      <dgm:prSet phldrT="[Text]"/>
      <dgm:spPr/>
      <dgm:t>
        <a:bodyPr/>
        <a:lstStyle/>
        <a:p>
          <a:r>
            <a:rPr lang="en-GB" dirty="0"/>
            <a:t>Video cassette players &amp; discs</a:t>
          </a:r>
        </a:p>
      </dgm:t>
    </dgm:pt>
    <dgm:pt modelId="{940329A4-289B-450F-B234-ECCB93701277}" type="parTrans" cxnId="{71ABDA46-333D-488D-B262-16C27CB55176}">
      <dgm:prSet/>
      <dgm:spPr/>
      <dgm:t>
        <a:bodyPr/>
        <a:lstStyle/>
        <a:p>
          <a:endParaRPr lang="en-GB"/>
        </a:p>
      </dgm:t>
    </dgm:pt>
    <dgm:pt modelId="{D91932AA-3FF8-45A1-90AA-A4DEA90B08D0}" type="sibTrans" cxnId="{71ABDA46-333D-488D-B262-16C27CB55176}">
      <dgm:prSet/>
      <dgm:spPr/>
      <dgm:t>
        <a:bodyPr/>
        <a:lstStyle/>
        <a:p>
          <a:endParaRPr lang="en-GB"/>
        </a:p>
      </dgm:t>
    </dgm:pt>
    <dgm:pt modelId="{833F3AB4-4A84-4750-AE4F-B75564FD9548}">
      <dgm:prSet phldrT="[Text]"/>
      <dgm:spPr/>
      <dgm:t>
        <a:bodyPr/>
        <a:lstStyle/>
        <a:p>
          <a:r>
            <a:rPr lang="en-GB" dirty="0"/>
            <a:t>Radio</a:t>
          </a:r>
        </a:p>
      </dgm:t>
    </dgm:pt>
    <dgm:pt modelId="{A82CA0FD-6927-4853-B317-BAFE30C2F998}" type="parTrans" cxnId="{18F96C30-9714-4537-B409-D1FD6165033A}">
      <dgm:prSet/>
      <dgm:spPr/>
      <dgm:t>
        <a:bodyPr/>
        <a:lstStyle/>
        <a:p>
          <a:endParaRPr lang="en-GB"/>
        </a:p>
      </dgm:t>
    </dgm:pt>
    <dgm:pt modelId="{FE765F36-8FDF-4505-B0E5-029B83FB2C04}" type="sibTrans" cxnId="{18F96C30-9714-4537-B409-D1FD6165033A}">
      <dgm:prSet/>
      <dgm:spPr/>
      <dgm:t>
        <a:bodyPr/>
        <a:lstStyle/>
        <a:p>
          <a:endParaRPr lang="en-GB"/>
        </a:p>
      </dgm:t>
    </dgm:pt>
    <dgm:pt modelId="{43198E9E-060C-463D-8E43-CE505C591379}" type="pres">
      <dgm:prSet presAssocID="{9D1E6DD3-163E-450E-98A4-17F3D51C8E87}" presName="Name0" presStyleCnt="0">
        <dgm:presLayoutVars>
          <dgm:dir/>
          <dgm:resizeHandles val="exact"/>
        </dgm:presLayoutVars>
      </dgm:prSet>
      <dgm:spPr/>
    </dgm:pt>
    <dgm:pt modelId="{B4C6DCC7-288C-43F1-BA0A-9EFD03FB2FAC}" type="pres">
      <dgm:prSet presAssocID="{5ED7639A-4D03-42A6-9E70-7CF5CFD592A6}" presName="node" presStyleLbl="node1" presStyleIdx="0" presStyleCnt="4">
        <dgm:presLayoutVars>
          <dgm:bulletEnabled val="1"/>
        </dgm:presLayoutVars>
      </dgm:prSet>
      <dgm:spPr/>
    </dgm:pt>
    <dgm:pt modelId="{B1BC4C54-2340-4FAE-AAE4-2C6BAE92F4C3}" type="pres">
      <dgm:prSet presAssocID="{60757D58-2F0D-40D2-84B7-EEB36F16F37B}" presName="sibTrans" presStyleCnt="0"/>
      <dgm:spPr/>
    </dgm:pt>
    <dgm:pt modelId="{FD61A01C-EA94-454F-8A48-2F854DE01FF2}" type="pres">
      <dgm:prSet presAssocID="{E220D1F9-D3E2-4B54-99A4-A6D7BB176589}" presName="node" presStyleLbl="node1" presStyleIdx="1" presStyleCnt="4">
        <dgm:presLayoutVars>
          <dgm:bulletEnabled val="1"/>
        </dgm:presLayoutVars>
      </dgm:prSet>
      <dgm:spPr/>
    </dgm:pt>
    <dgm:pt modelId="{0DE088F2-E20B-43F3-9FB1-0E38203198F3}" type="pres">
      <dgm:prSet presAssocID="{2E52C3B6-2663-4CB5-97A1-284ECC7F3D9C}" presName="sibTrans" presStyleCnt="0"/>
      <dgm:spPr/>
    </dgm:pt>
    <dgm:pt modelId="{6D48A7E3-B157-4C2B-AEE7-1D9A6A279FAF}" type="pres">
      <dgm:prSet presAssocID="{43FED091-84DE-4FF3-B3F4-4A23508E1372}" presName="node" presStyleLbl="node1" presStyleIdx="2" presStyleCnt="4">
        <dgm:presLayoutVars>
          <dgm:bulletEnabled val="1"/>
        </dgm:presLayoutVars>
      </dgm:prSet>
      <dgm:spPr/>
    </dgm:pt>
    <dgm:pt modelId="{4444E2FD-8A58-4074-987A-4DB87AA7F04E}" type="pres">
      <dgm:prSet presAssocID="{C95E53C7-E7DF-4623-BBBF-9D1A2D605ACA}" presName="sibTrans" presStyleCnt="0"/>
      <dgm:spPr/>
    </dgm:pt>
    <dgm:pt modelId="{02E8D2F8-4162-4783-8EE1-EB4140E4B793}" type="pres">
      <dgm:prSet presAssocID="{2B3767D4-6CF5-4C5A-BE72-1A7A75182F8C}" presName="node" presStyleLbl="node1" presStyleIdx="3" presStyleCnt="4">
        <dgm:presLayoutVars>
          <dgm:bulletEnabled val="1"/>
        </dgm:presLayoutVars>
      </dgm:prSet>
      <dgm:spPr/>
    </dgm:pt>
  </dgm:ptLst>
  <dgm:cxnLst>
    <dgm:cxn modelId="{2F285683-82C7-4620-80FF-41F0F4BEC4B7}" type="presOf" srcId="{24463DA8-CB52-4BAB-8151-A167D27184A7}" destId="{6D48A7E3-B157-4C2B-AEE7-1D9A6A279FAF}" srcOrd="0" destOrd="2" presId="urn:microsoft.com/office/officeart/2005/8/layout/hList6"/>
    <dgm:cxn modelId="{703333B0-AB26-40A9-B3C6-3C6F8C30D996}" type="presOf" srcId="{C82BF2D0-01C9-4A4E-B4A3-03C317EFF759}" destId="{6D48A7E3-B157-4C2B-AEE7-1D9A6A279FAF}" srcOrd="0" destOrd="3" presId="urn:microsoft.com/office/officeart/2005/8/layout/hList6"/>
    <dgm:cxn modelId="{735A494C-684A-48B4-9355-5BE723E5D9BC}" type="presOf" srcId="{DCAF22D6-A06F-4495-836E-4787052CC24D}" destId="{FD61A01C-EA94-454F-8A48-2F854DE01FF2}" srcOrd="0" destOrd="5" presId="urn:microsoft.com/office/officeart/2005/8/layout/hList6"/>
    <dgm:cxn modelId="{8509117A-F218-4CE7-99FA-32E519B2E8B2}" srcId="{E220D1F9-D3E2-4B54-99A4-A6D7BB176589}" destId="{A447DE0F-D781-4B21-9CC8-38A6DED8C101}" srcOrd="1" destOrd="0" parTransId="{BA40BBE0-1D4F-4E4D-813C-5DAA6743E5F5}" sibTransId="{9857F425-4D23-4DC2-A801-08A874EB692E}"/>
    <dgm:cxn modelId="{0A7D72FE-38F3-47EA-856C-F82C655D7DF7}" srcId="{43FED091-84DE-4FF3-B3F4-4A23508E1372}" destId="{F296C0A0-BD6D-42C8-BC4F-A1F40CFC153D}" srcOrd="0" destOrd="0" parTransId="{1816C4FA-1032-493D-A527-45F77C97FC48}" sibTransId="{D0289FD9-4286-4786-BF3D-48755E6F33B4}"/>
    <dgm:cxn modelId="{006704A6-EAE9-4BBD-A876-FCC6BD5887D3}" srcId="{2B3767D4-6CF5-4C5A-BE72-1A7A75182F8C}" destId="{7D041DBE-7FC6-484C-B98D-7EAEF5401B7A}" srcOrd="3" destOrd="0" parTransId="{9B94411A-858B-4B00-A011-F80BCECD608A}" sibTransId="{4FDBCE91-DAEE-4250-9E01-4966FBBB980F}"/>
    <dgm:cxn modelId="{007315FB-27CA-43EA-8682-AE55980D0BBD}" type="presOf" srcId="{DEB339F4-0B47-46DD-BA5C-8F0D87612105}" destId="{B4C6DCC7-288C-43F1-BA0A-9EFD03FB2FAC}" srcOrd="0" destOrd="1" presId="urn:microsoft.com/office/officeart/2005/8/layout/hList6"/>
    <dgm:cxn modelId="{C8ADD2A0-01A0-47B2-AD58-4453B87B4B37}" type="presOf" srcId="{7D041DBE-7FC6-484C-B98D-7EAEF5401B7A}" destId="{02E8D2F8-4162-4783-8EE1-EB4140E4B793}" srcOrd="0" destOrd="4" presId="urn:microsoft.com/office/officeart/2005/8/layout/hList6"/>
    <dgm:cxn modelId="{69551169-910E-4F1F-8A80-EE78B4AC0961}" type="presOf" srcId="{9ED3EA00-90EE-4C93-A0F7-DF137AEEA92E}" destId="{02E8D2F8-4162-4783-8EE1-EB4140E4B793}" srcOrd="0" destOrd="7" presId="urn:microsoft.com/office/officeart/2005/8/layout/hList6"/>
    <dgm:cxn modelId="{FBB25318-0F11-4957-BDDE-B688A6ACE238}" srcId="{5ED7639A-4D03-42A6-9E70-7CF5CFD592A6}" destId="{DEB339F4-0B47-46DD-BA5C-8F0D87612105}" srcOrd="0" destOrd="0" parTransId="{3F42AA68-A4CD-46BA-B0D4-3E0A604C2E1D}" sibTransId="{60BE7DA4-C780-496A-B9C5-5735207A3FBC}"/>
    <dgm:cxn modelId="{F261EF75-FDED-451B-95BA-4CFED85D8807}" type="presOf" srcId="{AF639D4B-9EE7-43A8-95D0-AF7A3DA88796}" destId="{02E8D2F8-4162-4783-8EE1-EB4140E4B793}" srcOrd="0" destOrd="6" presId="urn:microsoft.com/office/officeart/2005/8/layout/hList6"/>
    <dgm:cxn modelId="{ECC746B8-D7ED-4FC2-BDAF-7B67E5C557A4}" type="presOf" srcId="{4CD2156C-50F0-4C61-B4EF-B0417E728F13}" destId="{02E8D2F8-4162-4783-8EE1-EB4140E4B793}" srcOrd="0" destOrd="1" presId="urn:microsoft.com/office/officeart/2005/8/layout/hList6"/>
    <dgm:cxn modelId="{262634D9-9681-4457-9296-AF07E6990F5E}" type="presOf" srcId="{36945F83-44ED-4DF9-AD85-9A39AACE2ED4}" destId="{FD61A01C-EA94-454F-8A48-2F854DE01FF2}" srcOrd="0" destOrd="3" presId="urn:microsoft.com/office/officeart/2005/8/layout/hList6"/>
    <dgm:cxn modelId="{18F96C30-9714-4537-B409-D1FD6165033A}" srcId="{5ED7639A-4D03-42A6-9E70-7CF5CFD592A6}" destId="{833F3AB4-4A84-4750-AE4F-B75564FD9548}" srcOrd="4" destOrd="0" parTransId="{A82CA0FD-6927-4853-B317-BAFE30C2F998}" sibTransId="{FE765F36-8FDF-4505-B0E5-029B83FB2C04}"/>
    <dgm:cxn modelId="{194544C2-B6BC-4B4E-82DA-96DDEDEAAE14}" type="presOf" srcId="{9D1E6DD3-163E-450E-98A4-17F3D51C8E87}" destId="{43198E9E-060C-463D-8E43-CE505C591379}" srcOrd="0" destOrd="0" presId="urn:microsoft.com/office/officeart/2005/8/layout/hList6"/>
    <dgm:cxn modelId="{586A83B5-B321-4DD7-B160-42800EF2E7F9}" type="presOf" srcId="{833F3AB4-4A84-4750-AE4F-B75564FD9548}" destId="{B4C6DCC7-288C-43F1-BA0A-9EFD03FB2FAC}" srcOrd="0" destOrd="5" presId="urn:microsoft.com/office/officeart/2005/8/layout/hList6"/>
    <dgm:cxn modelId="{BF920169-A678-4421-BEDC-FBFD538190A1}" srcId="{2B3767D4-6CF5-4C5A-BE72-1A7A75182F8C}" destId="{9ED3EA00-90EE-4C93-A0F7-DF137AEEA92E}" srcOrd="6" destOrd="0" parTransId="{58218852-24DF-45D4-B0CF-FE118C8E77E1}" sibTransId="{A7FEA92B-8B5C-41AB-9F96-08605C2BA6E6}"/>
    <dgm:cxn modelId="{C7EA088F-32E5-4E11-B364-405F188430C5}" srcId="{5ED7639A-4D03-42A6-9E70-7CF5CFD592A6}" destId="{34CCD7D7-E4D3-4775-816C-A806B7A9AEEB}" srcOrd="3" destOrd="0" parTransId="{D2640272-0D71-4715-AB78-A0058478AF2B}" sibTransId="{86AA485D-3C55-440B-B5D5-B11254B8D0F5}"/>
    <dgm:cxn modelId="{3F41DCCE-E37C-40B4-8705-B7871D4414EC}" type="presOf" srcId="{2B3767D4-6CF5-4C5A-BE72-1A7A75182F8C}" destId="{02E8D2F8-4162-4783-8EE1-EB4140E4B793}" srcOrd="0" destOrd="0" presId="urn:microsoft.com/office/officeart/2005/8/layout/hList6"/>
    <dgm:cxn modelId="{97B4A992-664D-4820-9ED6-2BB306539799}" srcId="{9D1E6DD3-163E-450E-98A4-17F3D51C8E87}" destId="{2B3767D4-6CF5-4C5A-BE72-1A7A75182F8C}" srcOrd="3" destOrd="0" parTransId="{BA2C18F5-68EE-4E18-8829-00528FAE7D48}" sibTransId="{B4FD7832-3F4A-4E59-9422-EF57A319AB1C}"/>
    <dgm:cxn modelId="{A756BC67-8B34-47B3-A35E-2B4EFA8B4ECB}" srcId="{43FED091-84DE-4FF3-B3F4-4A23508E1372}" destId="{24463DA8-CB52-4BAB-8151-A167D27184A7}" srcOrd="1" destOrd="0" parTransId="{933C081C-8534-4C42-83B3-41DBC23A6F83}" sibTransId="{676146FE-A0AE-4907-AF56-069DCA85242C}"/>
    <dgm:cxn modelId="{57FAEAD9-A0E1-485B-A478-2BF6FBCE4970}" type="presOf" srcId="{E220D1F9-D3E2-4B54-99A4-A6D7BB176589}" destId="{FD61A01C-EA94-454F-8A48-2F854DE01FF2}" srcOrd="0" destOrd="0" presId="urn:microsoft.com/office/officeart/2005/8/layout/hList6"/>
    <dgm:cxn modelId="{6EC9A0E2-DBC7-4CBD-82BA-E642F941D327}" type="presOf" srcId="{43FED091-84DE-4FF3-B3F4-4A23508E1372}" destId="{6D48A7E3-B157-4C2B-AEE7-1D9A6A279FAF}" srcOrd="0" destOrd="0" presId="urn:microsoft.com/office/officeart/2005/8/layout/hList6"/>
    <dgm:cxn modelId="{E757E446-DFA5-4D4E-9882-0F8AF8E9DA59}" type="presOf" srcId="{EC777EA4-0656-4FD3-BE49-13C3BE7B73FE}" destId="{02E8D2F8-4162-4783-8EE1-EB4140E4B793}" srcOrd="0" destOrd="5" presId="urn:microsoft.com/office/officeart/2005/8/layout/hList6"/>
    <dgm:cxn modelId="{C8368176-4ED1-40DA-A65F-2726B3A0B73E}" srcId="{5ED7639A-4D03-42A6-9E70-7CF5CFD592A6}" destId="{0AED0D26-9CFD-434C-8E7C-5525646F43D6}" srcOrd="1" destOrd="0" parTransId="{4ECF0E29-3E65-408F-AA0C-E6FD15E244F8}" sibTransId="{33DB2B24-1EE9-4EEF-A7EA-0CC0BEF0B5ED}"/>
    <dgm:cxn modelId="{819C2288-39D5-471B-B288-8FCB1552370A}" srcId="{43FED091-84DE-4FF3-B3F4-4A23508E1372}" destId="{0154755B-645D-4E81-B5A6-B301A356E20B}" srcOrd="3" destOrd="0" parTransId="{CEB5D532-D530-44D0-A410-0D1F8C2A0DC4}" sibTransId="{2DF110EC-45FE-4388-9073-64D85B761BDD}"/>
    <dgm:cxn modelId="{84176BCC-679F-4F3E-AC27-1039923AB98F}" srcId="{9D1E6DD3-163E-450E-98A4-17F3D51C8E87}" destId="{E220D1F9-D3E2-4B54-99A4-A6D7BB176589}" srcOrd="1" destOrd="0" parTransId="{6C7F55AA-B64C-41AB-99B3-920D4E9D6E89}" sibTransId="{2E52C3B6-2663-4CB5-97A1-284ECC7F3D9C}"/>
    <dgm:cxn modelId="{DF2F5A3B-6625-4334-B53D-D2D088A5FBE2}" type="presOf" srcId="{0AED0D26-9CFD-434C-8E7C-5525646F43D6}" destId="{B4C6DCC7-288C-43F1-BA0A-9EFD03FB2FAC}" srcOrd="0" destOrd="2" presId="urn:microsoft.com/office/officeart/2005/8/layout/hList6"/>
    <dgm:cxn modelId="{A1043EA0-8D65-41A8-99F9-DAFC84ABABB7}" type="presOf" srcId="{5ED7639A-4D03-42A6-9E70-7CF5CFD592A6}" destId="{B4C6DCC7-288C-43F1-BA0A-9EFD03FB2FAC}" srcOrd="0" destOrd="0" presId="urn:microsoft.com/office/officeart/2005/8/layout/hList6"/>
    <dgm:cxn modelId="{71ABDA46-333D-488D-B262-16C27CB55176}" srcId="{E220D1F9-D3E2-4B54-99A4-A6D7BB176589}" destId="{769E67AC-E774-44EB-9B52-16EA062B8893}" srcOrd="3" destOrd="0" parTransId="{940329A4-289B-450F-B234-ECCB93701277}" sibTransId="{D91932AA-3FF8-45A1-90AA-A4DEA90B08D0}"/>
    <dgm:cxn modelId="{326CAD61-399D-46FD-A0BE-650259B5D4BF}" srcId="{43FED091-84DE-4FF3-B3F4-4A23508E1372}" destId="{C82BF2D0-01C9-4A4E-B4A3-03C317EFF759}" srcOrd="2" destOrd="0" parTransId="{A9D35B1C-8CA0-4892-A931-8C96394C3326}" sibTransId="{DF438645-2EDB-4FFB-95CF-5D2C2D69B53E}"/>
    <dgm:cxn modelId="{8135638C-AD66-46FC-BC5B-07B12E9ABC0E}" srcId="{E220D1F9-D3E2-4B54-99A4-A6D7BB176589}" destId="{36945F83-44ED-4DF9-AD85-9A39AACE2ED4}" srcOrd="2" destOrd="0" parTransId="{FD545DA9-CDE0-4F54-8A17-61DD024E990D}" sibTransId="{1B95AB1F-B777-4112-ABC6-75A928802601}"/>
    <dgm:cxn modelId="{AC36CB81-A1CE-4067-B1DA-992B3493FA08}" srcId="{E220D1F9-D3E2-4B54-99A4-A6D7BB176589}" destId="{E87B6E0A-76A5-4CA4-9209-9CC1476D57A9}" srcOrd="0" destOrd="0" parTransId="{27B3659C-CB20-4450-892B-16E49C41B5A5}" sibTransId="{31034D01-B345-40F8-AFF2-B8FCB88B66C2}"/>
    <dgm:cxn modelId="{4EF24C2B-BB16-49B4-98B6-B0ED2D553895}" srcId="{2B3767D4-6CF5-4C5A-BE72-1A7A75182F8C}" destId="{226BA749-E549-4093-BAB2-51432F72CD69}" srcOrd="1" destOrd="0" parTransId="{D1206D57-4C79-47DF-9BA1-D41496CA1B7F}" sibTransId="{33E28683-1E07-4229-AE3F-663D4E781F03}"/>
    <dgm:cxn modelId="{01CC9424-0DFC-4C70-A863-9D9EB949D83C}" type="presOf" srcId="{F296C0A0-BD6D-42C8-BC4F-A1F40CFC153D}" destId="{6D48A7E3-B157-4C2B-AEE7-1D9A6A279FAF}" srcOrd="0" destOrd="1" presId="urn:microsoft.com/office/officeart/2005/8/layout/hList6"/>
    <dgm:cxn modelId="{9C80C1CB-1E84-43A9-8F08-99E6AAAB5F46}" srcId="{E220D1F9-D3E2-4B54-99A4-A6D7BB176589}" destId="{DCAF22D6-A06F-4495-836E-4787052CC24D}" srcOrd="4" destOrd="0" parTransId="{7914FE11-6044-4DF6-BEC0-044C1B7E97A3}" sibTransId="{1CF6A72A-A25A-4F4B-A3F1-0E2901D5AC17}"/>
    <dgm:cxn modelId="{C46DCA2B-31D5-46C6-91CC-D9F91D75B67E}" srcId="{5ED7639A-4D03-42A6-9E70-7CF5CFD592A6}" destId="{F20289B8-4038-4AFF-8402-BA9283234853}" srcOrd="2" destOrd="0" parTransId="{3D536F1F-57F2-485A-AEF0-A71067FCE573}" sibTransId="{3E9D9E69-B47C-4034-AF62-CF152776C769}"/>
    <dgm:cxn modelId="{CDDBD11C-46A8-43CC-BBBC-E505B57B3804}" type="presOf" srcId="{34CCD7D7-E4D3-4775-816C-A806B7A9AEEB}" destId="{B4C6DCC7-288C-43F1-BA0A-9EFD03FB2FAC}" srcOrd="0" destOrd="4" presId="urn:microsoft.com/office/officeart/2005/8/layout/hList6"/>
    <dgm:cxn modelId="{B32F2741-BAE1-4994-A84D-0F5517252C9E}" srcId="{2B3767D4-6CF5-4C5A-BE72-1A7A75182F8C}" destId="{14125FB2-BD2D-4E02-9F7C-70697E31E4EC}" srcOrd="2" destOrd="0" parTransId="{48886EE6-6997-4E11-8F7D-435B11D0DB23}" sibTransId="{B83DD163-72FB-4FE1-A80E-2D8073F76DE6}"/>
    <dgm:cxn modelId="{DB0D03B1-8B37-4D7D-8992-8E5AF1662ACD}" srcId="{9D1E6DD3-163E-450E-98A4-17F3D51C8E87}" destId="{5ED7639A-4D03-42A6-9E70-7CF5CFD592A6}" srcOrd="0" destOrd="0" parTransId="{0D030974-68EC-473B-BCCE-EBFD375E60A9}" sibTransId="{60757D58-2F0D-40D2-84B7-EEB36F16F37B}"/>
    <dgm:cxn modelId="{C3B0E252-01D9-4A91-80DD-6C417B8F3E65}" type="presOf" srcId="{E87B6E0A-76A5-4CA4-9209-9CC1476D57A9}" destId="{FD61A01C-EA94-454F-8A48-2F854DE01FF2}" srcOrd="0" destOrd="1" presId="urn:microsoft.com/office/officeart/2005/8/layout/hList6"/>
    <dgm:cxn modelId="{C358F6C8-BFF0-489A-A695-A870148275E5}" type="presOf" srcId="{A447DE0F-D781-4B21-9CC8-38A6DED8C101}" destId="{FD61A01C-EA94-454F-8A48-2F854DE01FF2}" srcOrd="0" destOrd="2" presId="urn:microsoft.com/office/officeart/2005/8/layout/hList6"/>
    <dgm:cxn modelId="{A7CCF0F5-C37E-4D6E-A4F8-03D64B3F29AD}" srcId="{2B3767D4-6CF5-4C5A-BE72-1A7A75182F8C}" destId="{4CD2156C-50F0-4C61-B4EF-B0417E728F13}" srcOrd="0" destOrd="0" parTransId="{2F19B2BB-FE95-4192-960E-625A496E36C9}" sibTransId="{E4193881-20F5-4F49-AEA5-8CB99CE8394E}"/>
    <dgm:cxn modelId="{F63F95D5-C7D8-4BE6-8093-4C9BC2C8D030}" srcId="{9D1E6DD3-163E-450E-98A4-17F3D51C8E87}" destId="{43FED091-84DE-4FF3-B3F4-4A23508E1372}" srcOrd="2" destOrd="0" parTransId="{0320AF14-05CD-4432-80BB-46FF809034B0}" sibTransId="{C95E53C7-E7DF-4623-BBBF-9D1A2D605ACA}"/>
    <dgm:cxn modelId="{A0F85D1C-9670-4CF8-80B8-C017E2007135}" type="presOf" srcId="{226BA749-E549-4093-BAB2-51432F72CD69}" destId="{02E8D2F8-4162-4783-8EE1-EB4140E4B793}" srcOrd="0" destOrd="2" presId="urn:microsoft.com/office/officeart/2005/8/layout/hList6"/>
    <dgm:cxn modelId="{DECDFB3F-300D-487A-BA09-4B152EB9FA76}" type="presOf" srcId="{0154755B-645D-4E81-B5A6-B301A356E20B}" destId="{6D48A7E3-B157-4C2B-AEE7-1D9A6A279FAF}" srcOrd="0" destOrd="4" presId="urn:microsoft.com/office/officeart/2005/8/layout/hList6"/>
    <dgm:cxn modelId="{7179F16F-7EF5-4284-9B7B-EF8F7D5BCB09}" srcId="{2B3767D4-6CF5-4C5A-BE72-1A7A75182F8C}" destId="{AF639D4B-9EE7-43A8-95D0-AF7A3DA88796}" srcOrd="5" destOrd="0" parTransId="{E46F590D-4224-41AE-AFE4-0778874069E6}" sibTransId="{B860D629-F130-45B0-94AA-D9B86D2C03DD}"/>
    <dgm:cxn modelId="{65422A57-AEC7-4A81-B5C9-AF9232050C96}" type="presOf" srcId="{14125FB2-BD2D-4E02-9F7C-70697E31E4EC}" destId="{02E8D2F8-4162-4783-8EE1-EB4140E4B793}" srcOrd="0" destOrd="3" presId="urn:microsoft.com/office/officeart/2005/8/layout/hList6"/>
    <dgm:cxn modelId="{1A61D649-81AF-43D0-9BD1-70E1C2C9F912}" type="presOf" srcId="{F20289B8-4038-4AFF-8402-BA9283234853}" destId="{B4C6DCC7-288C-43F1-BA0A-9EFD03FB2FAC}" srcOrd="0" destOrd="3" presId="urn:microsoft.com/office/officeart/2005/8/layout/hList6"/>
    <dgm:cxn modelId="{F6F5C444-CAF6-48D8-B861-2E7727148119}" srcId="{2B3767D4-6CF5-4C5A-BE72-1A7A75182F8C}" destId="{EC777EA4-0656-4FD3-BE49-13C3BE7B73FE}" srcOrd="4" destOrd="0" parTransId="{1670DEA7-90B1-48B1-B962-8C480A247926}" sibTransId="{590124D7-9B39-4726-AE9D-1A7998BFABC3}"/>
    <dgm:cxn modelId="{6CB65FB4-8BCD-4EED-887E-A0035EE3764F}" type="presOf" srcId="{769E67AC-E774-44EB-9B52-16EA062B8893}" destId="{FD61A01C-EA94-454F-8A48-2F854DE01FF2}" srcOrd="0" destOrd="4" presId="urn:microsoft.com/office/officeart/2005/8/layout/hList6"/>
    <dgm:cxn modelId="{C17273DA-DF2E-4A50-AB98-E59BB1F278E6}" type="presParOf" srcId="{43198E9E-060C-463D-8E43-CE505C591379}" destId="{B4C6DCC7-288C-43F1-BA0A-9EFD03FB2FAC}" srcOrd="0" destOrd="0" presId="urn:microsoft.com/office/officeart/2005/8/layout/hList6"/>
    <dgm:cxn modelId="{4AC1D2EB-C850-4198-8C78-49E67DE5150C}" type="presParOf" srcId="{43198E9E-060C-463D-8E43-CE505C591379}" destId="{B1BC4C54-2340-4FAE-AAE4-2C6BAE92F4C3}" srcOrd="1" destOrd="0" presId="urn:microsoft.com/office/officeart/2005/8/layout/hList6"/>
    <dgm:cxn modelId="{A9B3C4A6-546B-42E2-B7AF-4D1E1AA7C5C5}" type="presParOf" srcId="{43198E9E-060C-463D-8E43-CE505C591379}" destId="{FD61A01C-EA94-454F-8A48-2F854DE01FF2}" srcOrd="2" destOrd="0" presId="urn:microsoft.com/office/officeart/2005/8/layout/hList6"/>
    <dgm:cxn modelId="{BFB71D1B-90B3-4AAE-AE54-C9386EFDDEB1}" type="presParOf" srcId="{43198E9E-060C-463D-8E43-CE505C591379}" destId="{0DE088F2-E20B-43F3-9FB1-0E38203198F3}" srcOrd="3" destOrd="0" presId="urn:microsoft.com/office/officeart/2005/8/layout/hList6"/>
    <dgm:cxn modelId="{4837D836-7929-4B49-8D6A-4F76C17DA141}" type="presParOf" srcId="{43198E9E-060C-463D-8E43-CE505C591379}" destId="{6D48A7E3-B157-4C2B-AEE7-1D9A6A279FAF}" srcOrd="4" destOrd="0" presId="urn:microsoft.com/office/officeart/2005/8/layout/hList6"/>
    <dgm:cxn modelId="{A9FA2F7C-D626-4607-973F-9DA27FC38195}" type="presParOf" srcId="{43198E9E-060C-463D-8E43-CE505C591379}" destId="{4444E2FD-8A58-4074-987A-4DB87AA7F04E}" srcOrd="5" destOrd="0" presId="urn:microsoft.com/office/officeart/2005/8/layout/hList6"/>
    <dgm:cxn modelId="{9807E26A-F793-4B6A-8B28-1AA63A331C51}" type="presParOf" srcId="{43198E9E-060C-463D-8E43-CE505C591379}" destId="{02E8D2F8-4162-4783-8EE1-EB4140E4B793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9B515D-B84A-432A-A95E-A135BA43CFA8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544FA51-43B6-459E-8F0F-D841BBD29B77}">
      <dgm:prSet phldrT="[Text]" custT="1"/>
      <dgm:spPr/>
      <dgm:t>
        <a:bodyPr/>
        <a:lstStyle/>
        <a:p>
          <a:r>
            <a:rPr lang="en-US" sz="800" b="1" i="0" u="none" spc="0" dirty="0">
              <a:solidFill>
                <a:schemeClr val="tx1"/>
              </a:solidFill>
            </a:rPr>
            <a:t>AGRICULTURE</a:t>
          </a:r>
          <a:endParaRPr lang="en-US" sz="800" spc="0" dirty="0">
            <a:solidFill>
              <a:schemeClr val="tx1"/>
            </a:solidFill>
          </a:endParaRPr>
        </a:p>
      </dgm:t>
    </dgm:pt>
    <dgm:pt modelId="{B243205A-EFF0-4CEA-AA0F-E5CCF6F5C947}" type="parTrans" cxnId="{8254448E-978B-415A-820B-5B4536447CCF}">
      <dgm:prSet/>
      <dgm:spPr/>
      <dgm:t>
        <a:bodyPr/>
        <a:lstStyle/>
        <a:p>
          <a:endParaRPr lang="en-US"/>
        </a:p>
      </dgm:t>
    </dgm:pt>
    <dgm:pt modelId="{70118D5C-B223-4991-8DA1-A5101098E7B7}" type="sibTrans" cxnId="{8254448E-978B-415A-820B-5B4536447CCF}">
      <dgm:prSet/>
      <dgm:spPr/>
      <dgm:t>
        <a:bodyPr/>
        <a:lstStyle/>
        <a:p>
          <a:endParaRPr lang="en-US"/>
        </a:p>
      </dgm:t>
    </dgm:pt>
    <dgm:pt modelId="{15663074-A355-485F-82FC-D6BC73DD430F}">
      <dgm:prSet phldrT="[Text]"/>
      <dgm:spPr/>
      <dgm:t>
        <a:bodyPr/>
        <a:lstStyle/>
        <a:p>
          <a:r>
            <a:rPr lang="en-US" b="0" i="0" u="none" dirty="0"/>
            <a:t> </a:t>
          </a:r>
          <a:r>
            <a:rPr lang="en-US" b="1" i="0" u="none" dirty="0"/>
            <a:t>Revamping fertilizer/seedling allocation processes in Nigeria: </a:t>
          </a:r>
          <a:r>
            <a:rPr lang="en-US" b="0" i="0" u="none" dirty="0"/>
            <a:t>i.e. The government initiative with e-</a:t>
          </a:r>
          <a:r>
            <a:rPr lang="en-US" b="0" i="0" u="none" dirty="0" err="1"/>
            <a:t>Tranzact</a:t>
          </a:r>
          <a:r>
            <a:rPr lang="en-US" b="0" i="0" u="none" dirty="0"/>
            <a:t> on the fertilizer project shows how I.T. can be leveraged to develop the agricultural sector.</a:t>
          </a:r>
          <a:endParaRPr lang="en-US" dirty="0"/>
        </a:p>
      </dgm:t>
    </dgm:pt>
    <dgm:pt modelId="{993BFC57-0BE1-43D7-A14F-726AE1F94A60}" type="parTrans" cxnId="{B7E76BDA-5873-4FA3-BACF-4EF7709A37E5}">
      <dgm:prSet/>
      <dgm:spPr/>
      <dgm:t>
        <a:bodyPr/>
        <a:lstStyle/>
        <a:p>
          <a:endParaRPr lang="en-US"/>
        </a:p>
      </dgm:t>
    </dgm:pt>
    <dgm:pt modelId="{3DE9F026-323C-4211-9F7E-0221E1C45D91}" type="sibTrans" cxnId="{B7E76BDA-5873-4FA3-BACF-4EF7709A37E5}">
      <dgm:prSet/>
      <dgm:spPr/>
      <dgm:t>
        <a:bodyPr/>
        <a:lstStyle/>
        <a:p>
          <a:endParaRPr lang="en-US"/>
        </a:p>
      </dgm:t>
    </dgm:pt>
    <dgm:pt modelId="{5D95E5CE-4F84-4DB3-B772-FA9ACBB07FCA}">
      <dgm:prSet phldrT="[Text]" custT="1"/>
      <dgm:spPr/>
      <dgm:t>
        <a:bodyPr/>
        <a:lstStyle/>
        <a:p>
          <a:r>
            <a:rPr lang="en-US" sz="800" b="1" i="0" u="none" spc="0" dirty="0">
              <a:solidFill>
                <a:schemeClr val="tx1"/>
              </a:solidFill>
            </a:rPr>
            <a:t>GOVERNMENT</a:t>
          </a:r>
          <a:endParaRPr lang="en-US" sz="800" spc="0" dirty="0">
            <a:solidFill>
              <a:schemeClr val="tx1"/>
            </a:solidFill>
          </a:endParaRPr>
        </a:p>
      </dgm:t>
    </dgm:pt>
    <dgm:pt modelId="{C6722B0B-2379-40C7-A5F2-0223195FD5D5}" type="parTrans" cxnId="{631E948A-219A-453E-A8AA-D394E8ACFD0A}">
      <dgm:prSet/>
      <dgm:spPr/>
      <dgm:t>
        <a:bodyPr/>
        <a:lstStyle/>
        <a:p>
          <a:endParaRPr lang="en-US"/>
        </a:p>
      </dgm:t>
    </dgm:pt>
    <dgm:pt modelId="{00E46917-A2DF-4E51-B04C-C43A2C21C14B}" type="sibTrans" cxnId="{631E948A-219A-453E-A8AA-D394E8ACFD0A}">
      <dgm:prSet/>
      <dgm:spPr/>
      <dgm:t>
        <a:bodyPr/>
        <a:lstStyle/>
        <a:p>
          <a:endParaRPr lang="en-US"/>
        </a:p>
      </dgm:t>
    </dgm:pt>
    <dgm:pt modelId="{61EF7827-65F4-430D-A7C8-0A71BFD976E8}">
      <dgm:prSet phldrT="[Text]"/>
      <dgm:spPr/>
      <dgm:t>
        <a:bodyPr/>
        <a:lstStyle/>
        <a:p>
          <a:r>
            <a:rPr lang="en-US" b="1" i="0" u="none" dirty="0"/>
            <a:t>Transparency in government spending and earnings: </a:t>
          </a:r>
          <a:r>
            <a:rPr lang="en-US" b="0" i="0" u="none" dirty="0"/>
            <a:t>A pivotal government scheme like TSA is driven by Remita (a private enterprise) which has helped ensure transparency and accountability in the system.</a:t>
          </a:r>
          <a:endParaRPr lang="en-US" dirty="0"/>
        </a:p>
      </dgm:t>
    </dgm:pt>
    <dgm:pt modelId="{565A3DBB-459C-4E53-B4F4-1E5EE16ACA8B}" type="parTrans" cxnId="{FC5E822D-0EEA-4600-8B11-3A9A2A9375D4}">
      <dgm:prSet/>
      <dgm:spPr/>
      <dgm:t>
        <a:bodyPr/>
        <a:lstStyle/>
        <a:p>
          <a:endParaRPr lang="en-US"/>
        </a:p>
      </dgm:t>
    </dgm:pt>
    <dgm:pt modelId="{3FEBDA6B-EDE7-44F1-9386-E0A600C7B100}" type="sibTrans" cxnId="{FC5E822D-0EEA-4600-8B11-3A9A2A9375D4}">
      <dgm:prSet/>
      <dgm:spPr/>
      <dgm:t>
        <a:bodyPr/>
        <a:lstStyle/>
        <a:p>
          <a:endParaRPr lang="en-US"/>
        </a:p>
      </dgm:t>
    </dgm:pt>
    <dgm:pt modelId="{32B4A540-C701-462E-9555-9B12C89AA0A3}">
      <dgm:prSet custT="1"/>
      <dgm:spPr/>
      <dgm:t>
        <a:bodyPr/>
        <a:lstStyle/>
        <a:p>
          <a:r>
            <a:rPr lang="en-US" sz="800" b="1" i="0" u="none" spc="0" dirty="0">
              <a:solidFill>
                <a:schemeClr val="tx1"/>
              </a:solidFill>
            </a:rPr>
            <a:t>E-COMMERCE</a:t>
          </a:r>
          <a:endParaRPr lang="en-US" sz="800" spc="0" dirty="0">
            <a:solidFill>
              <a:schemeClr val="tx1"/>
            </a:solidFill>
          </a:endParaRPr>
        </a:p>
      </dgm:t>
    </dgm:pt>
    <dgm:pt modelId="{795B4975-ABC6-4BA0-AAB3-0745E473D411}" type="parTrans" cxnId="{3579CCDD-F6C5-4D0C-B07C-78D0E7E5BDA7}">
      <dgm:prSet/>
      <dgm:spPr/>
      <dgm:t>
        <a:bodyPr/>
        <a:lstStyle/>
        <a:p>
          <a:endParaRPr lang="en-US"/>
        </a:p>
      </dgm:t>
    </dgm:pt>
    <dgm:pt modelId="{C40D4B11-E446-4300-AE20-FBD6D224A207}" type="sibTrans" cxnId="{3579CCDD-F6C5-4D0C-B07C-78D0E7E5BDA7}">
      <dgm:prSet/>
      <dgm:spPr/>
      <dgm:t>
        <a:bodyPr/>
        <a:lstStyle/>
        <a:p>
          <a:endParaRPr lang="en-US"/>
        </a:p>
      </dgm:t>
    </dgm:pt>
    <dgm:pt modelId="{1EE8C1A7-6423-46E2-8176-D1963D4C8B66}">
      <dgm:prSet custT="1"/>
      <dgm:spPr/>
      <dgm:t>
        <a:bodyPr/>
        <a:lstStyle/>
        <a:p>
          <a:r>
            <a:rPr lang="en-US" sz="800" b="1" i="0" u="none" spc="0" dirty="0">
              <a:solidFill>
                <a:schemeClr val="tx1"/>
              </a:solidFill>
            </a:rPr>
            <a:t>I.T INDUSTRY</a:t>
          </a:r>
          <a:endParaRPr lang="en-US" sz="800" spc="0" dirty="0">
            <a:solidFill>
              <a:schemeClr val="tx1"/>
            </a:solidFill>
          </a:endParaRPr>
        </a:p>
      </dgm:t>
    </dgm:pt>
    <dgm:pt modelId="{050F6BA3-F708-4F20-9141-FF1EF16C04CC}" type="parTrans" cxnId="{676B0D7C-C23C-4B1A-BFD5-7188CD74297C}">
      <dgm:prSet/>
      <dgm:spPr/>
      <dgm:t>
        <a:bodyPr/>
        <a:lstStyle/>
        <a:p>
          <a:endParaRPr lang="en-US"/>
        </a:p>
      </dgm:t>
    </dgm:pt>
    <dgm:pt modelId="{3C6EE57A-95C9-4EC2-B82E-C97876ACDBD7}" type="sibTrans" cxnId="{676B0D7C-C23C-4B1A-BFD5-7188CD74297C}">
      <dgm:prSet/>
      <dgm:spPr/>
      <dgm:t>
        <a:bodyPr/>
        <a:lstStyle/>
        <a:p>
          <a:endParaRPr lang="en-US"/>
        </a:p>
      </dgm:t>
    </dgm:pt>
    <dgm:pt modelId="{F1CB4B3F-C552-45AE-8033-5B9984FE9E8C}">
      <dgm:prSet/>
      <dgm:spPr/>
      <dgm:t>
        <a:bodyPr/>
        <a:lstStyle/>
        <a:p>
          <a:r>
            <a:rPr lang="en-US" b="1" i="0" u="none" dirty="0"/>
            <a:t>Emergency of local solutions: </a:t>
          </a:r>
          <a:r>
            <a:rPr lang="en-US" b="0" i="0" u="none" dirty="0"/>
            <a:t>Developments in I.T. have prompted Nigerian firms to now foray into software services geared towards mobile users, e.g. MTECH, </a:t>
          </a:r>
          <a:r>
            <a:rPr lang="en-US" b="0" i="0" u="none" dirty="0" err="1"/>
            <a:t>Kuluya</a:t>
          </a:r>
          <a:r>
            <a:rPr lang="en-US" b="0" i="0" u="none" dirty="0"/>
            <a:t>, </a:t>
          </a:r>
          <a:r>
            <a:rPr lang="en-US" b="0" i="0" u="none" dirty="0" err="1"/>
            <a:t>wetin</a:t>
          </a:r>
          <a:r>
            <a:rPr lang="en-US" b="0" i="0" u="none" dirty="0"/>
            <a:t> </a:t>
          </a:r>
          <a:r>
            <a:rPr lang="en-US" b="0" i="0" u="none" dirty="0" err="1"/>
            <a:t>dey</a:t>
          </a:r>
          <a:r>
            <a:rPr lang="en-US" b="0" i="0" u="none" dirty="0"/>
            <a:t> etc.</a:t>
          </a:r>
          <a:endParaRPr lang="en-US" dirty="0"/>
        </a:p>
      </dgm:t>
    </dgm:pt>
    <dgm:pt modelId="{CC4E7C2B-5F54-4435-B487-66080D1DD314}" type="parTrans" cxnId="{C29BCDB6-4C94-4076-A721-A2210E94BE23}">
      <dgm:prSet/>
      <dgm:spPr/>
      <dgm:t>
        <a:bodyPr/>
        <a:lstStyle/>
        <a:p>
          <a:endParaRPr lang="en-US"/>
        </a:p>
      </dgm:t>
    </dgm:pt>
    <dgm:pt modelId="{64EFE418-F854-4D01-817D-4894473F529C}" type="sibTrans" cxnId="{C29BCDB6-4C94-4076-A721-A2210E94BE23}">
      <dgm:prSet/>
      <dgm:spPr/>
      <dgm:t>
        <a:bodyPr/>
        <a:lstStyle/>
        <a:p>
          <a:endParaRPr lang="en-US"/>
        </a:p>
      </dgm:t>
    </dgm:pt>
    <dgm:pt modelId="{B6C597AD-4C92-4F61-86E1-5319D1A5E134}">
      <dgm:prSet/>
      <dgm:spPr/>
      <dgm:t>
        <a:bodyPr/>
        <a:lstStyle/>
        <a:p>
          <a:r>
            <a:rPr lang="en-US" b="1" dirty="0"/>
            <a:t>Growth of </a:t>
          </a:r>
          <a:r>
            <a:rPr lang="en-US" b="1" dirty="0" err="1"/>
            <a:t>eCommerce</a:t>
          </a:r>
          <a:r>
            <a:rPr lang="en-US" dirty="0"/>
            <a:t>: IT has been central to the development of e-Commerce and the economy. </a:t>
          </a:r>
          <a:r>
            <a:rPr lang="en-US" dirty="0" err="1"/>
            <a:t>Konga</a:t>
          </a:r>
          <a:r>
            <a:rPr lang="en-US" dirty="0"/>
            <a:t>, </a:t>
          </a:r>
          <a:r>
            <a:rPr lang="en-US" dirty="0" err="1"/>
            <a:t>Jumia</a:t>
          </a:r>
          <a:r>
            <a:rPr lang="en-US" dirty="0"/>
            <a:t>, </a:t>
          </a:r>
          <a:r>
            <a:rPr lang="en-US" dirty="0" err="1"/>
            <a:t>DealDey</a:t>
          </a:r>
          <a:r>
            <a:rPr lang="en-US" dirty="0"/>
            <a:t>, </a:t>
          </a:r>
          <a:r>
            <a:rPr lang="en-US" dirty="0" err="1"/>
            <a:t>Kaymu</a:t>
          </a:r>
          <a:r>
            <a:rPr lang="en-US" dirty="0"/>
            <a:t> and a host of others are using I.T. to power e-Commerce platforms</a:t>
          </a:r>
        </a:p>
      </dgm:t>
    </dgm:pt>
    <dgm:pt modelId="{28493955-627B-47FE-8DCA-E35A4BA655BC}" type="parTrans" cxnId="{0AE1F1F5-7891-4CEE-89FC-2B2CDBD78FFA}">
      <dgm:prSet/>
      <dgm:spPr/>
      <dgm:t>
        <a:bodyPr/>
        <a:lstStyle/>
        <a:p>
          <a:endParaRPr lang="en-US"/>
        </a:p>
      </dgm:t>
    </dgm:pt>
    <dgm:pt modelId="{40B1F15B-BC31-40EE-9C41-1380273E5154}" type="sibTrans" cxnId="{0AE1F1F5-7891-4CEE-89FC-2B2CDBD78FFA}">
      <dgm:prSet/>
      <dgm:spPr/>
      <dgm:t>
        <a:bodyPr/>
        <a:lstStyle/>
        <a:p>
          <a:endParaRPr lang="en-US"/>
        </a:p>
      </dgm:t>
    </dgm:pt>
    <dgm:pt modelId="{6A6C808D-2692-4E01-B5E4-920368FE6BAF}">
      <dgm:prSet custT="1"/>
      <dgm:spPr/>
      <dgm:t>
        <a:bodyPr/>
        <a:lstStyle/>
        <a:p>
          <a:r>
            <a:rPr lang="en-US" sz="800" b="1" i="0" u="none" spc="0" dirty="0">
              <a:solidFill>
                <a:schemeClr val="tx1"/>
              </a:solidFill>
            </a:rPr>
            <a:t>COMMUNICATION</a:t>
          </a:r>
          <a:endParaRPr lang="en-US" sz="800" spc="0" dirty="0">
            <a:solidFill>
              <a:schemeClr val="tx1"/>
            </a:solidFill>
          </a:endParaRPr>
        </a:p>
      </dgm:t>
    </dgm:pt>
    <dgm:pt modelId="{57CBA368-CD05-49D2-AC92-AA2E387F0A4F}" type="parTrans" cxnId="{28B129D7-BE4E-401F-8513-FFD53A87477B}">
      <dgm:prSet/>
      <dgm:spPr/>
      <dgm:t>
        <a:bodyPr/>
        <a:lstStyle/>
        <a:p>
          <a:endParaRPr lang="en-US"/>
        </a:p>
      </dgm:t>
    </dgm:pt>
    <dgm:pt modelId="{FAEE151A-51CC-4AC7-A350-52780BC914BD}" type="sibTrans" cxnId="{28B129D7-BE4E-401F-8513-FFD53A87477B}">
      <dgm:prSet/>
      <dgm:spPr/>
      <dgm:t>
        <a:bodyPr/>
        <a:lstStyle/>
        <a:p>
          <a:endParaRPr lang="en-US"/>
        </a:p>
      </dgm:t>
    </dgm:pt>
    <dgm:pt modelId="{3481A707-4E46-4B83-87C0-0E013ECC1C45}">
      <dgm:prSet/>
      <dgm:spPr/>
      <dgm:t>
        <a:bodyPr/>
        <a:lstStyle/>
        <a:p>
          <a:r>
            <a:rPr lang="en-US" b="1" i="0" u="none" dirty="0"/>
            <a:t>Improved communication: </a:t>
          </a:r>
          <a:r>
            <a:rPr lang="en-US" b="0" i="0" u="none" dirty="0"/>
            <a:t>Innovations in I.T have changed our social interactions with social media, mobile telephony, emails ad other have broken barriers across the nation</a:t>
          </a:r>
          <a:endParaRPr lang="en-US" dirty="0"/>
        </a:p>
      </dgm:t>
    </dgm:pt>
    <dgm:pt modelId="{E935A21A-30D5-41CD-8F45-9162C70C5385}" type="parTrans" cxnId="{A0DCB902-7991-47A3-9955-88FB0B878571}">
      <dgm:prSet/>
      <dgm:spPr/>
      <dgm:t>
        <a:bodyPr/>
        <a:lstStyle/>
        <a:p>
          <a:endParaRPr lang="en-US"/>
        </a:p>
      </dgm:t>
    </dgm:pt>
    <dgm:pt modelId="{8B6B7EAF-42D0-42C3-9941-811F8324962C}" type="sibTrans" cxnId="{A0DCB902-7991-47A3-9955-88FB0B878571}">
      <dgm:prSet/>
      <dgm:spPr/>
      <dgm:t>
        <a:bodyPr/>
        <a:lstStyle/>
        <a:p>
          <a:endParaRPr lang="en-US"/>
        </a:p>
      </dgm:t>
    </dgm:pt>
    <dgm:pt modelId="{E4C9C874-8524-4425-BC32-214745995721}" type="pres">
      <dgm:prSet presAssocID="{C39B515D-B84A-432A-A95E-A135BA43CFA8}" presName="linearFlow" presStyleCnt="0">
        <dgm:presLayoutVars>
          <dgm:dir/>
          <dgm:animLvl val="lvl"/>
          <dgm:resizeHandles val="exact"/>
        </dgm:presLayoutVars>
      </dgm:prSet>
      <dgm:spPr/>
    </dgm:pt>
    <dgm:pt modelId="{EC8D4641-28EA-4486-A526-FD3AE97FE6FF}" type="pres">
      <dgm:prSet presAssocID="{5544FA51-43B6-459E-8F0F-D841BBD29B77}" presName="composite" presStyleCnt="0"/>
      <dgm:spPr/>
    </dgm:pt>
    <dgm:pt modelId="{5DD8A7F7-BD33-4E0B-8041-3E4F14CF3A05}" type="pres">
      <dgm:prSet presAssocID="{5544FA51-43B6-459E-8F0F-D841BBD29B77}" presName="parentText" presStyleLbl="alignNode1" presStyleIdx="0" presStyleCnt="5" custLinFactNeighborX="-9046">
        <dgm:presLayoutVars>
          <dgm:chMax val="1"/>
          <dgm:bulletEnabled val="1"/>
        </dgm:presLayoutVars>
      </dgm:prSet>
      <dgm:spPr/>
    </dgm:pt>
    <dgm:pt modelId="{1E9B5DCF-0DC0-4918-8724-8CEDD93214DE}" type="pres">
      <dgm:prSet presAssocID="{5544FA51-43B6-459E-8F0F-D841BBD29B77}" presName="descendantText" presStyleLbl="alignAcc1" presStyleIdx="0" presStyleCnt="5">
        <dgm:presLayoutVars>
          <dgm:bulletEnabled val="1"/>
        </dgm:presLayoutVars>
      </dgm:prSet>
      <dgm:spPr/>
    </dgm:pt>
    <dgm:pt modelId="{35978AC9-BA3C-4FC9-AD4B-C9242C699DEC}" type="pres">
      <dgm:prSet presAssocID="{70118D5C-B223-4991-8DA1-A5101098E7B7}" presName="sp" presStyleCnt="0"/>
      <dgm:spPr/>
    </dgm:pt>
    <dgm:pt modelId="{F560F008-8BE3-4A47-9E5F-E78855C5ACDD}" type="pres">
      <dgm:prSet presAssocID="{5D95E5CE-4F84-4DB3-B772-FA9ACBB07FCA}" presName="composite" presStyleCnt="0"/>
      <dgm:spPr/>
    </dgm:pt>
    <dgm:pt modelId="{1D1CFEEB-0287-4D44-87E7-1FC564EACE0C}" type="pres">
      <dgm:prSet presAssocID="{5D95E5CE-4F84-4DB3-B772-FA9ACBB07FCA}" presName="parentText" presStyleLbl="alignNode1" presStyleIdx="1" presStyleCnt="5" custLinFactNeighborX="-9046">
        <dgm:presLayoutVars>
          <dgm:chMax val="1"/>
          <dgm:bulletEnabled val="1"/>
        </dgm:presLayoutVars>
      </dgm:prSet>
      <dgm:spPr/>
    </dgm:pt>
    <dgm:pt modelId="{110159ED-BEA2-4EDC-A9B0-730B02730C80}" type="pres">
      <dgm:prSet presAssocID="{5D95E5CE-4F84-4DB3-B772-FA9ACBB07FCA}" presName="descendantText" presStyleLbl="alignAcc1" presStyleIdx="1" presStyleCnt="5">
        <dgm:presLayoutVars>
          <dgm:bulletEnabled val="1"/>
        </dgm:presLayoutVars>
      </dgm:prSet>
      <dgm:spPr/>
    </dgm:pt>
    <dgm:pt modelId="{2F396C4A-91E4-4795-BB28-787C9C1FBB03}" type="pres">
      <dgm:prSet presAssocID="{00E46917-A2DF-4E51-B04C-C43A2C21C14B}" presName="sp" presStyleCnt="0"/>
      <dgm:spPr/>
    </dgm:pt>
    <dgm:pt modelId="{DE440D9B-E08E-4ED7-B5B0-D4AD6D042C5E}" type="pres">
      <dgm:prSet presAssocID="{1EE8C1A7-6423-46E2-8176-D1963D4C8B66}" presName="composite" presStyleCnt="0"/>
      <dgm:spPr/>
    </dgm:pt>
    <dgm:pt modelId="{C0CF8C96-8026-478B-A4FE-0BE492BF36B7}" type="pres">
      <dgm:prSet presAssocID="{1EE8C1A7-6423-46E2-8176-D1963D4C8B66}" presName="parentText" presStyleLbl="alignNode1" presStyleIdx="2" presStyleCnt="5" custLinFactNeighborX="-9046">
        <dgm:presLayoutVars>
          <dgm:chMax val="1"/>
          <dgm:bulletEnabled val="1"/>
        </dgm:presLayoutVars>
      </dgm:prSet>
      <dgm:spPr/>
    </dgm:pt>
    <dgm:pt modelId="{A5C0F75D-D60B-4C1C-9421-FDE29E4547DF}" type="pres">
      <dgm:prSet presAssocID="{1EE8C1A7-6423-46E2-8176-D1963D4C8B66}" presName="descendantText" presStyleLbl="alignAcc1" presStyleIdx="2" presStyleCnt="5">
        <dgm:presLayoutVars>
          <dgm:bulletEnabled val="1"/>
        </dgm:presLayoutVars>
      </dgm:prSet>
      <dgm:spPr/>
    </dgm:pt>
    <dgm:pt modelId="{8D3925E4-3D0C-4F09-B0BD-ECD7FCD9864B}" type="pres">
      <dgm:prSet presAssocID="{3C6EE57A-95C9-4EC2-B82E-C97876ACDBD7}" presName="sp" presStyleCnt="0"/>
      <dgm:spPr/>
    </dgm:pt>
    <dgm:pt modelId="{141175BE-0F48-4D3F-AF7A-705093175841}" type="pres">
      <dgm:prSet presAssocID="{32B4A540-C701-462E-9555-9B12C89AA0A3}" presName="composite" presStyleCnt="0"/>
      <dgm:spPr/>
    </dgm:pt>
    <dgm:pt modelId="{71536069-E986-4B6C-B72D-4D2E440648E9}" type="pres">
      <dgm:prSet presAssocID="{32B4A540-C701-462E-9555-9B12C89AA0A3}" presName="parentText" presStyleLbl="alignNode1" presStyleIdx="3" presStyleCnt="5" custLinFactNeighborX="-9046">
        <dgm:presLayoutVars>
          <dgm:chMax val="1"/>
          <dgm:bulletEnabled val="1"/>
        </dgm:presLayoutVars>
      </dgm:prSet>
      <dgm:spPr/>
    </dgm:pt>
    <dgm:pt modelId="{6DD75C3B-47BA-4F1E-8E8C-6391F3E6F709}" type="pres">
      <dgm:prSet presAssocID="{32B4A540-C701-462E-9555-9B12C89AA0A3}" presName="descendantText" presStyleLbl="alignAcc1" presStyleIdx="3" presStyleCnt="5">
        <dgm:presLayoutVars>
          <dgm:bulletEnabled val="1"/>
        </dgm:presLayoutVars>
      </dgm:prSet>
      <dgm:spPr/>
    </dgm:pt>
    <dgm:pt modelId="{CC757A5F-1492-4525-A8FA-D44CBA9208D8}" type="pres">
      <dgm:prSet presAssocID="{C40D4B11-E446-4300-AE20-FBD6D224A207}" presName="sp" presStyleCnt="0"/>
      <dgm:spPr/>
    </dgm:pt>
    <dgm:pt modelId="{E929D8C0-66B0-42CC-BBB7-ADCF932B4FF2}" type="pres">
      <dgm:prSet presAssocID="{6A6C808D-2692-4E01-B5E4-920368FE6BAF}" presName="composite" presStyleCnt="0"/>
      <dgm:spPr/>
    </dgm:pt>
    <dgm:pt modelId="{B5C87395-B138-4651-9D2A-7C6131145E5D}" type="pres">
      <dgm:prSet presAssocID="{6A6C808D-2692-4E01-B5E4-920368FE6BAF}" presName="parentText" presStyleLbl="alignNode1" presStyleIdx="4" presStyleCnt="5" custLinFactNeighborX="-9046">
        <dgm:presLayoutVars>
          <dgm:chMax val="1"/>
          <dgm:bulletEnabled val="1"/>
        </dgm:presLayoutVars>
      </dgm:prSet>
      <dgm:spPr/>
    </dgm:pt>
    <dgm:pt modelId="{9D789F45-1E72-430D-863E-6E4D932625D7}" type="pres">
      <dgm:prSet presAssocID="{6A6C808D-2692-4E01-B5E4-920368FE6BAF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6B9A0BDC-C3F4-4710-9A2C-9A04EDEB7AAC}" type="presOf" srcId="{3481A707-4E46-4B83-87C0-0E013ECC1C45}" destId="{9D789F45-1E72-430D-863E-6E4D932625D7}" srcOrd="0" destOrd="0" presId="urn:microsoft.com/office/officeart/2005/8/layout/chevron2"/>
    <dgm:cxn modelId="{C29BCDB6-4C94-4076-A721-A2210E94BE23}" srcId="{1EE8C1A7-6423-46E2-8176-D1963D4C8B66}" destId="{F1CB4B3F-C552-45AE-8033-5B9984FE9E8C}" srcOrd="0" destOrd="0" parTransId="{CC4E7C2B-5F54-4435-B487-66080D1DD314}" sibTransId="{64EFE418-F854-4D01-817D-4894473F529C}"/>
    <dgm:cxn modelId="{3579CCDD-F6C5-4D0C-B07C-78D0E7E5BDA7}" srcId="{C39B515D-B84A-432A-A95E-A135BA43CFA8}" destId="{32B4A540-C701-462E-9555-9B12C89AA0A3}" srcOrd="3" destOrd="0" parTransId="{795B4975-ABC6-4BA0-AAB3-0745E473D411}" sibTransId="{C40D4B11-E446-4300-AE20-FBD6D224A207}"/>
    <dgm:cxn modelId="{676B0D7C-C23C-4B1A-BFD5-7188CD74297C}" srcId="{C39B515D-B84A-432A-A95E-A135BA43CFA8}" destId="{1EE8C1A7-6423-46E2-8176-D1963D4C8B66}" srcOrd="2" destOrd="0" parTransId="{050F6BA3-F708-4F20-9141-FF1EF16C04CC}" sibTransId="{3C6EE57A-95C9-4EC2-B82E-C97876ACDBD7}"/>
    <dgm:cxn modelId="{28B129D7-BE4E-401F-8513-FFD53A87477B}" srcId="{C39B515D-B84A-432A-A95E-A135BA43CFA8}" destId="{6A6C808D-2692-4E01-B5E4-920368FE6BAF}" srcOrd="4" destOrd="0" parTransId="{57CBA368-CD05-49D2-AC92-AA2E387F0A4F}" sibTransId="{FAEE151A-51CC-4AC7-A350-52780BC914BD}"/>
    <dgm:cxn modelId="{A0DCB902-7991-47A3-9955-88FB0B878571}" srcId="{6A6C808D-2692-4E01-B5E4-920368FE6BAF}" destId="{3481A707-4E46-4B83-87C0-0E013ECC1C45}" srcOrd="0" destOrd="0" parTransId="{E935A21A-30D5-41CD-8F45-9162C70C5385}" sibTransId="{8B6B7EAF-42D0-42C3-9941-811F8324962C}"/>
    <dgm:cxn modelId="{8090E0AB-9CAC-4C07-923B-B930A4696DC9}" type="presOf" srcId="{6A6C808D-2692-4E01-B5E4-920368FE6BAF}" destId="{B5C87395-B138-4651-9D2A-7C6131145E5D}" srcOrd="0" destOrd="0" presId="urn:microsoft.com/office/officeart/2005/8/layout/chevron2"/>
    <dgm:cxn modelId="{D2253669-9B2F-46DF-8B62-903BE1D869C6}" type="presOf" srcId="{1EE8C1A7-6423-46E2-8176-D1963D4C8B66}" destId="{C0CF8C96-8026-478B-A4FE-0BE492BF36B7}" srcOrd="0" destOrd="0" presId="urn:microsoft.com/office/officeart/2005/8/layout/chevron2"/>
    <dgm:cxn modelId="{A00E740C-832E-44D1-9E4E-2B2A76F261E8}" type="presOf" srcId="{C39B515D-B84A-432A-A95E-A135BA43CFA8}" destId="{E4C9C874-8524-4425-BC32-214745995721}" srcOrd="0" destOrd="0" presId="urn:microsoft.com/office/officeart/2005/8/layout/chevron2"/>
    <dgm:cxn modelId="{268D2C15-412E-4A25-BEFD-872968082E1F}" type="presOf" srcId="{15663074-A355-485F-82FC-D6BC73DD430F}" destId="{1E9B5DCF-0DC0-4918-8724-8CEDD93214DE}" srcOrd="0" destOrd="0" presId="urn:microsoft.com/office/officeart/2005/8/layout/chevron2"/>
    <dgm:cxn modelId="{B7E76BDA-5873-4FA3-BACF-4EF7709A37E5}" srcId="{5544FA51-43B6-459E-8F0F-D841BBD29B77}" destId="{15663074-A355-485F-82FC-D6BC73DD430F}" srcOrd="0" destOrd="0" parTransId="{993BFC57-0BE1-43D7-A14F-726AE1F94A60}" sibTransId="{3DE9F026-323C-4211-9F7E-0221E1C45D91}"/>
    <dgm:cxn modelId="{47E3A9ED-619A-4742-987F-702E0F328715}" type="presOf" srcId="{61EF7827-65F4-430D-A7C8-0A71BFD976E8}" destId="{110159ED-BEA2-4EDC-A9B0-730B02730C80}" srcOrd="0" destOrd="0" presId="urn:microsoft.com/office/officeart/2005/8/layout/chevron2"/>
    <dgm:cxn modelId="{0AE1F1F5-7891-4CEE-89FC-2B2CDBD78FFA}" srcId="{32B4A540-C701-462E-9555-9B12C89AA0A3}" destId="{B6C597AD-4C92-4F61-86E1-5319D1A5E134}" srcOrd="0" destOrd="0" parTransId="{28493955-627B-47FE-8DCA-E35A4BA655BC}" sibTransId="{40B1F15B-BC31-40EE-9C41-1380273E5154}"/>
    <dgm:cxn modelId="{AF9A68F3-BEC1-4392-9961-9701BDFAD3E5}" type="presOf" srcId="{F1CB4B3F-C552-45AE-8033-5B9984FE9E8C}" destId="{A5C0F75D-D60B-4C1C-9421-FDE29E4547DF}" srcOrd="0" destOrd="0" presId="urn:microsoft.com/office/officeart/2005/8/layout/chevron2"/>
    <dgm:cxn modelId="{682112CA-4B75-4789-8351-E1A944E09EEF}" type="presOf" srcId="{32B4A540-C701-462E-9555-9B12C89AA0A3}" destId="{71536069-E986-4B6C-B72D-4D2E440648E9}" srcOrd="0" destOrd="0" presId="urn:microsoft.com/office/officeart/2005/8/layout/chevron2"/>
    <dgm:cxn modelId="{631E948A-219A-453E-A8AA-D394E8ACFD0A}" srcId="{C39B515D-B84A-432A-A95E-A135BA43CFA8}" destId="{5D95E5CE-4F84-4DB3-B772-FA9ACBB07FCA}" srcOrd="1" destOrd="0" parTransId="{C6722B0B-2379-40C7-A5F2-0223195FD5D5}" sibTransId="{00E46917-A2DF-4E51-B04C-C43A2C21C14B}"/>
    <dgm:cxn modelId="{36F32C89-3AB7-4CA5-9E6E-2683AC58980B}" type="presOf" srcId="{B6C597AD-4C92-4F61-86E1-5319D1A5E134}" destId="{6DD75C3B-47BA-4F1E-8E8C-6391F3E6F709}" srcOrd="0" destOrd="0" presId="urn:microsoft.com/office/officeart/2005/8/layout/chevron2"/>
    <dgm:cxn modelId="{8254448E-978B-415A-820B-5B4536447CCF}" srcId="{C39B515D-B84A-432A-A95E-A135BA43CFA8}" destId="{5544FA51-43B6-459E-8F0F-D841BBD29B77}" srcOrd="0" destOrd="0" parTransId="{B243205A-EFF0-4CEA-AA0F-E5CCF6F5C947}" sibTransId="{70118D5C-B223-4991-8DA1-A5101098E7B7}"/>
    <dgm:cxn modelId="{68DB15A3-DFED-473D-A4D1-1D219B2F3A9D}" type="presOf" srcId="{5544FA51-43B6-459E-8F0F-D841BBD29B77}" destId="{5DD8A7F7-BD33-4E0B-8041-3E4F14CF3A05}" srcOrd="0" destOrd="0" presId="urn:microsoft.com/office/officeart/2005/8/layout/chevron2"/>
    <dgm:cxn modelId="{FC5E822D-0EEA-4600-8B11-3A9A2A9375D4}" srcId="{5D95E5CE-4F84-4DB3-B772-FA9ACBB07FCA}" destId="{61EF7827-65F4-430D-A7C8-0A71BFD976E8}" srcOrd="0" destOrd="0" parTransId="{565A3DBB-459C-4E53-B4F4-1E5EE16ACA8B}" sibTransId="{3FEBDA6B-EDE7-44F1-9386-E0A600C7B100}"/>
    <dgm:cxn modelId="{248E2A68-9E39-4DEF-81CD-8016DE38A934}" type="presOf" srcId="{5D95E5CE-4F84-4DB3-B772-FA9ACBB07FCA}" destId="{1D1CFEEB-0287-4D44-87E7-1FC564EACE0C}" srcOrd="0" destOrd="0" presId="urn:microsoft.com/office/officeart/2005/8/layout/chevron2"/>
    <dgm:cxn modelId="{C7D0B45A-923B-43E2-95C6-67938BD322DB}" type="presParOf" srcId="{E4C9C874-8524-4425-BC32-214745995721}" destId="{EC8D4641-28EA-4486-A526-FD3AE97FE6FF}" srcOrd="0" destOrd="0" presId="urn:microsoft.com/office/officeart/2005/8/layout/chevron2"/>
    <dgm:cxn modelId="{C87CBFBA-ABEB-4EDD-B659-42D2B5F9ED64}" type="presParOf" srcId="{EC8D4641-28EA-4486-A526-FD3AE97FE6FF}" destId="{5DD8A7F7-BD33-4E0B-8041-3E4F14CF3A05}" srcOrd="0" destOrd="0" presId="urn:microsoft.com/office/officeart/2005/8/layout/chevron2"/>
    <dgm:cxn modelId="{50F16AF9-9C8B-4736-9891-205DF05E8562}" type="presParOf" srcId="{EC8D4641-28EA-4486-A526-FD3AE97FE6FF}" destId="{1E9B5DCF-0DC0-4918-8724-8CEDD93214DE}" srcOrd="1" destOrd="0" presId="urn:microsoft.com/office/officeart/2005/8/layout/chevron2"/>
    <dgm:cxn modelId="{72A632A4-8742-46D1-BD17-78C27F0452AD}" type="presParOf" srcId="{E4C9C874-8524-4425-BC32-214745995721}" destId="{35978AC9-BA3C-4FC9-AD4B-C9242C699DEC}" srcOrd="1" destOrd="0" presId="urn:microsoft.com/office/officeart/2005/8/layout/chevron2"/>
    <dgm:cxn modelId="{063CF0EA-B4D1-4287-8B6B-F762263255E6}" type="presParOf" srcId="{E4C9C874-8524-4425-BC32-214745995721}" destId="{F560F008-8BE3-4A47-9E5F-E78855C5ACDD}" srcOrd="2" destOrd="0" presId="urn:microsoft.com/office/officeart/2005/8/layout/chevron2"/>
    <dgm:cxn modelId="{E5021D47-D052-414D-8214-0D7113C1B867}" type="presParOf" srcId="{F560F008-8BE3-4A47-9E5F-E78855C5ACDD}" destId="{1D1CFEEB-0287-4D44-87E7-1FC564EACE0C}" srcOrd="0" destOrd="0" presId="urn:microsoft.com/office/officeart/2005/8/layout/chevron2"/>
    <dgm:cxn modelId="{CD54ADB0-3791-4D63-86C0-471995654F67}" type="presParOf" srcId="{F560F008-8BE3-4A47-9E5F-E78855C5ACDD}" destId="{110159ED-BEA2-4EDC-A9B0-730B02730C80}" srcOrd="1" destOrd="0" presId="urn:microsoft.com/office/officeart/2005/8/layout/chevron2"/>
    <dgm:cxn modelId="{5321114C-2B83-4C40-9F36-6734F0FD0019}" type="presParOf" srcId="{E4C9C874-8524-4425-BC32-214745995721}" destId="{2F396C4A-91E4-4795-BB28-787C9C1FBB03}" srcOrd="3" destOrd="0" presId="urn:microsoft.com/office/officeart/2005/8/layout/chevron2"/>
    <dgm:cxn modelId="{FFEA6194-CFCC-414A-B4A8-FF6DBEDFC0B1}" type="presParOf" srcId="{E4C9C874-8524-4425-BC32-214745995721}" destId="{DE440D9B-E08E-4ED7-B5B0-D4AD6D042C5E}" srcOrd="4" destOrd="0" presId="urn:microsoft.com/office/officeart/2005/8/layout/chevron2"/>
    <dgm:cxn modelId="{4D177B26-E2CC-45FB-8BBF-DEF2F63DBFC3}" type="presParOf" srcId="{DE440D9B-E08E-4ED7-B5B0-D4AD6D042C5E}" destId="{C0CF8C96-8026-478B-A4FE-0BE492BF36B7}" srcOrd="0" destOrd="0" presId="urn:microsoft.com/office/officeart/2005/8/layout/chevron2"/>
    <dgm:cxn modelId="{881C0F54-A6F4-4E84-8428-1824D6D66C90}" type="presParOf" srcId="{DE440D9B-E08E-4ED7-B5B0-D4AD6D042C5E}" destId="{A5C0F75D-D60B-4C1C-9421-FDE29E4547DF}" srcOrd="1" destOrd="0" presId="urn:microsoft.com/office/officeart/2005/8/layout/chevron2"/>
    <dgm:cxn modelId="{B3CA6798-87F1-4522-8C26-6F84743FA46F}" type="presParOf" srcId="{E4C9C874-8524-4425-BC32-214745995721}" destId="{8D3925E4-3D0C-4F09-B0BD-ECD7FCD9864B}" srcOrd="5" destOrd="0" presId="urn:microsoft.com/office/officeart/2005/8/layout/chevron2"/>
    <dgm:cxn modelId="{C3100662-79DA-4EF9-B368-755E0424509B}" type="presParOf" srcId="{E4C9C874-8524-4425-BC32-214745995721}" destId="{141175BE-0F48-4D3F-AF7A-705093175841}" srcOrd="6" destOrd="0" presId="urn:microsoft.com/office/officeart/2005/8/layout/chevron2"/>
    <dgm:cxn modelId="{E3B79F0D-B45F-40A2-AAD5-9CED72867A47}" type="presParOf" srcId="{141175BE-0F48-4D3F-AF7A-705093175841}" destId="{71536069-E986-4B6C-B72D-4D2E440648E9}" srcOrd="0" destOrd="0" presId="urn:microsoft.com/office/officeart/2005/8/layout/chevron2"/>
    <dgm:cxn modelId="{65AB1E4B-29C3-4917-964B-46F41A1F320B}" type="presParOf" srcId="{141175BE-0F48-4D3F-AF7A-705093175841}" destId="{6DD75C3B-47BA-4F1E-8E8C-6391F3E6F709}" srcOrd="1" destOrd="0" presId="urn:microsoft.com/office/officeart/2005/8/layout/chevron2"/>
    <dgm:cxn modelId="{276C51A3-1A47-4770-BAFD-48EB4E346D8E}" type="presParOf" srcId="{E4C9C874-8524-4425-BC32-214745995721}" destId="{CC757A5F-1492-4525-A8FA-D44CBA9208D8}" srcOrd="7" destOrd="0" presId="urn:microsoft.com/office/officeart/2005/8/layout/chevron2"/>
    <dgm:cxn modelId="{E6CBA4FF-B218-4550-8481-0CFAA36F47E8}" type="presParOf" srcId="{E4C9C874-8524-4425-BC32-214745995721}" destId="{E929D8C0-66B0-42CC-BBB7-ADCF932B4FF2}" srcOrd="8" destOrd="0" presId="urn:microsoft.com/office/officeart/2005/8/layout/chevron2"/>
    <dgm:cxn modelId="{34EE3DE3-E83A-4927-A7E8-CC6A8DB2D66C}" type="presParOf" srcId="{E929D8C0-66B0-42CC-BBB7-ADCF932B4FF2}" destId="{B5C87395-B138-4651-9D2A-7C6131145E5D}" srcOrd="0" destOrd="0" presId="urn:microsoft.com/office/officeart/2005/8/layout/chevron2"/>
    <dgm:cxn modelId="{69D2FF0A-2223-44DC-8FFB-06AC93CB940A}" type="presParOf" srcId="{E929D8C0-66B0-42CC-BBB7-ADCF932B4FF2}" destId="{9D789F45-1E72-430D-863E-6E4D932625D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B515D-B84A-432A-A95E-A135BA43CFA8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544FA51-43B6-459E-8F0F-D841BBD29B77}">
      <dgm:prSet phldrT="[Text]" custT="1"/>
      <dgm:spPr/>
      <dgm:t>
        <a:bodyPr/>
        <a:lstStyle/>
        <a:p>
          <a:r>
            <a:rPr lang="en-US" sz="1000" b="1" i="0" u="none" dirty="0">
              <a:solidFill>
                <a:schemeClr val="tx1"/>
              </a:solidFill>
            </a:rPr>
            <a:t>EDUCATION</a:t>
          </a:r>
          <a:endParaRPr lang="en-US" sz="1000" spc="0" dirty="0">
            <a:solidFill>
              <a:schemeClr val="tx1"/>
            </a:solidFill>
          </a:endParaRPr>
        </a:p>
      </dgm:t>
    </dgm:pt>
    <dgm:pt modelId="{B243205A-EFF0-4CEA-AA0F-E5CCF6F5C947}" type="parTrans" cxnId="{8254448E-978B-415A-820B-5B4536447CCF}">
      <dgm:prSet/>
      <dgm:spPr/>
      <dgm:t>
        <a:bodyPr/>
        <a:lstStyle/>
        <a:p>
          <a:endParaRPr lang="en-US"/>
        </a:p>
      </dgm:t>
    </dgm:pt>
    <dgm:pt modelId="{70118D5C-B223-4991-8DA1-A5101098E7B7}" type="sibTrans" cxnId="{8254448E-978B-415A-820B-5B4536447CCF}">
      <dgm:prSet/>
      <dgm:spPr/>
      <dgm:t>
        <a:bodyPr/>
        <a:lstStyle/>
        <a:p>
          <a:endParaRPr lang="en-US"/>
        </a:p>
      </dgm:t>
    </dgm:pt>
    <dgm:pt modelId="{15663074-A355-485F-82FC-D6BC73DD430F}">
      <dgm:prSet phldrT="[Text]"/>
      <dgm:spPr/>
      <dgm:t>
        <a:bodyPr/>
        <a:lstStyle/>
        <a:p>
          <a:r>
            <a:rPr lang="en-US" b="1" i="0" u="none" dirty="0"/>
            <a:t>Educational Empowerment</a:t>
          </a:r>
          <a:r>
            <a:rPr lang="en-US" b="0" i="0" u="none" dirty="0"/>
            <a:t>: IT has also reduced inequalities of opportunity between rural areas and the Urban Centers with the introduction of Internet Services, which delivers educational </a:t>
          </a:r>
          <a:r>
            <a:rPr lang="en-US" b="0" i="0" u="none" dirty="0" err="1"/>
            <a:t>programmes</a:t>
          </a:r>
          <a:r>
            <a:rPr lang="en-US" b="0" i="0" u="none" dirty="0"/>
            <a:t> to remote locations.</a:t>
          </a:r>
          <a:endParaRPr lang="en-US" dirty="0"/>
        </a:p>
      </dgm:t>
    </dgm:pt>
    <dgm:pt modelId="{993BFC57-0BE1-43D7-A14F-726AE1F94A60}" type="parTrans" cxnId="{B7E76BDA-5873-4FA3-BACF-4EF7709A37E5}">
      <dgm:prSet/>
      <dgm:spPr/>
      <dgm:t>
        <a:bodyPr/>
        <a:lstStyle/>
        <a:p>
          <a:endParaRPr lang="en-US"/>
        </a:p>
      </dgm:t>
    </dgm:pt>
    <dgm:pt modelId="{3DE9F026-323C-4211-9F7E-0221E1C45D91}" type="sibTrans" cxnId="{B7E76BDA-5873-4FA3-BACF-4EF7709A37E5}">
      <dgm:prSet/>
      <dgm:spPr/>
      <dgm:t>
        <a:bodyPr/>
        <a:lstStyle/>
        <a:p>
          <a:endParaRPr lang="en-US"/>
        </a:p>
      </dgm:t>
    </dgm:pt>
    <dgm:pt modelId="{5D95E5CE-4F84-4DB3-B772-FA9ACBB07FCA}">
      <dgm:prSet phldrT="[Text]" custT="1"/>
      <dgm:spPr/>
      <dgm:t>
        <a:bodyPr/>
        <a:lstStyle/>
        <a:p>
          <a:r>
            <a:rPr lang="en-US" sz="1000" b="1" i="0" u="none" dirty="0">
              <a:solidFill>
                <a:schemeClr val="tx1"/>
              </a:solidFill>
            </a:rPr>
            <a:t>HEALTH</a:t>
          </a:r>
          <a:endParaRPr lang="en-US" sz="1000" spc="0" dirty="0">
            <a:solidFill>
              <a:schemeClr val="tx1"/>
            </a:solidFill>
          </a:endParaRPr>
        </a:p>
      </dgm:t>
    </dgm:pt>
    <dgm:pt modelId="{C6722B0B-2379-40C7-A5F2-0223195FD5D5}" type="parTrans" cxnId="{631E948A-219A-453E-A8AA-D394E8ACFD0A}">
      <dgm:prSet/>
      <dgm:spPr/>
      <dgm:t>
        <a:bodyPr/>
        <a:lstStyle/>
        <a:p>
          <a:endParaRPr lang="en-US"/>
        </a:p>
      </dgm:t>
    </dgm:pt>
    <dgm:pt modelId="{00E46917-A2DF-4E51-B04C-C43A2C21C14B}" type="sibTrans" cxnId="{631E948A-219A-453E-A8AA-D394E8ACFD0A}">
      <dgm:prSet/>
      <dgm:spPr/>
      <dgm:t>
        <a:bodyPr/>
        <a:lstStyle/>
        <a:p>
          <a:endParaRPr lang="en-US"/>
        </a:p>
      </dgm:t>
    </dgm:pt>
    <dgm:pt modelId="{61EF7827-65F4-430D-A7C8-0A71BFD976E8}">
      <dgm:prSet phldrT="[Text]"/>
      <dgm:spPr/>
      <dgm:t>
        <a:bodyPr/>
        <a:lstStyle/>
        <a:p>
          <a:r>
            <a:rPr lang="en-US" b="1" i="0" u="none" dirty="0"/>
            <a:t>Improved Efficiency</a:t>
          </a:r>
          <a:r>
            <a:rPr lang="en-US" b="0" i="0" u="none" dirty="0"/>
            <a:t>: IT innovations have also helped to reduce costs and improve efficiency in health care delivery, Emergency response, patient management etc.</a:t>
          </a:r>
          <a:endParaRPr lang="en-US" dirty="0"/>
        </a:p>
      </dgm:t>
    </dgm:pt>
    <dgm:pt modelId="{565A3DBB-459C-4E53-B4F4-1E5EE16ACA8B}" type="parTrans" cxnId="{FC5E822D-0EEA-4600-8B11-3A9A2A9375D4}">
      <dgm:prSet/>
      <dgm:spPr/>
      <dgm:t>
        <a:bodyPr/>
        <a:lstStyle/>
        <a:p>
          <a:endParaRPr lang="en-US"/>
        </a:p>
      </dgm:t>
    </dgm:pt>
    <dgm:pt modelId="{3FEBDA6B-EDE7-44F1-9386-E0A600C7B100}" type="sibTrans" cxnId="{FC5E822D-0EEA-4600-8B11-3A9A2A9375D4}">
      <dgm:prSet/>
      <dgm:spPr/>
      <dgm:t>
        <a:bodyPr/>
        <a:lstStyle/>
        <a:p>
          <a:endParaRPr lang="en-US"/>
        </a:p>
      </dgm:t>
    </dgm:pt>
    <dgm:pt modelId="{32B4A540-C701-462E-9555-9B12C89AA0A3}">
      <dgm:prSet custT="1"/>
      <dgm:spPr/>
      <dgm:t>
        <a:bodyPr/>
        <a:lstStyle/>
        <a:p>
          <a:r>
            <a:rPr lang="en-US" sz="1000" b="1" i="0" u="none" dirty="0">
              <a:solidFill>
                <a:schemeClr val="tx1"/>
              </a:solidFill>
            </a:rPr>
            <a:t>ENTERTAINMENT</a:t>
          </a:r>
          <a:endParaRPr lang="en-US" sz="1000" spc="0" dirty="0">
            <a:solidFill>
              <a:schemeClr val="tx1"/>
            </a:solidFill>
          </a:endParaRPr>
        </a:p>
      </dgm:t>
    </dgm:pt>
    <dgm:pt modelId="{795B4975-ABC6-4BA0-AAB3-0745E473D411}" type="parTrans" cxnId="{3579CCDD-F6C5-4D0C-B07C-78D0E7E5BDA7}">
      <dgm:prSet/>
      <dgm:spPr/>
      <dgm:t>
        <a:bodyPr/>
        <a:lstStyle/>
        <a:p>
          <a:endParaRPr lang="en-US"/>
        </a:p>
      </dgm:t>
    </dgm:pt>
    <dgm:pt modelId="{C40D4B11-E446-4300-AE20-FBD6D224A207}" type="sibTrans" cxnId="{3579CCDD-F6C5-4D0C-B07C-78D0E7E5BDA7}">
      <dgm:prSet/>
      <dgm:spPr/>
      <dgm:t>
        <a:bodyPr/>
        <a:lstStyle/>
        <a:p>
          <a:endParaRPr lang="en-US"/>
        </a:p>
      </dgm:t>
    </dgm:pt>
    <dgm:pt modelId="{1EE8C1A7-6423-46E2-8176-D1963D4C8B66}">
      <dgm:prSet custT="1"/>
      <dgm:spPr/>
      <dgm:t>
        <a:bodyPr/>
        <a:lstStyle/>
        <a:p>
          <a:r>
            <a:rPr lang="en-US" sz="1000" b="1" i="0" u="none" dirty="0">
              <a:solidFill>
                <a:schemeClr val="tx1"/>
              </a:solidFill>
            </a:rPr>
            <a:t>SMALL BUSINESSES</a:t>
          </a:r>
          <a:endParaRPr lang="en-US" sz="1000" spc="0" dirty="0">
            <a:solidFill>
              <a:schemeClr val="tx1"/>
            </a:solidFill>
          </a:endParaRPr>
        </a:p>
      </dgm:t>
    </dgm:pt>
    <dgm:pt modelId="{050F6BA3-F708-4F20-9141-FF1EF16C04CC}" type="parTrans" cxnId="{676B0D7C-C23C-4B1A-BFD5-7188CD74297C}">
      <dgm:prSet/>
      <dgm:spPr/>
      <dgm:t>
        <a:bodyPr/>
        <a:lstStyle/>
        <a:p>
          <a:endParaRPr lang="en-US"/>
        </a:p>
      </dgm:t>
    </dgm:pt>
    <dgm:pt modelId="{3C6EE57A-95C9-4EC2-B82E-C97876ACDBD7}" type="sibTrans" cxnId="{676B0D7C-C23C-4B1A-BFD5-7188CD74297C}">
      <dgm:prSet/>
      <dgm:spPr/>
      <dgm:t>
        <a:bodyPr/>
        <a:lstStyle/>
        <a:p>
          <a:endParaRPr lang="en-US"/>
        </a:p>
      </dgm:t>
    </dgm:pt>
    <dgm:pt modelId="{F1CB4B3F-C552-45AE-8033-5B9984FE9E8C}">
      <dgm:prSet/>
      <dgm:spPr/>
      <dgm:t>
        <a:bodyPr/>
        <a:lstStyle/>
        <a:p>
          <a:r>
            <a:rPr lang="en-US" b="1" i="0" u="none" dirty="0"/>
            <a:t>SME Empowerment</a:t>
          </a:r>
          <a:r>
            <a:rPr lang="en-US" b="0" i="0" u="none" dirty="0"/>
            <a:t>: SMEs are able to access effective but cheaper technology for their operations. HR, Accounting, Payments solutions are now offered as hosted services that offer cost benefits e.g. Remita, Sage, </a:t>
          </a:r>
          <a:r>
            <a:rPr lang="en-US" b="0" i="0" u="none" dirty="0" err="1"/>
            <a:t>OpenShopen</a:t>
          </a:r>
          <a:r>
            <a:rPr lang="en-US" b="0" i="0" u="none" dirty="0"/>
            <a:t> etc</a:t>
          </a:r>
          <a:endParaRPr lang="en-US" dirty="0"/>
        </a:p>
      </dgm:t>
    </dgm:pt>
    <dgm:pt modelId="{CC4E7C2B-5F54-4435-B487-66080D1DD314}" type="parTrans" cxnId="{C29BCDB6-4C94-4076-A721-A2210E94BE23}">
      <dgm:prSet/>
      <dgm:spPr/>
      <dgm:t>
        <a:bodyPr/>
        <a:lstStyle/>
        <a:p>
          <a:endParaRPr lang="en-US"/>
        </a:p>
      </dgm:t>
    </dgm:pt>
    <dgm:pt modelId="{64EFE418-F854-4D01-817D-4894473F529C}" type="sibTrans" cxnId="{C29BCDB6-4C94-4076-A721-A2210E94BE23}">
      <dgm:prSet/>
      <dgm:spPr/>
      <dgm:t>
        <a:bodyPr/>
        <a:lstStyle/>
        <a:p>
          <a:endParaRPr lang="en-US"/>
        </a:p>
      </dgm:t>
    </dgm:pt>
    <dgm:pt modelId="{B6C597AD-4C92-4F61-86E1-5319D1A5E134}">
      <dgm:prSet/>
      <dgm:spPr/>
      <dgm:t>
        <a:bodyPr/>
        <a:lstStyle/>
        <a:p>
          <a:r>
            <a:rPr lang="en-US" b="1" i="0" u="none" dirty="0"/>
            <a:t>Creative Industry Expansion</a:t>
          </a:r>
          <a:r>
            <a:rPr lang="en-US" b="0" i="0" u="none" dirty="0"/>
            <a:t>: The entertainment industry in Nigeria has experience the influence of IT through digitization of content by the likes of </a:t>
          </a:r>
          <a:r>
            <a:rPr lang="en-US" b="0" i="0" u="none" dirty="0" err="1"/>
            <a:t>irokoTV</a:t>
          </a:r>
          <a:r>
            <a:rPr lang="en-US" b="0" i="0" u="none" dirty="0"/>
            <a:t> and before them Digital cable TV services like DSTV, ACTV, </a:t>
          </a:r>
          <a:r>
            <a:rPr lang="en-US" b="0" i="0" u="none" dirty="0" err="1"/>
            <a:t>Daarsat</a:t>
          </a:r>
          <a:r>
            <a:rPr lang="en-US" b="0" i="0" u="none" dirty="0"/>
            <a:t>, </a:t>
          </a:r>
          <a:r>
            <a:rPr lang="en-US" b="0" i="0" u="none" dirty="0" err="1"/>
            <a:t>Startimes</a:t>
          </a:r>
          <a:r>
            <a:rPr lang="en-US" b="0" i="0" u="none" dirty="0"/>
            <a:t> etc.</a:t>
          </a:r>
          <a:endParaRPr lang="en-US" dirty="0"/>
        </a:p>
      </dgm:t>
    </dgm:pt>
    <dgm:pt modelId="{28493955-627B-47FE-8DCA-E35A4BA655BC}" type="parTrans" cxnId="{0AE1F1F5-7891-4CEE-89FC-2B2CDBD78FFA}">
      <dgm:prSet/>
      <dgm:spPr/>
      <dgm:t>
        <a:bodyPr/>
        <a:lstStyle/>
        <a:p>
          <a:endParaRPr lang="en-US"/>
        </a:p>
      </dgm:t>
    </dgm:pt>
    <dgm:pt modelId="{40B1F15B-BC31-40EE-9C41-1380273E5154}" type="sibTrans" cxnId="{0AE1F1F5-7891-4CEE-89FC-2B2CDBD78FFA}">
      <dgm:prSet/>
      <dgm:spPr/>
      <dgm:t>
        <a:bodyPr/>
        <a:lstStyle/>
        <a:p>
          <a:endParaRPr lang="en-US"/>
        </a:p>
      </dgm:t>
    </dgm:pt>
    <dgm:pt modelId="{E4C9C874-8524-4425-BC32-214745995721}" type="pres">
      <dgm:prSet presAssocID="{C39B515D-B84A-432A-A95E-A135BA43CFA8}" presName="linearFlow" presStyleCnt="0">
        <dgm:presLayoutVars>
          <dgm:dir/>
          <dgm:animLvl val="lvl"/>
          <dgm:resizeHandles val="exact"/>
        </dgm:presLayoutVars>
      </dgm:prSet>
      <dgm:spPr/>
    </dgm:pt>
    <dgm:pt modelId="{EC8D4641-28EA-4486-A526-FD3AE97FE6FF}" type="pres">
      <dgm:prSet presAssocID="{5544FA51-43B6-459E-8F0F-D841BBD29B77}" presName="composite" presStyleCnt="0"/>
      <dgm:spPr/>
    </dgm:pt>
    <dgm:pt modelId="{5DD8A7F7-BD33-4E0B-8041-3E4F14CF3A05}" type="pres">
      <dgm:prSet presAssocID="{5544FA51-43B6-459E-8F0F-D841BBD29B77}" presName="parentText" presStyleLbl="alignNode1" presStyleIdx="0" presStyleCnt="4" custLinFactNeighborX="-9046">
        <dgm:presLayoutVars>
          <dgm:chMax val="1"/>
          <dgm:bulletEnabled val="1"/>
        </dgm:presLayoutVars>
      </dgm:prSet>
      <dgm:spPr/>
    </dgm:pt>
    <dgm:pt modelId="{1E9B5DCF-0DC0-4918-8724-8CEDD93214DE}" type="pres">
      <dgm:prSet presAssocID="{5544FA51-43B6-459E-8F0F-D841BBD29B77}" presName="descendantText" presStyleLbl="alignAcc1" presStyleIdx="0" presStyleCnt="4">
        <dgm:presLayoutVars>
          <dgm:bulletEnabled val="1"/>
        </dgm:presLayoutVars>
      </dgm:prSet>
      <dgm:spPr/>
    </dgm:pt>
    <dgm:pt modelId="{35978AC9-BA3C-4FC9-AD4B-C9242C699DEC}" type="pres">
      <dgm:prSet presAssocID="{70118D5C-B223-4991-8DA1-A5101098E7B7}" presName="sp" presStyleCnt="0"/>
      <dgm:spPr/>
    </dgm:pt>
    <dgm:pt modelId="{F560F008-8BE3-4A47-9E5F-E78855C5ACDD}" type="pres">
      <dgm:prSet presAssocID="{5D95E5CE-4F84-4DB3-B772-FA9ACBB07FCA}" presName="composite" presStyleCnt="0"/>
      <dgm:spPr/>
    </dgm:pt>
    <dgm:pt modelId="{1D1CFEEB-0287-4D44-87E7-1FC564EACE0C}" type="pres">
      <dgm:prSet presAssocID="{5D95E5CE-4F84-4DB3-B772-FA9ACBB07FCA}" presName="parentText" presStyleLbl="alignNode1" presStyleIdx="1" presStyleCnt="4" custLinFactNeighborX="-9046">
        <dgm:presLayoutVars>
          <dgm:chMax val="1"/>
          <dgm:bulletEnabled val="1"/>
        </dgm:presLayoutVars>
      </dgm:prSet>
      <dgm:spPr/>
    </dgm:pt>
    <dgm:pt modelId="{110159ED-BEA2-4EDC-A9B0-730B02730C80}" type="pres">
      <dgm:prSet presAssocID="{5D95E5CE-4F84-4DB3-B772-FA9ACBB07FCA}" presName="descendantText" presStyleLbl="alignAcc1" presStyleIdx="1" presStyleCnt="4">
        <dgm:presLayoutVars>
          <dgm:bulletEnabled val="1"/>
        </dgm:presLayoutVars>
      </dgm:prSet>
      <dgm:spPr/>
    </dgm:pt>
    <dgm:pt modelId="{2F396C4A-91E4-4795-BB28-787C9C1FBB03}" type="pres">
      <dgm:prSet presAssocID="{00E46917-A2DF-4E51-B04C-C43A2C21C14B}" presName="sp" presStyleCnt="0"/>
      <dgm:spPr/>
    </dgm:pt>
    <dgm:pt modelId="{DE440D9B-E08E-4ED7-B5B0-D4AD6D042C5E}" type="pres">
      <dgm:prSet presAssocID="{1EE8C1A7-6423-46E2-8176-D1963D4C8B66}" presName="composite" presStyleCnt="0"/>
      <dgm:spPr/>
    </dgm:pt>
    <dgm:pt modelId="{C0CF8C96-8026-478B-A4FE-0BE492BF36B7}" type="pres">
      <dgm:prSet presAssocID="{1EE8C1A7-6423-46E2-8176-D1963D4C8B66}" presName="parentText" presStyleLbl="alignNode1" presStyleIdx="2" presStyleCnt="4" custLinFactNeighborX="-9046">
        <dgm:presLayoutVars>
          <dgm:chMax val="1"/>
          <dgm:bulletEnabled val="1"/>
        </dgm:presLayoutVars>
      </dgm:prSet>
      <dgm:spPr/>
    </dgm:pt>
    <dgm:pt modelId="{A5C0F75D-D60B-4C1C-9421-FDE29E4547DF}" type="pres">
      <dgm:prSet presAssocID="{1EE8C1A7-6423-46E2-8176-D1963D4C8B66}" presName="descendantText" presStyleLbl="alignAcc1" presStyleIdx="2" presStyleCnt="4">
        <dgm:presLayoutVars>
          <dgm:bulletEnabled val="1"/>
        </dgm:presLayoutVars>
      </dgm:prSet>
      <dgm:spPr/>
    </dgm:pt>
    <dgm:pt modelId="{8D3925E4-3D0C-4F09-B0BD-ECD7FCD9864B}" type="pres">
      <dgm:prSet presAssocID="{3C6EE57A-95C9-4EC2-B82E-C97876ACDBD7}" presName="sp" presStyleCnt="0"/>
      <dgm:spPr/>
    </dgm:pt>
    <dgm:pt modelId="{141175BE-0F48-4D3F-AF7A-705093175841}" type="pres">
      <dgm:prSet presAssocID="{32B4A540-C701-462E-9555-9B12C89AA0A3}" presName="composite" presStyleCnt="0"/>
      <dgm:spPr/>
    </dgm:pt>
    <dgm:pt modelId="{71536069-E986-4B6C-B72D-4D2E440648E9}" type="pres">
      <dgm:prSet presAssocID="{32B4A540-C701-462E-9555-9B12C89AA0A3}" presName="parentText" presStyleLbl="alignNode1" presStyleIdx="3" presStyleCnt="4" custLinFactNeighborX="-9046">
        <dgm:presLayoutVars>
          <dgm:chMax val="1"/>
          <dgm:bulletEnabled val="1"/>
        </dgm:presLayoutVars>
      </dgm:prSet>
      <dgm:spPr/>
    </dgm:pt>
    <dgm:pt modelId="{6DD75C3B-47BA-4F1E-8E8C-6391F3E6F709}" type="pres">
      <dgm:prSet presAssocID="{32B4A540-C701-462E-9555-9B12C89AA0A3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C29BCDB6-4C94-4076-A721-A2210E94BE23}" srcId="{1EE8C1A7-6423-46E2-8176-D1963D4C8B66}" destId="{F1CB4B3F-C552-45AE-8033-5B9984FE9E8C}" srcOrd="0" destOrd="0" parTransId="{CC4E7C2B-5F54-4435-B487-66080D1DD314}" sibTransId="{64EFE418-F854-4D01-817D-4894473F529C}"/>
    <dgm:cxn modelId="{3579CCDD-F6C5-4D0C-B07C-78D0E7E5BDA7}" srcId="{C39B515D-B84A-432A-A95E-A135BA43CFA8}" destId="{32B4A540-C701-462E-9555-9B12C89AA0A3}" srcOrd="3" destOrd="0" parTransId="{795B4975-ABC6-4BA0-AAB3-0745E473D411}" sibTransId="{C40D4B11-E446-4300-AE20-FBD6D224A207}"/>
    <dgm:cxn modelId="{676B0D7C-C23C-4B1A-BFD5-7188CD74297C}" srcId="{C39B515D-B84A-432A-A95E-A135BA43CFA8}" destId="{1EE8C1A7-6423-46E2-8176-D1963D4C8B66}" srcOrd="2" destOrd="0" parTransId="{050F6BA3-F708-4F20-9141-FF1EF16C04CC}" sibTransId="{3C6EE57A-95C9-4EC2-B82E-C97876ACDBD7}"/>
    <dgm:cxn modelId="{68E0B5E3-1176-46D5-93EE-17B2C1088B72}" type="presOf" srcId="{B6C597AD-4C92-4F61-86E1-5319D1A5E134}" destId="{6DD75C3B-47BA-4F1E-8E8C-6391F3E6F709}" srcOrd="0" destOrd="0" presId="urn:microsoft.com/office/officeart/2005/8/layout/chevron2"/>
    <dgm:cxn modelId="{B7E76BDA-5873-4FA3-BACF-4EF7709A37E5}" srcId="{5544FA51-43B6-459E-8F0F-D841BBD29B77}" destId="{15663074-A355-485F-82FC-D6BC73DD430F}" srcOrd="0" destOrd="0" parTransId="{993BFC57-0BE1-43D7-A14F-726AE1F94A60}" sibTransId="{3DE9F026-323C-4211-9F7E-0221E1C45D91}"/>
    <dgm:cxn modelId="{0AE1F1F5-7891-4CEE-89FC-2B2CDBD78FFA}" srcId="{32B4A540-C701-462E-9555-9B12C89AA0A3}" destId="{B6C597AD-4C92-4F61-86E1-5319D1A5E134}" srcOrd="0" destOrd="0" parTransId="{28493955-627B-47FE-8DCA-E35A4BA655BC}" sibTransId="{40B1F15B-BC31-40EE-9C41-1380273E5154}"/>
    <dgm:cxn modelId="{0F30EF2C-CFCA-4F45-BF89-1F2FEDC49DDD}" type="presOf" srcId="{5544FA51-43B6-459E-8F0F-D841BBD29B77}" destId="{5DD8A7F7-BD33-4E0B-8041-3E4F14CF3A05}" srcOrd="0" destOrd="0" presId="urn:microsoft.com/office/officeart/2005/8/layout/chevron2"/>
    <dgm:cxn modelId="{9AE38464-178E-4B24-BBAF-2743B22A5E69}" type="presOf" srcId="{5D95E5CE-4F84-4DB3-B772-FA9ACBB07FCA}" destId="{1D1CFEEB-0287-4D44-87E7-1FC564EACE0C}" srcOrd="0" destOrd="0" presId="urn:microsoft.com/office/officeart/2005/8/layout/chevron2"/>
    <dgm:cxn modelId="{631E948A-219A-453E-A8AA-D394E8ACFD0A}" srcId="{C39B515D-B84A-432A-A95E-A135BA43CFA8}" destId="{5D95E5CE-4F84-4DB3-B772-FA9ACBB07FCA}" srcOrd="1" destOrd="0" parTransId="{C6722B0B-2379-40C7-A5F2-0223195FD5D5}" sibTransId="{00E46917-A2DF-4E51-B04C-C43A2C21C14B}"/>
    <dgm:cxn modelId="{BF741410-5E51-4318-BEE0-D4401EB14262}" type="presOf" srcId="{F1CB4B3F-C552-45AE-8033-5B9984FE9E8C}" destId="{A5C0F75D-D60B-4C1C-9421-FDE29E4547DF}" srcOrd="0" destOrd="0" presId="urn:microsoft.com/office/officeart/2005/8/layout/chevron2"/>
    <dgm:cxn modelId="{DF7F2302-C7F5-4A55-BFEB-5A1339EBFAA1}" type="presOf" srcId="{C39B515D-B84A-432A-A95E-A135BA43CFA8}" destId="{E4C9C874-8524-4425-BC32-214745995721}" srcOrd="0" destOrd="0" presId="urn:microsoft.com/office/officeart/2005/8/layout/chevron2"/>
    <dgm:cxn modelId="{7DBBC623-6192-466A-8640-F0ABB143729C}" type="presOf" srcId="{1EE8C1A7-6423-46E2-8176-D1963D4C8B66}" destId="{C0CF8C96-8026-478B-A4FE-0BE492BF36B7}" srcOrd="0" destOrd="0" presId="urn:microsoft.com/office/officeart/2005/8/layout/chevron2"/>
    <dgm:cxn modelId="{8254448E-978B-415A-820B-5B4536447CCF}" srcId="{C39B515D-B84A-432A-A95E-A135BA43CFA8}" destId="{5544FA51-43B6-459E-8F0F-D841BBD29B77}" srcOrd="0" destOrd="0" parTransId="{B243205A-EFF0-4CEA-AA0F-E5CCF6F5C947}" sibTransId="{70118D5C-B223-4991-8DA1-A5101098E7B7}"/>
    <dgm:cxn modelId="{FC5E822D-0EEA-4600-8B11-3A9A2A9375D4}" srcId="{5D95E5CE-4F84-4DB3-B772-FA9ACBB07FCA}" destId="{61EF7827-65F4-430D-A7C8-0A71BFD976E8}" srcOrd="0" destOrd="0" parTransId="{565A3DBB-459C-4E53-B4F4-1E5EE16ACA8B}" sibTransId="{3FEBDA6B-EDE7-44F1-9386-E0A600C7B100}"/>
    <dgm:cxn modelId="{A9358A4F-5162-4F5B-A36C-F047A0D352DF}" type="presOf" srcId="{61EF7827-65F4-430D-A7C8-0A71BFD976E8}" destId="{110159ED-BEA2-4EDC-A9B0-730B02730C80}" srcOrd="0" destOrd="0" presId="urn:microsoft.com/office/officeart/2005/8/layout/chevron2"/>
    <dgm:cxn modelId="{9A7DF335-F981-482A-A92C-472AA0FAEFE3}" type="presOf" srcId="{32B4A540-C701-462E-9555-9B12C89AA0A3}" destId="{71536069-E986-4B6C-B72D-4D2E440648E9}" srcOrd="0" destOrd="0" presId="urn:microsoft.com/office/officeart/2005/8/layout/chevron2"/>
    <dgm:cxn modelId="{0CC788AC-0EC7-4EEB-A8A2-1DF67CD28F4A}" type="presOf" srcId="{15663074-A355-485F-82FC-D6BC73DD430F}" destId="{1E9B5DCF-0DC0-4918-8724-8CEDD93214DE}" srcOrd="0" destOrd="0" presId="urn:microsoft.com/office/officeart/2005/8/layout/chevron2"/>
    <dgm:cxn modelId="{5ED3A648-F9A3-47FD-A332-A4B37830A868}" type="presParOf" srcId="{E4C9C874-8524-4425-BC32-214745995721}" destId="{EC8D4641-28EA-4486-A526-FD3AE97FE6FF}" srcOrd="0" destOrd="0" presId="urn:microsoft.com/office/officeart/2005/8/layout/chevron2"/>
    <dgm:cxn modelId="{7FF68465-D335-4DC7-AE22-0E7101D5D3B2}" type="presParOf" srcId="{EC8D4641-28EA-4486-A526-FD3AE97FE6FF}" destId="{5DD8A7F7-BD33-4E0B-8041-3E4F14CF3A05}" srcOrd="0" destOrd="0" presId="urn:microsoft.com/office/officeart/2005/8/layout/chevron2"/>
    <dgm:cxn modelId="{91D29CE1-360A-4266-934A-EDAE89CF60FD}" type="presParOf" srcId="{EC8D4641-28EA-4486-A526-FD3AE97FE6FF}" destId="{1E9B5DCF-0DC0-4918-8724-8CEDD93214DE}" srcOrd="1" destOrd="0" presId="urn:microsoft.com/office/officeart/2005/8/layout/chevron2"/>
    <dgm:cxn modelId="{0A5E8AC6-3E34-4DF1-A904-5E3FD859C2E4}" type="presParOf" srcId="{E4C9C874-8524-4425-BC32-214745995721}" destId="{35978AC9-BA3C-4FC9-AD4B-C9242C699DEC}" srcOrd="1" destOrd="0" presId="urn:microsoft.com/office/officeart/2005/8/layout/chevron2"/>
    <dgm:cxn modelId="{714A61A6-5749-4700-8678-1424C15CE6CF}" type="presParOf" srcId="{E4C9C874-8524-4425-BC32-214745995721}" destId="{F560F008-8BE3-4A47-9E5F-E78855C5ACDD}" srcOrd="2" destOrd="0" presId="urn:microsoft.com/office/officeart/2005/8/layout/chevron2"/>
    <dgm:cxn modelId="{EC7833AB-4B18-436F-A74A-92A8D34D698E}" type="presParOf" srcId="{F560F008-8BE3-4A47-9E5F-E78855C5ACDD}" destId="{1D1CFEEB-0287-4D44-87E7-1FC564EACE0C}" srcOrd="0" destOrd="0" presId="urn:microsoft.com/office/officeart/2005/8/layout/chevron2"/>
    <dgm:cxn modelId="{24F8CA25-63B9-4BA2-83C9-4D17C35A4583}" type="presParOf" srcId="{F560F008-8BE3-4A47-9E5F-E78855C5ACDD}" destId="{110159ED-BEA2-4EDC-A9B0-730B02730C80}" srcOrd="1" destOrd="0" presId="urn:microsoft.com/office/officeart/2005/8/layout/chevron2"/>
    <dgm:cxn modelId="{74FC884D-778C-4135-9B10-15E6B0962031}" type="presParOf" srcId="{E4C9C874-8524-4425-BC32-214745995721}" destId="{2F396C4A-91E4-4795-BB28-787C9C1FBB03}" srcOrd="3" destOrd="0" presId="urn:microsoft.com/office/officeart/2005/8/layout/chevron2"/>
    <dgm:cxn modelId="{01795692-6868-4181-8A6A-545D773D2AB1}" type="presParOf" srcId="{E4C9C874-8524-4425-BC32-214745995721}" destId="{DE440D9B-E08E-4ED7-B5B0-D4AD6D042C5E}" srcOrd="4" destOrd="0" presId="urn:microsoft.com/office/officeart/2005/8/layout/chevron2"/>
    <dgm:cxn modelId="{C206E34E-5B9F-407B-819D-23BE482F42F8}" type="presParOf" srcId="{DE440D9B-E08E-4ED7-B5B0-D4AD6D042C5E}" destId="{C0CF8C96-8026-478B-A4FE-0BE492BF36B7}" srcOrd="0" destOrd="0" presId="urn:microsoft.com/office/officeart/2005/8/layout/chevron2"/>
    <dgm:cxn modelId="{DACD3F1E-A96C-4D45-9E6B-1089D0FF3F4E}" type="presParOf" srcId="{DE440D9B-E08E-4ED7-B5B0-D4AD6D042C5E}" destId="{A5C0F75D-D60B-4C1C-9421-FDE29E4547DF}" srcOrd="1" destOrd="0" presId="urn:microsoft.com/office/officeart/2005/8/layout/chevron2"/>
    <dgm:cxn modelId="{EF0F67E4-E496-429A-81BF-788B18417453}" type="presParOf" srcId="{E4C9C874-8524-4425-BC32-214745995721}" destId="{8D3925E4-3D0C-4F09-B0BD-ECD7FCD9864B}" srcOrd="5" destOrd="0" presId="urn:microsoft.com/office/officeart/2005/8/layout/chevron2"/>
    <dgm:cxn modelId="{6FA9327E-FA91-404D-97CC-BACF92EE8164}" type="presParOf" srcId="{E4C9C874-8524-4425-BC32-214745995721}" destId="{141175BE-0F48-4D3F-AF7A-705093175841}" srcOrd="6" destOrd="0" presId="urn:microsoft.com/office/officeart/2005/8/layout/chevron2"/>
    <dgm:cxn modelId="{76DBDD85-DEAA-490A-A304-C0D60D8478E5}" type="presParOf" srcId="{141175BE-0F48-4D3F-AF7A-705093175841}" destId="{71536069-E986-4B6C-B72D-4D2E440648E9}" srcOrd="0" destOrd="0" presId="urn:microsoft.com/office/officeart/2005/8/layout/chevron2"/>
    <dgm:cxn modelId="{731D2D9A-B552-4F8A-AA71-99E80FDF88BC}" type="presParOf" srcId="{141175BE-0F48-4D3F-AF7A-705093175841}" destId="{6DD75C3B-47BA-4F1E-8E8C-6391F3E6F70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6DCC7-288C-43F1-BA0A-9EFD03FB2FAC}">
      <dsp:nvSpPr>
        <dsp:cNvPr id="0" name=""/>
        <dsp:cNvSpPr/>
      </dsp:nvSpPr>
      <dsp:spPr>
        <a:xfrm rot="16200000">
          <a:off x="-1551460" y="1553517"/>
          <a:ext cx="5126038" cy="2019002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88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1920s–40s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Typewriters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Newspapers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Photography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Printing technology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Radio</a:t>
          </a:r>
        </a:p>
      </dsp:txBody>
      <dsp:txXfrm rot="5400000">
        <a:off x="2058" y="1025207"/>
        <a:ext cx="2019002" cy="3075622"/>
      </dsp:txXfrm>
    </dsp:sp>
    <dsp:sp modelId="{FD61A01C-EA94-454F-8A48-2F854DE01FF2}">
      <dsp:nvSpPr>
        <dsp:cNvPr id="0" name=""/>
        <dsp:cNvSpPr/>
      </dsp:nvSpPr>
      <dsp:spPr>
        <a:xfrm rot="16200000">
          <a:off x="618967" y="1553517"/>
          <a:ext cx="5126038" cy="2019002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88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1950s–70s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Television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Fax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Cinemas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Video cassette players &amp; discs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Postal services</a:t>
          </a:r>
        </a:p>
      </dsp:txBody>
      <dsp:txXfrm rot="5400000">
        <a:off x="2172485" y="1025207"/>
        <a:ext cx="2019002" cy="3075622"/>
      </dsp:txXfrm>
    </dsp:sp>
    <dsp:sp modelId="{6D48A7E3-B157-4C2B-AEE7-1D9A6A279FAF}">
      <dsp:nvSpPr>
        <dsp:cNvPr id="0" name=""/>
        <dsp:cNvSpPr/>
      </dsp:nvSpPr>
      <dsp:spPr>
        <a:xfrm rot="16200000">
          <a:off x="2789394" y="1553517"/>
          <a:ext cx="5126038" cy="2019002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1980s–1999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Wired telephone systems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Computers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Internet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Web collaborations</a:t>
          </a:r>
        </a:p>
      </dsp:txBody>
      <dsp:txXfrm rot="5400000">
        <a:off x="4342912" y="1025207"/>
        <a:ext cx="2019002" cy="3075622"/>
      </dsp:txXfrm>
    </dsp:sp>
    <dsp:sp modelId="{02E8D2F8-4162-4783-8EE1-EB4140E4B793}">
      <dsp:nvSpPr>
        <dsp:cNvPr id="0" name=""/>
        <dsp:cNvSpPr/>
      </dsp:nvSpPr>
      <dsp:spPr>
        <a:xfrm rot="16200000">
          <a:off x="4959822" y="1553517"/>
          <a:ext cx="5126038" cy="2019002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5788" bIns="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2000 – till Date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Electronic web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Mobile </a:t>
          </a:r>
          <a:r>
            <a:rPr lang="en-GB" sz="1800" kern="1200" dirty="0"/>
            <a:t>telephony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Internet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Electronic mail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Social media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/>
            <a:t>Smart phones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/>
            <a:t>Electronic payments</a:t>
          </a:r>
          <a:endParaRPr lang="en-GB" sz="1800" kern="1200" dirty="0"/>
        </a:p>
      </dsp:txBody>
      <dsp:txXfrm rot="5400000">
        <a:off x="6513340" y="1025207"/>
        <a:ext cx="2019002" cy="30756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8A7F7-BD33-4E0B-8041-3E4F14CF3A05}">
      <dsp:nvSpPr>
        <dsp:cNvPr id="0" name=""/>
        <dsp:cNvSpPr/>
      </dsp:nvSpPr>
      <dsp:spPr>
        <a:xfrm rot="5400000">
          <a:off x="-180512" y="185042"/>
          <a:ext cx="1203419" cy="842393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u="none" kern="1200" spc="0" dirty="0">
              <a:solidFill>
                <a:schemeClr val="tx1"/>
              </a:solidFill>
            </a:rPr>
            <a:t>AGRICULTURE</a:t>
          </a:r>
          <a:endParaRPr lang="en-US" sz="800" kern="1200" spc="0" dirty="0">
            <a:solidFill>
              <a:schemeClr val="tx1"/>
            </a:solidFill>
          </a:endParaRPr>
        </a:p>
      </dsp:txBody>
      <dsp:txXfrm rot="-5400000">
        <a:off x="2" y="425726"/>
        <a:ext cx="842393" cy="361026"/>
      </dsp:txXfrm>
    </dsp:sp>
    <dsp:sp modelId="{1E9B5DCF-0DC0-4918-8724-8CEDD93214DE}">
      <dsp:nvSpPr>
        <dsp:cNvPr id="0" name=""/>
        <dsp:cNvSpPr/>
      </dsp:nvSpPr>
      <dsp:spPr>
        <a:xfrm rot="5400000">
          <a:off x="4487785" y="-3640861"/>
          <a:ext cx="782222" cy="8073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0" i="0" u="none" kern="1200" dirty="0"/>
            <a:t> </a:t>
          </a:r>
          <a:r>
            <a:rPr lang="en-US" sz="1700" b="1" i="0" u="none" kern="1200" dirty="0"/>
            <a:t>Revamping fertilizer/seedling allocation processes in Nigeria: </a:t>
          </a:r>
          <a:r>
            <a:rPr lang="en-US" sz="1700" b="0" i="0" u="none" kern="1200" dirty="0"/>
            <a:t>i.e. The government initiative with e-</a:t>
          </a:r>
          <a:r>
            <a:rPr lang="en-US" sz="1700" b="0" i="0" u="none" kern="1200" dirty="0" err="1"/>
            <a:t>Tranzact</a:t>
          </a:r>
          <a:r>
            <a:rPr lang="en-US" sz="1700" b="0" i="0" u="none" kern="1200" dirty="0"/>
            <a:t> on the fertilizer project shows how I.T. can be leveraged to develop the agricultural sector.</a:t>
          </a:r>
          <a:endParaRPr lang="en-US" sz="1700" kern="1200" dirty="0"/>
        </a:p>
      </dsp:txBody>
      <dsp:txXfrm rot="-5400000">
        <a:off x="842394" y="42715"/>
        <a:ext cx="8034821" cy="705852"/>
      </dsp:txXfrm>
    </dsp:sp>
    <dsp:sp modelId="{1D1CFEEB-0287-4D44-87E7-1FC564EACE0C}">
      <dsp:nvSpPr>
        <dsp:cNvPr id="0" name=""/>
        <dsp:cNvSpPr/>
      </dsp:nvSpPr>
      <dsp:spPr>
        <a:xfrm rot="5400000">
          <a:off x="-180512" y="1272572"/>
          <a:ext cx="1203419" cy="842393"/>
        </a:xfrm>
        <a:prstGeom prst="chevron">
          <a:avLst/>
        </a:prstGeom>
        <a:solidFill>
          <a:schemeClr val="accent3">
            <a:hueOff val="-4134818"/>
            <a:satOff val="6705"/>
            <a:lumOff val="49"/>
            <a:alphaOff val="0"/>
          </a:schemeClr>
        </a:solidFill>
        <a:ln w="19050" cap="flat" cmpd="sng" algn="ctr">
          <a:solidFill>
            <a:schemeClr val="accent3">
              <a:hueOff val="-4134818"/>
              <a:satOff val="6705"/>
              <a:lumOff val="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u="none" kern="1200" spc="0" dirty="0">
              <a:solidFill>
                <a:schemeClr val="tx1"/>
              </a:solidFill>
            </a:rPr>
            <a:t>GOVERNMENT</a:t>
          </a:r>
          <a:endParaRPr lang="en-US" sz="800" kern="1200" spc="0" dirty="0">
            <a:solidFill>
              <a:schemeClr val="tx1"/>
            </a:solidFill>
          </a:endParaRPr>
        </a:p>
      </dsp:txBody>
      <dsp:txXfrm rot="-5400000">
        <a:off x="2" y="1513256"/>
        <a:ext cx="842393" cy="361026"/>
      </dsp:txXfrm>
    </dsp:sp>
    <dsp:sp modelId="{110159ED-BEA2-4EDC-A9B0-730B02730C80}">
      <dsp:nvSpPr>
        <dsp:cNvPr id="0" name=""/>
        <dsp:cNvSpPr/>
      </dsp:nvSpPr>
      <dsp:spPr>
        <a:xfrm rot="5400000">
          <a:off x="4487785" y="-2553331"/>
          <a:ext cx="782222" cy="8073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4134818"/>
              <a:satOff val="6705"/>
              <a:lumOff val="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i="0" u="none" kern="1200" dirty="0"/>
            <a:t>Transparency in government spending and earnings: </a:t>
          </a:r>
          <a:r>
            <a:rPr lang="en-US" sz="1700" b="0" i="0" u="none" kern="1200" dirty="0"/>
            <a:t>A pivotal government scheme like TSA is driven by Remita (a private enterprise) which has helped ensure transparency and accountability in the system.</a:t>
          </a:r>
          <a:endParaRPr lang="en-US" sz="1700" kern="1200" dirty="0"/>
        </a:p>
      </dsp:txBody>
      <dsp:txXfrm rot="-5400000">
        <a:off x="842394" y="1130245"/>
        <a:ext cx="8034821" cy="705852"/>
      </dsp:txXfrm>
    </dsp:sp>
    <dsp:sp modelId="{C0CF8C96-8026-478B-A4FE-0BE492BF36B7}">
      <dsp:nvSpPr>
        <dsp:cNvPr id="0" name=""/>
        <dsp:cNvSpPr/>
      </dsp:nvSpPr>
      <dsp:spPr>
        <a:xfrm rot="5400000">
          <a:off x="-180512" y="2360103"/>
          <a:ext cx="1203419" cy="842393"/>
        </a:xfrm>
        <a:prstGeom prst="chevron">
          <a:avLst/>
        </a:prstGeom>
        <a:solidFill>
          <a:schemeClr val="accent3">
            <a:hueOff val="-8269636"/>
            <a:satOff val="13411"/>
            <a:lumOff val="98"/>
            <a:alphaOff val="0"/>
          </a:schemeClr>
        </a:solidFill>
        <a:ln w="19050" cap="flat" cmpd="sng" algn="ctr">
          <a:solidFill>
            <a:schemeClr val="accent3">
              <a:hueOff val="-8269636"/>
              <a:satOff val="13411"/>
              <a:lumOff val="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u="none" kern="1200" spc="0" dirty="0">
              <a:solidFill>
                <a:schemeClr val="tx1"/>
              </a:solidFill>
            </a:rPr>
            <a:t>I.T INDUSTRY</a:t>
          </a:r>
          <a:endParaRPr lang="en-US" sz="800" kern="1200" spc="0" dirty="0">
            <a:solidFill>
              <a:schemeClr val="tx1"/>
            </a:solidFill>
          </a:endParaRPr>
        </a:p>
      </dsp:txBody>
      <dsp:txXfrm rot="-5400000">
        <a:off x="2" y="2600787"/>
        <a:ext cx="842393" cy="361026"/>
      </dsp:txXfrm>
    </dsp:sp>
    <dsp:sp modelId="{A5C0F75D-D60B-4C1C-9421-FDE29E4547DF}">
      <dsp:nvSpPr>
        <dsp:cNvPr id="0" name=""/>
        <dsp:cNvSpPr/>
      </dsp:nvSpPr>
      <dsp:spPr>
        <a:xfrm rot="5400000">
          <a:off x="4487785" y="-1465801"/>
          <a:ext cx="782222" cy="8073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8269636"/>
              <a:satOff val="13411"/>
              <a:lumOff val="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i="0" u="none" kern="1200" dirty="0"/>
            <a:t>Emergency of local solutions: </a:t>
          </a:r>
          <a:r>
            <a:rPr lang="en-US" sz="1700" b="0" i="0" u="none" kern="1200" dirty="0"/>
            <a:t>Developments in I.T. have prompted Nigerian firms to now foray into software services geared towards mobile users, e.g. MTECH, </a:t>
          </a:r>
          <a:r>
            <a:rPr lang="en-US" sz="1700" b="0" i="0" u="none" kern="1200" dirty="0" err="1"/>
            <a:t>Kuluya</a:t>
          </a:r>
          <a:r>
            <a:rPr lang="en-US" sz="1700" b="0" i="0" u="none" kern="1200" dirty="0"/>
            <a:t>, </a:t>
          </a:r>
          <a:r>
            <a:rPr lang="en-US" sz="1700" b="0" i="0" u="none" kern="1200" dirty="0" err="1"/>
            <a:t>wetin</a:t>
          </a:r>
          <a:r>
            <a:rPr lang="en-US" sz="1700" b="0" i="0" u="none" kern="1200" dirty="0"/>
            <a:t> </a:t>
          </a:r>
          <a:r>
            <a:rPr lang="en-US" sz="1700" b="0" i="0" u="none" kern="1200" dirty="0" err="1"/>
            <a:t>dey</a:t>
          </a:r>
          <a:r>
            <a:rPr lang="en-US" sz="1700" b="0" i="0" u="none" kern="1200" dirty="0"/>
            <a:t> etc.</a:t>
          </a:r>
          <a:endParaRPr lang="en-US" sz="1700" kern="1200" dirty="0"/>
        </a:p>
      </dsp:txBody>
      <dsp:txXfrm rot="-5400000">
        <a:off x="842394" y="2217775"/>
        <a:ext cx="8034821" cy="705852"/>
      </dsp:txXfrm>
    </dsp:sp>
    <dsp:sp modelId="{71536069-E986-4B6C-B72D-4D2E440648E9}">
      <dsp:nvSpPr>
        <dsp:cNvPr id="0" name=""/>
        <dsp:cNvSpPr/>
      </dsp:nvSpPr>
      <dsp:spPr>
        <a:xfrm rot="5400000">
          <a:off x="-180512" y="3447633"/>
          <a:ext cx="1203419" cy="842393"/>
        </a:xfrm>
        <a:prstGeom prst="chevron">
          <a:avLst/>
        </a:prstGeom>
        <a:solidFill>
          <a:schemeClr val="accent3">
            <a:hueOff val="-12404454"/>
            <a:satOff val="20116"/>
            <a:lumOff val="148"/>
            <a:alphaOff val="0"/>
          </a:schemeClr>
        </a:solidFill>
        <a:ln w="19050" cap="flat" cmpd="sng" algn="ctr">
          <a:solidFill>
            <a:schemeClr val="accent3">
              <a:hueOff val="-12404454"/>
              <a:satOff val="20116"/>
              <a:lumOff val="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u="none" kern="1200" spc="0" dirty="0">
              <a:solidFill>
                <a:schemeClr val="tx1"/>
              </a:solidFill>
            </a:rPr>
            <a:t>E-COMMERCE</a:t>
          </a:r>
          <a:endParaRPr lang="en-US" sz="800" kern="1200" spc="0" dirty="0">
            <a:solidFill>
              <a:schemeClr val="tx1"/>
            </a:solidFill>
          </a:endParaRPr>
        </a:p>
      </dsp:txBody>
      <dsp:txXfrm rot="-5400000">
        <a:off x="2" y="3688317"/>
        <a:ext cx="842393" cy="361026"/>
      </dsp:txXfrm>
    </dsp:sp>
    <dsp:sp modelId="{6DD75C3B-47BA-4F1E-8E8C-6391F3E6F709}">
      <dsp:nvSpPr>
        <dsp:cNvPr id="0" name=""/>
        <dsp:cNvSpPr/>
      </dsp:nvSpPr>
      <dsp:spPr>
        <a:xfrm rot="5400000">
          <a:off x="4487785" y="-378271"/>
          <a:ext cx="782222" cy="8073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2404454"/>
              <a:satOff val="20116"/>
              <a:lumOff val="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Growth of </a:t>
          </a:r>
          <a:r>
            <a:rPr lang="en-US" sz="1700" b="1" kern="1200" dirty="0" err="1"/>
            <a:t>eCommerce</a:t>
          </a:r>
          <a:r>
            <a:rPr lang="en-US" sz="1700" kern="1200" dirty="0"/>
            <a:t>: IT has been central to the development of e-Commerce and the economy. </a:t>
          </a:r>
          <a:r>
            <a:rPr lang="en-US" sz="1700" kern="1200" dirty="0" err="1"/>
            <a:t>Konga</a:t>
          </a:r>
          <a:r>
            <a:rPr lang="en-US" sz="1700" kern="1200" dirty="0"/>
            <a:t>, </a:t>
          </a:r>
          <a:r>
            <a:rPr lang="en-US" sz="1700" kern="1200" dirty="0" err="1"/>
            <a:t>Jumia</a:t>
          </a:r>
          <a:r>
            <a:rPr lang="en-US" sz="1700" kern="1200" dirty="0"/>
            <a:t>, </a:t>
          </a:r>
          <a:r>
            <a:rPr lang="en-US" sz="1700" kern="1200" dirty="0" err="1"/>
            <a:t>DealDey</a:t>
          </a:r>
          <a:r>
            <a:rPr lang="en-US" sz="1700" kern="1200" dirty="0"/>
            <a:t>, </a:t>
          </a:r>
          <a:r>
            <a:rPr lang="en-US" sz="1700" kern="1200" dirty="0" err="1"/>
            <a:t>Kaymu</a:t>
          </a:r>
          <a:r>
            <a:rPr lang="en-US" sz="1700" kern="1200" dirty="0"/>
            <a:t> and a host of others are using I.T. to power e-Commerce platforms</a:t>
          </a:r>
        </a:p>
      </dsp:txBody>
      <dsp:txXfrm rot="-5400000">
        <a:off x="842394" y="3305305"/>
        <a:ext cx="8034821" cy="705852"/>
      </dsp:txXfrm>
    </dsp:sp>
    <dsp:sp modelId="{B5C87395-B138-4651-9D2A-7C6131145E5D}">
      <dsp:nvSpPr>
        <dsp:cNvPr id="0" name=""/>
        <dsp:cNvSpPr/>
      </dsp:nvSpPr>
      <dsp:spPr>
        <a:xfrm rot="5400000">
          <a:off x="-180512" y="4535163"/>
          <a:ext cx="1203419" cy="842393"/>
        </a:xfrm>
        <a:prstGeom prst="chevron">
          <a:avLst/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accent3">
              <a:hueOff val="-16539272"/>
              <a:satOff val="26822"/>
              <a:lumOff val="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i="0" u="none" kern="1200" spc="0" dirty="0">
              <a:solidFill>
                <a:schemeClr val="tx1"/>
              </a:solidFill>
            </a:rPr>
            <a:t>COMMUNICATION</a:t>
          </a:r>
          <a:endParaRPr lang="en-US" sz="800" kern="1200" spc="0" dirty="0">
            <a:solidFill>
              <a:schemeClr val="tx1"/>
            </a:solidFill>
          </a:endParaRPr>
        </a:p>
      </dsp:txBody>
      <dsp:txXfrm rot="-5400000">
        <a:off x="2" y="4775847"/>
        <a:ext cx="842393" cy="361026"/>
      </dsp:txXfrm>
    </dsp:sp>
    <dsp:sp modelId="{9D789F45-1E72-430D-863E-6E4D932625D7}">
      <dsp:nvSpPr>
        <dsp:cNvPr id="0" name=""/>
        <dsp:cNvSpPr/>
      </dsp:nvSpPr>
      <dsp:spPr>
        <a:xfrm rot="5400000">
          <a:off x="4487785" y="709258"/>
          <a:ext cx="782222" cy="8073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6539272"/>
              <a:satOff val="26822"/>
              <a:lumOff val="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i="0" u="none" kern="1200" dirty="0"/>
            <a:t>Improved communication: </a:t>
          </a:r>
          <a:r>
            <a:rPr lang="en-US" sz="1700" b="0" i="0" u="none" kern="1200" dirty="0"/>
            <a:t>Innovations in I.T have changed our social interactions with social media, mobile telephony, emails ad other have broken barriers across the nation</a:t>
          </a:r>
          <a:endParaRPr lang="en-US" sz="1700" kern="1200" dirty="0"/>
        </a:p>
      </dsp:txBody>
      <dsp:txXfrm rot="-5400000">
        <a:off x="842394" y="4392835"/>
        <a:ext cx="8034821" cy="705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8A7F7-BD33-4E0B-8041-3E4F14CF3A05}">
      <dsp:nvSpPr>
        <dsp:cNvPr id="0" name=""/>
        <dsp:cNvSpPr/>
      </dsp:nvSpPr>
      <dsp:spPr>
        <a:xfrm rot="5400000">
          <a:off x="-224267" y="231303"/>
          <a:ext cx="1495116" cy="104658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i="0" u="none" kern="1200" dirty="0">
              <a:solidFill>
                <a:schemeClr val="tx1"/>
              </a:solidFill>
            </a:rPr>
            <a:t>EDUCATION</a:t>
          </a:r>
          <a:endParaRPr lang="en-US" sz="1000" kern="1200" spc="0" dirty="0">
            <a:solidFill>
              <a:schemeClr val="tx1"/>
            </a:solidFill>
          </a:endParaRPr>
        </a:p>
      </dsp:txBody>
      <dsp:txXfrm rot="-5400000">
        <a:off x="1" y="530327"/>
        <a:ext cx="1046581" cy="448535"/>
      </dsp:txXfrm>
    </dsp:sp>
    <dsp:sp modelId="{1E9B5DCF-0DC0-4918-8724-8CEDD93214DE}">
      <dsp:nvSpPr>
        <dsp:cNvPr id="0" name=""/>
        <dsp:cNvSpPr/>
      </dsp:nvSpPr>
      <dsp:spPr>
        <a:xfrm rot="5400000">
          <a:off x="4495077" y="-3441459"/>
          <a:ext cx="971825" cy="78688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Educational Empowerment</a:t>
          </a:r>
          <a:r>
            <a:rPr lang="en-US" sz="1600" b="0" i="0" u="none" kern="1200" dirty="0"/>
            <a:t>: IT has also reduced inequalities of opportunity between rural areas and the Urban Centers with the introduction of Internet Services, which delivers educational </a:t>
          </a:r>
          <a:r>
            <a:rPr lang="en-US" sz="1600" b="0" i="0" u="none" kern="1200" dirty="0" err="1"/>
            <a:t>programmes</a:t>
          </a:r>
          <a:r>
            <a:rPr lang="en-US" sz="1600" b="0" i="0" u="none" kern="1200" dirty="0"/>
            <a:t> to remote locations.</a:t>
          </a:r>
          <a:endParaRPr lang="en-US" sz="1600" kern="1200" dirty="0"/>
        </a:p>
      </dsp:txBody>
      <dsp:txXfrm rot="-5400000">
        <a:off x="1046581" y="54478"/>
        <a:ext cx="7821377" cy="876943"/>
      </dsp:txXfrm>
    </dsp:sp>
    <dsp:sp modelId="{1D1CFEEB-0287-4D44-87E7-1FC564EACE0C}">
      <dsp:nvSpPr>
        <dsp:cNvPr id="0" name=""/>
        <dsp:cNvSpPr/>
      </dsp:nvSpPr>
      <dsp:spPr>
        <a:xfrm rot="5400000">
          <a:off x="-224267" y="1582440"/>
          <a:ext cx="1495116" cy="1046581"/>
        </a:xfrm>
        <a:prstGeom prst="chevron">
          <a:avLst/>
        </a:prstGeom>
        <a:solidFill>
          <a:schemeClr val="accent3">
            <a:hueOff val="-5513091"/>
            <a:satOff val="8941"/>
            <a:lumOff val="66"/>
            <a:alphaOff val="0"/>
          </a:schemeClr>
        </a:solidFill>
        <a:ln w="19050" cap="flat" cmpd="sng" algn="ctr">
          <a:solidFill>
            <a:schemeClr val="accent3">
              <a:hueOff val="-5513091"/>
              <a:satOff val="8941"/>
              <a:lumOff val="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i="0" u="none" kern="1200" dirty="0">
              <a:solidFill>
                <a:schemeClr val="tx1"/>
              </a:solidFill>
            </a:rPr>
            <a:t>HEALTH</a:t>
          </a:r>
          <a:endParaRPr lang="en-US" sz="1000" kern="1200" spc="0" dirty="0">
            <a:solidFill>
              <a:schemeClr val="tx1"/>
            </a:solidFill>
          </a:endParaRPr>
        </a:p>
      </dsp:txBody>
      <dsp:txXfrm rot="-5400000">
        <a:off x="1" y="1881464"/>
        <a:ext cx="1046581" cy="448535"/>
      </dsp:txXfrm>
    </dsp:sp>
    <dsp:sp modelId="{110159ED-BEA2-4EDC-A9B0-730B02730C80}">
      <dsp:nvSpPr>
        <dsp:cNvPr id="0" name=""/>
        <dsp:cNvSpPr/>
      </dsp:nvSpPr>
      <dsp:spPr>
        <a:xfrm rot="5400000">
          <a:off x="4495077" y="-2090322"/>
          <a:ext cx="971825" cy="78688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5513091"/>
              <a:satOff val="8941"/>
              <a:lumOff val="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Improved Efficiency</a:t>
          </a:r>
          <a:r>
            <a:rPr lang="en-US" sz="1600" b="0" i="0" u="none" kern="1200" dirty="0"/>
            <a:t>: IT innovations have also helped to reduce costs and improve efficiency in health care delivery, Emergency response, patient management etc.</a:t>
          </a:r>
          <a:endParaRPr lang="en-US" sz="1600" kern="1200" dirty="0"/>
        </a:p>
      </dsp:txBody>
      <dsp:txXfrm rot="-5400000">
        <a:off x="1046581" y="1405615"/>
        <a:ext cx="7821377" cy="876943"/>
      </dsp:txXfrm>
    </dsp:sp>
    <dsp:sp modelId="{C0CF8C96-8026-478B-A4FE-0BE492BF36B7}">
      <dsp:nvSpPr>
        <dsp:cNvPr id="0" name=""/>
        <dsp:cNvSpPr/>
      </dsp:nvSpPr>
      <dsp:spPr>
        <a:xfrm rot="5400000">
          <a:off x="-224267" y="2933577"/>
          <a:ext cx="1495116" cy="1046581"/>
        </a:xfrm>
        <a:prstGeom prst="chevron">
          <a:avLst/>
        </a:prstGeom>
        <a:solidFill>
          <a:schemeClr val="accent3">
            <a:hueOff val="-11026182"/>
            <a:satOff val="17881"/>
            <a:lumOff val="131"/>
            <a:alphaOff val="0"/>
          </a:schemeClr>
        </a:solidFill>
        <a:ln w="19050" cap="flat" cmpd="sng" algn="ctr">
          <a:solidFill>
            <a:schemeClr val="accent3">
              <a:hueOff val="-11026182"/>
              <a:satOff val="17881"/>
              <a:lumOff val="1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i="0" u="none" kern="1200" dirty="0">
              <a:solidFill>
                <a:schemeClr val="tx1"/>
              </a:solidFill>
            </a:rPr>
            <a:t>SMALL BUSINESSES</a:t>
          </a:r>
          <a:endParaRPr lang="en-US" sz="1000" kern="1200" spc="0" dirty="0">
            <a:solidFill>
              <a:schemeClr val="tx1"/>
            </a:solidFill>
          </a:endParaRPr>
        </a:p>
      </dsp:txBody>
      <dsp:txXfrm rot="-5400000">
        <a:off x="1" y="3232601"/>
        <a:ext cx="1046581" cy="448535"/>
      </dsp:txXfrm>
    </dsp:sp>
    <dsp:sp modelId="{A5C0F75D-D60B-4C1C-9421-FDE29E4547DF}">
      <dsp:nvSpPr>
        <dsp:cNvPr id="0" name=""/>
        <dsp:cNvSpPr/>
      </dsp:nvSpPr>
      <dsp:spPr>
        <a:xfrm rot="5400000">
          <a:off x="4495077" y="-739186"/>
          <a:ext cx="971825" cy="78688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1026182"/>
              <a:satOff val="17881"/>
              <a:lumOff val="1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SME Empowerment</a:t>
          </a:r>
          <a:r>
            <a:rPr lang="en-US" sz="1600" b="0" i="0" u="none" kern="1200" dirty="0"/>
            <a:t>: SMEs are able to access effective but cheaper technology for their operations. HR, Accounting, Payments solutions are now offered as hosted services that offer cost benefits e.g. Remita, Sage, </a:t>
          </a:r>
          <a:r>
            <a:rPr lang="en-US" sz="1600" b="0" i="0" u="none" kern="1200" dirty="0" err="1"/>
            <a:t>OpenShopen</a:t>
          </a:r>
          <a:r>
            <a:rPr lang="en-US" sz="1600" b="0" i="0" u="none" kern="1200" dirty="0"/>
            <a:t> etc</a:t>
          </a:r>
          <a:endParaRPr lang="en-US" sz="1600" kern="1200" dirty="0"/>
        </a:p>
      </dsp:txBody>
      <dsp:txXfrm rot="-5400000">
        <a:off x="1046581" y="2756751"/>
        <a:ext cx="7821377" cy="876943"/>
      </dsp:txXfrm>
    </dsp:sp>
    <dsp:sp modelId="{71536069-E986-4B6C-B72D-4D2E440648E9}">
      <dsp:nvSpPr>
        <dsp:cNvPr id="0" name=""/>
        <dsp:cNvSpPr/>
      </dsp:nvSpPr>
      <dsp:spPr>
        <a:xfrm rot="5400000">
          <a:off x="-224267" y="4284714"/>
          <a:ext cx="1495116" cy="1046581"/>
        </a:xfrm>
        <a:prstGeom prst="chevron">
          <a:avLst/>
        </a:prstGeom>
        <a:solidFill>
          <a:schemeClr val="accent3">
            <a:hueOff val="-16539272"/>
            <a:satOff val="26822"/>
            <a:lumOff val="197"/>
            <a:alphaOff val="0"/>
          </a:schemeClr>
        </a:solidFill>
        <a:ln w="19050" cap="flat" cmpd="sng" algn="ctr">
          <a:solidFill>
            <a:schemeClr val="accent3">
              <a:hueOff val="-16539272"/>
              <a:satOff val="26822"/>
              <a:lumOff val="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i="0" u="none" kern="1200" dirty="0">
              <a:solidFill>
                <a:schemeClr val="tx1"/>
              </a:solidFill>
            </a:rPr>
            <a:t>ENTERTAINMENT</a:t>
          </a:r>
          <a:endParaRPr lang="en-US" sz="1000" kern="1200" spc="0" dirty="0">
            <a:solidFill>
              <a:schemeClr val="tx1"/>
            </a:solidFill>
          </a:endParaRPr>
        </a:p>
      </dsp:txBody>
      <dsp:txXfrm rot="-5400000">
        <a:off x="1" y="4583738"/>
        <a:ext cx="1046581" cy="448535"/>
      </dsp:txXfrm>
    </dsp:sp>
    <dsp:sp modelId="{6DD75C3B-47BA-4F1E-8E8C-6391F3E6F709}">
      <dsp:nvSpPr>
        <dsp:cNvPr id="0" name=""/>
        <dsp:cNvSpPr/>
      </dsp:nvSpPr>
      <dsp:spPr>
        <a:xfrm rot="5400000">
          <a:off x="4495077" y="611950"/>
          <a:ext cx="971825" cy="78688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6539272"/>
              <a:satOff val="26822"/>
              <a:lumOff val="1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i="0" u="none" kern="1200" dirty="0"/>
            <a:t>Creative Industry Expansion</a:t>
          </a:r>
          <a:r>
            <a:rPr lang="en-US" sz="1600" b="0" i="0" u="none" kern="1200" dirty="0"/>
            <a:t>: The entertainment industry in Nigeria has experience the influence of IT through digitization of content by the likes of </a:t>
          </a:r>
          <a:r>
            <a:rPr lang="en-US" sz="1600" b="0" i="0" u="none" kern="1200" dirty="0" err="1"/>
            <a:t>irokoTV</a:t>
          </a:r>
          <a:r>
            <a:rPr lang="en-US" sz="1600" b="0" i="0" u="none" kern="1200" dirty="0"/>
            <a:t> and before them Digital cable TV services like DSTV, ACTV, </a:t>
          </a:r>
          <a:r>
            <a:rPr lang="en-US" sz="1600" b="0" i="0" u="none" kern="1200" dirty="0" err="1"/>
            <a:t>Daarsat</a:t>
          </a:r>
          <a:r>
            <a:rPr lang="en-US" sz="1600" b="0" i="0" u="none" kern="1200" dirty="0"/>
            <a:t>, </a:t>
          </a:r>
          <a:r>
            <a:rPr lang="en-US" sz="1600" b="0" i="0" u="none" kern="1200" dirty="0" err="1"/>
            <a:t>Startimes</a:t>
          </a:r>
          <a:r>
            <a:rPr lang="en-US" sz="1600" b="0" i="0" u="none" kern="1200" dirty="0"/>
            <a:t> etc.</a:t>
          </a:r>
          <a:endParaRPr lang="en-US" sz="1600" kern="1200" dirty="0"/>
        </a:p>
      </dsp:txBody>
      <dsp:txXfrm rot="-5400000">
        <a:off x="1046581" y="4107888"/>
        <a:ext cx="7821377" cy="876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34" y="1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5BCB8A-4588-49B6-9EB5-B0FEAF5BBE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8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34" y="1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1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234" y="4416427"/>
            <a:ext cx="5609936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712212-F1FA-4A05-8E6C-26B2A74FE4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71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05" charset="-128"/>
        <a:cs typeface="ヒラギノ角ゴ Pro W3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dirty="0">
              <a:latin typeface="Arial" pitchFamily="34" charset="0"/>
              <a:ea typeface="ヒラギノ角ゴ Pro W3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E64183-152E-424D-8BAE-0E385A0D64AE}" type="slidenum">
              <a:rPr lang="en-US" altLang="en-US" smtClean="0">
                <a:latin typeface="Arial" pitchFamily="34" charset="0"/>
                <a:ea typeface="ヒラギノ角ゴ Pro W3"/>
                <a:cs typeface="Arial" pitchFamily="34" charset="0"/>
              </a:rPr>
              <a:pPr/>
              <a:t>1</a:t>
            </a:fld>
            <a:endParaRPr lang="en-US" altLang="en-US" dirty="0">
              <a:latin typeface="Arial" pitchFamily="34" charset="0"/>
              <a:ea typeface="ヒラギノ角ゴ Pro W3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144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FA7F9-8F58-4832-8177-0744FE5218D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210-99EE-40DF-B99E-BB72A1B5D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8458200" y="640080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759DB-44F0-4AEF-A9D0-3D2BC9AAD747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FE267-CE7A-4756-87CD-D0AF643F0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C323E-AD72-4D2A-A1FE-6B8FCC9F7934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9DB28-FBF3-4FB7-91F4-90CF80B042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FA348-3F97-430D-9538-511C98E1A552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3C452-817A-43B1-B957-3652A54C93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6708E-8536-48E4-8BF8-BDD90DC5C27B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9F490-0B51-441B-ADA5-67825778FD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7CA7-C803-4FB9-A8F7-F6C3BD457019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77D94-68B2-4C21-B549-44EB2F4B73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B3516-90A5-4B87-A37E-B957FC68F873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15406-6C84-4FDF-933C-48EBE36A3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FA7F9-8F58-4832-8177-0744FE5218D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5C210-99EE-40DF-B99E-BB72A1B5D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81A0C-EB22-4847-B7FA-291D1E75448E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3A408-BC7E-4CFE-A301-6DFFF5445F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EBEB9-5AE4-4E57-BEF2-576A1E6A2947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7374A-03A4-4687-9747-14CB6ADFAA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1E687-BAEE-4F4D-8109-A9B2057ED6F1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E8260-534E-4EE0-8CAD-3A9C423F64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31189-1B67-4C04-9386-08CAA6412303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96D9B-AAA7-4335-AB3C-BF4A1F7316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429DB-FD6C-4EB9-96DD-0AD650B3750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D21E4-0FC2-44EA-B99D-45E30FB52A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FF8E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7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 rtlCol="0"/>
          <a:lstStyle>
            <a:lvl1pPr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Lucida Sans Unicode"/>
              </a:defRPr>
            </a:lvl1pPr>
            <a:extLst/>
          </a:lstStyle>
          <a:p>
            <a:pPr>
              <a:defRPr/>
            </a:pPr>
            <a:fld id="{4FF5A723-E5D9-423C-B4C6-ACE447CBB5D6}" type="datetime2">
              <a:rPr lang="en-US"/>
              <a:pPr>
                <a:defRPr/>
              </a:pPr>
              <a:t>Wednesday, June 8,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>
                <a:solidFill>
                  <a:prstClr val="white"/>
                </a:solidFill>
                <a:latin typeface="Arial" panose="020B060402020202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FFFFFF"/>
                </a:solidFill>
                <a:latin typeface="Lucida Sans Unicode" pitchFamily="34" charset="0"/>
              </a:defRPr>
            </a:lvl1pPr>
          </a:lstStyle>
          <a:p>
            <a:pPr>
              <a:defRPr/>
            </a:pPr>
            <a:fld id="{9F9E8D4E-2E2B-410A-8B48-FAD20B6E57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FA7F9-8F58-4832-8177-0744FE5218D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210-99EE-40DF-B99E-BB72A1B5D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8458200" y="640080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9" descr="ground-2.wm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43425"/>
            <a:ext cx="9144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067761"/>
          </a:xfrm>
        </p:spPr>
        <p:txBody>
          <a:bodyPr anchor="b"/>
          <a:lstStyle>
            <a:lvl1pPr algn="r">
              <a:defRPr sz="4000" b="1">
                <a:solidFill>
                  <a:srgbClr val="0033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mo" pitchFamily="34" charset="0"/>
                <a:ea typeface="Arimo" pitchFamily="34" charset="0"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124200"/>
            <a:ext cx="7772400" cy="1199704"/>
          </a:xfrm>
        </p:spPr>
        <p:txBody>
          <a:bodyPr>
            <a:normAutofit/>
          </a:bodyPr>
          <a:lstStyle>
            <a:lvl1pPr marL="0" marR="64008" indent="0" algn="r">
              <a:buNone/>
              <a:defRPr sz="2000">
                <a:solidFill>
                  <a:schemeClr val="tx2"/>
                </a:solidFill>
                <a:latin typeface="Arimo" pitchFamily="34" charset="0"/>
                <a:ea typeface="Arimo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Footer Placeholder 18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dirty="0">
                <a:solidFill>
                  <a:srgbClr val="2DA2BF">
                    <a:tint val="20000"/>
                  </a:srgbClr>
                </a:solidFill>
                <a:latin typeface="Arial" panose="020B0604020202020204" pitchFamily="34" charset="0"/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lines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2463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slide-base-for-Remita@2updated.jpg"/>
          <p:cNvPicPr>
            <a:picLocks noChangeAspect="1"/>
          </p:cNvPicPr>
          <p:nvPr userDrawn="1"/>
        </p:nvPicPr>
        <p:blipFill>
          <a:blip r:embed="rId3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92F54C7C-6BF1-48E4-B004-40FDE32E24D5}" type="slidenum">
              <a:rPr lang="en-US" sz="1200">
                <a:solidFill>
                  <a:srgbClr val="898989"/>
                </a:solidFill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898989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76200" y="76200"/>
            <a:ext cx="8839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b="1" dirty="0">
                <a:solidFill>
                  <a:schemeClr val="bg1"/>
                </a:solidFill>
                <a:latin typeface="Aachen BT" pitchFamily="18" charset="0"/>
                <a:cs typeface="Arial" charset="0"/>
              </a:rPr>
              <a:t>Presentation to: E-PAYMENT FOR GOVERNMENT SUMMIT 2012  </a:t>
            </a:r>
            <a:endParaRPr lang="en-US" sz="2200" dirty="0">
              <a:solidFill>
                <a:schemeClr val="bg1"/>
              </a:solidFill>
              <a:latin typeface="Aachen BT" pitchFamily="18" charset="0"/>
              <a:cs typeface="Arial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3200" b="1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26EC60-78C1-45AA-9318-06BA0DC584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2863"/>
            <a:ext cx="9144000" cy="6858000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5929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  <a:effectLst>
            <a:glow rad="228600">
              <a:srgbClr val="007976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2863"/>
            <a:ext cx="9144000" cy="6858000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9144000" cy="4572008"/>
          </a:xfrm>
          <a:prstGeom prst="rect">
            <a:avLst/>
          </a:prstGeom>
          <a:solidFill>
            <a:srgbClr val="FAB248"/>
          </a:solidFill>
          <a:ln w="28575">
            <a:solidFill>
              <a:schemeClr val="bg1">
                <a:lumMod val="95000"/>
              </a:schemeClr>
            </a:solidFill>
          </a:ln>
          <a:effectLst>
            <a:glow rad="228600">
              <a:srgbClr val="007976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1258888" y="-24"/>
            <a:ext cx="788511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tabLst>
                <a:tab pos="463550" algn="l"/>
              </a:tabLst>
              <a:defRPr/>
            </a:pPr>
            <a:r>
              <a:rPr lang="en-US" sz="22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1. 	BACKGROUND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 </a:t>
            </a:r>
          </a:p>
          <a:p>
            <a:pPr marL="463550" indent="-463550">
              <a:tabLst>
                <a:tab pos="463550" algn="l"/>
              </a:tabLs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	SystemSpecs and CBN on the TSA Project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1355725" y="-26988"/>
            <a:ext cx="58288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463550" indent="-463550">
              <a:tabLst>
                <a:tab pos="463550" algn="l"/>
              </a:tabLst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2. 	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INTRODUCING REMITA</a:t>
            </a:r>
          </a:p>
          <a:p>
            <a:pPr marL="463550" indent="-463550"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	Overview of the Remita platform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214446" y="0"/>
            <a:ext cx="87154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3550" indent="-463550">
              <a:tabLst>
                <a:tab pos="463550" algn="l"/>
              </a:tabLst>
              <a:defRPr/>
            </a:pPr>
            <a:r>
              <a:rPr lang="en-US" sz="23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3.GETTING STARTED ON REMITA e-COLLECTIONS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</a:rPr>
              <a:t>	Biller Registration and Collection Process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57224" y="142852"/>
            <a:ext cx="831990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  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4. Automating FGN Collections via Remita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1476375" y="142852"/>
            <a:ext cx="41440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5.  Payment</a:t>
            </a:r>
            <a:r>
              <a:rPr lang="en-GB" sz="28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Channels</a:t>
            </a:r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476375" y="142852"/>
            <a:ext cx="32752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6.  Bank</a:t>
            </a:r>
            <a:r>
              <a:rPr lang="en-GB" sz="2800" b="1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Support</a:t>
            </a:r>
            <a:endParaRPr lang="en-GB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454775"/>
            <a:ext cx="9144000" cy="46038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auto">
          <a:xfrm>
            <a:off x="1476375" y="-46038"/>
            <a:ext cx="5133975" cy="83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14350" indent="-514350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      What We Require From You</a:t>
            </a:r>
          </a:p>
          <a:p>
            <a:pPr marL="514350" indent="-514350">
              <a:defRPr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	(b).  Marketing Ideas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4071942"/>
          </a:xfrm>
          <a:prstGeom prst="rect">
            <a:avLst/>
          </a:prstGeom>
          <a:solidFill>
            <a:srgbClr val="FAB248"/>
          </a:solidFill>
          <a:ln w="57150">
            <a:solidFill>
              <a:schemeClr val="bg1">
                <a:lumMod val="95000"/>
              </a:schemeClr>
            </a:solidFill>
          </a:ln>
          <a:effectLst>
            <a:glow rad="139700">
              <a:srgbClr val="FF993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4071942"/>
          </a:xfrm>
          <a:prstGeom prst="rect">
            <a:avLst/>
          </a:prstGeom>
          <a:solidFill>
            <a:schemeClr val="tx2">
              <a:lumMod val="85000"/>
              <a:lumOff val="15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Eras Bold ITC" pitchFamily="34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pic>
        <p:nvPicPr>
          <p:cNvPr id="3" name="Picture 7" descr="slide-base-for-Remita@2updated.jpg"/>
          <p:cNvPicPr>
            <a:picLocks noChangeAspect="1"/>
          </p:cNvPicPr>
          <p:nvPr userDrawn="1"/>
        </p:nvPicPr>
        <p:blipFill>
          <a:blip r:embed="rId2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pic>
        <p:nvPicPr>
          <p:cNvPr id="3" name="Picture 9" descr="slide-base-for-Remita@2updated.jpg"/>
          <p:cNvPicPr>
            <a:picLocks noChangeAspect="1"/>
          </p:cNvPicPr>
          <p:nvPr userDrawn="1"/>
        </p:nvPicPr>
        <p:blipFill>
          <a:blip r:embed="rId2" cstate="print"/>
          <a:srcRect l="16406" t="13416" b="7317"/>
          <a:stretch>
            <a:fillRect/>
          </a:stretch>
        </p:blipFill>
        <p:spPr bwMode="auto">
          <a:xfrm>
            <a:off x="1500188" y="5849938"/>
            <a:ext cx="764381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lines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15000"/>
            <a:ext cx="91440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 userDrawn="1"/>
        </p:nvSpPr>
        <p:spPr>
          <a:xfrm>
            <a:off x="6553200" y="6338888"/>
            <a:ext cx="2133600" cy="365125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algn="r">
              <a:defRPr/>
            </a:pPr>
            <a:fld id="{75596E8F-12B1-4738-91F3-9712C3118309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9" descr="slide-base-for-Remita@2updated.jpg"/>
          <p:cNvPicPr>
            <a:picLocks noChangeAspect="1"/>
          </p:cNvPicPr>
          <p:nvPr userDrawn="1"/>
        </p:nvPicPr>
        <p:blipFill>
          <a:blip r:embed="rId2" cstate="print"/>
          <a:srcRect l="82031" t="13416" b="7317"/>
          <a:stretch>
            <a:fillRect/>
          </a:stretch>
        </p:blipFill>
        <p:spPr bwMode="auto">
          <a:xfrm>
            <a:off x="0" y="5849938"/>
            <a:ext cx="16430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slide-base-for-Remita@2updated.jpg"/>
          <p:cNvPicPr>
            <a:picLocks noChangeAspect="1"/>
          </p:cNvPicPr>
          <p:nvPr userDrawn="1"/>
        </p:nvPicPr>
        <p:blipFill>
          <a:blip r:embed="rId2" cstate="print"/>
          <a:srcRect t="13416" b="7317"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FA7F9-8F58-4832-8177-0744FE5218D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210-99EE-40DF-B99E-BB72A1B5D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8458200" y="640080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785813"/>
          </a:xfrm>
          <a:prstGeom prst="rect">
            <a:avLst/>
          </a:prstGeom>
          <a:solidFill>
            <a:srgbClr val="FAB24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1214438" cy="785813"/>
          </a:xfrm>
          <a:prstGeom prst="rect">
            <a:avLst/>
          </a:prstGeom>
          <a:solidFill>
            <a:srgbClr val="009999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Eras Bold ITC" pitchFamily="34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FA7F9-8F58-4832-8177-0744FE5218DD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C210-99EE-40DF-B99E-BB72A1B5D4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8458200" y="6400800"/>
            <a:ext cx="1524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41" r:id="rId1"/>
    <p:sldLayoutId id="2147485942" r:id="rId2"/>
    <p:sldLayoutId id="2147485943" r:id="rId3"/>
    <p:sldLayoutId id="2147485944" r:id="rId4"/>
    <p:sldLayoutId id="2147485945" r:id="rId5"/>
    <p:sldLayoutId id="2147485946" r:id="rId6"/>
    <p:sldLayoutId id="2147485947" r:id="rId7"/>
    <p:sldLayoutId id="2147485948" r:id="rId8"/>
    <p:sldLayoutId id="2147485949" r:id="rId9"/>
    <p:sldLayoutId id="2147485950" r:id="rId10"/>
    <p:sldLayoutId id="2147485951" r:id="rId11"/>
    <p:sldLayoutId id="2147485988" r:id="rId12"/>
    <p:sldLayoutId id="214748598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A40756-CF8C-484D-960A-49955D2A78F8}" type="datetimeFigureOut">
              <a:rPr lang="en-US"/>
              <a:pPr>
                <a:defRPr/>
              </a:pPr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789001-465D-4103-A202-4527C79C3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10" r:id="rId1"/>
    <p:sldLayoutId id="2147485911" r:id="rId2"/>
    <p:sldLayoutId id="2147485912" r:id="rId3"/>
    <p:sldLayoutId id="2147485913" r:id="rId4"/>
    <p:sldLayoutId id="2147485914" r:id="rId5"/>
    <p:sldLayoutId id="2147485915" r:id="rId6"/>
    <p:sldLayoutId id="2147485916" r:id="rId7"/>
    <p:sldLayoutId id="2147485917" r:id="rId8"/>
    <p:sldLayoutId id="2147485918" r:id="rId9"/>
    <p:sldLayoutId id="2147485919" r:id="rId10"/>
    <p:sldLayoutId id="2147485920" r:id="rId11"/>
    <p:sldLayoutId id="2147485921" r:id="rId12"/>
    <p:sldLayoutId id="2147485952" r:id="rId13"/>
    <p:sldLayoutId id="2147485954" r:id="rId14"/>
    <p:sldLayoutId id="2147485955" r:id="rId15"/>
    <p:sldLayoutId id="2147485957" r:id="rId16"/>
    <p:sldLayoutId id="2147485959" r:id="rId17"/>
    <p:sldLayoutId id="2147485922" r:id="rId18"/>
    <p:sldLayoutId id="2147485923" r:id="rId19"/>
    <p:sldLayoutId id="2147485926" r:id="rId20"/>
    <p:sldLayoutId id="2147485927" r:id="rId21"/>
    <p:sldLayoutId id="2147485928" r:id="rId22"/>
    <p:sldLayoutId id="2147485932" r:id="rId23"/>
    <p:sldLayoutId id="2147485933" r:id="rId24"/>
    <p:sldLayoutId id="2147485934" r:id="rId25"/>
    <p:sldLayoutId id="2147485935" r:id="rId26"/>
    <p:sldLayoutId id="2147485936" r:id="rId27"/>
    <p:sldLayoutId id="2147485937" r:id="rId28"/>
    <p:sldLayoutId id="2147485938" r:id="rId29"/>
    <p:sldLayoutId id="2147485939" r:id="rId30"/>
    <p:sldLayoutId id="2147485986" r:id="rId31"/>
    <p:sldLayoutId id="2147485987" r:id="rId3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00777A0-0A3D-4973-8695-C395F03B94DE}" type="datetimeFigureOut">
              <a:rPr lang="en-US" smtClean="0"/>
              <a:pPr/>
              <a:t>6/8/2016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1141DCA-3C03-49FC-8163-44CD14AAF5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91" r:id="rId1"/>
    <p:sldLayoutId id="2147485992" r:id="rId2"/>
    <p:sldLayoutId id="2147485993" r:id="rId3"/>
    <p:sldLayoutId id="2147485994" r:id="rId4"/>
    <p:sldLayoutId id="2147485995" r:id="rId5"/>
    <p:sldLayoutId id="2147485996" r:id="rId6"/>
    <p:sldLayoutId id="2147485997" r:id="rId7"/>
    <p:sldLayoutId id="2147485998" r:id="rId8"/>
    <p:sldLayoutId id="2147485999" r:id="rId9"/>
    <p:sldLayoutId id="2147486000" r:id="rId10"/>
    <p:sldLayoutId id="2147486001" r:id="rId11"/>
    <p:sldLayoutId id="2147486002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5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67000"/>
            <a:ext cx="9144000" cy="2438400"/>
          </a:xfrm>
          <a:prstGeom prst="rect">
            <a:avLst/>
          </a:prstGeom>
          <a:solidFill>
            <a:srgbClr val="05695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2590800"/>
            <a:ext cx="9144000" cy="0"/>
          </a:xfrm>
          <a:prstGeom prst="rect">
            <a:avLst/>
          </a:prstGeom>
          <a:noFill/>
          <a:ln w="9525">
            <a:solidFill>
              <a:srgbClr val="056958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>
              <a:latin typeface="Calibri" pitchFamily="34" charset="0"/>
            </a:endParaRPr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 flipV="1">
            <a:off x="0" y="5715001"/>
            <a:ext cx="1901845" cy="114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0" y="6838544"/>
            <a:ext cx="9144001" cy="0"/>
          </a:xfrm>
          <a:prstGeom prst="rect">
            <a:avLst/>
          </a:prstGeom>
          <a:noFill/>
          <a:ln w="38100">
            <a:solidFill>
              <a:srgbClr val="F26C35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55137" y="5334000"/>
            <a:ext cx="211949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/>
              <a:t>Presentation by:</a:t>
            </a:r>
          </a:p>
          <a:p>
            <a:pPr algn="ctr"/>
            <a:endParaRPr lang="en-US" sz="800" i="1" dirty="0"/>
          </a:p>
          <a:p>
            <a:pPr algn="ctr"/>
            <a:r>
              <a:rPr lang="en-US" sz="2000" b="1" dirty="0">
                <a:solidFill>
                  <a:srgbClr val="056958"/>
                </a:solidFill>
                <a:latin typeface="Times New Roman" pitchFamily="18" charset="0"/>
                <a:cs typeface="Times New Roman" pitchFamily="18" charset="0"/>
              </a:rPr>
              <a:t>John Tani Obaro </a:t>
            </a:r>
          </a:p>
          <a:p>
            <a:pPr algn="ctr"/>
            <a:r>
              <a:rPr lang="en-US" sz="1500" b="1" dirty="0">
                <a:solidFill>
                  <a:srgbClr val="056958"/>
                </a:solidFill>
                <a:latin typeface="Times New Roman" pitchFamily="18" charset="0"/>
                <a:cs typeface="Times New Roman" pitchFamily="18" charset="0"/>
              </a:rPr>
              <a:t>MD/CEO, SystemSpecs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62198" y="1683604"/>
            <a:ext cx="4419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2016 Information Technology Professionals’ Assembly</a:t>
            </a:r>
          </a:p>
        </p:txBody>
      </p:sp>
      <p:pic>
        <p:nvPicPr>
          <p:cNvPr id="1026" name="Picture 2" descr="C:\Users\User\Downloads\dreamstime_xl_42385723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62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298" y="2667000"/>
            <a:ext cx="3321102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47638" y="3248561"/>
            <a:ext cx="83153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Development in Nigeria: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from Past Experiences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6047396"/>
            <a:ext cx="1435081" cy="582004"/>
          </a:xfrm>
          <a:prstGeom prst="rect">
            <a:avLst/>
          </a:prstGeom>
        </p:spPr>
      </p:pic>
      <p:pic>
        <p:nvPicPr>
          <p:cNvPr id="1027" name="Picture 3" descr="C:\Users\User\Downloads\scale-imag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4" y="492977"/>
            <a:ext cx="1162049" cy="11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4953000" cy="609600"/>
          </a:xfrm>
        </p:spPr>
        <p:txBody>
          <a:bodyPr>
            <a:normAutofit/>
          </a:bodyPr>
          <a:lstStyle/>
          <a:p>
            <a:r>
              <a:rPr lang="en-US" sz="31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Outline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Autofit/>
          </a:bodyPr>
          <a:lstStyle/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Evolution of IT in Nigeria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 Impacts of IT Development in Nigeria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 Challenges of IT Development in Nigeria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 Lessons Learnt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Way Forward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Proposed Benefits to Nigeria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IT Development in Nigeria: Role of CPN</a:t>
            </a:r>
          </a:p>
          <a:p>
            <a:pPr marL="463550" indent="-406400">
              <a:lnSpc>
                <a:spcPct val="150000"/>
              </a:lnSpc>
            </a:pPr>
            <a:r>
              <a:rPr lang="en-US" sz="2400" dirty="0">
                <a:latin typeface="Georgia" pitchFamily="18" charset="0"/>
              </a:rPr>
              <a:t>Role of SystemSpecs</a:t>
            </a:r>
          </a:p>
          <a:p>
            <a:pPr marL="0" indent="0">
              <a:lnSpc>
                <a:spcPct val="150000"/>
              </a:lnSpc>
            </a:pPr>
            <a:endParaRPr lang="en-US" sz="2400" dirty="0">
              <a:latin typeface="Georgia" pitchFamily="18" charset="0"/>
            </a:endParaRPr>
          </a:p>
          <a:p>
            <a:pPr marL="0" indent="0">
              <a:lnSpc>
                <a:spcPct val="150000"/>
              </a:lnSpc>
            </a:pPr>
            <a:endParaRPr lang="en-US" sz="2400" dirty="0">
              <a:latin typeface="Georgia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Georgia" pitchFamily="18" charset="0"/>
            </a:endParaRPr>
          </a:p>
          <a:p>
            <a:endParaRPr lang="en-US" sz="2400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74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228600" y="498475"/>
            <a:ext cx="5943600" cy="66675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TSA Success Story</a:t>
            </a:r>
          </a:p>
        </p:txBody>
      </p:sp>
      <p:pic>
        <p:nvPicPr>
          <p:cNvPr id="40963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0" y="1219200"/>
            <a:ext cx="9144000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0163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“…I can assure that our experience has been worthwhile.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TSA has provided complete and timely information on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government cash resources, improved operational control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budget execution, enabled efficient cash management,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reduced bank fees and transaction costs, facilitated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efficient payment mechanisms and it has also reduced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FGN ways and means requirement to bridge </a:t>
            </a:r>
          </a:p>
          <a:p>
            <a:pPr algn="ctr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200" b="1" i="1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budget funding gap.” </a:t>
            </a:r>
            <a:endParaRPr lang="en-US" altLang="en-US" sz="2200" b="1" i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4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en-US" sz="2200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</a:t>
            </a:r>
            <a:r>
              <a:rPr lang="en-US" altLang="en-US" sz="2000" dirty="0"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Minister of Finance, Mrs. Kemi Adeosun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r">
              <a:lnSpc>
                <a:spcPct val="140000"/>
              </a:lnSpc>
              <a:buFont typeface="Arial" panose="020B0604020202020204" pitchFamily="34" charset="0"/>
              <a:buNone/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184700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76200" y="498475"/>
            <a:ext cx="5943600" cy="66675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How Nigeria Kills Her Own</a:t>
            </a:r>
          </a:p>
        </p:txBody>
      </p:sp>
      <p:pic>
        <p:nvPicPr>
          <p:cNvPr id="40963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40966" name="Content Placeholder 1"/>
          <p:cNvSpPr>
            <a:spLocks noGrp="1"/>
          </p:cNvSpPr>
          <p:nvPr>
            <p:ph idx="1"/>
          </p:nvPr>
        </p:nvSpPr>
        <p:spPr>
          <a:xfrm>
            <a:off x="0" y="1412875"/>
            <a:ext cx="9144000" cy="4911725"/>
          </a:xfrm>
        </p:spPr>
        <p:txBody>
          <a:bodyPr/>
          <a:lstStyle/>
          <a:p>
            <a:pPr marL="107950" indent="0">
              <a:buFont typeface="Georgia" panose="02040502050405020303" pitchFamily="18" charset="0"/>
              <a:buNone/>
            </a:pPr>
            <a:r>
              <a:rPr lang="en-US" altLang="en-US" sz="2200" b="1" dirty="0"/>
              <a:t>On the Implementation of the Treasury Single Account (TSA) Policy of the FG:</a:t>
            </a:r>
          </a:p>
          <a:p>
            <a:pPr marL="107950" indent="0">
              <a:buFont typeface="Georgia" panose="02040502050405020303" pitchFamily="18" charset="0"/>
              <a:buNone/>
            </a:pPr>
            <a:endParaRPr lang="en-US" altLang="en-US" sz="2200" b="1" dirty="0"/>
          </a:p>
          <a:p>
            <a:pPr marL="107950" indent="0" algn="ctr">
              <a:buFont typeface="Georgia" panose="02040502050405020303" pitchFamily="18" charset="0"/>
              <a:buNone/>
            </a:pPr>
            <a:r>
              <a:rPr lang="en-US" altLang="en-US" sz="2200" b="1" i="1" dirty="0"/>
              <a:t>“In spite of the initial relative advantage the bespoke solution, as Remita, could have over the globally accepted Commercially available Off The Shelf (COTS) software like SAP, Oracles Financial, Epicor, </a:t>
            </a:r>
            <a:r>
              <a:rPr lang="en-US" altLang="en-US" sz="2200" b="1" i="1" dirty="0" err="1"/>
              <a:t>Navison</a:t>
            </a:r>
            <a:r>
              <a:rPr lang="en-US" altLang="en-US" sz="2200" b="1" i="1" dirty="0"/>
              <a:t>, etc., a desirable strategy  is a two-step approach that starts with the locally designed bespoke software solution and transiting to the more sophisticated and test COT.”  </a:t>
            </a:r>
          </a:p>
          <a:p>
            <a:pPr marL="107950" indent="0">
              <a:buFont typeface="Georgia" panose="02040502050405020303" pitchFamily="18" charset="0"/>
              <a:buNone/>
            </a:pPr>
            <a:endParaRPr lang="en-US" altLang="en-US" sz="2200" b="1" dirty="0"/>
          </a:p>
          <a:p>
            <a:pPr marL="107950" indent="0">
              <a:buFont typeface="Georgia" panose="02040502050405020303" pitchFamily="18" charset="0"/>
              <a:buNone/>
            </a:pPr>
            <a:r>
              <a:rPr lang="en-US" altLang="en-US" sz="2200" b="1" dirty="0"/>
              <a:t>			</a:t>
            </a:r>
            <a:r>
              <a:rPr lang="en-US" altLang="en-US" sz="2200" dirty="0"/>
              <a:t>Section 6.3.2 of the Senate report on TSA</a:t>
            </a:r>
          </a:p>
        </p:txBody>
      </p:sp>
    </p:spTree>
    <p:extLst>
      <p:ext uri="{BB962C8B-B14F-4D97-AF65-F5344CB8AC3E}">
        <p14:creationId xmlns:p14="http://schemas.microsoft.com/office/powerpoint/2010/main" val="2018169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52400" y="457200"/>
            <a:ext cx="396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Over the years…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41300" y="1143000"/>
            <a:ext cx="8597900" cy="4800600"/>
          </a:xfrm>
        </p:spPr>
        <p:txBody>
          <a:bodyPr>
            <a:normAutofit lnSpcReduction="10000"/>
          </a:bodyPr>
          <a:lstStyle/>
          <a:p>
            <a:pPr marL="0" lvl="1" indent="0" eaLnBrk="1" hangingPunct="1">
              <a:buFont typeface="Georgia" panose="02040502050405020303" pitchFamily="18" charset="0"/>
              <a:buNone/>
              <a:defRPr/>
            </a:pPr>
            <a:r>
              <a:rPr lang="en-US" altLang="en-US" sz="2200" b="1" dirty="0">
                <a:solidFill>
                  <a:schemeClr val="tx1"/>
                </a:solidFill>
              </a:rPr>
              <a:t>We have not: </a:t>
            </a:r>
          </a:p>
          <a:p>
            <a:pPr marL="0" lvl="1" indent="0" eaLnBrk="1" hangingPunct="1">
              <a:buFont typeface="Georgia" panose="02040502050405020303" pitchFamily="18" charset="0"/>
              <a:buNone/>
              <a:defRPr/>
            </a:pPr>
            <a:endParaRPr lang="en-US" altLang="en-US" sz="1400" b="1" dirty="0">
              <a:solidFill>
                <a:schemeClr val="tx1"/>
              </a:solidFill>
            </a:endParaRP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b="1" dirty="0">
                <a:solidFill>
                  <a:schemeClr val="tx1"/>
                </a:solidFill>
              </a:rPr>
              <a:t>invested in and encouraged Research and Technologies based on Knowledge &amp; Information Production and Dissemination; and aspects often considered as ‘Intangibles’. </a:t>
            </a: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1800" b="1" dirty="0">
              <a:solidFill>
                <a:schemeClr val="tx1"/>
              </a:solidFill>
            </a:endParaRP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b="1" dirty="0">
                <a:solidFill>
                  <a:schemeClr val="tx1"/>
                </a:solidFill>
              </a:rPr>
              <a:t>invested in Skilled Workforce, constantly upgrading their knowledge-base and filling the void. </a:t>
            </a: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b="1" dirty="0">
              <a:solidFill>
                <a:schemeClr val="tx1"/>
              </a:solidFill>
            </a:endParaRP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b="1" dirty="0">
                <a:solidFill>
                  <a:schemeClr val="tx1"/>
                </a:solidFill>
              </a:rPr>
              <a:t>prioritized productive entrepreneurship.</a:t>
            </a:r>
            <a:endParaRPr lang="en-US" altLang="en-US" sz="1800" b="1" dirty="0">
              <a:solidFill>
                <a:schemeClr val="tx1"/>
              </a:solidFill>
            </a:endParaRP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1600" b="1" dirty="0">
              <a:solidFill>
                <a:schemeClr val="tx1"/>
              </a:solidFill>
            </a:endParaRPr>
          </a:p>
          <a:p>
            <a:pPr marL="461963" lvl="1" indent="-461963" eaLnBrk="1" hangingPunct="1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b="1" dirty="0">
                <a:solidFill>
                  <a:schemeClr val="tx1"/>
                </a:solidFill>
              </a:rPr>
              <a:t>driven policies, incentives and actions to encourage constant and rapid knowledge acquisition.</a:t>
            </a:r>
          </a:p>
          <a:p>
            <a:pPr marL="863600" lvl="1" indent="-571500" eaLnBrk="1" hangingPunct="1">
              <a:lnSpc>
                <a:spcPct val="200000"/>
              </a:lnSpc>
              <a:buFont typeface="Trebuchet MS" panose="020B0603020202020204" pitchFamily="34" charset="0"/>
              <a:buAutoNum type="arabicPeriod"/>
              <a:defRPr/>
            </a:pP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02642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0" y="-76200"/>
            <a:ext cx="9144000" cy="579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19250" indent="-1255713">
              <a:lnSpc>
                <a:spcPct val="150000"/>
              </a:lnSpc>
              <a:buNone/>
            </a:pPr>
            <a:r>
              <a:rPr lang="en-US" sz="24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Global Innovations in Information Technology</a:t>
            </a:r>
            <a:endParaRPr lang="en-US" sz="1400" b="1" kern="0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84731" y="773257"/>
          <a:ext cx="8554469" cy="5475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3" imgW="5782081" imgH="3700250" progId="Excel.Sheet.12">
                  <p:embed/>
                </p:oleObj>
              </mc:Choice>
              <mc:Fallback>
                <p:oleObj name="Worksheet" r:id="rId3" imgW="5782081" imgH="3700250" progId="Excel.Sheet.12">
                  <p:embed/>
                  <p:pic>
                    <p:nvPicPr>
                      <p:cNvPr id="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31" y="773257"/>
                        <a:ext cx="8554469" cy="54751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5561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229600" cy="685800"/>
          </a:xfrm>
        </p:spPr>
        <p:txBody>
          <a:bodyPr>
            <a:normAutofit/>
          </a:bodyPr>
          <a:lstStyle/>
          <a:p>
            <a:r>
              <a:rPr lang="en-GB" sz="24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The Nigerian Story: Major Milestones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362483"/>
              </p:ext>
            </p:extLst>
          </p:nvPr>
        </p:nvGraphicFramePr>
        <p:xfrm>
          <a:off x="152400" y="1447800"/>
          <a:ext cx="8534400" cy="5126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505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33400"/>
            <a:ext cx="8229600" cy="609600"/>
          </a:xfrm>
        </p:spPr>
        <p:txBody>
          <a:bodyPr anchor="t">
            <a:noAutofit/>
          </a:bodyPr>
          <a:lstStyle/>
          <a:p>
            <a:r>
              <a:rPr lang="en-US" sz="24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Impacts of IT Development in Nigeria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206731693"/>
              </p:ext>
            </p:extLst>
          </p:nvPr>
        </p:nvGraphicFramePr>
        <p:xfrm>
          <a:off x="152400" y="1219200"/>
          <a:ext cx="8915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973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457200"/>
          </a:xfrm>
        </p:spPr>
        <p:txBody>
          <a:bodyPr anchor="t">
            <a:noAutofit/>
          </a:bodyPr>
          <a:lstStyle/>
          <a:p>
            <a:r>
              <a:rPr lang="en-US" sz="24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Impacts of IT Development in Nigeria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85041314"/>
              </p:ext>
            </p:extLst>
          </p:nvPr>
        </p:nvGraphicFramePr>
        <p:xfrm>
          <a:off x="152400" y="1143000"/>
          <a:ext cx="8915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5358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066800"/>
            <a:ext cx="8686800" cy="51054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Lack of Infrastructure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Lack of Adequate Research/Education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Inadequate Budgetary Provision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Government Policies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Bureaucratic Control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Lack of Skilled Manpower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Importation and Transfer of Skill vs Growth of Local Technology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Misappropriation of Funds</a:t>
            </a:r>
          </a:p>
          <a:p>
            <a:pPr marL="463550" indent="-347663">
              <a:lnSpc>
                <a:spcPct val="150000"/>
              </a:lnSpc>
              <a:buClr>
                <a:srgbClr val="7030A0"/>
              </a:buClr>
            </a:pPr>
            <a:r>
              <a:rPr lang="en-US" sz="2400" dirty="0">
                <a:latin typeface="Georgia" pitchFamily="18" charset="0"/>
              </a:rPr>
              <a:t>Insecurity</a:t>
            </a:r>
            <a:endParaRPr lang="en-US" sz="2000" dirty="0">
              <a:latin typeface="Georgia" pitchFamily="18" charset="0"/>
            </a:endParaRPr>
          </a:p>
          <a:p>
            <a:pPr marL="1619250" indent="-274638">
              <a:lnSpc>
                <a:spcPct val="150000"/>
              </a:lnSpc>
              <a:buClr>
                <a:srgbClr val="F26C35"/>
              </a:buClr>
            </a:pPr>
            <a:endParaRPr lang="en-US" sz="2000" dirty="0">
              <a:latin typeface="Georgia" pitchFamily="18" charset="0"/>
            </a:endParaRPr>
          </a:p>
          <a:p>
            <a:pPr marL="1619250" indent="-274638">
              <a:lnSpc>
                <a:spcPct val="150000"/>
              </a:lnSpc>
              <a:buClr>
                <a:srgbClr val="F26C35"/>
              </a:buClr>
            </a:pPr>
            <a:endParaRPr lang="en-US" sz="2000" dirty="0">
              <a:latin typeface="Georgia" pitchFamily="18" charset="0"/>
            </a:endParaRPr>
          </a:p>
          <a:p>
            <a:pPr algn="ctr">
              <a:buClr>
                <a:srgbClr val="F26C35"/>
              </a:buClr>
            </a:pPr>
            <a:endParaRPr lang="en-US" sz="2000" dirty="0">
              <a:latin typeface="Georgia" pitchFamily="18" charset="0"/>
            </a:endParaRPr>
          </a:p>
          <a:p>
            <a:pPr algn="ctr">
              <a:buNone/>
            </a:pPr>
            <a:endParaRPr lang="en-US" sz="2200" dirty="0">
              <a:latin typeface="Georgia" pitchFamily="18" charset="0"/>
            </a:endParaRPr>
          </a:p>
          <a:p>
            <a:pPr marL="0" indent="0" algn="ctr">
              <a:buNone/>
            </a:pPr>
            <a:endParaRPr lang="en-US" sz="2200" dirty="0">
              <a:latin typeface="Georg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5334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Challenges of IT Development in Nigeria</a:t>
            </a:r>
            <a:endParaRPr lang="en-US" sz="3200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685800"/>
          </a:xfrm>
        </p:spPr>
        <p:txBody>
          <a:bodyPr>
            <a:noAutofit/>
          </a:bodyPr>
          <a:lstStyle/>
          <a:p>
            <a:pPr marL="628650" indent="-628650">
              <a:lnSpc>
                <a:spcPct val="140000"/>
              </a:lnSpc>
              <a:spcBef>
                <a:spcPts val="300"/>
              </a:spcBef>
              <a:buClr>
                <a:schemeClr val="accent3"/>
              </a:buClr>
            </a:pPr>
            <a:r>
              <a:rPr lang="en-GB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Arial" pitchFamily="34" charset="0"/>
              </a:rPr>
              <a:t>Lessons Learnt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147" y="1219200"/>
            <a:ext cx="82296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2200" dirty="0"/>
              <a:t>No/Low prioritisation of IT leading to increased dependency on Oil revenues</a:t>
            </a:r>
          </a:p>
          <a:p>
            <a:pPr algn="just"/>
            <a:endParaRPr lang="en-GB" sz="2200" dirty="0"/>
          </a:p>
          <a:p>
            <a:pPr algn="just"/>
            <a:r>
              <a:rPr lang="en-GB" sz="2200" dirty="0"/>
              <a:t>Massive dependency on foreign IT solution at the expense of locally developed alternatives</a:t>
            </a:r>
          </a:p>
          <a:p>
            <a:pPr algn="just"/>
            <a:endParaRPr lang="en-GB" sz="2200" dirty="0"/>
          </a:p>
          <a:p>
            <a:pPr algn="just"/>
            <a:r>
              <a:rPr lang="en-GB" sz="2200" dirty="0"/>
              <a:t>Lack of incentives to local IT initiatives leading to stunted growth of ICT adoption and use</a:t>
            </a:r>
          </a:p>
          <a:p>
            <a:pPr algn="just"/>
            <a:endParaRPr lang="en-GB" sz="2200" dirty="0"/>
          </a:p>
          <a:p>
            <a:pPr algn="just"/>
            <a:r>
              <a:rPr lang="en-GB" sz="2200" dirty="0"/>
              <a:t>Dearth of ICT in our traditional educational system accounting for low technology adoption and interest</a:t>
            </a:r>
          </a:p>
          <a:p>
            <a:pPr marL="109728" indent="0" algn="just">
              <a:buNone/>
            </a:pPr>
            <a:endParaRPr lang="en-GB" sz="2200" dirty="0"/>
          </a:p>
          <a:p>
            <a:pPr algn="just"/>
            <a:r>
              <a:rPr lang="en-GB" sz="2200" dirty="0"/>
              <a:t>Non-application of ICT laws leading to discouragement of local enterprise and prevalence of intellectual property theft in IT</a:t>
            </a:r>
          </a:p>
          <a:p>
            <a:pPr algn="just"/>
            <a:endParaRPr lang="en-GB" sz="2200" dirty="0"/>
          </a:p>
          <a:p>
            <a:pPr algn="just"/>
            <a:endParaRPr lang="en-GB" sz="2200" dirty="0"/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8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371600"/>
            <a:ext cx="8686800" cy="5181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Intense investment in the ‘intangibles.’ (Knowledge acquisition, competence building, etc.)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18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GB" altLang="en-US" sz="2200" dirty="0">
                <a:solidFill>
                  <a:schemeClr val="tx1"/>
                </a:solidFill>
              </a:rPr>
              <a:t>Harnessing the capacity of our people through intense educational programmes and campaigns.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GB" altLang="en-US" sz="14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GB" altLang="en-US" sz="2200" dirty="0">
                <a:solidFill>
                  <a:schemeClr val="tx1"/>
                </a:solidFill>
              </a:rPr>
              <a:t>Encouraging local entrepreneurs to thrive, by creating a business-friendly environment and matching words with </a:t>
            </a:r>
            <a:r>
              <a:rPr lang="en-US" altLang="en-US" sz="2200" dirty="0">
                <a:solidFill>
                  <a:schemeClr val="tx1"/>
                </a:solidFill>
              </a:rPr>
              <a:t>policies, incentives and actions</a:t>
            </a:r>
            <a:r>
              <a:rPr lang="en-GB" altLang="en-US" sz="2200" dirty="0">
                <a:solidFill>
                  <a:schemeClr val="tx1"/>
                </a:solidFill>
              </a:rPr>
              <a:t>. 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GB" altLang="en-US" sz="16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Entrenching a system of training that constantly equips the workforce and assists them to upgrade their knowledge. 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4572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Way Forward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" y="1524000"/>
            <a:ext cx="84582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3550" lvl="2" indent="-3429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Conscious efforts to create awareness and support for IT in the country.</a:t>
            </a:r>
          </a:p>
          <a:p>
            <a:pPr marL="463550" lvl="2" indent="-3429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2" indent="-3429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The Federal Government should </a:t>
            </a:r>
            <a:r>
              <a:rPr lang="en-US" altLang="en-US" sz="2200" dirty="0" err="1">
                <a:solidFill>
                  <a:schemeClr val="tx1"/>
                </a:solidFill>
              </a:rPr>
              <a:t>prioritise</a:t>
            </a:r>
            <a:r>
              <a:rPr lang="en-US" altLang="en-US" sz="2200" dirty="0">
                <a:solidFill>
                  <a:schemeClr val="tx1"/>
                </a:solidFill>
              </a:rPr>
              <a:t> Made-in-Nigeria IT solutions above those from other parts of the world. </a:t>
            </a:r>
          </a:p>
          <a:p>
            <a:pPr marL="463550" lvl="1" indent="-3429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1" indent="-3429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Setting up specific, easily accessible funding to develop IT in Nigeria because of its huge economic potentials for the country.</a:t>
            </a:r>
          </a:p>
          <a:p>
            <a:pPr lvl="1"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540603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Way Forward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27157"/>
            <a:ext cx="88392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Massive drop in unemployment, as sectors of the economy formerly comatose would gain life and productive.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A working diversified economy driven by IT.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Huge foreign exchange saving-majority of which is currently lost as service and maintenance charges to foreign firms. 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The Nigerian economy would be so fecund that it would be a model for others across the world.</a:t>
            </a: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463550" lvl="1" indent="-406400">
              <a:buClr>
                <a:srgbClr val="7030A0"/>
              </a:buClr>
              <a:buFont typeface="Wingdings" panose="05000000000000000000" pitchFamily="2" charset="2"/>
              <a:buChar char="q"/>
              <a:defRPr/>
            </a:pPr>
            <a:r>
              <a:rPr lang="en-US" altLang="en-US" sz="2200" dirty="0">
                <a:solidFill>
                  <a:schemeClr val="tx1"/>
                </a:solidFill>
              </a:rPr>
              <a:t>Nigerian solutions will gain global recognition and acceptance, thereby adding more value to the economy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533400"/>
            <a:ext cx="6242415" cy="741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Proposed Benefits to Nigeria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685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143000"/>
            <a:ext cx="8534400" cy="54864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4763" indent="-4763">
              <a:lnSpc>
                <a:spcPct val="150000"/>
              </a:lnSpc>
              <a:buNone/>
            </a:pPr>
            <a:r>
              <a:rPr lang="en-US" sz="8800" kern="0" dirty="0">
                <a:latin typeface="Georgia" pitchFamily="18" charset="0"/>
                <a:cs typeface="Arial" pitchFamily="34" charset="0"/>
              </a:rPr>
              <a:t>As the regulatory authority in IT education and practice in Nigeria, the Council’s mandate is to provide a regulated and standard-driven environment for IT education and practice in Nigeria such that socio-economic development is engendered.</a:t>
            </a:r>
          </a:p>
          <a:p>
            <a:pPr marL="4763" indent="-4763">
              <a:lnSpc>
                <a:spcPct val="150000"/>
              </a:lnSpc>
              <a:buNone/>
            </a:pPr>
            <a:endParaRPr lang="en-US" sz="8800" kern="0" dirty="0">
              <a:latin typeface="Georgia" pitchFamily="18" charset="0"/>
              <a:cs typeface="Arial" pitchFamily="34" charset="0"/>
            </a:endParaRPr>
          </a:p>
          <a:p>
            <a:pPr marL="4763" indent="-4763">
              <a:lnSpc>
                <a:spcPct val="150000"/>
              </a:lnSpc>
              <a:buNone/>
            </a:pPr>
            <a:r>
              <a:rPr lang="en-US" sz="8000" b="1" kern="0" dirty="0">
                <a:latin typeface="Georgia" pitchFamily="18" charset="0"/>
                <a:cs typeface="Arial" pitchFamily="34" charset="0"/>
              </a:rPr>
              <a:t>Therefore, it is imperative for the Council to, amongst others:</a:t>
            </a:r>
          </a:p>
          <a:p>
            <a:pPr marL="4763" indent="-4763">
              <a:lnSpc>
                <a:spcPct val="150000"/>
              </a:lnSpc>
              <a:buClr>
                <a:srgbClr val="F26C35"/>
              </a:buClr>
              <a:buFont typeface="Wingdings" pitchFamily="2" charset="2"/>
              <a:buChar char="§"/>
            </a:pPr>
            <a:r>
              <a:rPr lang="en-US" sz="8800" kern="0" dirty="0">
                <a:latin typeface="Georgia" pitchFamily="18" charset="0"/>
                <a:cs typeface="Arial" pitchFamily="34" charset="0"/>
              </a:rPr>
              <a:t> Establish and enforce a standard framework for qualitative IT education in Nigeria in collaboration with stakeholders in the education sector </a:t>
            </a:r>
          </a:p>
          <a:p>
            <a:pPr marL="4763" indent="-4763">
              <a:lnSpc>
                <a:spcPct val="150000"/>
              </a:lnSpc>
              <a:buClr>
                <a:srgbClr val="F26C35"/>
              </a:buClr>
              <a:buNone/>
            </a:pPr>
            <a:r>
              <a:rPr lang="en-US" sz="8800" kern="0" dirty="0">
                <a:latin typeface="Georgia" pitchFamily="18" charset="0"/>
                <a:cs typeface="Arial" pitchFamily="34" charset="0"/>
              </a:rPr>
              <a:t> </a:t>
            </a:r>
          </a:p>
          <a:p>
            <a:pPr marL="4763" indent="-4763">
              <a:lnSpc>
                <a:spcPct val="150000"/>
              </a:lnSpc>
              <a:buClr>
                <a:srgbClr val="F26C35"/>
              </a:buClr>
              <a:buFont typeface="Wingdings" pitchFamily="2" charset="2"/>
              <a:buChar char="§"/>
            </a:pPr>
            <a:r>
              <a:rPr lang="en-US" sz="8800" kern="0" dirty="0">
                <a:latin typeface="Georgia" pitchFamily="18" charset="0"/>
                <a:cs typeface="Arial" pitchFamily="34" charset="0"/>
              </a:rPr>
              <a:t> Encourage local manufacturing of personal computers built to world class standards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381000"/>
            <a:ext cx="7391400" cy="741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>
              <a:lnSpc>
                <a:spcPct val="150000"/>
              </a:lnSpc>
              <a:buNone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Role of CPN in IT Development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189" y="1752600"/>
            <a:ext cx="8915400" cy="44196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509588" indent="0">
              <a:lnSpc>
                <a:spcPct val="150000"/>
              </a:lnSpc>
              <a:buClr>
                <a:srgbClr val="F26C35"/>
              </a:buClr>
              <a:buFont typeface="Wingdings" panose="05000000000000000000" pitchFamily="2" charset="2"/>
              <a:buChar char="§"/>
            </a:pPr>
            <a:r>
              <a:rPr lang="en-US" sz="3200" kern="0" dirty="0">
                <a:latin typeface="Georgia" pitchFamily="18" charset="0"/>
                <a:cs typeface="Arial" pitchFamily="34" charset="0"/>
              </a:rPr>
              <a:t> Lobby legislative arm of government to promulgate laws that encourage the growth of the ICT industry in Nigeria e.g. tax incentives, </a:t>
            </a:r>
            <a:r>
              <a:rPr lang="en-US" sz="3200" kern="0" dirty="0" err="1">
                <a:latin typeface="Georgia" pitchFamily="18" charset="0"/>
                <a:cs typeface="Arial" pitchFamily="34" charset="0"/>
              </a:rPr>
              <a:t>labour</a:t>
            </a:r>
            <a:r>
              <a:rPr lang="en-US" sz="3200" kern="0" dirty="0">
                <a:latin typeface="Georgia" pitchFamily="18" charset="0"/>
                <a:cs typeface="Arial" pitchFamily="34" charset="0"/>
              </a:rPr>
              <a:t> laws that promote professionalism, etc.</a:t>
            </a:r>
          </a:p>
          <a:p>
            <a:pPr marL="457200" indent="-4763">
              <a:lnSpc>
                <a:spcPct val="150000"/>
              </a:lnSpc>
              <a:buClr>
                <a:srgbClr val="F26C35"/>
              </a:buClr>
              <a:buNone/>
            </a:pPr>
            <a:endParaRPr lang="en-US" sz="3200" kern="0" dirty="0">
              <a:latin typeface="Georgia" pitchFamily="18" charset="0"/>
              <a:cs typeface="Arial" pitchFamily="34" charset="0"/>
            </a:endParaRPr>
          </a:p>
          <a:p>
            <a:pPr marL="457200" indent="-4763">
              <a:lnSpc>
                <a:spcPct val="150000"/>
              </a:lnSpc>
              <a:buClr>
                <a:srgbClr val="F26C35"/>
              </a:buClr>
              <a:buFont typeface="Wingdings" pitchFamily="2" charset="2"/>
              <a:buChar char="§"/>
            </a:pPr>
            <a:r>
              <a:rPr lang="en-US" sz="3200" kern="0" dirty="0">
                <a:latin typeface="Georgia" pitchFamily="18" charset="0"/>
                <a:cs typeface="Arial" pitchFamily="34" charset="0"/>
              </a:rPr>
              <a:t> Work with other regulators to promote quality of output from the industry with regards to functionality and security</a:t>
            </a:r>
          </a:p>
          <a:p>
            <a:pPr marL="457200" indent="-4763">
              <a:lnSpc>
                <a:spcPct val="150000"/>
              </a:lnSpc>
            </a:pPr>
            <a:endParaRPr lang="en-US" sz="6400" kern="0" dirty="0">
              <a:latin typeface="Georgia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083" y="609600"/>
            <a:ext cx="7391400" cy="741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>
              <a:lnSpc>
                <a:spcPct val="150000"/>
              </a:lnSpc>
              <a:buNone/>
            </a:pPr>
            <a:r>
              <a:rPr lang="en-US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Role of CPN in IT Development</a:t>
            </a: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229600" cy="60960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300"/>
              </a:spcBef>
              <a:buClr>
                <a:schemeClr val="accent3"/>
              </a:buClr>
            </a:pPr>
            <a:r>
              <a:rPr lang="en-GB" sz="3200" b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+mn-ea"/>
                <a:cs typeface="Arial" pitchFamily="34" charset="0"/>
              </a:rPr>
              <a:t>Role of SystemSpecs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410200"/>
          </a:xfrm>
        </p:spPr>
        <p:txBody>
          <a:bodyPr>
            <a:noAutofit/>
          </a:bodyPr>
          <a:lstStyle/>
          <a:p>
            <a:pPr marL="404813" indent="-342900" algn="just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Development of software solutions that will position Nigeria enviably on the global map</a:t>
            </a:r>
          </a:p>
          <a:p>
            <a:pPr marL="404813" indent="-342900" algn="just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Partner with Key stakeholders (CPN, NCS, ISPON etc.) on initiatives that will encourage local adoption, use, competency development and patronage of local solutions</a:t>
            </a:r>
          </a:p>
          <a:p>
            <a:pPr marL="404813" indent="-342900" algn="just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Continue to encourage local competence through the engagement and retention of competent and skill local workforce</a:t>
            </a:r>
          </a:p>
          <a:p>
            <a:pPr marL="404813" indent="-342900" algn="just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Continue to be at the forefront of support and campaigns for Tech startup firms to encourage a flurry of new entrant to the industry</a:t>
            </a:r>
          </a:p>
          <a:p>
            <a:pPr marL="404813" indent="-342900" algn="just">
              <a:lnSpc>
                <a:spcPct val="150000"/>
              </a:lnSpc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Collaborate with Government (and its agencies) on the possibility of</a:t>
            </a:r>
          </a:p>
          <a:p>
            <a:pPr marL="61913" indent="0" algn="just">
              <a:lnSpc>
                <a:spcPct val="150000"/>
              </a:lnSpc>
              <a:buClr>
                <a:srgbClr val="7030A0"/>
              </a:buClr>
              <a:buNone/>
            </a:pPr>
            <a:r>
              <a:rPr lang="en-US" sz="2000" kern="0" dirty="0">
                <a:latin typeface="Georgia" pitchFamily="18" charset="0"/>
                <a:cs typeface="Arial" pitchFamily="34" charset="0"/>
              </a:rPr>
              <a:t>            exporting local technology for foreign exchange earning for the nation</a:t>
            </a:r>
          </a:p>
          <a:p>
            <a:pPr marL="795337" indent="-342900" algn="just">
              <a:lnSpc>
                <a:spcPct val="150000"/>
              </a:lnSpc>
              <a:buClr>
                <a:srgbClr val="F26C35"/>
              </a:buClr>
              <a:buFont typeface="Wingdings" panose="05000000000000000000" pitchFamily="2" charset="2"/>
              <a:buChar char="q"/>
            </a:pPr>
            <a:endParaRPr lang="en-US" sz="2000" kern="0" dirty="0">
              <a:latin typeface="Georgia" pitchFamily="18" charset="0"/>
              <a:cs typeface="Arial" pitchFamily="34" charset="0"/>
            </a:endParaRPr>
          </a:p>
          <a:p>
            <a:pPr marL="795337" indent="-342900" algn="just">
              <a:lnSpc>
                <a:spcPct val="150000"/>
              </a:lnSpc>
              <a:buClr>
                <a:srgbClr val="F26C35"/>
              </a:buClr>
              <a:buFont typeface="Wingdings" panose="05000000000000000000" pitchFamily="2" charset="2"/>
              <a:buChar char="q"/>
            </a:pPr>
            <a:endParaRPr lang="en-US" sz="2000" kern="0" dirty="0">
              <a:latin typeface="Georgia" pitchFamily="18" charset="0"/>
              <a:cs typeface="Arial" pitchFamily="34" charset="0"/>
            </a:endParaRPr>
          </a:p>
          <a:p>
            <a:pPr algn="just"/>
            <a:endParaRPr lang="en-GB" sz="2000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05695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Eras Bold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79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46788"/>
            <a:ext cx="1435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itle 6"/>
          <p:cNvSpPr>
            <a:spLocks noGrp="1"/>
          </p:cNvSpPr>
          <p:nvPr>
            <p:ph type="title"/>
          </p:nvPr>
        </p:nvSpPr>
        <p:spPr>
          <a:xfrm>
            <a:off x="0" y="1143000"/>
            <a:ext cx="8686800" cy="3886200"/>
          </a:xfrm>
        </p:spPr>
        <p:txBody>
          <a:bodyPr/>
          <a:lstStyle/>
          <a:p>
            <a:pPr algn="r"/>
            <a: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best way to predict the future is to create it.</a:t>
            </a:r>
            <a:br>
              <a:rPr lang="en-US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dirty="0"/>
              <a:t>		- </a:t>
            </a: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Peter Drucker</a:t>
            </a:r>
            <a:endParaRPr lang="en-GB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615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0" y="5715000"/>
            <a:ext cx="19018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46788"/>
            <a:ext cx="1435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286000"/>
            <a:ext cx="7254244" cy="2565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175936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 - &amp;quot;Thank You for Coming . . &amp;quot;&quot;/&gt;&lt;property id=&quot;20307&quot; value=&quot;310&quot;/&gt;&lt;/object&gt;&lt;object type=&quot;3&quot; unique_id=&quot;10006&quot;&gt;&lt;property id=&quot;20148&quot; value=&quot;5&quot;/&gt;&lt;property id=&quot;20300&quot; value=&quot;Slide 3 - &amp;quot;A little background . . .&amp;quot;&quot;/&gt;&lt;property id=&quot;20307&quot; value=&quot;296&quot;/&gt;&lt;/object&gt;&lt;object type=&quot;3&quot; unique_id=&quot;10326&quot;&gt;&lt;property id=&quot;20148&quot; value=&quot;5&quot;/&gt;&lt;property id=&quot;20300&quot; value=&quot;Slide 1&quot;/&gt;&lt;property id=&quot;20307&quot; value=&quot;312&quot;/&gt;&lt;/object&gt;&lt;object type=&quot;3&quot; unique_id=&quot;10523&quot;&gt;&lt;property id=&quot;20148&quot; value=&quot;5&quot;/&gt;&lt;property id=&quot;20300&quot; value=&quot;Slide 4 - &amp;quot;Current Practices&amp;quot;&quot;/&gt;&lt;property id=&quot;20307&quot; value=&quot;313&quot;/&gt;&lt;/object&gt;&lt;object type=&quot;3&quot; unique_id=&quot;10637&quot;&gt;&lt;property id=&quot;20148&quot; value=&quot;5&quot;/&gt;&lt;property id=&quot;20300&quot; value=&quot;Slide 5 - &amp;quot;Challenges&amp;quot;&quot;/&gt;&lt;property id=&quot;20307&quot; value=&quot;314&quot;/&gt;&lt;/object&gt;&lt;/object&gt;&lt;/object&gt;&lt;/database&gt;"/>
  <p:tag name="SECTOMILLISECCONVERTED" val="1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remita_ppt_template</Template>
  <TotalTime>34853</TotalTime>
  <Words>1261</Words>
  <Application>Microsoft Office PowerPoint</Application>
  <PresentationFormat>On-screen Show (4:3)</PresentationFormat>
  <Paragraphs>165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1_Custom Design</vt:lpstr>
      <vt:lpstr>Custom Design</vt:lpstr>
      <vt:lpstr>Urban</vt:lpstr>
      <vt:lpstr>PowerPoint Presentation</vt:lpstr>
      <vt:lpstr>Outline</vt:lpstr>
      <vt:lpstr>TSA Success Story</vt:lpstr>
      <vt:lpstr>How Nigeria Kills Her Own</vt:lpstr>
      <vt:lpstr>PowerPoint Presentation</vt:lpstr>
      <vt:lpstr>PowerPoint Presentation</vt:lpstr>
      <vt:lpstr>The Nigerian Story: Major Milestones</vt:lpstr>
      <vt:lpstr>Impacts of IT Development in Nigeria</vt:lpstr>
      <vt:lpstr>Impacts of IT Development in Nigeria</vt:lpstr>
      <vt:lpstr>PowerPoint Presentation</vt:lpstr>
      <vt:lpstr>Lessons Learnt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Role of SystemSpecs</vt:lpstr>
      <vt:lpstr>The best way to predict the future is to create it.   - Peter Drucker</vt:lpstr>
      <vt:lpstr>PowerPoint Presentation</vt:lpstr>
    </vt:vector>
  </TitlesOfParts>
  <Company>SystemSpecs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Chinedu Onuoha</dc:creator>
  <cp:lastModifiedBy>Wale-Temowo Deborah</cp:lastModifiedBy>
  <cp:revision>2747</cp:revision>
  <cp:lastPrinted>2016-06-07T16:56:12Z</cp:lastPrinted>
  <dcterms:created xsi:type="dcterms:W3CDTF">2012-04-23T07:41:36Z</dcterms:created>
  <dcterms:modified xsi:type="dcterms:W3CDTF">2016-06-08T10:39:36Z</dcterms:modified>
</cp:coreProperties>
</file>