
<file path=[Content_Types].xml><?xml version="1.0" encoding="utf-8"?>
<Types xmlns="http://schemas.openxmlformats.org/package/2006/content-types">
  <Default Extension="bin" ContentType="application/vnd.openxmlformats-officedocument.oleObject"/>
  <Default Extension="png" ContentType="image/png"/>
  <Default Extension="xlsm" ContentType="application/vnd.ms-excel.sheet.macroEnabled.12"/>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3.xml" ContentType="application/vnd.openxmlformats-officedocument.presentationml.notesSlide+xml"/>
  <Override PartName="/ppt/tags/tag14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43.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8.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9.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14.xml" ContentType="application/vnd.openxmlformats-officedocument.presentationml.notesSlid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15.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16.xml" ContentType="application/vnd.openxmlformats-officedocument.presentationml.notesSlid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notesSlides/notesSlide21.xml" ContentType="application/vnd.openxmlformats-officedocument.presentationml.notesSlide+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48" r:id="rId1"/>
    <p:sldMasterId id="2147484558" r:id="rId2"/>
    <p:sldMasterId id="2147487190" r:id="rId3"/>
  </p:sldMasterIdLst>
  <p:notesMasterIdLst>
    <p:notesMasterId r:id="rId52"/>
  </p:notesMasterIdLst>
  <p:handoutMasterIdLst>
    <p:handoutMasterId r:id="rId53"/>
  </p:handoutMasterIdLst>
  <p:sldIdLst>
    <p:sldId id="3705" r:id="rId4"/>
    <p:sldId id="3727" r:id="rId5"/>
    <p:sldId id="3635" r:id="rId6"/>
    <p:sldId id="3505" r:id="rId7"/>
    <p:sldId id="3600" r:id="rId8"/>
    <p:sldId id="3512" r:id="rId9"/>
    <p:sldId id="3712" r:id="rId10"/>
    <p:sldId id="3721" r:id="rId11"/>
    <p:sldId id="3710" r:id="rId12"/>
    <p:sldId id="3622" r:id="rId13"/>
    <p:sldId id="3654" r:id="rId14"/>
    <p:sldId id="3508" r:id="rId15"/>
    <p:sldId id="3196" r:id="rId16"/>
    <p:sldId id="3515" r:id="rId17"/>
    <p:sldId id="3516" r:id="rId18"/>
    <p:sldId id="3697" r:id="rId19"/>
    <p:sldId id="3587" r:id="rId20"/>
    <p:sldId id="3657" r:id="rId21"/>
    <p:sldId id="3704" r:id="rId22"/>
    <p:sldId id="3203" r:id="rId23"/>
    <p:sldId id="3578" r:id="rId24"/>
    <p:sldId id="3716" r:id="rId25"/>
    <p:sldId id="3579" r:id="rId26"/>
    <p:sldId id="3715" r:id="rId27"/>
    <p:sldId id="3719" r:id="rId28"/>
    <p:sldId id="3720" r:id="rId29"/>
    <p:sldId id="3717" r:id="rId30"/>
    <p:sldId id="3718" r:id="rId31"/>
    <p:sldId id="3722" r:id="rId32"/>
    <p:sldId id="3723" r:id="rId33"/>
    <p:sldId id="3671" r:id="rId34"/>
    <p:sldId id="3713" r:id="rId35"/>
    <p:sldId id="3714" r:id="rId36"/>
    <p:sldId id="3673" r:id="rId37"/>
    <p:sldId id="3709" r:id="rId38"/>
    <p:sldId id="3711" r:id="rId39"/>
    <p:sldId id="3675" r:id="rId40"/>
    <p:sldId id="3726" r:id="rId41"/>
    <p:sldId id="3676" r:id="rId42"/>
    <p:sldId id="3678" r:id="rId43"/>
    <p:sldId id="3679" r:id="rId44"/>
    <p:sldId id="3681" r:id="rId45"/>
    <p:sldId id="3682" r:id="rId46"/>
    <p:sldId id="3683" r:id="rId47"/>
    <p:sldId id="3688" r:id="rId48"/>
    <p:sldId id="3725" r:id="rId49"/>
    <p:sldId id="3700" r:id="rId50"/>
    <p:sldId id="3706" r:id="rId51"/>
  </p:sldIdLst>
  <p:sldSz cx="9906000" cy="6858000" type="A4"/>
  <p:notesSz cx="7016750" cy="9309100"/>
  <p:custDataLst>
    <p:tags r:id="rId54"/>
  </p:custDataLst>
  <p:defaultTextStyle>
    <a:defPPr>
      <a:defRPr lang="en-GB"/>
    </a:defPPr>
    <a:lvl1pPr algn="l" rtl="0" fontAlgn="base">
      <a:spcBef>
        <a:spcPct val="0"/>
      </a:spcBef>
      <a:spcAft>
        <a:spcPct val="0"/>
      </a:spcAft>
      <a:defRPr sz="1300" kern="1200">
        <a:solidFill>
          <a:schemeClr val="bg2"/>
        </a:solidFill>
        <a:latin typeface="Arial" charset="0"/>
        <a:ea typeface="ＭＳ Ｐゴシック" charset="0"/>
        <a:cs typeface="ＭＳ Ｐゴシック" charset="0"/>
      </a:defRPr>
    </a:lvl1pPr>
    <a:lvl2pPr marL="486854" indent="1697" algn="l" rtl="0" fontAlgn="base">
      <a:spcBef>
        <a:spcPct val="0"/>
      </a:spcBef>
      <a:spcAft>
        <a:spcPct val="0"/>
      </a:spcAft>
      <a:defRPr sz="1300" kern="1200">
        <a:solidFill>
          <a:schemeClr val="bg2"/>
        </a:solidFill>
        <a:latin typeface="Arial" charset="0"/>
        <a:ea typeface="ＭＳ Ｐゴシック" charset="0"/>
        <a:cs typeface="ＭＳ Ｐゴシック" charset="0"/>
      </a:defRPr>
    </a:lvl2pPr>
    <a:lvl3pPr marL="975407" indent="1697" algn="l" rtl="0" fontAlgn="base">
      <a:spcBef>
        <a:spcPct val="0"/>
      </a:spcBef>
      <a:spcAft>
        <a:spcPct val="0"/>
      </a:spcAft>
      <a:defRPr sz="1300" kern="1200">
        <a:solidFill>
          <a:schemeClr val="bg2"/>
        </a:solidFill>
        <a:latin typeface="Arial" charset="0"/>
        <a:ea typeface="ＭＳ Ｐゴシック" charset="0"/>
        <a:cs typeface="ＭＳ Ｐゴシック" charset="0"/>
      </a:defRPr>
    </a:lvl3pPr>
    <a:lvl4pPr marL="1463956" indent="1697" algn="l" rtl="0" fontAlgn="base">
      <a:spcBef>
        <a:spcPct val="0"/>
      </a:spcBef>
      <a:spcAft>
        <a:spcPct val="0"/>
      </a:spcAft>
      <a:defRPr sz="1300" kern="1200">
        <a:solidFill>
          <a:schemeClr val="bg2"/>
        </a:solidFill>
        <a:latin typeface="Arial" charset="0"/>
        <a:ea typeface="ＭＳ Ｐゴシック" charset="0"/>
        <a:cs typeface="ＭＳ Ｐゴシック" charset="0"/>
      </a:defRPr>
    </a:lvl4pPr>
    <a:lvl5pPr marL="1950811" indent="3394" algn="l" rtl="0" fontAlgn="base">
      <a:spcBef>
        <a:spcPct val="0"/>
      </a:spcBef>
      <a:spcAft>
        <a:spcPct val="0"/>
      </a:spcAft>
      <a:defRPr sz="1300" kern="1200">
        <a:solidFill>
          <a:schemeClr val="bg2"/>
        </a:solidFill>
        <a:latin typeface="Arial" charset="0"/>
        <a:ea typeface="ＭＳ Ｐゴシック" charset="0"/>
        <a:cs typeface="ＭＳ Ｐゴシック" charset="0"/>
      </a:defRPr>
    </a:lvl5pPr>
    <a:lvl6pPr marL="2442753" algn="l" defTabSz="488551" rtl="0" eaLnBrk="1" latinLnBrk="0" hangingPunct="1">
      <a:defRPr sz="1300" kern="1200">
        <a:solidFill>
          <a:schemeClr val="bg2"/>
        </a:solidFill>
        <a:latin typeface="Arial" charset="0"/>
        <a:ea typeface="ＭＳ Ｐゴシック" charset="0"/>
        <a:cs typeface="ＭＳ Ｐゴシック" charset="0"/>
      </a:defRPr>
    </a:lvl6pPr>
    <a:lvl7pPr marL="2931301" algn="l" defTabSz="488551" rtl="0" eaLnBrk="1" latinLnBrk="0" hangingPunct="1">
      <a:defRPr sz="1300" kern="1200">
        <a:solidFill>
          <a:schemeClr val="bg2"/>
        </a:solidFill>
        <a:latin typeface="Arial" charset="0"/>
        <a:ea typeface="ＭＳ Ｐゴシック" charset="0"/>
        <a:cs typeface="ＭＳ Ｐゴシック" charset="0"/>
      </a:defRPr>
    </a:lvl7pPr>
    <a:lvl8pPr marL="3419853" algn="l" defTabSz="488551" rtl="0" eaLnBrk="1" latinLnBrk="0" hangingPunct="1">
      <a:defRPr sz="1300" kern="1200">
        <a:solidFill>
          <a:schemeClr val="bg2"/>
        </a:solidFill>
        <a:latin typeface="Arial" charset="0"/>
        <a:ea typeface="ＭＳ Ｐゴシック" charset="0"/>
        <a:cs typeface="ＭＳ Ｐゴシック" charset="0"/>
      </a:defRPr>
    </a:lvl8pPr>
    <a:lvl9pPr marL="3908403" algn="l" defTabSz="488551" rtl="0" eaLnBrk="1" latinLnBrk="0" hangingPunct="1">
      <a:defRPr sz="1300" kern="1200">
        <a:solidFill>
          <a:schemeClr val="bg2"/>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43F"/>
    <a:srgbClr val="000066"/>
    <a:srgbClr val="00CC00"/>
    <a:srgbClr val="FF0000"/>
    <a:srgbClr val="003300"/>
    <a:srgbClr val="D00000"/>
    <a:srgbClr val="E0E0E0"/>
    <a:srgbClr val="FFFF99"/>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49" autoAdjust="0"/>
    <p:restoredTop sz="99673" autoAdjust="0"/>
  </p:normalViewPr>
  <p:slideViewPr>
    <p:cSldViewPr snapToGrid="0" showGuides="1">
      <p:cViewPr>
        <p:scale>
          <a:sx n="60" d="100"/>
          <a:sy n="60" d="100"/>
        </p:scale>
        <p:origin x="-1824" y="-384"/>
      </p:cViewPr>
      <p:guideLst>
        <p:guide orient="horz" pos="4166"/>
        <p:guide orient="horz" pos="1883"/>
        <p:guide pos="2058"/>
      </p:guideLst>
    </p:cSldViewPr>
  </p:slideViewPr>
  <p:outlineViewPr>
    <p:cViewPr>
      <p:scale>
        <a:sx n="33" d="100"/>
        <a:sy n="33" d="100"/>
      </p:scale>
      <p:origin x="0" y="10864"/>
    </p:cViewPr>
  </p:outlineViewPr>
  <p:notesTextViewPr>
    <p:cViewPr>
      <p:scale>
        <a:sx n="100" d="100"/>
        <a:sy n="100" d="100"/>
      </p:scale>
      <p:origin x="0" y="0"/>
    </p:cViewPr>
  </p:notesTextViewPr>
  <p:sorterViewPr>
    <p:cViewPr>
      <p:scale>
        <a:sx n="128" d="100"/>
        <a:sy n="128" d="100"/>
      </p:scale>
      <p:origin x="0" y="11024"/>
    </p:cViewPr>
  </p:sorterViewPr>
  <p:notesViewPr>
    <p:cSldViewPr snapToGrid="0" showGuides="1">
      <p:cViewPr varScale="1">
        <p:scale>
          <a:sx n="86" d="100"/>
          <a:sy n="86" d="100"/>
        </p:scale>
        <p:origin x="-3752" y="-112"/>
      </p:cViewPr>
      <p:guideLst>
        <p:guide orient="horz" pos="2932"/>
        <p:guide pos="221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Macro-Enabled_Worksheet4.xlsm"/></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Macro-Enabled_Worksheet5.xlsm"/></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6"/>
    </mc:Choice>
    <mc:Fallback>
      <c:style val="16"/>
    </mc:Fallback>
  </mc:AlternateContent>
  <c:chart>
    <c:autoTitleDeleted val="1"/>
    <c:plotArea>
      <c:layout>
        <c:manualLayout>
          <c:layoutTarget val="inner"/>
          <c:xMode val="edge"/>
          <c:yMode val="edge"/>
          <c:x val="3.9393788475417899E-2"/>
          <c:y val="3.2876729786934497E-2"/>
          <c:w val="0.94107534737670695"/>
          <c:h val="0.69737278886070297"/>
        </c:manualLayout>
      </c:layout>
      <c:barChart>
        <c:barDir val="col"/>
        <c:grouping val="clustered"/>
        <c:varyColors val="0"/>
        <c:ser>
          <c:idx val="0"/>
          <c:order val="0"/>
          <c:tx>
            <c:strRef>
              <c:f>Sheet1!$B$1</c:f>
              <c:strCache>
                <c:ptCount val="1"/>
                <c:pt idx="0">
                  <c:v>Series 1</c:v>
                </c:pt>
              </c:strCache>
            </c:strRef>
          </c:tx>
          <c:spPr>
            <a:ln>
              <a:noFill/>
            </a:ln>
          </c:spPr>
          <c:invertIfNegative val="0"/>
          <c:dLbls>
            <c:txPr>
              <a:bodyPr/>
              <a:lstStyle/>
              <a:p>
                <a:pPr>
                  <a:defRPr b="1">
                    <a:solidFill>
                      <a:srgbClr val="FF0000"/>
                    </a:solidFill>
                  </a:defRPr>
                </a:pPr>
                <a:endParaRPr lang="en-US"/>
              </a:p>
            </c:txPr>
            <c:showLegendKey val="0"/>
            <c:showVal val="1"/>
            <c:showCatName val="0"/>
            <c:showSerName val="0"/>
            <c:showPercent val="0"/>
            <c:showBubbleSize val="0"/>
            <c:showLeaderLines val="0"/>
          </c:dLbls>
          <c:cat>
            <c:strRef>
              <c:f>Sheet1!$A$2:$A$10</c:f>
              <c:strCache>
                <c:ptCount val="9"/>
                <c:pt idx="0">
                  <c:v>Zamfara</c:v>
                </c:pt>
                <c:pt idx="1">
                  <c:v>Kano</c:v>
                </c:pt>
                <c:pt idx="2">
                  <c:v>Adamawa</c:v>
                </c:pt>
                <c:pt idx="3">
                  <c:v>Sokoto</c:v>
                </c:pt>
                <c:pt idx="4">
                  <c:v>Kaduna</c:v>
                </c:pt>
                <c:pt idx="5">
                  <c:v>FCT</c:v>
                </c:pt>
                <c:pt idx="6">
                  <c:v>Benue</c:v>
                </c:pt>
                <c:pt idx="7">
                  <c:v>Delta</c:v>
                </c:pt>
                <c:pt idx="8">
                  <c:v>Cross Rivers</c:v>
                </c:pt>
              </c:strCache>
            </c:strRef>
          </c:cat>
          <c:val>
            <c:numRef>
              <c:f>Sheet1!$B$2:$B$10</c:f>
              <c:numCache>
                <c:formatCode>0%</c:formatCode>
                <c:ptCount val="9"/>
                <c:pt idx="0">
                  <c:v>1</c:v>
                </c:pt>
                <c:pt idx="1">
                  <c:v>1</c:v>
                </c:pt>
                <c:pt idx="2">
                  <c:v>0.93</c:v>
                </c:pt>
                <c:pt idx="3">
                  <c:v>0.84</c:v>
                </c:pt>
                <c:pt idx="4">
                  <c:v>0.84</c:v>
                </c:pt>
                <c:pt idx="5">
                  <c:v>0.8</c:v>
                </c:pt>
                <c:pt idx="6">
                  <c:v>0.69</c:v>
                </c:pt>
                <c:pt idx="7">
                  <c:v>0.62</c:v>
                </c:pt>
                <c:pt idx="8">
                  <c:v>0.62</c:v>
                </c:pt>
              </c:numCache>
            </c:numRef>
          </c:val>
        </c:ser>
        <c:dLbls>
          <c:showLegendKey val="0"/>
          <c:showVal val="0"/>
          <c:showCatName val="0"/>
          <c:showSerName val="0"/>
          <c:showPercent val="0"/>
          <c:showBubbleSize val="0"/>
        </c:dLbls>
        <c:gapWidth val="150"/>
        <c:axId val="31338880"/>
        <c:axId val="31465856"/>
      </c:barChart>
      <c:catAx>
        <c:axId val="31338880"/>
        <c:scaling>
          <c:orientation val="minMax"/>
        </c:scaling>
        <c:delete val="0"/>
        <c:axPos val="b"/>
        <c:majorTickMark val="out"/>
        <c:minorTickMark val="none"/>
        <c:tickLblPos val="nextTo"/>
        <c:txPr>
          <a:bodyPr/>
          <a:lstStyle/>
          <a:p>
            <a:pPr>
              <a:defRPr b="1"/>
            </a:pPr>
            <a:endParaRPr lang="en-US"/>
          </a:p>
        </c:txPr>
        <c:crossAx val="31465856"/>
        <c:crosses val="autoZero"/>
        <c:auto val="1"/>
        <c:lblAlgn val="ctr"/>
        <c:lblOffset val="100"/>
        <c:noMultiLvlLbl val="0"/>
      </c:catAx>
      <c:valAx>
        <c:axId val="31465856"/>
        <c:scaling>
          <c:orientation val="minMax"/>
        </c:scaling>
        <c:delete val="1"/>
        <c:axPos val="l"/>
        <c:numFmt formatCode="0%" sourceLinked="1"/>
        <c:majorTickMark val="out"/>
        <c:minorTickMark val="none"/>
        <c:tickLblPos val="none"/>
        <c:crossAx val="3133888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6"/>
    </mc:Choice>
    <mc:Fallback>
      <c:style val="16"/>
    </mc:Fallback>
  </mc:AlternateContent>
  <c:chart>
    <c:title>
      <c:tx>
        <c:rich>
          <a:bodyPr/>
          <a:lstStyle/>
          <a:p>
            <a:pPr>
              <a:defRPr sz="1400"/>
            </a:pPr>
            <a:r>
              <a:rPr lang="en-US" sz="1400" dirty="0" smtClean="0"/>
              <a:t>Farmer Redemption </a:t>
            </a:r>
            <a:r>
              <a:rPr lang="en-US" sz="1400" dirty="0"/>
              <a:t>(Millions)</a:t>
            </a:r>
          </a:p>
        </c:rich>
      </c:tx>
      <c:layout/>
      <c:overlay val="0"/>
    </c:title>
    <c:autoTitleDeleted val="0"/>
    <c:plotArea>
      <c:layout>
        <c:manualLayout>
          <c:layoutTarget val="inner"/>
          <c:xMode val="edge"/>
          <c:yMode val="edge"/>
          <c:x val="0.29968789503689103"/>
          <c:y val="0.19457256550070301"/>
          <c:w val="0.48389385539481"/>
          <c:h val="0.74343115427610995"/>
        </c:manualLayout>
      </c:layout>
      <c:barChart>
        <c:barDir val="bar"/>
        <c:grouping val="clustered"/>
        <c:varyColors val="0"/>
        <c:ser>
          <c:idx val="0"/>
          <c:order val="0"/>
          <c:tx>
            <c:strRef>
              <c:f>Sheet1!$B$1</c:f>
              <c:strCache>
                <c:ptCount val="1"/>
                <c:pt idx="0">
                  <c:v>Redemption</c:v>
                </c:pt>
              </c:strCache>
            </c:strRef>
          </c:tx>
          <c:invertIfNegative val="0"/>
          <c:dLbls>
            <c:txPr>
              <a:bodyPr/>
              <a:lstStyle/>
              <a:p>
                <a:pPr>
                  <a:defRPr sz="1600"/>
                </a:pPr>
                <a:endParaRPr lang="en-US"/>
              </a:p>
            </c:txPr>
            <c:showLegendKey val="0"/>
            <c:showVal val="1"/>
            <c:showCatName val="0"/>
            <c:showSerName val="0"/>
            <c:showPercent val="0"/>
            <c:showBubbleSize val="0"/>
            <c:showLeaderLines val="0"/>
          </c:dLbls>
          <c:cat>
            <c:strRef>
              <c:f>Sheet1!$A$2:$A$3</c:f>
              <c:strCache>
                <c:ptCount val="2"/>
                <c:pt idx="0">
                  <c:v>2011/2012</c:v>
                </c:pt>
                <c:pt idx="1">
                  <c:v>2012/2013</c:v>
                </c:pt>
              </c:strCache>
            </c:strRef>
          </c:cat>
          <c:val>
            <c:numRef>
              <c:f>Sheet1!$B$2:$B$3</c:f>
              <c:numCache>
                <c:formatCode>General</c:formatCode>
                <c:ptCount val="2"/>
                <c:pt idx="0">
                  <c:v>3.8</c:v>
                </c:pt>
                <c:pt idx="1">
                  <c:v>6.4</c:v>
                </c:pt>
              </c:numCache>
            </c:numRef>
          </c:val>
        </c:ser>
        <c:dLbls>
          <c:showLegendKey val="0"/>
          <c:showVal val="0"/>
          <c:showCatName val="0"/>
          <c:showSerName val="0"/>
          <c:showPercent val="0"/>
          <c:showBubbleSize val="0"/>
        </c:dLbls>
        <c:gapWidth val="150"/>
        <c:axId val="33491200"/>
        <c:axId val="33529856"/>
      </c:barChart>
      <c:catAx>
        <c:axId val="33491200"/>
        <c:scaling>
          <c:orientation val="minMax"/>
        </c:scaling>
        <c:delete val="0"/>
        <c:axPos val="l"/>
        <c:majorTickMark val="out"/>
        <c:minorTickMark val="none"/>
        <c:tickLblPos val="nextTo"/>
        <c:txPr>
          <a:bodyPr/>
          <a:lstStyle/>
          <a:p>
            <a:pPr>
              <a:defRPr sz="1600"/>
            </a:pPr>
            <a:endParaRPr lang="en-US"/>
          </a:p>
        </c:txPr>
        <c:crossAx val="33529856"/>
        <c:crosses val="autoZero"/>
        <c:auto val="1"/>
        <c:lblAlgn val="ctr"/>
        <c:lblOffset val="100"/>
        <c:noMultiLvlLbl val="0"/>
      </c:catAx>
      <c:valAx>
        <c:axId val="33529856"/>
        <c:scaling>
          <c:orientation val="minMax"/>
        </c:scaling>
        <c:delete val="1"/>
        <c:axPos val="b"/>
        <c:numFmt formatCode="General" sourceLinked="1"/>
        <c:majorTickMark val="out"/>
        <c:minorTickMark val="none"/>
        <c:tickLblPos val="nextTo"/>
        <c:crossAx val="3349120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7"/>
    </mc:Choice>
    <mc:Fallback>
      <c:style val="17"/>
    </mc:Fallback>
  </mc:AlternateContent>
  <c:chart>
    <c:title>
      <c:tx>
        <c:rich>
          <a:bodyPr/>
          <a:lstStyle/>
          <a:p>
            <a:pPr>
              <a:defRPr sz="1400"/>
            </a:pPr>
            <a:r>
              <a:rPr lang="en-US" sz="1400"/>
              <a:t>Active Redemption Centres</a:t>
            </a:r>
          </a:p>
        </c:rich>
      </c:tx>
      <c:layout/>
      <c:overlay val="0"/>
    </c:title>
    <c:autoTitleDeleted val="0"/>
    <c:plotArea>
      <c:layout>
        <c:manualLayout>
          <c:layoutTarget val="inner"/>
          <c:xMode val="edge"/>
          <c:yMode val="edge"/>
          <c:x val="0.19066656133323301"/>
          <c:y val="0.19457256550070301"/>
          <c:w val="0.64770744903474597"/>
          <c:h val="0.74343115427610995"/>
        </c:manualLayout>
      </c:layout>
      <c:barChart>
        <c:barDir val="bar"/>
        <c:grouping val="clustered"/>
        <c:varyColors val="0"/>
        <c:ser>
          <c:idx val="0"/>
          <c:order val="0"/>
          <c:tx>
            <c:strRef>
              <c:f>Sheet1!$B$1</c:f>
              <c:strCache>
                <c:ptCount val="1"/>
                <c:pt idx="0">
                  <c:v>Active Redemption Centres</c:v>
                </c:pt>
              </c:strCache>
            </c:strRef>
          </c:tx>
          <c:invertIfNegative val="0"/>
          <c:dLbls>
            <c:txPr>
              <a:bodyPr/>
              <a:lstStyle/>
              <a:p>
                <a:pPr>
                  <a:defRPr sz="1600"/>
                </a:pPr>
                <a:endParaRPr lang="en-US"/>
              </a:p>
            </c:txPr>
            <c:showLegendKey val="0"/>
            <c:showVal val="1"/>
            <c:showCatName val="0"/>
            <c:showSerName val="0"/>
            <c:showPercent val="0"/>
            <c:showBubbleSize val="0"/>
            <c:showLeaderLines val="0"/>
          </c:dLbls>
          <c:cat>
            <c:numRef>
              <c:f>Sheet1!$A$2:$A$3</c:f>
              <c:numCache>
                <c:formatCode>General</c:formatCode>
                <c:ptCount val="2"/>
                <c:pt idx="0">
                  <c:v>2012</c:v>
                </c:pt>
                <c:pt idx="1">
                  <c:v>2013</c:v>
                </c:pt>
              </c:numCache>
            </c:numRef>
          </c:cat>
          <c:val>
            <c:numRef>
              <c:f>Sheet1!$B$2:$B$3</c:f>
              <c:numCache>
                <c:formatCode>General</c:formatCode>
                <c:ptCount val="2"/>
                <c:pt idx="0">
                  <c:v>753</c:v>
                </c:pt>
                <c:pt idx="1">
                  <c:v>1341</c:v>
                </c:pt>
              </c:numCache>
            </c:numRef>
          </c:val>
        </c:ser>
        <c:dLbls>
          <c:showLegendKey val="0"/>
          <c:showVal val="0"/>
          <c:showCatName val="0"/>
          <c:showSerName val="0"/>
          <c:showPercent val="0"/>
          <c:showBubbleSize val="0"/>
        </c:dLbls>
        <c:gapWidth val="150"/>
        <c:axId val="33593600"/>
        <c:axId val="33607680"/>
      </c:barChart>
      <c:catAx>
        <c:axId val="33593600"/>
        <c:scaling>
          <c:orientation val="minMax"/>
        </c:scaling>
        <c:delete val="0"/>
        <c:axPos val="l"/>
        <c:numFmt formatCode="General" sourceLinked="1"/>
        <c:majorTickMark val="out"/>
        <c:minorTickMark val="none"/>
        <c:tickLblPos val="nextTo"/>
        <c:txPr>
          <a:bodyPr/>
          <a:lstStyle/>
          <a:p>
            <a:pPr>
              <a:defRPr sz="1600"/>
            </a:pPr>
            <a:endParaRPr lang="en-US"/>
          </a:p>
        </c:txPr>
        <c:crossAx val="33607680"/>
        <c:crosses val="autoZero"/>
        <c:auto val="1"/>
        <c:lblAlgn val="ctr"/>
        <c:lblOffset val="100"/>
        <c:noMultiLvlLbl val="0"/>
      </c:catAx>
      <c:valAx>
        <c:axId val="33607680"/>
        <c:scaling>
          <c:orientation val="minMax"/>
        </c:scaling>
        <c:delete val="1"/>
        <c:axPos val="b"/>
        <c:numFmt formatCode="General" sourceLinked="1"/>
        <c:majorTickMark val="out"/>
        <c:minorTickMark val="none"/>
        <c:tickLblPos val="nextTo"/>
        <c:crossAx val="3359360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985611510791401E-2"/>
          <c:y val="0.21495327102803699"/>
          <c:w val="0.97122302158273399"/>
          <c:h val="0.710280373831776"/>
        </c:manualLayout>
      </c:layout>
      <c:barChart>
        <c:barDir val="col"/>
        <c:grouping val="stacked"/>
        <c:varyColors val="0"/>
        <c:ser>
          <c:idx val="0"/>
          <c:order val="0"/>
          <c:tx>
            <c:strRef>
              <c:f>Sheet1!$B$1</c:f>
              <c:strCache>
                <c:ptCount val="1"/>
              </c:strCache>
            </c:strRef>
          </c:tx>
          <c:spPr>
            <a:solidFill>
              <a:srgbClr val="63AAFE"/>
            </a:solidFill>
            <a:ln w="13791">
              <a:solidFill>
                <a:srgbClr val="FFFFFF"/>
              </a:solidFill>
              <a:prstDash val="solid"/>
            </a:ln>
          </c:spPr>
          <c:invertIfNegative val="0"/>
          <c:dPt>
            <c:idx val="0"/>
            <c:invertIfNegative val="0"/>
            <c:bubble3D val="0"/>
            <c:spPr>
              <a:solidFill>
                <a:schemeClr val="bg2"/>
              </a:solidFill>
              <a:ln w="13791">
                <a:solidFill>
                  <a:srgbClr val="FFFFFF"/>
                </a:solidFill>
                <a:prstDash val="solid"/>
              </a:ln>
            </c:spPr>
          </c:dPt>
          <c:dPt>
            <c:idx val="1"/>
            <c:invertIfNegative val="0"/>
            <c:bubble3D val="0"/>
            <c:spPr>
              <a:solidFill>
                <a:schemeClr val="tx2">
                  <a:lumMod val="50000"/>
                  <a:lumOff val="50000"/>
                </a:schemeClr>
              </a:solidFill>
              <a:ln w="13791">
                <a:solidFill>
                  <a:srgbClr val="FFFFFF"/>
                </a:solidFill>
                <a:prstDash val="solid"/>
              </a:ln>
            </c:spPr>
          </c:dPt>
          <c:dPt>
            <c:idx val="2"/>
            <c:invertIfNegative val="0"/>
            <c:bubble3D val="0"/>
            <c:spPr>
              <a:solidFill>
                <a:srgbClr val="7F7F7F"/>
              </a:solidFill>
              <a:ln w="13791">
                <a:solidFill>
                  <a:srgbClr val="FFFFFF"/>
                </a:solidFill>
                <a:prstDash val="solid"/>
              </a:ln>
            </c:spPr>
          </c:dPt>
          <c:dPt>
            <c:idx val="3"/>
            <c:invertIfNegative val="0"/>
            <c:bubble3D val="0"/>
            <c:spPr>
              <a:solidFill>
                <a:srgbClr val="7F7F7F"/>
              </a:solidFill>
              <a:ln w="13791">
                <a:solidFill>
                  <a:srgbClr val="FFFFFF"/>
                </a:solidFill>
                <a:prstDash val="solid"/>
              </a:ln>
            </c:spPr>
          </c:dPt>
          <c:dLbls>
            <c:dLbl>
              <c:idx val="0"/>
              <c:layout>
                <c:manualLayout>
                  <c:x val="-1.2633137731910901E-2"/>
                  <c:y val="-0.46161167110446499"/>
                </c:manualLayout>
              </c:layout>
              <c:dLblPos val="ctr"/>
              <c:showLegendKey val="0"/>
              <c:showVal val="1"/>
              <c:showCatName val="0"/>
              <c:showSerName val="0"/>
              <c:showPercent val="0"/>
              <c:showBubbleSize val="0"/>
            </c:dLbl>
            <c:dLbl>
              <c:idx val="1"/>
              <c:layout>
                <c:manualLayout>
                  <c:x val="-1.13482367090547E-2"/>
                  <c:y val="-0.30361267033193901"/>
                </c:manualLayout>
              </c:layout>
              <c:dLblPos val="ctr"/>
              <c:showLegendKey val="0"/>
              <c:showVal val="1"/>
              <c:showCatName val="0"/>
              <c:showSerName val="0"/>
              <c:showPercent val="0"/>
              <c:showBubbleSize val="0"/>
            </c:dLbl>
            <c:dLbl>
              <c:idx val="2"/>
              <c:layout>
                <c:manualLayout>
                  <c:x val="-1.6353953271508698E-2"/>
                  <c:y val="-0.30862641080462999"/>
                </c:manualLayout>
              </c:layout>
              <c:dLblPos val="ctr"/>
              <c:showLegendKey val="0"/>
              <c:showVal val="1"/>
              <c:showCatName val="0"/>
              <c:showSerName val="0"/>
              <c:showPercent val="0"/>
              <c:showBubbleSize val="0"/>
            </c:dLbl>
            <c:dLbl>
              <c:idx val="3"/>
              <c:layout>
                <c:manualLayout>
                  <c:x val="-1.1348258693446101E-2"/>
                  <c:y val="-0.29646597259187002"/>
                </c:manualLayout>
              </c:layout>
              <c:dLblPos val="ctr"/>
              <c:showLegendKey val="0"/>
              <c:showVal val="1"/>
              <c:showCatName val="0"/>
              <c:showSerName val="0"/>
              <c:showPercent val="0"/>
              <c:showBubbleSize val="0"/>
            </c:dLbl>
            <c:spPr>
              <a:noFill/>
              <a:ln w="27583">
                <a:noFill/>
              </a:ln>
            </c:spPr>
            <c:txPr>
              <a:bodyPr/>
              <a:lstStyle/>
              <a:p>
                <a:pPr>
                  <a:defRPr sz="1303" b="1" i="0" u="none" strike="noStrike" baseline="0">
                    <a:solidFill>
                      <a:srgbClr val="000000"/>
                    </a:solidFill>
                    <a:latin typeface="Calibri"/>
                    <a:ea typeface="Calibri"/>
                    <a:cs typeface="Calibri"/>
                  </a:defRPr>
                </a:pPr>
                <a:endParaRPr lang="en-US"/>
              </a:p>
            </c:txPr>
            <c:showLegendKey val="0"/>
            <c:showVal val="1"/>
            <c:showCatName val="0"/>
            <c:showSerName val="0"/>
            <c:showPercent val="0"/>
            <c:showBubbleSize val="0"/>
            <c:showLeaderLines val="0"/>
          </c:dLbls>
          <c:cat>
            <c:numRef>
              <c:f>Sheet1!$A$2:$A$5</c:f>
              <c:numCache>
                <c:formatCode>General</c:formatCode>
                <c:ptCount val="4"/>
              </c:numCache>
            </c:numRef>
          </c:cat>
          <c:val>
            <c:numRef>
              <c:f>Sheet1!$B$2:$B$5</c:f>
              <c:numCache>
                <c:formatCode>""#,##0"";""\-""#,##0"";""0""</c:formatCode>
                <c:ptCount val="4"/>
                <c:pt idx="0">
                  <c:v>42.500000000004832</c:v>
                </c:pt>
                <c:pt idx="1">
                  <c:v>24.500000000002789</c:v>
                </c:pt>
                <c:pt idx="2">
                  <c:v>23.90000000000272</c:v>
                </c:pt>
                <c:pt idx="3">
                  <c:v>22.000000000002501</c:v>
                </c:pt>
              </c:numCache>
            </c:numRef>
          </c:val>
        </c:ser>
        <c:dLbls>
          <c:showLegendKey val="0"/>
          <c:showVal val="0"/>
          <c:showCatName val="0"/>
          <c:showSerName val="0"/>
          <c:showPercent val="0"/>
          <c:showBubbleSize val="0"/>
        </c:dLbls>
        <c:gapWidth val="40"/>
        <c:overlap val="100"/>
        <c:axId val="35365248"/>
        <c:axId val="35366784"/>
      </c:barChart>
      <c:catAx>
        <c:axId val="35365248"/>
        <c:scaling>
          <c:orientation val="minMax"/>
        </c:scaling>
        <c:delete val="0"/>
        <c:axPos val="b"/>
        <c:numFmt formatCode="General" sourceLinked="1"/>
        <c:majorTickMark val="none"/>
        <c:minorTickMark val="none"/>
        <c:tickLblPos val="none"/>
        <c:spPr>
          <a:ln w="41374">
            <a:solidFill>
              <a:srgbClr val="000000"/>
            </a:solidFill>
            <a:prstDash val="solid"/>
          </a:ln>
        </c:spPr>
        <c:crossAx val="35366784"/>
        <c:crossesAt val="0"/>
        <c:auto val="1"/>
        <c:lblAlgn val="ctr"/>
        <c:lblOffset val="100"/>
        <c:tickLblSkip val="1"/>
        <c:tickMarkSkip val="1"/>
        <c:noMultiLvlLbl val="0"/>
      </c:catAx>
      <c:valAx>
        <c:axId val="35366784"/>
        <c:scaling>
          <c:orientation val="minMax"/>
          <c:max val="42.5"/>
          <c:min val="0"/>
        </c:scaling>
        <c:delete val="0"/>
        <c:axPos val="l"/>
        <c:numFmt formatCode="&quot;&quot;#,##0&quot;&quot;;&quot;&quot;\-&quot;&quot;#,##0&quot;&quot;;&quot;&quot;0&quot;&quot;" sourceLinked="1"/>
        <c:majorTickMark val="none"/>
        <c:minorTickMark val="none"/>
        <c:tickLblPos val="none"/>
        <c:spPr>
          <a:ln w="10344">
            <a:noFill/>
          </a:ln>
        </c:spPr>
        <c:crossAx val="35365248"/>
        <c:crosses val="autoZero"/>
        <c:crossBetween val="between"/>
      </c:valAx>
      <c:spPr>
        <a:noFill/>
        <a:ln w="27583">
          <a:noFill/>
        </a:ln>
      </c:spPr>
    </c:plotArea>
    <c:plotVisOnly val="1"/>
    <c:dispBlanksAs val="gap"/>
    <c:showDLblsOverMax val="0"/>
  </c:chart>
  <c:spPr>
    <a:noFill/>
    <a:ln>
      <a:noFill/>
    </a:ln>
  </c:spPr>
  <c:txPr>
    <a:bodyPr/>
    <a:lstStyle/>
    <a:p>
      <a:pPr>
        <a:defRPr sz="1303" b="1" i="0" u="none" strike="noStrike" baseline="0">
          <a:solidFill>
            <a:srgbClr val="000000"/>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985611510791401E-2"/>
          <c:y val="0.23232323232323199"/>
          <c:w val="0.97122302158273399"/>
          <c:h val="0.69696969696969702"/>
        </c:manualLayout>
      </c:layout>
      <c:barChart>
        <c:barDir val="col"/>
        <c:grouping val="stacked"/>
        <c:varyColors val="0"/>
        <c:ser>
          <c:idx val="0"/>
          <c:order val="0"/>
          <c:tx>
            <c:strRef>
              <c:f>Sheet1!$B$1</c:f>
              <c:strCache>
                <c:ptCount val="1"/>
              </c:strCache>
            </c:strRef>
          </c:tx>
          <c:spPr>
            <a:solidFill>
              <a:srgbClr val="63AAFE"/>
            </a:solidFill>
            <a:ln w="15346">
              <a:solidFill>
                <a:srgbClr val="FFFFFF"/>
              </a:solidFill>
              <a:prstDash val="solid"/>
            </a:ln>
          </c:spPr>
          <c:invertIfNegative val="0"/>
          <c:dPt>
            <c:idx val="0"/>
            <c:invertIfNegative val="0"/>
            <c:bubble3D val="0"/>
            <c:spPr>
              <a:solidFill>
                <a:schemeClr val="bg2"/>
              </a:solidFill>
              <a:ln w="15346">
                <a:solidFill>
                  <a:srgbClr val="FFFFFF"/>
                </a:solidFill>
                <a:prstDash val="solid"/>
              </a:ln>
            </c:spPr>
          </c:dPt>
          <c:dPt>
            <c:idx val="1"/>
            <c:invertIfNegative val="0"/>
            <c:bubble3D val="0"/>
            <c:spPr>
              <a:solidFill>
                <a:schemeClr val="bg1">
                  <a:lumMod val="50000"/>
                </a:schemeClr>
              </a:solidFill>
              <a:ln w="15346">
                <a:solidFill>
                  <a:srgbClr val="FFFFFF"/>
                </a:solidFill>
                <a:prstDash val="solid"/>
              </a:ln>
            </c:spPr>
          </c:dPt>
          <c:dPt>
            <c:idx val="2"/>
            <c:invertIfNegative val="0"/>
            <c:bubble3D val="0"/>
            <c:spPr>
              <a:solidFill>
                <a:srgbClr val="7F7F7F"/>
              </a:solidFill>
              <a:ln w="15346">
                <a:solidFill>
                  <a:srgbClr val="FFFFFF"/>
                </a:solidFill>
                <a:prstDash val="solid"/>
              </a:ln>
            </c:spPr>
          </c:dPt>
          <c:dPt>
            <c:idx val="3"/>
            <c:invertIfNegative val="0"/>
            <c:bubble3D val="0"/>
            <c:spPr>
              <a:solidFill>
                <a:srgbClr val="7F7F7F"/>
              </a:solidFill>
              <a:ln w="15346">
                <a:solidFill>
                  <a:srgbClr val="FFFFFF"/>
                </a:solidFill>
                <a:prstDash val="solid"/>
              </a:ln>
            </c:spPr>
          </c:dPt>
          <c:dLbls>
            <c:dLbl>
              <c:idx val="0"/>
              <c:layout>
                <c:manualLayout>
                  <c:x val="-1.1662500496847099E-2"/>
                  <c:y val="-0.15148076657036399"/>
                </c:manualLayout>
              </c:layout>
              <c:dLblPos val="ctr"/>
              <c:showLegendKey val="0"/>
              <c:showVal val="1"/>
              <c:showCatName val="0"/>
              <c:showSerName val="0"/>
              <c:showPercent val="0"/>
              <c:showBubbleSize val="0"/>
            </c:dLbl>
            <c:dLbl>
              <c:idx val="1"/>
              <c:layout>
                <c:manualLayout>
                  <c:x val="-9.8640059764663595E-3"/>
                  <c:y val="-0.43191678741170503"/>
                </c:manualLayout>
              </c:layout>
              <c:dLblPos val="ctr"/>
              <c:showLegendKey val="0"/>
              <c:showVal val="1"/>
              <c:showCatName val="0"/>
              <c:showSerName val="0"/>
              <c:showPercent val="0"/>
              <c:showBubbleSize val="0"/>
            </c:dLbl>
            <c:dLbl>
              <c:idx val="2"/>
              <c:layout>
                <c:manualLayout>
                  <c:x val="-1.52595779514197E-2"/>
                  <c:y val="-0.319742379075169"/>
                </c:manualLayout>
              </c:layout>
              <c:dLblPos val="ctr"/>
              <c:showLegendKey val="0"/>
              <c:showVal val="1"/>
              <c:showCatName val="0"/>
              <c:showSerName val="0"/>
              <c:showPercent val="0"/>
              <c:showBubbleSize val="0"/>
            </c:dLbl>
            <c:dLbl>
              <c:idx val="3"/>
              <c:layout>
                <c:manualLayout>
                  <c:x val="-9.8639611288813198E-3"/>
                  <c:y val="-0.46594144509831598"/>
                </c:manualLayout>
              </c:layout>
              <c:dLblPos val="ctr"/>
              <c:showLegendKey val="0"/>
              <c:showVal val="1"/>
              <c:showCatName val="0"/>
              <c:showSerName val="0"/>
              <c:showPercent val="0"/>
              <c:showBubbleSize val="0"/>
            </c:dLbl>
            <c:spPr>
              <a:noFill/>
              <a:ln w="30692">
                <a:noFill/>
              </a:ln>
            </c:spPr>
            <c:txPr>
              <a:bodyPr/>
              <a:lstStyle/>
              <a:p>
                <a:pPr>
                  <a:defRPr sz="1450" b="1" i="0" u="none" strike="noStrike" baseline="0">
                    <a:solidFill>
                      <a:srgbClr val="000000"/>
                    </a:solidFill>
                    <a:latin typeface="Calibri"/>
                    <a:ea typeface="Calibri"/>
                    <a:cs typeface="Calibri"/>
                  </a:defRPr>
                </a:pPr>
                <a:endParaRPr lang="en-US"/>
              </a:p>
            </c:txPr>
            <c:showLegendKey val="0"/>
            <c:showVal val="1"/>
            <c:showCatName val="0"/>
            <c:showSerName val="0"/>
            <c:showPercent val="0"/>
            <c:showBubbleSize val="0"/>
            <c:showLeaderLines val="0"/>
          </c:dLbls>
          <c:cat>
            <c:numRef>
              <c:f>Sheet1!$A$2:$A$5</c:f>
              <c:numCache>
                <c:formatCode>General</c:formatCode>
                <c:ptCount val="4"/>
              </c:numCache>
            </c:numRef>
          </c:cat>
          <c:val>
            <c:numRef>
              <c:f>Sheet1!$B$2:$B$5</c:f>
              <c:numCache>
                <c:formatCode>""#,##0"";""\-""#,##0"";""0""</c:formatCode>
                <c:ptCount val="4"/>
                <c:pt idx="0">
                  <c:v>10.00000000000114</c:v>
                </c:pt>
                <c:pt idx="1">
                  <c:v>85.000000000009649</c:v>
                </c:pt>
                <c:pt idx="2">
                  <c:v>55.000000000006253</c:v>
                </c:pt>
                <c:pt idx="3">
                  <c:v>95.0000000000108</c:v>
                </c:pt>
              </c:numCache>
            </c:numRef>
          </c:val>
        </c:ser>
        <c:dLbls>
          <c:showLegendKey val="0"/>
          <c:showVal val="0"/>
          <c:showCatName val="0"/>
          <c:showSerName val="0"/>
          <c:showPercent val="0"/>
          <c:showBubbleSize val="0"/>
        </c:dLbls>
        <c:gapWidth val="40"/>
        <c:overlap val="100"/>
        <c:axId val="34941952"/>
        <c:axId val="34956032"/>
      </c:barChart>
      <c:catAx>
        <c:axId val="34941952"/>
        <c:scaling>
          <c:orientation val="minMax"/>
        </c:scaling>
        <c:delete val="0"/>
        <c:axPos val="b"/>
        <c:numFmt formatCode="General" sourceLinked="1"/>
        <c:majorTickMark val="none"/>
        <c:minorTickMark val="none"/>
        <c:tickLblPos val="none"/>
        <c:spPr>
          <a:ln w="46038">
            <a:solidFill>
              <a:srgbClr val="000000"/>
            </a:solidFill>
            <a:prstDash val="solid"/>
          </a:ln>
        </c:spPr>
        <c:crossAx val="34956032"/>
        <c:crossesAt val="0"/>
        <c:auto val="1"/>
        <c:lblAlgn val="ctr"/>
        <c:lblOffset val="100"/>
        <c:tickLblSkip val="1"/>
        <c:tickMarkSkip val="1"/>
        <c:noMultiLvlLbl val="0"/>
      </c:catAx>
      <c:valAx>
        <c:axId val="34956032"/>
        <c:scaling>
          <c:orientation val="minMax"/>
          <c:max val="95"/>
          <c:min val="0"/>
        </c:scaling>
        <c:delete val="0"/>
        <c:axPos val="l"/>
        <c:numFmt formatCode="&quot;&quot;#,##0&quot;&quot;;&quot;&quot;\-&quot;&quot;#,##0&quot;&quot;;&quot;&quot;0&quot;&quot;" sourceLinked="1"/>
        <c:majorTickMark val="none"/>
        <c:minorTickMark val="none"/>
        <c:tickLblPos val="none"/>
        <c:spPr>
          <a:ln w="11509">
            <a:noFill/>
          </a:ln>
        </c:spPr>
        <c:crossAx val="34941952"/>
        <c:crosses val="autoZero"/>
        <c:crossBetween val="between"/>
      </c:valAx>
      <c:spPr>
        <a:noFill/>
        <a:ln w="30692">
          <a:noFill/>
        </a:ln>
      </c:spPr>
    </c:plotArea>
    <c:plotVisOnly val="1"/>
    <c:dispBlanksAs val="gap"/>
    <c:showDLblsOverMax val="0"/>
  </c:chart>
  <c:spPr>
    <a:noFill/>
    <a:ln>
      <a:noFill/>
    </a:ln>
  </c:spPr>
  <c:txPr>
    <a:bodyPr/>
    <a:lstStyle/>
    <a:p>
      <a:pPr>
        <a:defRPr sz="1450" b="1" i="0" u="none" strike="noStrike" baseline="0">
          <a:solidFill>
            <a:srgbClr val="000000"/>
          </a:solidFill>
          <a:latin typeface="Arial"/>
          <a:ea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NULL"/></Relationships>
</file>

<file path=ppt/drawings/_rels/vmlDrawing3.vml.rels><?xml version="1.0" encoding="UTF-8" standalone="yes"?>
<Relationships xmlns="http://schemas.openxmlformats.org/package/2006/relationships"><Relationship Id="rId1" Type="http://schemas.openxmlformats.org/officeDocument/2006/relationships/image" Target="NULL"/></Relationships>
</file>

<file path=ppt/drawings/_rels/vmlDrawing4.vml.rels><?xml version="1.0" encoding="UTF-8" standalone="yes"?>
<Relationships xmlns="http://schemas.openxmlformats.org/package/2006/relationships"><Relationship Id="rId1" Type="http://schemas.openxmlformats.org/officeDocument/2006/relationships/image" Target="NULL"/></Relationships>
</file>

<file path=ppt/drawings/_rels/vmlDrawing5.vml.rels><?xml version="1.0" encoding="UTF-8" standalone="yes"?>
<Relationships xmlns="http://schemas.openxmlformats.org/package/2006/relationships"><Relationship Id="rId1" Type="http://schemas.openxmlformats.org/officeDocument/2006/relationships/image" Target="NULL"/></Relationships>
</file>

<file path=ppt/drawings/_rels/vmlDrawing6.vml.rels><?xml version="1.0" encoding="UTF-8" standalone="yes"?>
<Relationships xmlns="http://schemas.openxmlformats.org/package/2006/relationships"><Relationship Id="rId1" Type="http://schemas.openxmlformats.org/officeDocument/2006/relationships/image" Target="NULL"/></Relationships>
</file>

<file path=ppt/drawings/_rels/vmlDrawing7.vml.rels><?xml version="1.0" encoding="UTF-8" standalone="yes"?>
<Relationships xmlns="http://schemas.openxmlformats.org/package/2006/relationships"><Relationship Id="rId1" Type="http://schemas.openxmlformats.org/officeDocument/2006/relationships/image" Target="NULL"/></Relationships>
</file>

<file path=ppt/drawings/_rels/vmlDrawing8.vml.rels><?xml version="1.0" encoding="UTF-8" standalone="yes"?>
<Relationships xmlns="http://schemas.openxmlformats.org/package/2006/relationships"><Relationship Id="rId1" Type="http://schemas.openxmlformats.org/officeDocument/2006/relationships/image" Target="NULL"/></Relationships>
</file>

<file path=ppt/drawings/_rels/vmlDrawing9.vml.rels><?xml version="1.0" encoding="UTF-8" standalone="yes"?>
<Relationships xmlns="http://schemas.openxmlformats.org/package/2006/relationships"><Relationship Id="rId1" Type="http://schemas.openxmlformats.org/officeDocument/2006/relationships/image" Target="NULL"/></Relationships>
</file>

<file path=ppt/drawings/_rels/vmlDrawing10.vml.rels><?xml version="1.0" encoding="UTF-8" standalone="yes"?>
<Relationships xmlns="http://schemas.openxmlformats.org/package/2006/relationships"><Relationship Id="rId1" Type="http://schemas.openxmlformats.org/officeDocument/2006/relationships/image" Target="NULL"/></Relationships>
</file>

<file path=ppt/drawings/_rels/vmlDrawing11.vml.rels><?xml version="1.0" encoding="UTF-8" standalone="yes"?>
<Relationships xmlns="http://schemas.openxmlformats.org/package/2006/relationships"><Relationship Id="rId1" Type="http://schemas.openxmlformats.org/officeDocument/2006/relationships/image" Target="NULL"/></Relationships>
</file>

<file path=ppt/drawings/_rels/vmlDrawing12.vml.rels><?xml version="1.0" encoding="UTF-8" standalone="yes"?>
<Relationships xmlns="http://schemas.openxmlformats.org/package/2006/relationships"><Relationship Id="rId1" Type="http://schemas.openxmlformats.org/officeDocument/2006/relationships/image" Target="NULL"/></Relationships>
</file>

<file path=ppt/drawings/_rels/vmlDrawing13.vml.rels><?xml version="1.0" encoding="UTF-8" standalone="yes"?>
<Relationships xmlns="http://schemas.openxmlformats.org/package/2006/relationships"><Relationship Id="rId1" Type="http://schemas.openxmlformats.org/officeDocument/2006/relationships/image" Target="NULL"/></Relationships>
</file>

<file path=ppt/drawings/_rels/vmlDrawing14.vml.rels><?xml version="1.0" encoding="UTF-8" standalone="yes"?>
<Relationships xmlns="http://schemas.openxmlformats.org/package/2006/relationships"><Relationship Id="rId1" Type="http://schemas.openxmlformats.org/officeDocument/2006/relationships/image" Target="NULL"/></Relationships>
</file>

<file path=ppt/drawings/_rels/vmlDrawing15.vml.rels><?xml version="1.0" encoding="UTF-8" standalone="yes"?>
<Relationships xmlns="http://schemas.openxmlformats.org/package/2006/relationships"><Relationship Id="rId1" Type="http://schemas.openxmlformats.org/officeDocument/2006/relationships/image" Target="NULL"/></Relationships>
</file>

<file path=ppt/drawings/_rels/vmlDrawing16.vml.rels><?xml version="1.0" encoding="UTF-8" standalone="yes"?>
<Relationships xmlns="http://schemas.openxmlformats.org/package/2006/relationships"><Relationship Id="rId1" Type="http://schemas.openxmlformats.org/officeDocument/2006/relationships/image" Target="NULL"/></Relationships>
</file>

<file path=ppt/drawings/_rels/vmlDrawing17.vml.rels><?xml version="1.0" encoding="UTF-8" standalone="yes"?>
<Relationships xmlns="http://schemas.openxmlformats.org/package/2006/relationships"><Relationship Id="rId1" Type="http://schemas.openxmlformats.org/officeDocument/2006/relationships/image" Target="NULL"/></Relationships>
</file>

<file path=ppt/drawings/_rels/vmlDrawing18.vml.rels><?xml version="1.0" encoding="UTF-8" standalone="yes"?>
<Relationships xmlns="http://schemas.openxmlformats.org/package/2006/relationships"><Relationship Id="rId1" Type="http://schemas.openxmlformats.org/officeDocument/2006/relationships/image" Target="NULL"/></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1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image" Target="../media/image12.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image" Target="../media/image92.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image" Target="../media/image96.emf"/><Relationship Id="rId1" Type="http://schemas.openxmlformats.org/officeDocument/2006/relationships/image" Target="../media/image12.emf"/><Relationship Id="rId6" Type="http://schemas.openxmlformats.org/officeDocument/2006/relationships/image" Target="../media/image100.emf"/><Relationship Id="rId5" Type="http://schemas.openxmlformats.org/officeDocument/2006/relationships/image" Target="../media/image99.emf"/><Relationship Id="rId4" Type="http://schemas.openxmlformats.org/officeDocument/2006/relationships/image" Target="../media/image98.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image" Target="../media/image108.png"/><Relationship Id="rId4" Type="http://schemas.openxmlformats.org/officeDocument/2006/relationships/image" Target="../media/image111.png"/></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image" Target="../media/image12.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39821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idx="2"/>
          </p:nvPr>
        </p:nvSpPr>
        <p:spPr bwMode="gray">
          <a:xfrm>
            <a:off x="552450" y="581025"/>
            <a:ext cx="5922963" cy="410051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123" name="Rectangle 3"/>
          <p:cNvSpPr>
            <a:spLocks noGrp="1" noChangeArrowheads="1"/>
          </p:cNvSpPr>
          <p:nvPr>
            <p:ph type="body" sz="quarter" idx="3"/>
          </p:nvPr>
        </p:nvSpPr>
        <p:spPr bwMode="gray">
          <a:xfrm>
            <a:off x="569913" y="5002213"/>
            <a:ext cx="5976937" cy="1230312"/>
          </a:xfrm>
          <a:prstGeom prst="rect">
            <a:avLst/>
          </a:prstGeom>
          <a:noFill/>
          <a:ln>
            <a:noFill/>
          </a:ln>
          <a:effectLst/>
          <a:extLst/>
        </p:spPr>
        <p:txBody>
          <a:bodyPr vert="horz" wrap="square" lIns="0" tIns="0" rIns="0" bIns="0" numCol="1" anchor="t" anchorCtr="0" compatLnSpc="1">
            <a:prstTxWarp prst="textNoShape">
              <a:avLst/>
            </a:prstTxWarp>
            <a:sp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127" name="Rectangle 7"/>
          <p:cNvSpPr>
            <a:spLocks noGrp="1" noChangeArrowheads="1"/>
          </p:cNvSpPr>
          <p:nvPr>
            <p:ph type="sldNum" sz="quarter" idx="5"/>
          </p:nvPr>
        </p:nvSpPr>
        <p:spPr bwMode="gray">
          <a:xfrm>
            <a:off x="6264275" y="8942388"/>
            <a:ext cx="554038" cy="184150"/>
          </a:xfrm>
          <a:prstGeom prst="rect">
            <a:avLst/>
          </a:prstGeom>
          <a:noFill/>
          <a:ln>
            <a:noFill/>
          </a:ln>
          <a:effectLst/>
          <a:extLst/>
        </p:spPr>
        <p:txBody>
          <a:bodyPr vert="horz" wrap="square" lIns="0" tIns="0" rIns="0" bIns="0" numCol="1" anchor="b" anchorCtr="0" compatLnSpc="1">
            <a:prstTxWarp prst="textNoShape">
              <a:avLst/>
            </a:prstTxWarp>
            <a:spAutoFit/>
          </a:bodyPr>
          <a:lstStyle>
            <a:lvl1pPr algn="r" defTabSz="873125">
              <a:defRPr>
                <a:solidFill>
                  <a:schemeClr val="tx1"/>
                </a:solidFill>
              </a:defRPr>
            </a:lvl1pPr>
          </a:lstStyle>
          <a:p>
            <a:pPr>
              <a:defRPr/>
            </a:pPr>
            <a:fld id="{D16AE1EB-02A0-244C-9877-3BD826F4559D}" type="slidenum">
              <a:rPr lang="en-GB"/>
              <a:pPr>
                <a:defRPr/>
              </a:pPr>
              <a:t>‹#›</a:t>
            </a:fld>
            <a:endParaRPr lang="en-GB" dirty="0"/>
          </a:p>
        </p:txBody>
      </p:sp>
    </p:spTree>
    <p:extLst>
      <p:ext uri="{BB962C8B-B14F-4D97-AF65-F5344CB8AC3E}">
        <p14:creationId xmlns:p14="http://schemas.microsoft.com/office/powerpoint/2010/main" val="2925634784"/>
      </p:ext>
    </p:extLst>
  </p:cSld>
  <p:clrMap bg1="lt1" tx1="dk1" bg2="lt2" tx2="dk2" accent1="accent1" accent2="accent2" accent3="accent3" accent4="accent4" accent5="accent5" accent6="accent6" hlink="hlink" folHlink="folHlink"/>
  <p:hf hdr="0" ftr="0" dt="0"/>
  <p:notesStyle>
    <a:lvl1pPr algn="l" defTabSz="955049" rtl="0" eaLnBrk="0" fontAlgn="base" hangingPunct="0">
      <a:spcBef>
        <a:spcPct val="0"/>
      </a:spcBef>
      <a:spcAft>
        <a:spcPct val="0"/>
      </a:spcAft>
      <a:buClr>
        <a:schemeClr val="tx2"/>
      </a:buClr>
      <a:defRPr sz="1700" kern="1200">
        <a:solidFill>
          <a:schemeClr val="tx1"/>
        </a:solidFill>
        <a:latin typeface="Arial" charset="0"/>
        <a:ea typeface="ＭＳ Ｐゴシック" pitchFamily="34" charset="-128"/>
        <a:cs typeface="ＭＳ Ｐゴシック" charset="0"/>
      </a:defRPr>
    </a:lvl1pPr>
    <a:lvl2pPr marL="123835" indent="-122138" algn="l" defTabSz="955049" rtl="0" eaLnBrk="0" fontAlgn="base" hangingPunct="0">
      <a:spcBef>
        <a:spcPct val="0"/>
      </a:spcBef>
      <a:spcAft>
        <a:spcPct val="0"/>
      </a:spcAft>
      <a:buClr>
        <a:schemeClr val="tx2"/>
      </a:buClr>
      <a:buSzPct val="120000"/>
      <a:buFont typeface="Arial" charset="0"/>
      <a:buChar char="▪"/>
      <a:defRPr sz="1700" kern="1200">
        <a:solidFill>
          <a:schemeClr val="tx1"/>
        </a:solidFill>
        <a:latin typeface="Arial" charset="0"/>
        <a:ea typeface="ＭＳ Ｐゴシック" pitchFamily="34" charset="-128"/>
        <a:cs typeface="MS PGothic" charset="0"/>
      </a:defRPr>
    </a:lvl2pPr>
    <a:lvl3pPr marL="318913" indent="-191689" algn="l" defTabSz="955049" rtl="0" eaLnBrk="0" fontAlgn="base" hangingPunct="0">
      <a:spcBef>
        <a:spcPct val="0"/>
      </a:spcBef>
      <a:spcAft>
        <a:spcPct val="0"/>
      </a:spcAft>
      <a:buClr>
        <a:schemeClr val="tx2"/>
      </a:buClr>
      <a:buSzPct val="120000"/>
      <a:buFont typeface="Arial" charset="0"/>
      <a:buChar char="–"/>
      <a:defRPr sz="1700" kern="1200">
        <a:solidFill>
          <a:schemeClr val="tx1"/>
        </a:solidFill>
        <a:latin typeface="Arial" charset="0"/>
        <a:ea typeface="ＭＳ Ｐゴシック" pitchFamily="34" charset="-128"/>
        <a:cs typeface="MS PGothic" charset="0"/>
      </a:defRPr>
    </a:lvl3pPr>
    <a:lvl4pPr marL="454623" indent="-132316" algn="l" defTabSz="955049" rtl="0" eaLnBrk="0" fontAlgn="base" hangingPunct="0">
      <a:spcBef>
        <a:spcPct val="0"/>
      </a:spcBef>
      <a:spcAft>
        <a:spcPct val="0"/>
      </a:spcAft>
      <a:buClr>
        <a:schemeClr val="tx2"/>
      </a:buClr>
      <a:buFont typeface="Arial" charset="0"/>
      <a:buChar char="▫"/>
      <a:defRPr sz="1700" kern="1200">
        <a:solidFill>
          <a:schemeClr val="tx1"/>
        </a:solidFill>
        <a:latin typeface="Arial" charset="0"/>
        <a:ea typeface="ＭＳ Ｐゴシック" pitchFamily="34" charset="-128"/>
        <a:cs typeface="MS PGothic" charset="0"/>
      </a:defRPr>
    </a:lvl4pPr>
    <a:lvl5pPr marL="578458" indent="-120442" algn="l" defTabSz="955049" rtl="0" eaLnBrk="0" fontAlgn="base" hangingPunct="0">
      <a:spcBef>
        <a:spcPct val="0"/>
      </a:spcBef>
      <a:spcAft>
        <a:spcPct val="0"/>
      </a:spcAft>
      <a:buClr>
        <a:schemeClr val="tx2"/>
      </a:buClr>
      <a:buSzPct val="89000"/>
      <a:buFont typeface="Arial" charset="0"/>
      <a:buChar char="-"/>
      <a:defRPr sz="1700" kern="1200">
        <a:solidFill>
          <a:schemeClr val="tx1"/>
        </a:solidFill>
        <a:latin typeface="Arial" charset="0"/>
        <a:ea typeface="ＭＳ Ｐゴシック" pitchFamily="34" charset="-128"/>
        <a:cs typeface="MS PGothic" charset="0"/>
      </a:defRPr>
    </a:lvl5pPr>
    <a:lvl6pPr marL="2440419" algn="l" defTabSz="976171" rtl="0" eaLnBrk="1" latinLnBrk="0" hangingPunct="1">
      <a:defRPr sz="1300" kern="1200">
        <a:solidFill>
          <a:schemeClr val="tx1"/>
        </a:solidFill>
        <a:latin typeface="+mn-lt"/>
        <a:ea typeface="+mn-ea"/>
        <a:cs typeface="+mn-cs"/>
      </a:defRPr>
    </a:lvl6pPr>
    <a:lvl7pPr marL="2928507" algn="l" defTabSz="976171" rtl="0" eaLnBrk="1" latinLnBrk="0" hangingPunct="1">
      <a:defRPr sz="1300" kern="1200">
        <a:solidFill>
          <a:schemeClr val="tx1"/>
        </a:solidFill>
        <a:latin typeface="+mn-lt"/>
        <a:ea typeface="+mn-ea"/>
        <a:cs typeface="+mn-cs"/>
      </a:defRPr>
    </a:lvl7pPr>
    <a:lvl8pPr marL="3416590" algn="l" defTabSz="976171" rtl="0" eaLnBrk="1" latinLnBrk="0" hangingPunct="1">
      <a:defRPr sz="1300" kern="1200">
        <a:solidFill>
          <a:schemeClr val="tx1"/>
        </a:solidFill>
        <a:latin typeface="+mn-lt"/>
        <a:ea typeface="+mn-ea"/>
        <a:cs typeface="+mn-cs"/>
      </a:defRPr>
    </a:lvl8pPr>
    <a:lvl9pPr marL="3904676" algn="l" defTabSz="976171"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a:xfrm>
            <a:off x="554038" y="582613"/>
            <a:ext cx="5919787" cy="4098925"/>
          </a:xfrm>
          <a:ln/>
        </p:spPr>
      </p:sp>
      <p:sp>
        <p:nvSpPr>
          <p:cNvPr id="39938" name="Notes Placeholder 2"/>
          <p:cNvSpPr>
            <a:spLocks noGrp="1"/>
          </p:cNvSpPr>
          <p:nvPr>
            <p:ph type="body" idx="1"/>
          </p:nvPr>
        </p:nvSpPr>
        <p:spPr>
          <a:xfrm>
            <a:off x="569914" y="5002213"/>
            <a:ext cx="5976937" cy="2616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ea typeface="ＭＳ Ｐゴシック" charset="0"/>
            </a:endParaRPr>
          </a:p>
        </p:txBody>
      </p:sp>
      <p:sp>
        <p:nvSpPr>
          <p:cNvPr id="39939"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036" eaLnBrk="0" hangingPunct="0">
              <a:defRPr sz="1200">
                <a:solidFill>
                  <a:schemeClr val="bg2"/>
                </a:solidFill>
                <a:latin typeface="Arial" charset="0"/>
                <a:ea typeface="ＭＳ Ｐゴシック" charset="0"/>
                <a:cs typeface="ＭＳ Ｐゴシック" charset="0"/>
              </a:defRPr>
            </a:lvl1pPr>
            <a:lvl2pPr marL="742874" indent="-285721" defTabSz="873036" eaLnBrk="0" hangingPunct="0">
              <a:defRPr sz="1200">
                <a:solidFill>
                  <a:schemeClr val="bg2"/>
                </a:solidFill>
                <a:latin typeface="Arial" charset="0"/>
                <a:ea typeface="ＭＳ Ｐゴシック" charset="0"/>
              </a:defRPr>
            </a:lvl2pPr>
            <a:lvl3pPr marL="1142883" indent="-228577" defTabSz="873036" eaLnBrk="0" hangingPunct="0">
              <a:defRPr sz="1200">
                <a:solidFill>
                  <a:schemeClr val="bg2"/>
                </a:solidFill>
                <a:latin typeface="Arial" charset="0"/>
                <a:ea typeface="ＭＳ Ｐゴシック" charset="0"/>
              </a:defRPr>
            </a:lvl3pPr>
            <a:lvl4pPr marL="1600037" indent="-228577" defTabSz="873036" eaLnBrk="0" hangingPunct="0">
              <a:defRPr sz="1200">
                <a:solidFill>
                  <a:schemeClr val="bg2"/>
                </a:solidFill>
                <a:latin typeface="Arial" charset="0"/>
                <a:ea typeface="ＭＳ Ｐゴシック" charset="0"/>
              </a:defRPr>
            </a:lvl4pPr>
            <a:lvl5pPr marL="2057190" indent="-228577" defTabSz="873036" eaLnBrk="0" hangingPunct="0">
              <a:defRPr sz="1200">
                <a:solidFill>
                  <a:schemeClr val="bg2"/>
                </a:solidFill>
                <a:latin typeface="Arial" charset="0"/>
                <a:ea typeface="ＭＳ Ｐゴシック" charset="0"/>
              </a:defRPr>
            </a:lvl5pPr>
            <a:lvl6pPr marL="2514343" indent="-228577" defTabSz="873036" eaLnBrk="0" fontAlgn="base" hangingPunct="0">
              <a:spcBef>
                <a:spcPct val="0"/>
              </a:spcBef>
              <a:spcAft>
                <a:spcPct val="0"/>
              </a:spcAft>
              <a:defRPr sz="1200">
                <a:solidFill>
                  <a:schemeClr val="bg2"/>
                </a:solidFill>
                <a:latin typeface="Arial" charset="0"/>
                <a:ea typeface="ＭＳ Ｐゴシック" charset="0"/>
              </a:defRPr>
            </a:lvl6pPr>
            <a:lvl7pPr marL="2971497" indent="-228577" defTabSz="873036" eaLnBrk="0" fontAlgn="base" hangingPunct="0">
              <a:spcBef>
                <a:spcPct val="0"/>
              </a:spcBef>
              <a:spcAft>
                <a:spcPct val="0"/>
              </a:spcAft>
              <a:defRPr sz="1200">
                <a:solidFill>
                  <a:schemeClr val="bg2"/>
                </a:solidFill>
                <a:latin typeface="Arial" charset="0"/>
                <a:ea typeface="ＭＳ Ｐゴシック" charset="0"/>
              </a:defRPr>
            </a:lvl7pPr>
            <a:lvl8pPr marL="3428650" indent="-228577" defTabSz="873036" eaLnBrk="0" fontAlgn="base" hangingPunct="0">
              <a:spcBef>
                <a:spcPct val="0"/>
              </a:spcBef>
              <a:spcAft>
                <a:spcPct val="0"/>
              </a:spcAft>
              <a:defRPr sz="1200">
                <a:solidFill>
                  <a:schemeClr val="bg2"/>
                </a:solidFill>
                <a:latin typeface="Arial" charset="0"/>
                <a:ea typeface="ＭＳ Ｐゴシック" charset="0"/>
              </a:defRPr>
            </a:lvl8pPr>
            <a:lvl9pPr marL="3885804" indent="-228577" defTabSz="873036"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C6929163-647A-0D48-A75C-2866C6B0DB51}" type="slidenum">
              <a:rPr lang="en-GB">
                <a:solidFill>
                  <a:schemeClr val="tx1"/>
                </a:solidFill>
              </a:rPr>
              <a:pPr eaLnBrk="1" hangingPunct="1"/>
              <a:t>0</a:t>
            </a:fld>
            <a:endParaRPr lang="en-GB">
              <a:solidFill>
                <a:schemeClr val="tx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6" name="Slide Number Placeholder 5"/>
          <p:cNvSpPr>
            <a:spLocks noGrp="1"/>
          </p:cNvSpPr>
          <p:nvPr>
            <p:ph type="sldNum" sz="quarter" idx="10"/>
          </p:nvPr>
        </p:nvSpPr>
        <p:spPr/>
        <p:txBody>
          <a:bodyPr/>
          <a:lstStyle/>
          <a:p>
            <a:fld id="{11A0530E-B6D6-45D0-8CF6-E19F0792172F}" type="slidenum">
              <a:rPr lang="en-US" smtClean="0"/>
              <a:pPr/>
              <a:t>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a:xfrm>
            <a:off x="552450" y="581025"/>
            <a:ext cx="5922963" cy="4100513"/>
          </a:xfrm>
          <a:ln/>
        </p:spPr>
      </p:sp>
      <p:sp>
        <p:nvSpPr>
          <p:cNvPr id="44034"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ea typeface="ＭＳ Ｐゴシック" charset="0"/>
            </a:endParaRPr>
          </a:p>
        </p:txBody>
      </p:sp>
      <p:sp>
        <p:nvSpPr>
          <p:cNvPr id="44035" name="Slide Number Placeholder 3"/>
          <p:cNvSpPr>
            <a:spLocks noGrp="1"/>
          </p:cNvSpPr>
          <p:nvPr>
            <p:ph type="sldNum" sz="quarter" idx="5"/>
          </p:nvPr>
        </p:nvSpPr>
        <p:spPr>
          <a:xfrm>
            <a:off x="6264275" y="8956675"/>
            <a:ext cx="554038" cy="1698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4075" eaLnBrk="0" hangingPunct="0">
              <a:defRPr sz="1200">
                <a:solidFill>
                  <a:schemeClr val="bg2"/>
                </a:solidFill>
                <a:latin typeface="Arial" charset="0"/>
                <a:ea typeface="ＭＳ Ｐゴシック" charset="0"/>
                <a:cs typeface="ＭＳ Ｐゴシック" charset="0"/>
              </a:defRPr>
            </a:lvl1pPr>
            <a:lvl2pPr marL="742950" indent="-285750" defTabSz="854075" eaLnBrk="0" hangingPunct="0">
              <a:defRPr sz="1200">
                <a:solidFill>
                  <a:schemeClr val="bg2"/>
                </a:solidFill>
                <a:latin typeface="Arial" charset="0"/>
                <a:ea typeface="ＭＳ Ｐゴシック" charset="0"/>
              </a:defRPr>
            </a:lvl2pPr>
            <a:lvl3pPr marL="1143000" indent="-228600" defTabSz="854075" eaLnBrk="0" hangingPunct="0">
              <a:defRPr sz="1200">
                <a:solidFill>
                  <a:schemeClr val="bg2"/>
                </a:solidFill>
                <a:latin typeface="Arial" charset="0"/>
                <a:ea typeface="ＭＳ Ｐゴシック" charset="0"/>
              </a:defRPr>
            </a:lvl3pPr>
            <a:lvl4pPr marL="1600200" indent="-228600" defTabSz="854075" eaLnBrk="0" hangingPunct="0">
              <a:defRPr sz="1200">
                <a:solidFill>
                  <a:schemeClr val="bg2"/>
                </a:solidFill>
                <a:latin typeface="Arial" charset="0"/>
                <a:ea typeface="ＭＳ Ｐゴシック" charset="0"/>
              </a:defRPr>
            </a:lvl4pPr>
            <a:lvl5pPr marL="2057400" indent="-228600" defTabSz="854075" eaLnBrk="0" hangingPunct="0">
              <a:defRPr sz="1200">
                <a:solidFill>
                  <a:schemeClr val="bg2"/>
                </a:solidFill>
                <a:latin typeface="Arial" charset="0"/>
                <a:ea typeface="ＭＳ Ｐゴシック" charset="0"/>
              </a:defRPr>
            </a:lvl5pPr>
            <a:lvl6pPr marL="2514600" indent="-228600" defTabSz="8540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540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540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5407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A3531343-66A4-954C-B6E3-8E229BDA061E}" type="slidenum">
              <a:rPr lang="en-GB" sz="1100">
                <a:solidFill>
                  <a:schemeClr val="tx1"/>
                </a:solidFill>
                <a:latin typeface="Calibri" charset="0"/>
                <a:cs typeface="Calibri" charset="0"/>
              </a:rPr>
              <a:pPr eaLnBrk="1" hangingPunct="1"/>
              <a:t>2</a:t>
            </a:fld>
            <a:endParaRPr lang="en-GB" sz="1100">
              <a:solidFill>
                <a:schemeClr val="tx1"/>
              </a:solidFill>
              <a:latin typeface="Calibri" charset="0"/>
              <a:cs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xfrm>
            <a:off x="552450" y="581025"/>
            <a:ext cx="5922963" cy="4100513"/>
          </a:xfrm>
          <a:ln/>
        </p:spPr>
      </p:sp>
      <p:sp>
        <p:nvSpPr>
          <p:cNvPr id="46082"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ea typeface="ＭＳ Ｐゴシック" charset="0"/>
            </a:endParaRPr>
          </a:p>
        </p:txBody>
      </p:sp>
      <p:sp>
        <p:nvSpPr>
          <p:cNvPr id="46083"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8B4B7B1D-9128-9348-933A-7B037439DDAB}" type="slidenum">
              <a:rPr lang="en-US">
                <a:solidFill>
                  <a:schemeClr val="tx1"/>
                </a:solidFill>
              </a:rPr>
              <a:pPr eaLnBrk="1" hangingPunct="1"/>
              <a:t>3</a:t>
            </a:fld>
            <a:endParaRPr lang="en-US" dirty="0">
              <a:solidFill>
                <a:schemeClr val="tx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E83532E9-4661-4646-B8CA-10F2B72402BC}" type="slidenum">
              <a:rPr lang="en-US">
                <a:solidFill>
                  <a:schemeClr val="tx1"/>
                </a:solidFill>
              </a:rPr>
              <a:pPr eaLnBrk="1" hangingPunct="1"/>
              <a:t>5</a:t>
            </a:fld>
            <a:endParaRPr lang="en-US" dirty="0">
              <a:solidFill>
                <a:schemeClr val="tx1"/>
              </a:solidFill>
            </a:endParaRPr>
          </a:p>
        </p:txBody>
      </p:sp>
      <p:sp>
        <p:nvSpPr>
          <p:cNvPr id="52226" name="Rectangle 7"/>
          <p:cNvSpPr txBox="1">
            <a:spLocks noGrp="1" noChangeArrowheads="1"/>
          </p:cNvSpPr>
          <p:nvPr/>
        </p:nvSpPr>
        <p:spPr bwMode="auto">
          <a:xfrm>
            <a:off x="3973513" y="8842375"/>
            <a:ext cx="304165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5" tIns="45777" rIns="91555" bIns="45777" anchor="b"/>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pPr algn="r" eaLnBrk="1" hangingPunct="1">
              <a:buClr>
                <a:schemeClr val="tx2"/>
              </a:buClr>
            </a:pPr>
            <a:fld id="{328CB52D-3399-234D-857C-D3368A557088}" type="slidenum">
              <a:rPr lang="en-US">
                <a:solidFill>
                  <a:schemeClr val="tx1"/>
                </a:solidFill>
              </a:rPr>
              <a:pPr algn="r" eaLnBrk="1" hangingPunct="1">
                <a:buClr>
                  <a:schemeClr val="tx2"/>
                </a:buClr>
              </a:pPr>
              <a:t>5</a:t>
            </a:fld>
            <a:endParaRPr lang="en-US" dirty="0">
              <a:solidFill>
                <a:schemeClr val="tx1"/>
              </a:solidFill>
            </a:endParaRPr>
          </a:p>
        </p:txBody>
      </p:sp>
      <p:sp>
        <p:nvSpPr>
          <p:cNvPr id="52227" name="Slide Image Placeholder 1"/>
          <p:cNvSpPr>
            <a:spLocks noGrp="1" noRot="1" noChangeAspect="1" noTextEdit="1"/>
          </p:cNvSpPr>
          <p:nvPr>
            <p:ph type="sldImg"/>
          </p:nvPr>
        </p:nvSpPr>
        <p:spPr>
          <a:xfrm>
            <a:off x="552450" y="581025"/>
            <a:ext cx="5922963" cy="4100513"/>
          </a:xfrm>
          <a:ln/>
        </p:spPr>
      </p:sp>
      <p:sp>
        <p:nvSpPr>
          <p:cNvPr id="52228"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dirty="0">
              <a:ea typeface="ＭＳ Ｐゴシック" charset="0"/>
            </a:endParaRPr>
          </a:p>
        </p:txBody>
      </p:sp>
      <p:sp>
        <p:nvSpPr>
          <p:cNvPr id="52229" name="Slide Number Placeholder 3"/>
          <p:cNvSpPr txBox="1">
            <a:spLocks noGrp="1"/>
          </p:cNvSpPr>
          <p:nvPr/>
        </p:nvSpPr>
        <p:spPr bwMode="auto">
          <a:xfrm>
            <a:off x="3973513" y="8842375"/>
            <a:ext cx="304165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5" tIns="45777" rIns="91555" bIns="45777" anchor="b"/>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pPr algn="r" eaLnBrk="1" hangingPunct="1">
              <a:buClr>
                <a:schemeClr val="tx2"/>
              </a:buClr>
            </a:pPr>
            <a:fld id="{D8961AC7-D973-AD4C-9A4D-DE207CF41FF4}" type="slidenum">
              <a:rPr lang="en-US">
                <a:solidFill>
                  <a:schemeClr val="tx1"/>
                </a:solidFill>
              </a:rPr>
              <a:pPr algn="r" eaLnBrk="1" hangingPunct="1">
                <a:buClr>
                  <a:schemeClr val="tx2"/>
                </a:buClr>
              </a:pPr>
              <a:t>5</a:t>
            </a:fld>
            <a:endParaRPr lang="en-US" dirty="0">
              <a:solidFill>
                <a:schemeClr val="tx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E83532E9-4661-4646-B8CA-10F2B72402BC}" type="slidenum">
              <a:rPr lang="en-US">
                <a:solidFill>
                  <a:schemeClr val="tx1"/>
                </a:solidFill>
              </a:rPr>
              <a:pPr eaLnBrk="1" hangingPunct="1"/>
              <a:t>6</a:t>
            </a:fld>
            <a:endParaRPr lang="en-US" dirty="0">
              <a:solidFill>
                <a:schemeClr val="tx1"/>
              </a:solidFill>
            </a:endParaRPr>
          </a:p>
        </p:txBody>
      </p:sp>
      <p:sp>
        <p:nvSpPr>
          <p:cNvPr id="52226" name="Rectangle 7"/>
          <p:cNvSpPr txBox="1">
            <a:spLocks noGrp="1" noChangeArrowheads="1"/>
          </p:cNvSpPr>
          <p:nvPr/>
        </p:nvSpPr>
        <p:spPr bwMode="auto">
          <a:xfrm>
            <a:off x="3973513" y="8842375"/>
            <a:ext cx="304165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5" tIns="45777" rIns="91555" bIns="45777" anchor="b"/>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pPr algn="r" eaLnBrk="1" hangingPunct="1">
              <a:buClr>
                <a:schemeClr val="tx2"/>
              </a:buClr>
            </a:pPr>
            <a:fld id="{328CB52D-3399-234D-857C-D3368A557088}" type="slidenum">
              <a:rPr lang="en-US">
                <a:solidFill>
                  <a:schemeClr val="tx1"/>
                </a:solidFill>
              </a:rPr>
              <a:pPr algn="r" eaLnBrk="1" hangingPunct="1">
                <a:buClr>
                  <a:schemeClr val="tx2"/>
                </a:buClr>
              </a:pPr>
              <a:t>6</a:t>
            </a:fld>
            <a:endParaRPr lang="en-US" dirty="0">
              <a:solidFill>
                <a:schemeClr val="tx1"/>
              </a:solidFill>
            </a:endParaRPr>
          </a:p>
        </p:txBody>
      </p:sp>
      <p:sp>
        <p:nvSpPr>
          <p:cNvPr id="52227" name="Slide Image Placeholder 1"/>
          <p:cNvSpPr>
            <a:spLocks noGrp="1" noRot="1" noChangeAspect="1" noTextEdit="1"/>
          </p:cNvSpPr>
          <p:nvPr>
            <p:ph type="sldImg"/>
          </p:nvPr>
        </p:nvSpPr>
        <p:spPr>
          <a:xfrm>
            <a:off x="552450" y="581025"/>
            <a:ext cx="5922963" cy="4100513"/>
          </a:xfrm>
          <a:ln/>
        </p:spPr>
      </p:sp>
      <p:sp>
        <p:nvSpPr>
          <p:cNvPr id="52228"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dirty="0">
              <a:ea typeface="ＭＳ Ｐゴシック" charset="0"/>
            </a:endParaRPr>
          </a:p>
        </p:txBody>
      </p:sp>
      <p:sp>
        <p:nvSpPr>
          <p:cNvPr id="52229" name="Slide Number Placeholder 3"/>
          <p:cNvSpPr txBox="1">
            <a:spLocks noGrp="1"/>
          </p:cNvSpPr>
          <p:nvPr/>
        </p:nvSpPr>
        <p:spPr bwMode="auto">
          <a:xfrm>
            <a:off x="3973513" y="8842375"/>
            <a:ext cx="304165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5" tIns="45777" rIns="91555" bIns="45777" anchor="b"/>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pPr algn="r" eaLnBrk="1" hangingPunct="1">
              <a:buClr>
                <a:schemeClr val="tx2"/>
              </a:buClr>
            </a:pPr>
            <a:fld id="{D8961AC7-D973-AD4C-9A4D-DE207CF41FF4}" type="slidenum">
              <a:rPr lang="en-US">
                <a:solidFill>
                  <a:schemeClr val="tx1"/>
                </a:solidFill>
              </a:rPr>
              <a:pPr algn="r" eaLnBrk="1" hangingPunct="1">
                <a:buClr>
                  <a:schemeClr val="tx2"/>
                </a:buClr>
              </a:pPr>
              <a:t>6</a:t>
            </a:fld>
            <a:endParaRPr lang="en-US" dirty="0">
              <a:solidFill>
                <a:schemeClr val="tx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E83532E9-4661-4646-B8CA-10F2B72402BC}" type="slidenum">
              <a:rPr lang="en-US">
                <a:solidFill>
                  <a:schemeClr val="tx1"/>
                </a:solidFill>
              </a:rPr>
              <a:pPr eaLnBrk="1" hangingPunct="1"/>
              <a:t>7</a:t>
            </a:fld>
            <a:endParaRPr lang="en-US" dirty="0">
              <a:solidFill>
                <a:schemeClr val="tx1"/>
              </a:solidFill>
            </a:endParaRPr>
          </a:p>
        </p:txBody>
      </p:sp>
      <p:sp>
        <p:nvSpPr>
          <p:cNvPr id="52226" name="Rectangle 7"/>
          <p:cNvSpPr txBox="1">
            <a:spLocks noGrp="1" noChangeArrowheads="1"/>
          </p:cNvSpPr>
          <p:nvPr/>
        </p:nvSpPr>
        <p:spPr bwMode="auto">
          <a:xfrm>
            <a:off x="3973513" y="8842375"/>
            <a:ext cx="304165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5" tIns="45777" rIns="91555" bIns="45777" anchor="b"/>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pPr algn="r" eaLnBrk="1" hangingPunct="1">
              <a:buClr>
                <a:schemeClr val="tx2"/>
              </a:buClr>
            </a:pPr>
            <a:fld id="{328CB52D-3399-234D-857C-D3368A557088}" type="slidenum">
              <a:rPr lang="en-US">
                <a:solidFill>
                  <a:schemeClr val="tx1"/>
                </a:solidFill>
              </a:rPr>
              <a:pPr algn="r" eaLnBrk="1" hangingPunct="1">
                <a:buClr>
                  <a:schemeClr val="tx2"/>
                </a:buClr>
              </a:pPr>
              <a:t>7</a:t>
            </a:fld>
            <a:endParaRPr lang="en-US" dirty="0">
              <a:solidFill>
                <a:schemeClr val="tx1"/>
              </a:solidFill>
            </a:endParaRPr>
          </a:p>
        </p:txBody>
      </p:sp>
      <p:sp>
        <p:nvSpPr>
          <p:cNvPr id="52227" name="Slide Image Placeholder 1"/>
          <p:cNvSpPr>
            <a:spLocks noGrp="1" noRot="1" noChangeAspect="1" noTextEdit="1"/>
          </p:cNvSpPr>
          <p:nvPr>
            <p:ph type="sldImg"/>
          </p:nvPr>
        </p:nvSpPr>
        <p:spPr>
          <a:xfrm>
            <a:off x="552450" y="581025"/>
            <a:ext cx="5922963" cy="4100513"/>
          </a:xfrm>
          <a:ln/>
        </p:spPr>
      </p:sp>
      <p:sp>
        <p:nvSpPr>
          <p:cNvPr id="52228"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dirty="0">
              <a:ea typeface="ＭＳ Ｐゴシック" charset="0"/>
            </a:endParaRPr>
          </a:p>
        </p:txBody>
      </p:sp>
      <p:sp>
        <p:nvSpPr>
          <p:cNvPr id="52229" name="Slide Number Placeholder 3"/>
          <p:cNvSpPr txBox="1">
            <a:spLocks noGrp="1"/>
          </p:cNvSpPr>
          <p:nvPr/>
        </p:nvSpPr>
        <p:spPr bwMode="auto">
          <a:xfrm>
            <a:off x="3973513" y="8842375"/>
            <a:ext cx="304165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5" tIns="45777" rIns="91555" bIns="45777" anchor="b"/>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pPr algn="r" eaLnBrk="1" hangingPunct="1">
              <a:buClr>
                <a:schemeClr val="tx2"/>
              </a:buClr>
            </a:pPr>
            <a:fld id="{D8961AC7-D973-AD4C-9A4D-DE207CF41FF4}" type="slidenum">
              <a:rPr lang="en-US">
                <a:solidFill>
                  <a:schemeClr val="tx1"/>
                </a:solidFill>
              </a:rPr>
              <a:pPr algn="r" eaLnBrk="1" hangingPunct="1">
                <a:buClr>
                  <a:schemeClr val="tx2"/>
                </a:buClr>
              </a:pPr>
              <a:t>7</a:t>
            </a:fld>
            <a:endParaRPr lang="en-US" dirty="0">
              <a:solidFill>
                <a:schemeClr val="tx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xfrm>
            <a:off x="552450" y="581025"/>
            <a:ext cx="5922963" cy="4100513"/>
          </a:xfrm>
          <a:ln/>
        </p:spPr>
      </p:sp>
      <p:sp>
        <p:nvSpPr>
          <p:cNvPr id="50178"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ea typeface="ＭＳ Ｐゴシック" charset="0"/>
            </a:endParaRPr>
          </a:p>
        </p:txBody>
      </p:sp>
      <p:sp>
        <p:nvSpPr>
          <p:cNvPr id="50179"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9AD2C9A4-C24A-3E4A-9E7A-2C605774A4E4}" type="slidenum">
              <a:rPr lang="en-GB">
                <a:solidFill>
                  <a:srgbClr val="EEECE1"/>
                </a:solidFill>
              </a:rPr>
              <a:pPr eaLnBrk="1" hangingPunct="1"/>
              <a:t>10</a:t>
            </a:fld>
            <a:endParaRPr lang="en-GB">
              <a:solidFill>
                <a:srgbClr val="EEECE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xfrm>
            <a:off x="552450" y="581025"/>
            <a:ext cx="5922963" cy="4100513"/>
          </a:xfrm>
          <a:ln/>
        </p:spPr>
      </p:sp>
      <p:sp>
        <p:nvSpPr>
          <p:cNvPr id="55298"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ea typeface="ＭＳ Ｐゴシック" charset="0"/>
            </a:endParaRPr>
          </a:p>
        </p:txBody>
      </p:sp>
      <p:sp>
        <p:nvSpPr>
          <p:cNvPr id="55299"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9FA1017C-6476-8E43-89D7-A075E269B734}" type="slidenum">
              <a:rPr lang="en-US">
                <a:solidFill>
                  <a:schemeClr val="tx1"/>
                </a:solidFill>
              </a:rPr>
              <a:pPr eaLnBrk="1" hangingPunct="1"/>
              <a:t>11</a:t>
            </a:fld>
            <a:endParaRPr lang="en-US" dirty="0">
              <a:solidFill>
                <a:schemeClr val="tx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a:xfrm>
            <a:off x="552450" y="581025"/>
            <a:ext cx="5922963" cy="4100513"/>
          </a:xfrm>
          <a:ln/>
        </p:spPr>
      </p:sp>
      <p:sp>
        <p:nvSpPr>
          <p:cNvPr id="59394"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ea typeface="ＭＳ Ｐゴシック" charset="0"/>
            </a:endParaRPr>
          </a:p>
        </p:txBody>
      </p:sp>
      <p:sp>
        <p:nvSpPr>
          <p:cNvPr id="59395"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79BF2813-5565-6940-AB08-160B65B06851}" type="slidenum">
              <a:rPr lang="en-GB">
                <a:solidFill>
                  <a:schemeClr val="tx1"/>
                </a:solidFill>
              </a:rPr>
              <a:pPr eaLnBrk="1" hangingPunct="1"/>
              <a:t>12</a:t>
            </a:fld>
            <a:endParaRPr lang="en-GB" dirty="0">
              <a:solidFill>
                <a:schemeClr val="tx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xfrm>
            <a:off x="552450" y="581025"/>
            <a:ext cx="5922963" cy="4100513"/>
          </a:xfrm>
          <a:ln/>
        </p:spPr>
      </p:sp>
      <p:sp>
        <p:nvSpPr>
          <p:cNvPr id="61442"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ea typeface="ＭＳ Ｐゴシック" charset="0"/>
            </a:endParaRPr>
          </a:p>
        </p:txBody>
      </p:sp>
      <p:sp>
        <p:nvSpPr>
          <p:cNvPr id="61443"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4B679CC7-6332-3C47-B387-F2D0E99DF07B}" type="slidenum">
              <a:rPr lang="en-GB">
                <a:solidFill>
                  <a:schemeClr val="tx1"/>
                </a:solidFill>
              </a:rPr>
              <a:pPr eaLnBrk="1" hangingPunct="1"/>
              <a:t>13</a:t>
            </a:fld>
            <a:endParaRPr lang="en-GB" dirty="0">
              <a:solidFill>
                <a:schemeClr val="tx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552450" y="581025"/>
            <a:ext cx="5922963" cy="4100513"/>
          </a:xfrm>
          <a:ln/>
        </p:spPr>
      </p:sp>
      <p:sp>
        <p:nvSpPr>
          <p:cNvPr id="63490"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ea typeface="ＭＳ Ｐゴシック" charset="0"/>
            </a:endParaRPr>
          </a:p>
        </p:txBody>
      </p:sp>
      <p:sp>
        <p:nvSpPr>
          <p:cNvPr id="6349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E8478E0F-2EEA-934E-8362-25A298F16F5C}" type="slidenum">
              <a:rPr lang="en-GB">
                <a:solidFill>
                  <a:schemeClr val="tx1"/>
                </a:solidFill>
              </a:rPr>
              <a:pPr eaLnBrk="1" hangingPunct="1"/>
              <a:t>14</a:t>
            </a:fld>
            <a:endParaRPr lang="en-GB" dirty="0">
              <a:solidFill>
                <a:schemeClr val="tx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a:xfrm>
            <a:off x="552450" y="581025"/>
            <a:ext cx="5922963" cy="4100513"/>
          </a:xfrm>
          <a:ln/>
        </p:spPr>
      </p:sp>
      <p:sp>
        <p:nvSpPr>
          <p:cNvPr id="63490"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ea typeface="ＭＳ Ｐゴシック" charset="0"/>
            </a:endParaRPr>
          </a:p>
        </p:txBody>
      </p:sp>
      <p:sp>
        <p:nvSpPr>
          <p:cNvPr id="6349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E8478E0F-2EEA-934E-8362-25A298F16F5C}" type="slidenum">
              <a:rPr lang="en-GB">
                <a:solidFill>
                  <a:schemeClr val="tx1"/>
                </a:solidFill>
              </a:rPr>
              <a:pPr eaLnBrk="1" hangingPunct="1"/>
              <a:t>15</a:t>
            </a:fld>
            <a:endParaRPr lang="en-GB" dirty="0">
              <a:solidFill>
                <a:schemeClr val="tx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8500"/>
            <a:ext cx="5043488" cy="349091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6264275" y="8926483"/>
            <a:ext cx="554038" cy="200055"/>
          </a:xfrm>
        </p:spPr>
        <p:txBody>
          <a:bodyPr/>
          <a:lstStyle/>
          <a:p>
            <a:fld id="{F2B99452-6573-4023-ADAC-D686A4E4080E}" type="slidenum">
              <a:rPr lang="en-US" smtClean="0"/>
              <a:pPr/>
              <a:t>28</a:t>
            </a:fld>
            <a:endParaRPr lang="en-US" dirty="0"/>
          </a:p>
        </p:txBody>
      </p:sp>
    </p:spTree>
    <p:extLst>
      <p:ext uri="{BB962C8B-B14F-4D97-AF65-F5344CB8AC3E}">
        <p14:creationId xmlns:p14="http://schemas.microsoft.com/office/powerpoint/2010/main" val="4160872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noTextEdit="1"/>
          </p:cNvSpPr>
          <p:nvPr>
            <p:ph type="sldImg"/>
          </p:nvPr>
        </p:nvSpPr>
        <p:spPr>
          <a:xfrm>
            <a:off x="552450" y="581025"/>
            <a:ext cx="5922963" cy="4100513"/>
          </a:xfrm>
          <a:ln/>
        </p:spPr>
      </p:sp>
      <p:sp>
        <p:nvSpPr>
          <p:cNvPr id="125954"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ea typeface="ＭＳ Ｐゴシック" charset="0"/>
            </a:endParaRPr>
          </a:p>
        </p:txBody>
      </p:sp>
      <p:sp>
        <p:nvSpPr>
          <p:cNvPr id="125955"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BD62C052-9F01-4940-9F1E-BD1701689643}" type="slidenum">
              <a:rPr lang="en-GB">
                <a:solidFill>
                  <a:schemeClr val="tx1"/>
                </a:solidFill>
              </a:rPr>
              <a:pPr eaLnBrk="1" hangingPunct="1"/>
              <a:t>30</a:t>
            </a:fld>
            <a:endParaRPr lang="en-GB" dirty="0">
              <a:solidFill>
                <a:schemeClr val="tx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noTextEdit="1"/>
          </p:cNvSpPr>
          <p:nvPr>
            <p:ph type="sldImg"/>
          </p:nvPr>
        </p:nvSpPr>
        <p:spPr>
          <a:xfrm>
            <a:off x="552450" y="581025"/>
            <a:ext cx="5922963" cy="4100513"/>
          </a:xfrm>
          <a:ln/>
        </p:spPr>
      </p:sp>
      <p:sp>
        <p:nvSpPr>
          <p:cNvPr id="132098" name="Notes Placeholder 2"/>
          <p:cNvSpPr>
            <a:spLocks noGrp="1"/>
          </p:cNvSpPr>
          <p:nvPr>
            <p:ph type="body" idx="1"/>
          </p:nvPr>
        </p:nvSpPr>
        <p:spPr>
          <a:xfrm>
            <a:off x="569913" y="5002213"/>
            <a:ext cx="5976937" cy="56626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charset="0"/>
              </a:rPr>
              <a:t>DFI Gaurantee’s</a:t>
            </a:r>
          </a:p>
          <a:p>
            <a:endParaRPr lang="en-US" dirty="0">
              <a:ea typeface="ＭＳ Ｐゴシック" charset="0"/>
            </a:endParaRPr>
          </a:p>
          <a:p>
            <a:r>
              <a:rPr lang="en-US" dirty="0">
                <a:ea typeface="ＭＳ Ｐゴシック" charset="0"/>
              </a:rPr>
              <a:t>Agriculture is growning and we are diversifying the economy </a:t>
            </a:r>
          </a:p>
          <a:p>
            <a:r>
              <a:rPr lang="en-US" dirty="0">
                <a:ea typeface="ＭＳ Ｐゴシック" charset="0"/>
              </a:rPr>
              <a:t>Government is </a:t>
            </a:r>
            <a:r>
              <a:rPr lang="en-US" dirty="0" smtClean="0">
                <a:ea typeface="ＭＳ Ｐゴシック" charset="0"/>
              </a:rPr>
              <a:t>investing </a:t>
            </a:r>
            <a:r>
              <a:rPr lang="en-US" dirty="0">
                <a:ea typeface="ＭＳ Ｐゴシック" charset="0"/>
              </a:rPr>
              <a:t>heavily </a:t>
            </a:r>
          </a:p>
          <a:p>
            <a:r>
              <a:rPr lang="en-US" dirty="0">
                <a:ea typeface="ＭＳ Ｐゴシック" charset="0"/>
              </a:rPr>
              <a:t>We are strongly supporting a private sector </a:t>
            </a:r>
            <a:r>
              <a:rPr lang="en-US" dirty="0" smtClean="0">
                <a:ea typeface="ＭＳ Ｐゴシック" charset="0"/>
              </a:rPr>
              <a:t>initiative </a:t>
            </a:r>
            <a:r>
              <a:rPr lang="en-US" dirty="0">
                <a:ea typeface="ＭＳ Ｐゴシック" charset="0"/>
              </a:rPr>
              <a:t>to grow the agriculture movement </a:t>
            </a:r>
          </a:p>
          <a:p>
            <a:r>
              <a:rPr lang="en-US" dirty="0">
                <a:ea typeface="ＭＳ Ｐゴシック" charset="0"/>
              </a:rPr>
              <a:t>We become better performing stocks</a:t>
            </a:r>
          </a:p>
          <a:p>
            <a:r>
              <a:rPr lang="en-US" dirty="0">
                <a:ea typeface="ＭＳ Ｐゴシック" charset="0"/>
              </a:rPr>
              <a:t>Growing population growth</a:t>
            </a:r>
          </a:p>
          <a:p>
            <a:r>
              <a:rPr lang="en-US" dirty="0">
                <a:ea typeface="ＭＳ Ｐゴシック" charset="0"/>
              </a:rPr>
              <a:t>Import </a:t>
            </a:r>
            <a:r>
              <a:rPr lang="en-US" dirty="0" smtClean="0">
                <a:ea typeface="ＭＳ Ｐゴシック" charset="0"/>
              </a:rPr>
              <a:t>Substitution </a:t>
            </a:r>
            <a:endParaRPr lang="en-US" dirty="0">
              <a:ea typeface="ＭＳ Ｐゴシック" charset="0"/>
            </a:endParaRPr>
          </a:p>
          <a:p>
            <a:r>
              <a:rPr lang="en-US" dirty="0">
                <a:ea typeface="ＭＳ Ｐゴシック" charset="0"/>
              </a:rPr>
              <a:t>Incentives to companies to do value addition and processing focus sharply on value chain development Not just production becos of the increased investment we are witnessing now in the agricultural sector due to the policies of government </a:t>
            </a:r>
          </a:p>
          <a:p>
            <a:r>
              <a:rPr lang="en-US" dirty="0">
                <a:ea typeface="ＭＳ Ｐゴシック" charset="0"/>
              </a:rPr>
              <a:t>Cite the Nation July 11</a:t>
            </a:r>
            <a:r>
              <a:rPr lang="en-US" baseline="30000" dirty="0">
                <a:ea typeface="ＭＳ Ｐゴシック" charset="0"/>
              </a:rPr>
              <a:t>th</a:t>
            </a:r>
            <a:r>
              <a:rPr lang="en-US" dirty="0">
                <a:ea typeface="ＭＳ Ｐゴシック" charset="0"/>
              </a:rPr>
              <a:t> 2012 </a:t>
            </a:r>
          </a:p>
          <a:p>
            <a:endParaRPr lang="en-US" dirty="0">
              <a:ea typeface="ＭＳ Ｐゴシック" charset="0"/>
            </a:endParaRPr>
          </a:p>
          <a:p>
            <a:r>
              <a:rPr lang="en-US" dirty="0">
                <a:ea typeface="ＭＳ Ｐゴシック" charset="0"/>
              </a:rPr>
              <a:t>New Fiscal Measures Boost Agric Stocks</a:t>
            </a:r>
          </a:p>
          <a:p>
            <a:r>
              <a:rPr lang="en-US" dirty="0">
                <a:ea typeface="ＭＳ Ｐゴシック" charset="0"/>
              </a:rPr>
              <a:t>Market analyst have said that the new agric  centric fiscal policies measures will impact positively on quoted agric companies and enhance their profitability within the </a:t>
            </a:r>
            <a:r>
              <a:rPr lang="en-US" dirty="0" smtClean="0">
                <a:ea typeface="ＭＳ Ｐゴシック" charset="0"/>
              </a:rPr>
              <a:t>medium </a:t>
            </a:r>
            <a:r>
              <a:rPr lang="en-US" dirty="0">
                <a:ea typeface="ＭＳ Ｐゴシック" charset="0"/>
              </a:rPr>
              <a:t>to long term.  The new policy measures were the much needed incentives to boost large scale agricultural business… the new measures will be general impetus for the sector.  Nation Wed July 11 2012 pg 47.  Nation Investors </a:t>
            </a:r>
          </a:p>
        </p:txBody>
      </p:sp>
      <p:sp>
        <p:nvSpPr>
          <p:cNvPr id="132099"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D5E8EF33-1A47-CA49-B79E-9AAB10ED4B08}" type="slidenum">
              <a:rPr lang="en-GB">
                <a:solidFill>
                  <a:schemeClr val="tx1"/>
                </a:solidFill>
              </a:rPr>
              <a:pPr eaLnBrk="1" hangingPunct="1"/>
              <a:t>33</a:t>
            </a:fld>
            <a:endParaRPr lang="en-GB" dirty="0">
              <a:solidFill>
                <a:schemeClr val="tx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xfrm>
            <a:off x="569914" y="5002213"/>
            <a:ext cx="5976937" cy="2616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ea typeface="ＭＳ Ｐゴシック" charset="0"/>
            </a:endParaRPr>
          </a:p>
        </p:txBody>
      </p:sp>
      <p:sp>
        <p:nvSpPr>
          <p:cNvPr id="13517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060" eaLnBrk="0" hangingPunct="0">
              <a:defRPr sz="1200">
                <a:solidFill>
                  <a:schemeClr val="bg2"/>
                </a:solidFill>
                <a:latin typeface="Arial" charset="0"/>
                <a:ea typeface="ＭＳ Ｐゴシック" charset="0"/>
                <a:cs typeface="ＭＳ Ｐゴシック" charset="0"/>
              </a:defRPr>
            </a:lvl1pPr>
            <a:lvl2pPr marL="742895" indent="-285729" defTabSz="873060" eaLnBrk="0" hangingPunct="0">
              <a:defRPr sz="1200">
                <a:solidFill>
                  <a:schemeClr val="bg2"/>
                </a:solidFill>
                <a:latin typeface="Arial" charset="0"/>
                <a:ea typeface="ＭＳ Ｐゴシック" charset="0"/>
              </a:defRPr>
            </a:lvl2pPr>
            <a:lvl3pPr marL="1142915" indent="-228583" defTabSz="873060" eaLnBrk="0" hangingPunct="0">
              <a:defRPr sz="1200">
                <a:solidFill>
                  <a:schemeClr val="bg2"/>
                </a:solidFill>
                <a:latin typeface="Arial" charset="0"/>
                <a:ea typeface="ＭＳ Ｐゴシック" charset="0"/>
              </a:defRPr>
            </a:lvl3pPr>
            <a:lvl4pPr marL="1600081" indent="-228583" defTabSz="873060" eaLnBrk="0" hangingPunct="0">
              <a:defRPr sz="1200">
                <a:solidFill>
                  <a:schemeClr val="bg2"/>
                </a:solidFill>
                <a:latin typeface="Arial" charset="0"/>
                <a:ea typeface="ＭＳ Ｐゴシック" charset="0"/>
              </a:defRPr>
            </a:lvl4pPr>
            <a:lvl5pPr marL="2057247" indent="-228583" defTabSz="873060" eaLnBrk="0" hangingPunct="0">
              <a:defRPr sz="1200">
                <a:solidFill>
                  <a:schemeClr val="bg2"/>
                </a:solidFill>
                <a:latin typeface="Arial" charset="0"/>
                <a:ea typeface="ＭＳ Ｐゴシック" charset="0"/>
              </a:defRPr>
            </a:lvl5pPr>
            <a:lvl6pPr marL="2514414" indent="-228583" defTabSz="873060" eaLnBrk="0" fontAlgn="base" hangingPunct="0">
              <a:spcBef>
                <a:spcPct val="0"/>
              </a:spcBef>
              <a:spcAft>
                <a:spcPct val="0"/>
              </a:spcAft>
              <a:defRPr sz="1200">
                <a:solidFill>
                  <a:schemeClr val="bg2"/>
                </a:solidFill>
                <a:latin typeface="Arial" charset="0"/>
                <a:ea typeface="ＭＳ Ｐゴシック" charset="0"/>
              </a:defRPr>
            </a:lvl6pPr>
            <a:lvl7pPr marL="2971581" indent="-228583" defTabSz="873060" eaLnBrk="0" fontAlgn="base" hangingPunct="0">
              <a:spcBef>
                <a:spcPct val="0"/>
              </a:spcBef>
              <a:spcAft>
                <a:spcPct val="0"/>
              </a:spcAft>
              <a:defRPr sz="1200">
                <a:solidFill>
                  <a:schemeClr val="bg2"/>
                </a:solidFill>
                <a:latin typeface="Arial" charset="0"/>
                <a:ea typeface="ＭＳ Ｐゴシック" charset="0"/>
              </a:defRPr>
            </a:lvl7pPr>
            <a:lvl8pPr marL="3428747" indent="-228583" defTabSz="873060" eaLnBrk="0" fontAlgn="base" hangingPunct="0">
              <a:spcBef>
                <a:spcPct val="0"/>
              </a:spcBef>
              <a:spcAft>
                <a:spcPct val="0"/>
              </a:spcAft>
              <a:defRPr sz="1200">
                <a:solidFill>
                  <a:schemeClr val="bg2"/>
                </a:solidFill>
                <a:latin typeface="Arial" charset="0"/>
                <a:ea typeface="ＭＳ Ｐゴシック" charset="0"/>
              </a:defRPr>
            </a:lvl8pPr>
            <a:lvl9pPr marL="3885913" indent="-228583" defTabSz="87306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74B2B7BE-43F3-B846-83A8-2EBB0A94C583}" type="slidenum">
              <a:rPr lang="en-US">
                <a:solidFill>
                  <a:schemeClr val="tx1"/>
                </a:solidFill>
              </a:rPr>
              <a:pPr eaLnBrk="1" hangingPunct="1"/>
              <a:t>35</a:t>
            </a:fld>
            <a:endParaRPr lang="en-US">
              <a:solidFill>
                <a:schemeClr val="tx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xfrm>
            <a:off x="552450" y="581025"/>
            <a:ext cx="5922963" cy="4100513"/>
          </a:xfrm>
          <a:ln/>
        </p:spPr>
      </p:sp>
      <p:sp>
        <p:nvSpPr>
          <p:cNvPr id="102402" name="Notes Placeholder 2"/>
          <p:cNvSpPr>
            <a:spLocks noGrp="1"/>
          </p:cNvSpPr>
          <p:nvPr>
            <p:ph type="body" idx="1"/>
          </p:nvPr>
        </p:nvSpPr>
        <p:spPr>
          <a:xfrm>
            <a:off x="569913" y="5002213"/>
            <a:ext cx="5976937" cy="56626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ea typeface="ＭＳ Ｐゴシック" charset="0"/>
            </a:endParaRPr>
          </a:p>
        </p:txBody>
      </p:sp>
      <p:sp>
        <p:nvSpPr>
          <p:cNvPr id="102403"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A8F7D61D-311A-B847-9672-8618A80BCF06}" type="slidenum">
              <a:rPr lang="en-GB">
                <a:solidFill>
                  <a:schemeClr val="tx1"/>
                </a:solidFill>
              </a:rPr>
              <a:pPr eaLnBrk="1" hangingPunct="1"/>
              <a:t>36</a:t>
            </a:fld>
            <a:endParaRPr lang="en-GB" dirty="0">
              <a:solidFill>
                <a:schemeClr val="tx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xfrm>
            <a:off x="552450" y="581025"/>
            <a:ext cx="5922963" cy="4100513"/>
          </a:xfrm>
          <a:ln/>
        </p:spPr>
      </p:sp>
      <p:sp>
        <p:nvSpPr>
          <p:cNvPr id="102402" name="Notes Placeholder 2"/>
          <p:cNvSpPr>
            <a:spLocks noGrp="1"/>
          </p:cNvSpPr>
          <p:nvPr>
            <p:ph type="body" idx="1"/>
          </p:nvPr>
        </p:nvSpPr>
        <p:spPr>
          <a:xfrm>
            <a:off x="569913" y="5002213"/>
            <a:ext cx="5976937" cy="56626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dirty="0">
              <a:ea typeface="ＭＳ Ｐゴシック" charset="0"/>
            </a:endParaRPr>
          </a:p>
        </p:txBody>
      </p:sp>
      <p:sp>
        <p:nvSpPr>
          <p:cNvPr id="102403"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A8F7D61D-311A-B847-9672-8618A80BCF06}" type="slidenum">
              <a:rPr lang="en-GB">
                <a:solidFill>
                  <a:schemeClr val="tx1"/>
                </a:solidFill>
              </a:rPr>
              <a:pPr eaLnBrk="1" hangingPunct="1"/>
              <a:t>37</a:t>
            </a:fld>
            <a:endParaRPr lang="en-GB" dirty="0">
              <a:solidFill>
                <a:schemeClr val="tx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xfrm>
            <a:off x="552450" y="581025"/>
            <a:ext cx="5922963" cy="4100513"/>
          </a:xfrm>
          <a:ln/>
        </p:spPr>
      </p:sp>
      <p:sp>
        <p:nvSpPr>
          <p:cNvPr id="47106" name="Notes Placeholder 2"/>
          <p:cNvSpPr>
            <a:spLocks noGrp="1"/>
          </p:cNvSpPr>
          <p:nvPr>
            <p:ph type="body" idx="1"/>
          </p:nvPr>
        </p:nvSpPr>
        <p:spPr>
          <a:xfrm>
            <a:off x="569913" y="5002213"/>
            <a:ext cx="5976937" cy="98488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2" indent="0">
              <a:buSzTx/>
              <a:buFontTx/>
              <a:buNone/>
            </a:pPr>
            <a:r>
              <a:rPr lang="en-US" dirty="0">
                <a:cs typeface="Times New Roman" charset="0"/>
              </a:rPr>
              <a:t>n the last ten years, approximately </a:t>
            </a:r>
            <a:r>
              <a:rPr lang="en-US" b="1" u="sng" dirty="0">
                <a:cs typeface="Times New Roman" charset="0"/>
              </a:rPr>
              <a:t>20 million youth entered the country’s labor market</a:t>
            </a:r>
            <a:r>
              <a:rPr lang="en-US" dirty="0">
                <a:cs typeface="Times New Roman" charset="0"/>
              </a:rPr>
              <a:t> and only a small fraction was able to secure employment</a:t>
            </a:r>
            <a:r>
              <a:rPr lang="en-US" dirty="0"/>
              <a:t>.</a:t>
            </a:r>
            <a:endParaRPr lang="en-US" dirty="0">
              <a:cs typeface="Times New Roman" charset="0"/>
            </a:endParaRPr>
          </a:p>
          <a:p>
            <a:endParaRPr lang="en-US" dirty="0"/>
          </a:p>
        </p:txBody>
      </p:sp>
      <p:sp>
        <p:nvSpPr>
          <p:cNvPr id="47107"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a:defRPr sz="1200">
                <a:solidFill>
                  <a:schemeClr val="bg2"/>
                </a:solidFill>
                <a:latin typeface="Arial" charset="0"/>
                <a:ea typeface="ＭＳ Ｐゴシック" charset="0"/>
                <a:cs typeface="ＭＳ Ｐゴシック" charset="0"/>
              </a:defRPr>
            </a:lvl1pPr>
            <a:lvl2pPr marL="742950" indent="-285750" defTabSz="873125">
              <a:defRPr sz="1200">
                <a:solidFill>
                  <a:schemeClr val="bg2"/>
                </a:solidFill>
                <a:latin typeface="Arial" charset="0"/>
                <a:ea typeface="ＭＳ Ｐゴシック" charset="0"/>
              </a:defRPr>
            </a:lvl2pPr>
            <a:lvl3pPr marL="1143000" indent="-228600" defTabSz="873125">
              <a:defRPr sz="1200">
                <a:solidFill>
                  <a:schemeClr val="bg2"/>
                </a:solidFill>
                <a:latin typeface="Arial" charset="0"/>
                <a:ea typeface="ＭＳ Ｐゴシック" charset="0"/>
              </a:defRPr>
            </a:lvl3pPr>
            <a:lvl4pPr marL="1600200" indent="-228600" defTabSz="873125">
              <a:defRPr sz="1200">
                <a:solidFill>
                  <a:schemeClr val="bg2"/>
                </a:solidFill>
                <a:latin typeface="Arial" charset="0"/>
                <a:ea typeface="ＭＳ Ｐゴシック" charset="0"/>
              </a:defRPr>
            </a:lvl4pPr>
            <a:lvl5pPr marL="2057400" indent="-228600" defTabSz="873125">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fld id="{0FEA9686-E0FB-2249-A46C-9E634EB0E0EF}" type="slidenum">
              <a:rPr lang="en-GB">
                <a:solidFill>
                  <a:schemeClr val="tx1"/>
                </a:solidFill>
                <a:cs typeface="Arial" charset="0"/>
              </a:rPr>
              <a:pPr/>
              <a:t>38</a:t>
            </a:fld>
            <a:endParaRPr lang="en-GB" dirty="0">
              <a:solidFill>
                <a:schemeClr val="tx1"/>
              </a:solidFill>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xfrm>
            <a:off x="552450" y="581025"/>
            <a:ext cx="5922963" cy="4100513"/>
          </a:xfrm>
          <a:ln/>
        </p:spPr>
      </p:sp>
      <p:sp>
        <p:nvSpPr>
          <p:cNvPr id="99330" name="Notes Placeholder 2"/>
          <p:cNvSpPr>
            <a:spLocks noGrp="1"/>
          </p:cNvSpPr>
          <p:nvPr>
            <p:ph type="body" idx="1"/>
          </p:nvPr>
        </p:nvSpPr>
        <p:spPr>
          <a:xfrm>
            <a:off x="569913" y="5002213"/>
            <a:ext cx="5976937" cy="246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ea typeface="ＭＳ Ｐゴシック" charset="0"/>
            </a:endParaRPr>
          </a:p>
        </p:txBody>
      </p:sp>
      <p:sp>
        <p:nvSpPr>
          <p:cNvPr id="9933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73125" eaLnBrk="0" hangingPunct="0">
              <a:defRPr sz="1200">
                <a:solidFill>
                  <a:schemeClr val="bg2"/>
                </a:solidFill>
                <a:latin typeface="Arial" charset="0"/>
                <a:ea typeface="ＭＳ Ｐゴシック" charset="0"/>
                <a:cs typeface="ＭＳ Ｐゴシック" charset="0"/>
              </a:defRPr>
            </a:lvl1pPr>
            <a:lvl2pPr marL="742950" indent="-285750" defTabSz="873125" eaLnBrk="0" hangingPunct="0">
              <a:defRPr sz="1200">
                <a:solidFill>
                  <a:schemeClr val="bg2"/>
                </a:solidFill>
                <a:latin typeface="Arial" charset="0"/>
                <a:ea typeface="ＭＳ Ｐゴシック" charset="0"/>
              </a:defRPr>
            </a:lvl2pPr>
            <a:lvl3pPr marL="1143000" indent="-228600" defTabSz="873125" eaLnBrk="0" hangingPunct="0">
              <a:defRPr sz="1200">
                <a:solidFill>
                  <a:schemeClr val="bg2"/>
                </a:solidFill>
                <a:latin typeface="Arial" charset="0"/>
                <a:ea typeface="ＭＳ Ｐゴシック" charset="0"/>
              </a:defRPr>
            </a:lvl3pPr>
            <a:lvl4pPr marL="1600200" indent="-228600" defTabSz="873125" eaLnBrk="0" hangingPunct="0">
              <a:defRPr sz="1200">
                <a:solidFill>
                  <a:schemeClr val="bg2"/>
                </a:solidFill>
                <a:latin typeface="Arial" charset="0"/>
                <a:ea typeface="ＭＳ Ｐゴシック" charset="0"/>
              </a:defRPr>
            </a:lvl4pPr>
            <a:lvl5pPr marL="2057400" indent="-228600" defTabSz="873125" eaLnBrk="0" hangingPunct="0">
              <a:defRPr sz="1200">
                <a:solidFill>
                  <a:schemeClr val="bg2"/>
                </a:solidFill>
                <a:latin typeface="Arial" charset="0"/>
                <a:ea typeface="ＭＳ Ｐゴシック" charset="0"/>
              </a:defRPr>
            </a:lvl5pPr>
            <a:lvl6pPr marL="2514600" indent="-228600" defTabSz="87312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7312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7312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7312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B3F1584C-9B9D-5047-871F-33B879DF882E}" type="slidenum">
              <a:rPr lang="en-GB">
                <a:solidFill>
                  <a:srgbClr val="EEECE1"/>
                </a:solidFill>
              </a:rPr>
              <a:pPr eaLnBrk="1" hangingPunct="1"/>
              <a:t>41</a:t>
            </a:fld>
            <a:endParaRPr lang="en-GB">
              <a:solidFill>
                <a:srgbClr val="EEECE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4.jpeg"/><Relationship Id="rId2" Type="http://schemas.openxmlformats.org/officeDocument/2006/relationships/tags" Target="../tags/tag6.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5.jpeg"/><Relationship Id="rId2" Type="http://schemas.openxmlformats.org/officeDocument/2006/relationships/tags" Target="../tags/tag8.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slideMaster" Target="../slideMasters/slideMaster1.xml"/><Relationship Id="rId4" Type="http://schemas.openxmlformats.org/officeDocument/2006/relationships/tags" Target="../tags/tag10.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1.jpeg"/><Relationship Id="rId2" Type="http://schemas.openxmlformats.org/officeDocument/2006/relationships/tags" Target="../tags/tag11.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slideMaster" Target="../slideMasters/slideMaster1.xml"/><Relationship Id="rId4" Type="http://schemas.openxmlformats.org/officeDocument/2006/relationships/tags" Target="../tags/tag13.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5.xml"/><Relationship Id="rId7" Type="http://schemas.openxmlformats.org/officeDocument/2006/relationships/oleObject" Target="../embeddings/oleObject5.bin"/><Relationship Id="rId2" Type="http://schemas.openxmlformats.org/officeDocument/2006/relationships/tags" Target="../tags/tag14.xml"/><Relationship Id="rId1" Type="http://schemas.openxmlformats.org/officeDocument/2006/relationships/vmlDrawing" Target="../drawings/vmlDrawing5.v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9.xml"/><Relationship Id="rId7" Type="http://schemas.openxmlformats.org/officeDocument/2006/relationships/oleObject" Target="../embeddings/oleObject6.bin"/><Relationship Id="rId2" Type="http://schemas.openxmlformats.org/officeDocument/2006/relationships/tags" Target="../tags/tag18.xml"/><Relationship Id="rId1" Type="http://schemas.openxmlformats.org/officeDocument/2006/relationships/vmlDrawing" Target="../drawings/vmlDrawing6.v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23.xml"/><Relationship Id="rId7" Type="http://schemas.openxmlformats.org/officeDocument/2006/relationships/oleObject" Target="../embeddings/oleObject7.bin"/><Relationship Id="rId2" Type="http://schemas.openxmlformats.org/officeDocument/2006/relationships/tags" Target="../tags/tag22.xml"/><Relationship Id="rId1" Type="http://schemas.openxmlformats.org/officeDocument/2006/relationships/vmlDrawing" Target="../drawings/vmlDrawing7.vml"/><Relationship Id="rId6" Type="http://schemas.openxmlformats.org/officeDocument/2006/relationships/slideMaster" Target="../slideMasters/slideMaster1.xml"/><Relationship Id="rId5" Type="http://schemas.openxmlformats.org/officeDocument/2006/relationships/tags" Target="../tags/tag25.xml"/><Relationship Id="rId4" Type="http://schemas.openxmlformats.org/officeDocument/2006/relationships/tags" Target="../tags/tag24.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27.xml"/><Relationship Id="rId7" Type="http://schemas.openxmlformats.org/officeDocument/2006/relationships/oleObject" Target="../embeddings/oleObject8.bin"/><Relationship Id="rId2" Type="http://schemas.openxmlformats.org/officeDocument/2006/relationships/tags" Target="../tags/tag26.xml"/><Relationship Id="rId1" Type="http://schemas.openxmlformats.org/officeDocument/2006/relationships/vmlDrawing" Target="../drawings/vmlDrawing8.vml"/><Relationship Id="rId6" Type="http://schemas.openxmlformats.org/officeDocument/2006/relationships/slideMaster" Target="../slideMasters/slideMaster1.xml"/><Relationship Id="rId5" Type="http://schemas.openxmlformats.org/officeDocument/2006/relationships/tags" Target="../tags/tag29.xml"/><Relationship Id="rId4" Type="http://schemas.openxmlformats.org/officeDocument/2006/relationships/tags" Target="../tags/tag28.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31.xml"/><Relationship Id="rId7" Type="http://schemas.openxmlformats.org/officeDocument/2006/relationships/oleObject" Target="../embeddings/oleObject9.bin"/><Relationship Id="rId2" Type="http://schemas.openxmlformats.org/officeDocument/2006/relationships/tags" Target="../tags/tag30.xml"/><Relationship Id="rId1" Type="http://schemas.openxmlformats.org/officeDocument/2006/relationships/vmlDrawing" Target="../drawings/vmlDrawing9.vml"/><Relationship Id="rId6" Type="http://schemas.openxmlformats.org/officeDocument/2006/relationships/slideMaster" Target="../slideMasters/slideMaster1.xml"/><Relationship Id="rId5" Type="http://schemas.openxmlformats.org/officeDocument/2006/relationships/tags" Target="../tags/tag33.xml"/><Relationship Id="rId4" Type="http://schemas.openxmlformats.org/officeDocument/2006/relationships/tags" Target="../tags/tag32.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35.xml"/><Relationship Id="rId7" Type="http://schemas.openxmlformats.org/officeDocument/2006/relationships/oleObject" Target="../embeddings/oleObject10.bin"/><Relationship Id="rId2" Type="http://schemas.openxmlformats.org/officeDocument/2006/relationships/tags" Target="../tags/tag34.xml"/><Relationship Id="rId1" Type="http://schemas.openxmlformats.org/officeDocument/2006/relationships/vmlDrawing" Target="../drawings/vmlDrawing10.vml"/><Relationship Id="rId6" Type="http://schemas.openxmlformats.org/officeDocument/2006/relationships/slideMaster" Target="../slideMasters/slideMaster1.xml"/><Relationship Id="rId5" Type="http://schemas.openxmlformats.org/officeDocument/2006/relationships/tags" Target="../tags/tag37.xml"/><Relationship Id="rId4" Type="http://schemas.openxmlformats.org/officeDocument/2006/relationships/tags" Target="../tags/tag36.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39.xml"/><Relationship Id="rId7" Type="http://schemas.openxmlformats.org/officeDocument/2006/relationships/oleObject" Target="../embeddings/oleObject11.bin"/><Relationship Id="rId2" Type="http://schemas.openxmlformats.org/officeDocument/2006/relationships/tags" Target="../tags/tag38.xml"/><Relationship Id="rId1" Type="http://schemas.openxmlformats.org/officeDocument/2006/relationships/vmlDrawing" Target="../drawings/vmlDrawing11.vml"/><Relationship Id="rId6" Type="http://schemas.openxmlformats.org/officeDocument/2006/relationships/slideMaster" Target="../slideMasters/slideMaster1.xml"/><Relationship Id="rId5" Type="http://schemas.openxmlformats.org/officeDocument/2006/relationships/tags" Target="../tags/tag41.xml"/><Relationship Id="rId4" Type="http://schemas.openxmlformats.org/officeDocument/2006/relationships/tags" Target="../tags/tag40.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43.xml"/><Relationship Id="rId7" Type="http://schemas.openxmlformats.org/officeDocument/2006/relationships/oleObject" Target="../embeddings/oleObject12.bin"/><Relationship Id="rId2" Type="http://schemas.openxmlformats.org/officeDocument/2006/relationships/tags" Target="../tags/tag42.xml"/><Relationship Id="rId1" Type="http://schemas.openxmlformats.org/officeDocument/2006/relationships/vmlDrawing" Target="../drawings/vmlDrawing12.vml"/><Relationship Id="rId6" Type="http://schemas.openxmlformats.org/officeDocument/2006/relationships/slideMaster" Target="../slideMasters/slideMaster1.xml"/><Relationship Id="rId5" Type="http://schemas.openxmlformats.org/officeDocument/2006/relationships/tags" Target="../tags/tag45.xml"/><Relationship Id="rId4" Type="http://schemas.openxmlformats.org/officeDocument/2006/relationships/tags" Target="../tags/tag4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49.xml"/><Relationship Id="rId7" Type="http://schemas.openxmlformats.org/officeDocument/2006/relationships/tags" Target="../tags/tag53.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s>
</file>

<file path=ppt/slideLayouts/_rels/slideLayout14.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56.xml"/><Relationship Id="rId7" Type="http://schemas.openxmlformats.org/officeDocument/2006/relationships/tags" Target="../tags/tag60.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63.xml"/><Relationship Id="rId7" Type="http://schemas.openxmlformats.org/officeDocument/2006/relationships/slideMaster" Target="../slideMasters/slideMaster2.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69.xml"/><Relationship Id="rId7" Type="http://schemas.openxmlformats.org/officeDocument/2006/relationships/slideMaster" Target="../slideMasters/slideMaster2.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75.xml"/><Relationship Id="rId7" Type="http://schemas.openxmlformats.org/officeDocument/2006/relationships/slideMaster" Target="../slideMasters/slideMaster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slideMaster" Target="../slideMasters/slideMaster2.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slideMaster" Target="../slideMasters/slideMaster2.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93.xml"/><Relationship Id="rId7" Type="http://schemas.openxmlformats.org/officeDocument/2006/relationships/slideMaster" Target="../slideMasters/slideMaster2.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s>
</file>

<file path=ppt/slideLayouts/_rels/slideLayout2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99.xml"/><Relationship Id="rId7" Type="http://schemas.openxmlformats.org/officeDocument/2006/relationships/tags" Target="../tags/tag103.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4.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6.xml"/><Relationship Id="rId1" Type="http://schemas.openxmlformats.org/officeDocument/2006/relationships/tags" Target="../tags/tag105.xml"/></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8.xml"/><Relationship Id="rId1" Type="http://schemas.openxmlformats.org/officeDocument/2006/relationships/tags" Target="../tags/tag107.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111.xml"/><Relationship Id="rId7" Type="http://schemas.openxmlformats.org/officeDocument/2006/relationships/image" Target="../media/image8.jpeg"/><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slideMaster" Target="../slideMasters/slideMaster2.xml"/><Relationship Id="rId5" Type="http://schemas.openxmlformats.org/officeDocument/2006/relationships/tags" Target="../tags/tag113.xml"/><Relationship Id="rId4" Type="http://schemas.openxmlformats.org/officeDocument/2006/relationships/tags" Target="../tags/tag11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119.xml"/><Relationship Id="rId7" Type="http://schemas.openxmlformats.org/officeDocument/2006/relationships/image" Target="../media/image4.jpeg"/><Relationship Id="rId2" Type="http://schemas.openxmlformats.org/officeDocument/2006/relationships/tags" Target="../tags/tag118.xml"/><Relationship Id="rId1" Type="http://schemas.openxmlformats.org/officeDocument/2006/relationships/vmlDrawing" Target="../drawings/vmlDrawing14.vml"/><Relationship Id="rId6" Type="http://schemas.openxmlformats.org/officeDocument/2006/relationships/image" Target="../media/image3.emf"/><Relationship Id="rId5" Type="http://schemas.openxmlformats.org/officeDocument/2006/relationships/oleObject" Target="../embeddings/oleObject14.bin"/><Relationship Id="rId4"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vmlDrawing" Target="../drawings/vmlDrawing15.vml"/><Relationship Id="rId6" Type="http://schemas.openxmlformats.org/officeDocument/2006/relationships/oleObject" Target="../embeddings/oleObject15.bin"/><Relationship Id="rId5" Type="http://schemas.openxmlformats.org/officeDocument/2006/relationships/slideMaster" Target="../slideMasters/slideMaster3.xml"/><Relationship Id="rId4" Type="http://schemas.openxmlformats.org/officeDocument/2006/relationships/tags" Target="../tags/tag122.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vmlDrawing" Target="../drawings/vmlDrawing16.vml"/><Relationship Id="rId6" Type="http://schemas.openxmlformats.org/officeDocument/2006/relationships/oleObject" Target="../embeddings/oleObject16.bin"/><Relationship Id="rId5" Type="http://schemas.openxmlformats.org/officeDocument/2006/relationships/slideMaster" Target="../slideMasters/slideMaster3.xml"/><Relationship Id="rId4" Type="http://schemas.openxmlformats.org/officeDocument/2006/relationships/tags" Target="../tags/tag125.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vmlDrawing" Target="../drawings/vmlDrawing17.vml"/><Relationship Id="rId6" Type="http://schemas.openxmlformats.org/officeDocument/2006/relationships/oleObject" Target="../embeddings/oleObject17.bin"/><Relationship Id="rId5" Type="http://schemas.openxmlformats.org/officeDocument/2006/relationships/slideMaster" Target="../slideMasters/slideMaster3.xml"/><Relationship Id="rId4" Type="http://schemas.openxmlformats.org/officeDocument/2006/relationships/tags" Target="../tags/tag128.xml"/></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vmlDrawing" Target="../drawings/vmlDrawing18.vml"/><Relationship Id="rId6" Type="http://schemas.openxmlformats.org/officeDocument/2006/relationships/oleObject" Target="../embeddings/oleObject18.bin"/><Relationship Id="rId5" Type="http://schemas.openxmlformats.org/officeDocument/2006/relationships/slideMaster" Target="../slideMasters/slideMaster3.xml"/><Relationship Id="rId4" Type="http://schemas.openxmlformats.org/officeDocument/2006/relationships/tags" Target="../tags/tag13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graphicFrame>
        <p:nvGraphicFramePr>
          <p:cNvPr id="4" name="Rectangle 1193"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175397" name="think-cell Slide" r:id="rId5" imgW="0" imgH="0" progId="">
                  <p:embed/>
                </p:oleObj>
              </mc:Choice>
              <mc:Fallback>
                <p:oleObj name="think-cell Slide" r:id="rId5"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 name="McK Title Elements"/>
          <p:cNvGrpSpPr>
            <a:grpSpLocks/>
          </p:cNvGrpSpPr>
          <p:nvPr/>
        </p:nvGrpSpPr>
        <p:grpSpPr bwMode="auto">
          <a:xfrm>
            <a:off x="2918287" y="5019603"/>
            <a:ext cx="5455757" cy="1190512"/>
            <a:chOff x="1663" y="3099"/>
            <a:chExt cx="3109" cy="735"/>
          </a:xfrm>
        </p:grpSpPr>
        <p:sp>
          <p:nvSpPr>
            <p:cNvPr id="6" name="McK Document type" hidden="1"/>
            <p:cNvSpPr txBox="1">
              <a:spLocks noChangeArrowheads="1"/>
            </p:cNvSpPr>
            <p:nvPr userDrawn="1"/>
          </p:nvSpPr>
          <p:spPr bwMode="auto">
            <a:xfrm>
              <a:off x="1663" y="3099"/>
              <a:ext cx="3109" cy="143"/>
            </a:xfrm>
            <a:prstGeom prst="rect">
              <a:avLst/>
            </a:prstGeom>
            <a:noFill/>
            <a:ln>
              <a:noFill/>
            </a:ln>
            <a:effectLst/>
            <a:extLst/>
          </p:spPr>
          <p:txBody>
            <a:bodyPr lIns="0" tIns="0" rIns="0" bIns="0" anchor="b">
              <a:spAutoFit/>
            </a:bodyPr>
            <a:lstStyle>
              <a:lvl1pPr eaLnBrk="0" hangingPunct="0">
                <a:defRPr sz="1200">
                  <a:solidFill>
                    <a:schemeClr val="bg2"/>
                  </a:solidFill>
                  <a:latin typeface="Arial" pitchFamily="34" charset="0"/>
                </a:defRPr>
              </a:lvl1pPr>
              <a:lvl2pPr marL="742950" indent="-285750" eaLnBrk="0" hangingPunct="0">
                <a:defRPr sz="1200">
                  <a:solidFill>
                    <a:schemeClr val="bg2"/>
                  </a:solidFill>
                  <a:latin typeface="Arial" pitchFamily="34" charset="0"/>
                </a:defRPr>
              </a:lvl2pPr>
              <a:lvl3pPr marL="1143000" indent="-228600" eaLnBrk="0" hangingPunct="0">
                <a:defRPr sz="1200">
                  <a:solidFill>
                    <a:schemeClr val="bg2"/>
                  </a:solidFill>
                  <a:latin typeface="Arial" pitchFamily="34" charset="0"/>
                </a:defRPr>
              </a:lvl3pPr>
              <a:lvl4pPr marL="1600200" indent="-228600" eaLnBrk="0" hangingPunct="0">
                <a:defRPr sz="1200">
                  <a:solidFill>
                    <a:schemeClr val="bg2"/>
                  </a:solidFill>
                  <a:latin typeface="Arial" pitchFamily="34" charset="0"/>
                </a:defRPr>
              </a:lvl4pPr>
              <a:lvl5pPr marL="2057400" indent="-228600" eaLnBrk="0" hangingPunct="0">
                <a:defRPr sz="1200">
                  <a:solidFill>
                    <a:schemeClr val="bg2"/>
                  </a:solidFill>
                  <a:latin typeface="Arial" pitchFamily="34" charset="0"/>
                </a:defRPr>
              </a:lvl5pPr>
              <a:lvl6pPr marL="2514600" indent="-228600" eaLnBrk="0" fontAlgn="base" hangingPunct="0">
                <a:spcBef>
                  <a:spcPct val="0"/>
                </a:spcBef>
                <a:spcAft>
                  <a:spcPct val="0"/>
                </a:spcAft>
                <a:buClr>
                  <a:schemeClr val="tx2"/>
                </a:buClr>
                <a:defRPr sz="1200">
                  <a:solidFill>
                    <a:schemeClr val="bg2"/>
                  </a:solidFill>
                  <a:latin typeface="Arial" pitchFamily="34" charset="0"/>
                </a:defRPr>
              </a:lvl6pPr>
              <a:lvl7pPr marL="2971800" indent="-228600" eaLnBrk="0" fontAlgn="base" hangingPunct="0">
                <a:spcBef>
                  <a:spcPct val="0"/>
                </a:spcBef>
                <a:spcAft>
                  <a:spcPct val="0"/>
                </a:spcAft>
                <a:buClr>
                  <a:schemeClr val="tx2"/>
                </a:buClr>
                <a:defRPr sz="1200">
                  <a:solidFill>
                    <a:schemeClr val="bg2"/>
                  </a:solidFill>
                  <a:latin typeface="Arial" pitchFamily="34" charset="0"/>
                </a:defRPr>
              </a:lvl7pPr>
              <a:lvl8pPr marL="3429000" indent="-228600" eaLnBrk="0" fontAlgn="base" hangingPunct="0">
                <a:spcBef>
                  <a:spcPct val="0"/>
                </a:spcBef>
                <a:spcAft>
                  <a:spcPct val="0"/>
                </a:spcAft>
                <a:buClr>
                  <a:schemeClr val="tx2"/>
                </a:buClr>
                <a:defRPr sz="1200">
                  <a:solidFill>
                    <a:schemeClr val="bg2"/>
                  </a:solidFill>
                  <a:latin typeface="Arial" pitchFamily="34" charset="0"/>
                </a:defRPr>
              </a:lvl8pPr>
              <a:lvl9pPr marL="3886200" indent="-228600" eaLnBrk="0" fontAlgn="base" hangingPunct="0">
                <a:spcBef>
                  <a:spcPct val="0"/>
                </a:spcBef>
                <a:spcAft>
                  <a:spcPct val="0"/>
                </a:spcAft>
                <a:buClr>
                  <a:schemeClr val="tx2"/>
                </a:buClr>
                <a:defRPr sz="1200">
                  <a:solidFill>
                    <a:schemeClr val="bg2"/>
                  </a:solidFill>
                  <a:latin typeface="Arial" pitchFamily="34" charset="0"/>
                </a:defRPr>
              </a:lvl9pPr>
            </a:lstStyle>
            <a:p>
              <a:pPr eaLnBrk="1" hangingPunct="1">
                <a:defRPr/>
              </a:pPr>
              <a:r>
                <a:rPr lang="en-GB" sz="1500" dirty="0" smtClean="0">
                  <a:solidFill>
                    <a:schemeClr val="tx1"/>
                  </a:solidFill>
                  <a:ea typeface="+mn-ea"/>
                  <a:cs typeface="+mn-cs"/>
                </a:rPr>
                <a:t>Document type</a:t>
              </a:r>
            </a:p>
          </p:txBody>
        </p:sp>
        <p:sp>
          <p:nvSpPr>
            <p:cNvPr id="7" name="McK Date" hidden="1"/>
            <p:cNvSpPr txBox="1">
              <a:spLocks noChangeArrowheads="1"/>
            </p:cNvSpPr>
            <p:nvPr userDrawn="1"/>
          </p:nvSpPr>
          <p:spPr bwMode="auto">
            <a:xfrm>
              <a:off x="1663" y="3275"/>
              <a:ext cx="3109" cy="143"/>
            </a:xfrm>
            <a:prstGeom prst="rect">
              <a:avLst/>
            </a:prstGeom>
            <a:noFill/>
            <a:ln>
              <a:noFill/>
            </a:ln>
            <a:effectLst/>
            <a:extLst/>
          </p:spPr>
          <p:txBody>
            <a:bodyPr lIns="0" tIns="0" rIns="0" bIns="0">
              <a:spAutoFit/>
            </a:bodyPr>
            <a:lstStyle>
              <a:lvl1pPr eaLnBrk="0" hangingPunct="0">
                <a:defRPr sz="1200">
                  <a:solidFill>
                    <a:schemeClr val="bg2"/>
                  </a:solidFill>
                  <a:latin typeface="Arial" pitchFamily="34" charset="0"/>
                </a:defRPr>
              </a:lvl1pPr>
              <a:lvl2pPr marL="742950" indent="-285750" eaLnBrk="0" hangingPunct="0">
                <a:defRPr sz="1200">
                  <a:solidFill>
                    <a:schemeClr val="bg2"/>
                  </a:solidFill>
                  <a:latin typeface="Arial" pitchFamily="34" charset="0"/>
                </a:defRPr>
              </a:lvl2pPr>
              <a:lvl3pPr marL="1143000" indent="-228600" eaLnBrk="0" hangingPunct="0">
                <a:defRPr sz="1200">
                  <a:solidFill>
                    <a:schemeClr val="bg2"/>
                  </a:solidFill>
                  <a:latin typeface="Arial" pitchFamily="34" charset="0"/>
                </a:defRPr>
              </a:lvl3pPr>
              <a:lvl4pPr marL="1600200" indent="-228600" eaLnBrk="0" hangingPunct="0">
                <a:defRPr sz="1200">
                  <a:solidFill>
                    <a:schemeClr val="bg2"/>
                  </a:solidFill>
                  <a:latin typeface="Arial" pitchFamily="34" charset="0"/>
                </a:defRPr>
              </a:lvl4pPr>
              <a:lvl5pPr marL="2057400" indent="-228600" eaLnBrk="0" hangingPunct="0">
                <a:defRPr sz="1200">
                  <a:solidFill>
                    <a:schemeClr val="bg2"/>
                  </a:solidFill>
                  <a:latin typeface="Arial" pitchFamily="34" charset="0"/>
                </a:defRPr>
              </a:lvl5pPr>
              <a:lvl6pPr marL="2514600" indent="-228600" eaLnBrk="0" fontAlgn="base" hangingPunct="0">
                <a:spcBef>
                  <a:spcPct val="0"/>
                </a:spcBef>
                <a:spcAft>
                  <a:spcPct val="0"/>
                </a:spcAft>
                <a:buClr>
                  <a:schemeClr val="tx2"/>
                </a:buClr>
                <a:defRPr sz="1200">
                  <a:solidFill>
                    <a:schemeClr val="bg2"/>
                  </a:solidFill>
                  <a:latin typeface="Arial" pitchFamily="34" charset="0"/>
                </a:defRPr>
              </a:lvl6pPr>
              <a:lvl7pPr marL="2971800" indent="-228600" eaLnBrk="0" fontAlgn="base" hangingPunct="0">
                <a:spcBef>
                  <a:spcPct val="0"/>
                </a:spcBef>
                <a:spcAft>
                  <a:spcPct val="0"/>
                </a:spcAft>
                <a:buClr>
                  <a:schemeClr val="tx2"/>
                </a:buClr>
                <a:defRPr sz="1200">
                  <a:solidFill>
                    <a:schemeClr val="bg2"/>
                  </a:solidFill>
                  <a:latin typeface="Arial" pitchFamily="34" charset="0"/>
                </a:defRPr>
              </a:lvl7pPr>
              <a:lvl8pPr marL="3429000" indent="-228600" eaLnBrk="0" fontAlgn="base" hangingPunct="0">
                <a:spcBef>
                  <a:spcPct val="0"/>
                </a:spcBef>
                <a:spcAft>
                  <a:spcPct val="0"/>
                </a:spcAft>
                <a:buClr>
                  <a:schemeClr val="tx2"/>
                </a:buClr>
                <a:defRPr sz="1200">
                  <a:solidFill>
                    <a:schemeClr val="bg2"/>
                  </a:solidFill>
                  <a:latin typeface="Arial" pitchFamily="34" charset="0"/>
                </a:defRPr>
              </a:lvl8pPr>
              <a:lvl9pPr marL="3886200" indent="-228600" eaLnBrk="0" fontAlgn="base" hangingPunct="0">
                <a:spcBef>
                  <a:spcPct val="0"/>
                </a:spcBef>
                <a:spcAft>
                  <a:spcPct val="0"/>
                </a:spcAft>
                <a:buClr>
                  <a:schemeClr val="tx2"/>
                </a:buClr>
                <a:defRPr sz="1200">
                  <a:solidFill>
                    <a:schemeClr val="bg2"/>
                  </a:solidFill>
                  <a:latin typeface="Arial" pitchFamily="34" charset="0"/>
                </a:defRPr>
              </a:lvl9pPr>
            </a:lstStyle>
            <a:p>
              <a:pPr eaLnBrk="1" hangingPunct="1">
                <a:defRPr/>
              </a:pPr>
              <a:r>
                <a:rPr lang="en-GB" sz="1500" dirty="0" smtClean="0">
                  <a:solidFill>
                    <a:schemeClr val="tx1"/>
                  </a:solidFill>
                  <a:ea typeface="+mn-ea"/>
                  <a:cs typeface="+mn-cs"/>
                </a:rPr>
                <a:t>Date</a:t>
              </a:r>
            </a:p>
          </p:txBody>
        </p:sp>
        <p:sp>
          <p:nvSpPr>
            <p:cNvPr id="8" name="McK Disclaimer" hidden="1"/>
            <p:cNvSpPr>
              <a:spLocks noChangeArrowheads="1"/>
            </p:cNvSpPr>
            <p:nvPr userDrawn="1"/>
          </p:nvSpPr>
          <p:spPr bwMode="auto">
            <a:xfrm>
              <a:off x="1663" y="3663"/>
              <a:ext cx="2777"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p>
              <a:pPr defTabSz="858356" eaLnBrk="0" hangingPunct="0"/>
              <a:r>
                <a:rPr lang="en-GB" sz="900" dirty="0">
                  <a:solidFill>
                    <a:schemeClr val="tx1"/>
                  </a:solidFill>
                  <a:ea typeface="MS PGothic" charset="0"/>
                  <a:cs typeface="MS PGothic" charset="0"/>
                </a:rPr>
                <a:t>CONFIDENTIAL AND PROPRIETARY</a:t>
              </a:r>
            </a:p>
            <a:p>
              <a:pPr defTabSz="858356" eaLnBrk="0" hangingPunct="0"/>
              <a:r>
                <a:rPr lang="en-GB" sz="900" dirty="0">
                  <a:solidFill>
                    <a:schemeClr val="tx1"/>
                  </a:solidFill>
                  <a:ea typeface="MS PGothic" charset="0"/>
                  <a:cs typeface="MS PGothic" charset="0"/>
                </a:rPr>
                <a:t>Any use of this material without specific permission of McKinsey &amp; Company is strictly prohibited</a:t>
              </a:r>
            </a:p>
          </p:txBody>
        </p:sp>
      </p:grpSp>
      <p:pic>
        <p:nvPicPr>
          <p:cNvPr id="9" name="TitleBottomBarBW" hidden="1"/>
          <p:cNvPicPr>
            <a:picLocks noChangeAspect="1" noChangeArrowheads="1"/>
          </p:cNvPicPr>
          <p:nvPr>
            <p:custDataLst>
              <p:tags r:id="rId3"/>
            </p:custDataLst>
          </p:nvPr>
        </p:nvPicPr>
        <p:blipFill>
          <a:blip r:embed="rId6" cstate="email">
            <a:extLst>
              <a:ext uri="{28A0092B-C50C-407E-A947-70E740481C1C}">
                <a14:useLocalDpi xmlns:a14="http://schemas.microsoft.com/office/drawing/2010/main" val="0"/>
              </a:ext>
            </a:extLst>
          </a:blip>
          <a:srcRect/>
          <a:stretch>
            <a:fillRect/>
          </a:stretch>
        </p:blipFill>
        <p:spPr bwMode="auto">
          <a:xfrm>
            <a:off x="7972189" y="6577792"/>
            <a:ext cx="1805717" cy="19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0" y="5942852"/>
            <a:ext cx="9906000" cy="9151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11" name="Picture 75" descr="Nigeria_Coat_of_Arms"/>
          <p:cNvPicPr>
            <a:picLocks noChangeAspect="1" noChangeArrowheads="1"/>
          </p:cNvPicPr>
          <p:nvPr userDrawn="1"/>
        </p:nvPicPr>
        <p:blipFill>
          <a:blip r:embed="rId7"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9907" y="6096720"/>
            <a:ext cx="772124" cy="609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le 1"/>
          <p:cNvSpPr>
            <a:spLocks noGrp="1"/>
          </p:cNvSpPr>
          <p:nvPr>
            <p:ph type="ctrTitle"/>
          </p:nvPr>
        </p:nvSpPr>
        <p:spPr>
          <a:xfrm>
            <a:off x="1528122" y="2008496"/>
            <a:ext cx="8370549" cy="736964"/>
          </a:xfrm>
          <a:prstGeom prst="rect">
            <a:avLst/>
          </a:prstGeom>
        </p:spPr>
        <p:txBody>
          <a:bodyPr/>
          <a:lstStyle>
            <a:lvl1pPr algn="l">
              <a:defRPr sz="3400">
                <a:latin typeface="Arial" pitchFamily="34" charset="0"/>
                <a:cs typeface="Arial" pitchFamily="34" charset="0"/>
              </a:defRPr>
            </a:lvl1pPr>
          </a:lstStyle>
          <a:p>
            <a:r>
              <a:rPr lang="en-US" smtClean="0"/>
              <a:t>Click to edit Master title style</a:t>
            </a:r>
            <a:endParaRPr lang="en-US" dirty="0"/>
          </a:p>
        </p:txBody>
      </p:sp>
      <p:sp>
        <p:nvSpPr>
          <p:cNvPr id="18" name="Subtitle 2"/>
          <p:cNvSpPr>
            <a:spLocks noGrp="1"/>
          </p:cNvSpPr>
          <p:nvPr>
            <p:ph type="subTitle" idx="1"/>
          </p:nvPr>
        </p:nvSpPr>
        <p:spPr>
          <a:xfrm>
            <a:off x="2966971" y="3352351"/>
            <a:ext cx="6949129" cy="1788198"/>
          </a:xfrm>
        </p:spPr>
        <p:txBody>
          <a:bodyPr>
            <a:normAutofit/>
          </a:bodyPr>
          <a:lstStyle>
            <a:lvl1pPr marL="0" indent="0" algn="l">
              <a:buNone/>
              <a:defRPr sz="2600">
                <a:solidFill>
                  <a:schemeClr val="tx1">
                    <a:tint val="75000"/>
                  </a:schemeClr>
                </a:solidFill>
                <a:latin typeface="Arial" pitchFamily="34" charset="0"/>
                <a:cs typeface="Arial" pitchFamily="34" charset="0"/>
              </a:defRPr>
            </a:lvl1pPr>
            <a:lvl2pPr marL="488079" indent="0" algn="ctr">
              <a:buNone/>
              <a:defRPr>
                <a:solidFill>
                  <a:schemeClr val="tx1">
                    <a:tint val="75000"/>
                  </a:schemeClr>
                </a:solidFill>
              </a:defRPr>
            </a:lvl2pPr>
            <a:lvl3pPr marL="976171" indent="0" algn="ctr">
              <a:buNone/>
              <a:defRPr>
                <a:solidFill>
                  <a:schemeClr val="tx1">
                    <a:tint val="75000"/>
                  </a:schemeClr>
                </a:solidFill>
              </a:defRPr>
            </a:lvl3pPr>
            <a:lvl4pPr marL="1464256" indent="0" algn="ctr">
              <a:buNone/>
              <a:defRPr>
                <a:solidFill>
                  <a:schemeClr val="tx1">
                    <a:tint val="75000"/>
                  </a:schemeClr>
                </a:solidFill>
              </a:defRPr>
            </a:lvl4pPr>
            <a:lvl5pPr marL="1952337" indent="0" algn="ctr">
              <a:buNone/>
              <a:defRPr>
                <a:solidFill>
                  <a:schemeClr val="tx1">
                    <a:tint val="75000"/>
                  </a:schemeClr>
                </a:solidFill>
              </a:defRPr>
            </a:lvl5pPr>
            <a:lvl6pPr marL="2440419" indent="0" algn="ctr">
              <a:buNone/>
              <a:defRPr>
                <a:solidFill>
                  <a:schemeClr val="tx1">
                    <a:tint val="75000"/>
                  </a:schemeClr>
                </a:solidFill>
              </a:defRPr>
            </a:lvl6pPr>
            <a:lvl7pPr marL="2928507" indent="0" algn="ctr">
              <a:buNone/>
              <a:defRPr>
                <a:solidFill>
                  <a:schemeClr val="tx1">
                    <a:tint val="75000"/>
                  </a:schemeClr>
                </a:solidFill>
              </a:defRPr>
            </a:lvl7pPr>
            <a:lvl8pPr marL="3416590" indent="0" algn="ctr">
              <a:buNone/>
              <a:defRPr>
                <a:solidFill>
                  <a:schemeClr val="tx1">
                    <a:tint val="75000"/>
                  </a:schemeClr>
                </a:solidFill>
              </a:defRPr>
            </a:lvl8pPr>
            <a:lvl9pPr marL="3904676" indent="0" algn="ctr">
              <a:buNone/>
              <a:defRPr>
                <a:solidFill>
                  <a:schemeClr val="tx1">
                    <a:tint val="75000"/>
                  </a:schemeClr>
                </a:solidFill>
              </a:defRPr>
            </a:lvl9pPr>
          </a:lstStyle>
          <a:p>
            <a:r>
              <a:rPr lang="en-US" dirty="0" smtClean="0"/>
              <a:t>Click to edit Master subtitle style</a:t>
            </a:r>
            <a:endParaRPr lang="en-US" dirty="0"/>
          </a:p>
        </p:txBody>
      </p:sp>
      <p:sp>
        <p:nvSpPr>
          <p:cNvPr id="12" name="Slide Number Placeholder 1"/>
          <p:cNvSpPr>
            <a:spLocks noGrp="1"/>
          </p:cNvSpPr>
          <p:nvPr>
            <p:ph type="sldNum" sz="quarter" idx="10"/>
          </p:nvPr>
        </p:nvSpPr>
        <p:spPr>
          <a:xfrm>
            <a:off x="9446235" y="6581024"/>
            <a:ext cx="215843" cy="155496"/>
          </a:xfrm>
        </p:spPr>
        <p:txBody>
          <a:bodyPr/>
          <a:lstStyle>
            <a:lvl1pPr>
              <a:defRPr/>
            </a:lvl1pPr>
          </a:lstStyle>
          <a:p>
            <a:pPr>
              <a:defRPr/>
            </a:pPr>
            <a:fld id="{6E54526C-5F2F-7147-BA9B-A8960A519410}" type="slidenum">
              <a:rPr lang="en-GB"/>
              <a:pPr>
                <a:defRPr/>
              </a:pPr>
              <a:t>‹#›</a:t>
            </a:fld>
            <a:r>
              <a:rPr lang="en-GB" dirty="0"/>
              <a:t> </a:t>
            </a:r>
          </a:p>
        </p:txBody>
      </p:sp>
    </p:spTree>
    <p:extLst>
      <p:ext uri="{BB962C8B-B14F-4D97-AF65-F5344CB8AC3E}">
        <p14:creationId xmlns:p14="http://schemas.microsoft.com/office/powerpoint/2010/main" val="2236182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graphicFrame>
        <p:nvGraphicFramePr>
          <p:cNvPr id="4"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176421" name="think-cell Slide" r:id="rId6" imgW="0" imgH="0" progId="">
                  <p:embed/>
                </p:oleObj>
              </mc:Choice>
              <mc:Fallback>
                <p:oleObj name="think-cell Slide" r:id="rId6"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7"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n-ea"/>
                <a:cs typeface="+mn-cs"/>
              </a:rPr>
              <a:t>Unit of measure</a:t>
            </a:r>
          </a:p>
        </p:txBody>
      </p:sp>
      <p:sp>
        <p:nvSpPr>
          <p:cNvPr id="8" name="Rectangle 7"/>
          <p:cNvSpPr/>
          <p:nvPr userDrawn="1"/>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9" name="Picture 75" descr="Nigeria_Coat_of_Arms"/>
          <p:cNvPicPr>
            <a:picLocks noChangeAspect="1" noChangeArrowheads="1"/>
          </p:cNvPicPr>
          <p:nvPr userDrawn="1"/>
        </p:nvPicPr>
        <p:blipFill>
          <a:blip r:embed="rId7"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ubtitle 2"/>
          <p:cNvSpPr txBox="1">
            <a:spLocks/>
          </p:cNvSpPr>
          <p:nvPr userDrawn="1"/>
        </p:nvSpPr>
        <p:spPr bwMode="auto">
          <a:xfrm>
            <a:off x="1000252" y="6410951"/>
            <a:ext cx="8256462" cy="915156"/>
          </a:xfrm>
          <a:prstGeom prst="rect">
            <a:avLst/>
          </a:prstGeom>
          <a:noFill/>
          <a:ln>
            <a:noFill/>
          </a:ln>
          <a:extLst/>
        </p:spPr>
        <p:txBody>
          <a:bodyPr lIns="95755" tIns="47878" rIns="95755" bIns="47878"/>
          <a:lstStyle>
            <a:lvl1pPr defTabSz="895350">
              <a:defRPr sz="1200">
                <a:solidFill>
                  <a:schemeClr val="bg2"/>
                </a:solidFill>
                <a:latin typeface="Arial" charset="0"/>
                <a:ea typeface="ＭＳ Ｐゴシック" charset="0"/>
                <a:cs typeface="ＭＳ Ｐゴシック" charset="0"/>
              </a:defRPr>
            </a:lvl1pPr>
            <a:lvl2pPr marL="742950" indent="-285750" defTabSz="895350">
              <a:defRPr sz="1200">
                <a:solidFill>
                  <a:schemeClr val="bg2"/>
                </a:solidFill>
                <a:latin typeface="Arial" charset="0"/>
                <a:ea typeface="ＭＳ Ｐゴシック" charset="0"/>
              </a:defRPr>
            </a:lvl2pPr>
            <a:lvl3pPr marL="1143000" indent="-228600" defTabSz="895350">
              <a:defRPr sz="1200">
                <a:solidFill>
                  <a:schemeClr val="bg2"/>
                </a:solidFill>
                <a:latin typeface="Arial" charset="0"/>
                <a:ea typeface="ＭＳ Ｐゴシック" charset="0"/>
              </a:defRPr>
            </a:lvl3pPr>
            <a:lvl4pPr marL="1600200" indent="-228600" defTabSz="895350">
              <a:defRPr sz="1200">
                <a:solidFill>
                  <a:schemeClr val="bg2"/>
                </a:solidFill>
                <a:latin typeface="Arial" charset="0"/>
                <a:ea typeface="ＭＳ Ｐゴシック" charset="0"/>
              </a:defRPr>
            </a:lvl4pPr>
            <a:lvl5pPr marL="2057400" indent="-228600" defTabSz="89535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a:spcBef>
                <a:spcPct val="20000"/>
              </a:spcBef>
              <a:spcAft>
                <a:spcPts val="1256"/>
              </a:spcAft>
              <a:defRPr/>
            </a:pPr>
            <a:r>
              <a:rPr lang="en-US" dirty="0" smtClean="0">
                <a:solidFill>
                  <a:schemeClr val="bg1"/>
                </a:solidFill>
                <a:latin typeface="Book Antiqua" charset="0"/>
                <a:ea typeface="Batang" charset="0"/>
                <a:cs typeface="Batang" charset="0"/>
              </a:rPr>
              <a:t>Federal Ministry of Agriculture and Rural Development, Federal Republic of Nigeria</a:t>
            </a:r>
          </a:p>
        </p:txBody>
      </p:sp>
      <p:sp>
        <p:nvSpPr>
          <p:cNvPr id="3" name="Content Placeholder 2"/>
          <p:cNvSpPr>
            <a:spLocks noGrp="1"/>
          </p:cNvSpPr>
          <p:nvPr>
            <p:ph idx="1"/>
          </p:nvPr>
        </p:nvSpPr>
        <p:spPr>
          <a:xfrm>
            <a:off x="4" y="1571161"/>
            <a:ext cx="9323396" cy="4753951"/>
          </a:xfrm>
        </p:spPr>
        <p:txBody>
          <a:bodyPr/>
          <a:lstStyle>
            <a:lvl1pPr>
              <a:defRPr sz="2600"/>
            </a:lvl1pPr>
            <a:lvl2pPr>
              <a:defRPr sz="2600"/>
            </a:lvl2pPr>
            <a:lvl3pPr>
              <a:defRPr sz="2600"/>
            </a:lvl3pPr>
            <a:lvl4pPr>
              <a:defRPr sz="2600"/>
            </a:lvl4pPr>
            <a:lvl5pPr>
              <a:defRPr sz="2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1"/>
          <p:cNvSpPr>
            <a:spLocks noGrp="1"/>
          </p:cNvSpPr>
          <p:nvPr>
            <p:ph type="title"/>
          </p:nvPr>
        </p:nvSpPr>
        <p:spPr>
          <a:xfrm>
            <a:off x="219364" y="280216"/>
            <a:ext cx="9690156" cy="594446"/>
          </a:xfrm>
          <a:prstGeom prst="rect">
            <a:avLst/>
          </a:prstGeom>
        </p:spPr>
        <p:txBody>
          <a:bodyPr/>
          <a:lstStyle>
            <a:lvl1pPr>
              <a:defRPr sz="3000"/>
            </a:lvl1pPr>
          </a:lstStyle>
          <a:p>
            <a:r>
              <a:rPr lang="en-US" dirty="0" smtClean="0"/>
              <a:t>Click to edit Master title style</a:t>
            </a:r>
            <a:endParaRPr lang="en-US" dirty="0"/>
          </a:p>
        </p:txBody>
      </p:sp>
    </p:spTree>
    <p:extLst>
      <p:ext uri="{BB962C8B-B14F-4D97-AF65-F5344CB8AC3E}">
        <p14:creationId xmlns:p14="http://schemas.microsoft.com/office/powerpoint/2010/main" val="2137510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aphicFrame>
        <p:nvGraphicFramePr>
          <p:cNvPr id="4"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177445" name="think-cell Slide" r:id="rId6" imgW="0" imgH="0" progId="">
                  <p:embed/>
                </p:oleObj>
              </mc:Choice>
              <mc:Fallback>
                <p:oleObj name="think-cell Slide" r:id="rId6"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6"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n-ea"/>
                <a:cs typeface="+mn-cs"/>
              </a:rPr>
              <a:t>Unit of measure</a:t>
            </a:r>
          </a:p>
        </p:txBody>
      </p:sp>
      <p:sp>
        <p:nvSpPr>
          <p:cNvPr id="7" name="Rectangle 6"/>
          <p:cNvSpPr/>
          <p:nvPr userDrawn="1"/>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8" name="Picture 75" descr="Nigeria_Coat_of_Arms"/>
          <p:cNvPicPr>
            <a:picLocks noChangeAspect="1" noChangeArrowheads="1"/>
          </p:cNvPicPr>
          <p:nvPr userDrawn="1"/>
        </p:nvPicPr>
        <p:blipFill>
          <a:blip r:embed="rId7"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ubtitle 2"/>
          <p:cNvSpPr txBox="1">
            <a:spLocks/>
          </p:cNvSpPr>
          <p:nvPr userDrawn="1"/>
        </p:nvSpPr>
        <p:spPr bwMode="auto">
          <a:xfrm>
            <a:off x="1000252" y="6410951"/>
            <a:ext cx="8256462" cy="915156"/>
          </a:xfrm>
          <a:prstGeom prst="rect">
            <a:avLst/>
          </a:prstGeom>
          <a:noFill/>
          <a:ln>
            <a:noFill/>
          </a:ln>
          <a:extLst/>
        </p:spPr>
        <p:txBody>
          <a:bodyPr lIns="95755" tIns="47878" rIns="95755" bIns="47878"/>
          <a:lstStyle>
            <a:lvl1pPr defTabSz="895350">
              <a:defRPr sz="1200">
                <a:solidFill>
                  <a:schemeClr val="bg2"/>
                </a:solidFill>
                <a:latin typeface="Arial" charset="0"/>
                <a:ea typeface="ＭＳ Ｐゴシック" charset="0"/>
                <a:cs typeface="ＭＳ Ｐゴシック" charset="0"/>
              </a:defRPr>
            </a:lvl1pPr>
            <a:lvl2pPr marL="742950" indent="-285750" defTabSz="895350">
              <a:defRPr sz="1200">
                <a:solidFill>
                  <a:schemeClr val="bg2"/>
                </a:solidFill>
                <a:latin typeface="Arial" charset="0"/>
                <a:ea typeface="ＭＳ Ｐゴシック" charset="0"/>
              </a:defRPr>
            </a:lvl2pPr>
            <a:lvl3pPr marL="1143000" indent="-228600" defTabSz="895350">
              <a:defRPr sz="1200">
                <a:solidFill>
                  <a:schemeClr val="bg2"/>
                </a:solidFill>
                <a:latin typeface="Arial" charset="0"/>
                <a:ea typeface="ＭＳ Ｐゴシック" charset="0"/>
              </a:defRPr>
            </a:lvl3pPr>
            <a:lvl4pPr marL="1600200" indent="-228600" defTabSz="895350">
              <a:defRPr sz="1200">
                <a:solidFill>
                  <a:schemeClr val="bg2"/>
                </a:solidFill>
                <a:latin typeface="Arial" charset="0"/>
                <a:ea typeface="ＭＳ Ｐゴシック" charset="0"/>
              </a:defRPr>
            </a:lvl4pPr>
            <a:lvl5pPr marL="2057400" indent="-228600" defTabSz="89535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a:spcBef>
                <a:spcPct val="20000"/>
              </a:spcBef>
              <a:spcAft>
                <a:spcPts val="1256"/>
              </a:spcAft>
              <a:defRPr/>
            </a:pPr>
            <a:r>
              <a:rPr lang="en-US" dirty="0" smtClean="0">
                <a:solidFill>
                  <a:schemeClr val="bg1"/>
                </a:solidFill>
                <a:latin typeface="Book Antiqua" charset="0"/>
                <a:ea typeface="Batang" charset="0"/>
                <a:cs typeface="Batang" charset="0"/>
              </a:rPr>
              <a:t>Federal Ministry of Agriculture and Rural Development, Federal Republic of Nigeria</a:t>
            </a:r>
          </a:p>
        </p:txBody>
      </p:sp>
      <p:sp>
        <p:nvSpPr>
          <p:cNvPr id="2" name="Title 1"/>
          <p:cNvSpPr>
            <a:spLocks noGrp="1"/>
          </p:cNvSpPr>
          <p:nvPr>
            <p:ph type="title"/>
          </p:nvPr>
        </p:nvSpPr>
        <p:spPr>
          <a:xfrm>
            <a:off x="782671" y="4407343"/>
            <a:ext cx="8419661" cy="1362205"/>
          </a:xfrm>
          <a:prstGeom prst="rect">
            <a:avLst/>
          </a:prstGeom>
        </p:spPr>
        <p:txBody>
          <a:bodyPr/>
          <a:lstStyle>
            <a:lvl1pPr algn="l">
              <a:defRPr sz="4300" b="1" cap="all"/>
            </a:lvl1pPr>
          </a:lstStyle>
          <a:p>
            <a:r>
              <a:rPr lang="en-US" smtClean="0"/>
              <a:t>Click to edit Master title style</a:t>
            </a:r>
            <a:endParaRPr lang="en-US"/>
          </a:p>
        </p:txBody>
      </p:sp>
      <p:sp>
        <p:nvSpPr>
          <p:cNvPr id="3" name="Text Placeholder 2"/>
          <p:cNvSpPr>
            <a:spLocks noGrp="1"/>
          </p:cNvSpPr>
          <p:nvPr>
            <p:ph type="body" idx="1"/>
          </p:nvPr>
        </p:nvSpPr>
        <p:spPr>
          <a:xfrm>
            <a:off x="782671" y="2907443"/>
            <a:ext cx="8419661" cy="1499884"/>
          </a:xfrm>
        </p:spPr>
        <p:txBody>
          <a:bodyPr anchor="b"/>
          <a:lstStyle>
            <a:lvl1pPr marL="0" indent="0">
              <a:buNone/>
              <a:defRPr sz="2100"/>
            </a:lvl1pPr>
            <a:lvl2pPr marL="488079" indent="0">
              <a:buNone/>
              <a:defRPr sz="1900"/>
            </a:lvl2pPr>
            <a:lvl3pPr marL="976171" indent="0">
              <a:buNone/>
              <a:defRPr sz="1700"/>
            </a:lvl3pPr>
            <a:lvl4pPr marL="1464256" indent="0">
              <a:buNone/>
              <a:defRPr sz="1500"/>
            </a:lvl4pPr>
            <a:lvl5pPr marL="1952337" indent="0">
              <a:buNone/>
              <a:defRPr sz="1500"/>
            </a:lvl5pPr>
            <a:lvl6pPr marL="2440419" indent="0">
              <a:buNone/>
              <a:defRPr sz="1500"/>
            </a:lvl6pPr>
            <a:lvl7pPr marL="2928507" indent="0">
              <a:buNone/>
              <a:defRPr sz="1500"/>
            </a:lvl7pPr>
            <a:lvl8pPr marL="3416590" indent="0">
              <a:buNone/>
              <a:defRPr sz="1500"/>
            </a:lvl8pPr>
            <a:lvl9pPr marL="3904676" indent="0">
              <a:buNone/>
              <a:defRPr sz="1500"/>
            </a:lvl9pPr>
          </a:lstStyle>
          <a:p>
            <a:pPr lvl="0"/>
            <a:r>
              <a:rPr lang="en-US" smtClean="0"/>
              <a:t>Click to edit Master text styles</a:t>
            </a:r>
          </a:p>
        </p:txBody>
      </p:sp>
    </p:spTree>
    <p:extLst>
      <p:ext uri="{BB962C8B-B14F-4D97-AF65-F5344CB8AC3E}">
        <p14:creationId xmlns:p14="http://schemas.microsoft.com/office/powerpoint/2010/main" val="3562448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graphicFrame>
        <p:nvGraphicFramePr>
          <p:cNvPr id="5"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178469" name="think-cell Slide" r:id="rId7" imgW="0" imgH="0" progId="">
                  <p:embed/>
                </p:oleObj>
              </mc:Choice>
              <mc:Fallback>
                <p:oleObj name="think-cell Slide" r:id="rId7"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8"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n-ea"/>
                <a:cs typeface="+mn-cs"/>
              </a:rPr>
              <a:t>Unit of measure</a:t>
            </a:r>
          </a:p>
        </p:txBody>
      </p:sp>
      <p:sp>
        <p:nvSpPr>
          <p:cNvPr id="9" name="Rectangle 8"/>
          <p:cNvSpPr/>
          <p:nvPr userDrawn="1"/>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10" name="Picture 75" descr="Nigeria_Coat_of_Arms"/>
          <p:cNvPicPr>
            <a:picLocks noChangeAspect="1" noChangeArrowheads="1"/>
          </p:cNvPicPr>
          <p:nvPr userDrawn="1"/>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ubtitle 2"/>
          <p:cNvSpPr txBox="1">
            <a:spLocks/>
          </p:cNvSpPr>
          <p:nvPr userDrawn="1"/>
        </p:nvSpPr>
        <p:spPr bwMode="auto">
          <a:xfrm>
            <a:off x="1000252" y="6410951"/>
            <a:ext cx="8256462" cy="915156"/>
          </a:xfrm>
          <a:prstGeom prst="rect">
            <a:avLst/>
          </a:prstGeom>
          <a:noFill/>
          <a:ln>
            <a:noFill/>
          </a:ln>
          <a:extLst/>
        </p:spPr>
        <p:txBody>
          <a:bodyPr lIns="95755" tIns="47878" rIns="95755" bIns="47878"/>
          <a:lstStyle>
            <a:lvl1pPr defTabSz="895350">
              <a:defRPr sz="1200">
                <a:solidFill>
                  <a:schemeClr val="bg2"/>
                </a:solidFill>
                <a:latin typeface="Arial" charset="0"/>
                <a:ea typeface="ＭＳ Ｐゴシック" charset="0"/>
                <a:cs typeface="ＭＳ Ｐゴシック" charset="0"/>
              </a:defRPr>
            </a:lvl1pPr>
            <a:lvl2pPr marL="742950" indent="-285750" defTabSz="895350">
              <a:defRPr sz="1200">
                <a:solidFill>
                  <a:schemeClr val="bg2"/>
                </a:solidFill>
                <a:latin typeface="Arial" charset="0"/>
                <a:ea typeface="ＭＳ Ｐゴシック" charset="0"/>
              </a:defRPr>
            </a:lvl2pPr>
            <a:lvl3pPr marL="1143000" indent="-228600" defTabSz="895350">
              <a:defRPr sz="1200">
                <a:solidFill>
                  <a:schemeClr val="bg2"/>
                </a:solidFill>
                <a:latin typeface="Arial" charset="0"/>
                <a:ea typeface="ＭＳ Ｐゴシック" charset="0"/>
              </a:defRPr>
            </a:lvl3pPr>
            <a:lvl4pPr marL="1600200" indent="-228600" defTabSz="895350">
              <a:defRPr sz="1200">
                <a:solidFill>
                  <a:schemeClr val="bg2"/>
                </a:solidFill>
                <a:latin typeface="Arial" charset="0"/>
                <a:ea typeface="ＭＳ Ｐゴシック" charset="0"/>
              </a:defRPr>
            </a:lvl4pPr>
            <a:lvl5pPr marL="2057400" indent="-228600" defTabSz="89535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a:spcBef>
                <a:spcPct val="20000"/>
              </a:spcBef>
              <a:spcAft>
                <a:spcPts val="1256"/>
              </a:spcAft>
              <a:defRPr/>
            </a:pPr>
            <a:r>
              <a:rPr lang="en-US" dirty="0" smtClean="0">
                <a:solidFill>
                  <a:schemeClr val="bg1"/>
                </a:solidFill>
                <a:latin typeface="Book Antiqua" charset="0"/>
                <a:ea typeface="Batang" charset="0"/>
                <a:cs typeface="Batang" charset="0"/>
              </a:rPr>
              <a:t>Federal Ministry of Agriculture and Rural Development, Federal Republic of Nigeria</a:t>
            </a:r>
          </a:p>
        </p:txBody>
      </p:sp>
      <p:sp>
        <p:nvSpPr>
          <p:cNvPr id="3" name="Content Placeholder 2"/>
          <p:cNvSpPr>
            <a:spLocks noGrp="1"/>
          </p:cNvSpPr>
          <p:nvPr>
            <p:ph sz="half" idx="1"/>
          </p:nvPr>
        </p:nvSpPr>
        <p:spPr>
          <a:xfrm>
            <a:off x="1605677" y="1990667"/>
            <a:ext cx="2293559" cy="1247204"/>
          </a:xfrm>
        </p:spPr>
        <p:txBody>
          <a:bodyPr/>
          <a:lstStyle>
            <a:lvl1pPr>
              <a:defRPr sz="3000"/>
            </a:lvl1pPr>
            <a:lvl2pPr>
              <a:defRPr sz="26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067703" y="1990667"/>
            <a:ext cx="2293560" cy="1247204"/>
          </a:xfrm>
        </p:spPr>
        <p:txBody>
          <a:bodyPr/>
          <a:lstStyle>
            <a:lvl1pPr>
              <a:defRPr sz="3000"/>
            </a:lvl1pPr>
            <a:lvl2pPr>
              <a:defRPr sz="26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219364" y="280216"/>
            <a:ext cx="9690156" cy="594446"/>
          </a:xfrm>
          <a:prstGeom prst="rect">
            <a:avLst/>
          </a:prstGeom>
        </p:spPr>
        <p:txBody>
          <a:bodyPr/>
          <a:lstStyle>
            <a:lvl1pPr>
              <a:defRPr sz="3000"/>
            </a:lvl1pPr>
          </a:lstStyle>
          <a:p>
            <a:r>
              <a:rPr lang="en-US" dirty="0" smtClean="0"/>
              <a:t>Click to edit Master title style</a:t>
            </a:r>
            <a:endParaRPr lang="en-US" dirty="0"/>
          </a:p>
        </p:txBody>
      </p:sp>
      <p:sp>
        <p:nvSpPr>
          <p:cNvPr id="12" name="Rectangle 280"/>
          <p:cNvSpPr>
            <a:spLocks noGrp="1" noChangeArrowheads="1"/>
          </p:cNvSpPr>
          <p:nvPr>
            <p:ph type="sldNum" sz="quarter" idx="10"/>
            <p:custDataLst>
              <p:tags r:id="rId5"/>
            </p:custDataLst>
          </p:nvPr>
        </p:nvSpPr>
        <p:spPr>
          <a:xfrm>
            <a:off x="9446235" y="6581024"/>
            <a:ext cx="215843" cy="155496"/>
          </a:xfrm>
        </p:spPr>
        <p:txBody>
          <a:bodyPr/>
          <a:lstStyle>
            <a:lvl1pPr>
              <a:defRPr sz="1300">
                <a:solidFill>
                  <a:schemeClr val="bg2"/>
                </a:solidFill>
              </a:defRPr>
            </a:lvl1pPr>
          </a:lstStyle>
          <a:p>
            <a:pPr>
              <a:defRPr/>
            </a:pPr>
            <a:fld id="{7E9CA7E5-92B7-DC45-93D3-8B65E4E294E7}" type="slidenum">
              <a:rPr lang="en-GB"/>
              <a:pPr>
                <a:defRPr/>
              </a:pPr>
              <a:t>‹#›</a:t>
            </a:fld>
            <a:r>
              <a:rPr lang="en-GB" dirty="0"/>
              <a:t> </a:t>
            </a:r>
          </a:p>
        </p:txBody>
      </p:sp>
    </p:spTree>
    <p:extLst>
      <p:ext uri="{BB962C8B-B14F-4D97-AF65-F5344CB8AC3E}">
        <p14:creationId xmlns:p14="http://schemas.microsoft.com/office/powerpoint/2010/main" val="2015400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aphicFrame>
        <p:nvGraphicFramePr>
          <p:cNvPr id="7"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179493" name="think-cell Slide" r:id="rId7" imgW="0" imgH="0" progId="">
                  <p:embed/>
                </p:oleObj>
              </mc:Choice>
              <mc:Fallback>
                <p:oleObj name="think-cell Slide" r:id="rId7"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9"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n-ea"/>
                <a:cs typeface="+mn-cs"/>
              </a:rPr>
              <a:t>Unit of measure</a:t>
            </a:r>
          </a:p>
        </p:txBody>
      </p:sp>
      <p:sp>
        <p:nvSpPr>
          <p:cNvPr id="10" name="Rectangle 9"/>
          <p:cNvSpPr/>
          <p:nvPr userDrawn="1"/>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11" name="Picture 75" descr="Nigeria_Coat_of_Arms"/>
          <p:cNvPicPr>
            <a:picLocks noChangeAspect="1" noChangeArrowheads="1"/>
          </p:cNvPicPr>
          <p:nvPr userDrawn="1"/>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ubtitle 2"/>
          <p:cNvSpPr txBox="1">
            <a:spLocks/>
          </p:cNvSpPr>
          <p:nvPr userDrawn="1"/>
        </p:nvSpPr>
        <p:spPr bwMode="auto">
          <a:xfrm>
            <a:off x="1000252" y="6410951"/>
            <a:ext cx="8256462" cy="915156"/>
          </a:xfrm>
          <a:prstGeom prst="rect">
            <a:avLst/>
          </a:prstGeom>
          <a:noFill/>
          <a:ln>
            <a:noFill/>
          </a:ln>
          <a:extLst/>
        </p:spPr>
        <p:txBody>
          <a:bodyPr lIns="95755" tIns="47878" rIns="95755" bIns="47878"/>
          <a:lstStyle>
            <a:lvl1pPr defTabSz="895350">
              <a:defRPr sz="1200">
                <a:solidFill>
                  <a:schemeClr val="bg2"/>
                </a:solidFill>
                <a:latin typeface="Arial" charset="0"/>
                <a:ea typeface="ＭＳ Ｐゴシック" charset="0"/>
                <a:cs typeface="ＭＳ Ｐゴシック" charset="0"/>
              </a:defRPr>
            </a:lvl1pPr>
            <a:lvl2pPr marL="742950" indent="-285750" defTabSz="895350">
              <a:defRPr sz="1200">
                <a:solidFill>
                  <a:schemeClr val="bg2"/>
                </a:solidFill>
                <a:latin typeface="Arial" charset="0"/>
                <a:ea typeface="ＭＳ Ｐゴシック" charset="0"/>
              </a:defRPr>
            </a:lvl2pPr>
            <a:lvl3pPr marL="1143000" indent="-228600" defTabSz="895350">
              <a:defRPr sz="1200">
                <a:solidFill>
                  <a:schemeClr val="bg2"/>
                </a:solidFill>
                <a:latin typeface="Arial" charset="0"/>
                <a:ea typeface="ＭＳ Ｐゴシック" charset="0"/>
              </a:defRPr>
            </a:lvl3pPr>
            <a:lvl4pPr marL="1600200" indent="-228600" defTabSz="895350">
              <a:defRPr sz="1200">
                <a:solidFill>
                  <a:schemeClr val="bg2"/>
                </a:solidFill>
                <a:latin typeface="Arial" charset="0"/>
                <a:ea typeface="ＭＳ Ｐゴシック" charset="0"/>
              </a:defRPr>
            </a:lvl4pPr>
            <a:lvl5pPr marL="2057400" indent="-228600" defTabSz="89535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a:spcBef>
                <a:spcPct val="20000"/>
              </a:spcBef>
              <a:spcAft>
                <a:spcPts val="1256"/>
              </a:spcAft>
              <a:defRPr/>
            </a:pPr>
            <a:r>
              <a:rPr lang="en-US" dirty="0" smtClean="0">
                <a:solidFill>
                  <a:schemeClr val="bg1"/>
                </a:solidFill>
                <a:latin typeface="Book Antiqua" charset="0"/>
                <a:ea typeface="Batang" charset="0"/>
                <a:cs typeface="Batang" charset="0"/>
              </a:rPr>
              <a:t>Federal Ministry of Agriculture and Rural Development, Federal Republic of Nigeria</a:t>
            </a:r>
          </a:p>
        </p:txBody>
      </p:sp>
      <p:sp>
        <p:nvSpPr>
          <p:cNvPr id="2" name="Title 1"/>
          <p:cNvSpPr>
            <a:spLocks noGrp="1"/>
          </p:cNvSpPr>
          <p:nvPr>
            <p:ph type="title"/>
          </p:nvPr>
        </p:nvSpPr>
        <p:spPr>
          <a:xfrm>
            <a:off x="494867" y="275356"/>
            <a:ext cx="8916277" cy="1141921"/>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4880" y="1535535"/>
            <a:ext cx="4376539" cy="639800"/>
          </a:xfrm>
        </p:spPr>
        <p:txBody>
          <a:bodyPr anchor="b"/>
          <a:lstStyle>
            <a:lvl1pPr marL="0" indent="0">
              <a:buNone/>
              <a:defRPr sz="2600" b="1"/>
            </a:lvl1pPr>
            <a:lvl2pPr marL="488079" indent="0">
              <a:buNone/>
              <a:defRPr sz="2100" b="1"/>
            </a:lvl2pPr>
            <a:lvl3pPr marL="976171" indent="0">
              <a:buNone/>
              <a:defRPr sz="1900" b="1"/>
            </a:lvl3pPr>
            <a:lvl4pPr marL="1464256" indent="0">
              <a:buNone/>
              <a:defRPr sz="1700" b="1"/>
            </a:lvl4pPr>
            <a:lvl5pPr marL="1952337" indent="0">
              <a:buNone/>
              <a:defRPr sz="1700" b="1"/>
            </a:lvl5pPr>
            <a:lvl6pPr marL="2440419" indent="0">
              <a:buNone/>
              <a:defRPr sz="1700" b="1"/>
            </a:lvl6pPr>
            <a:lvl7pPr marL="2928507" indent="0">
              <a:buNone/>
              <a:defRPr sz="1700" b="1"/>
            </a:lvl7pPr>
            <a:lvl8pPr marL="3416590" indent="0">
              <a:buNone/>
              <a:defRPr sz="1700" b="1"/>
            </a:lvl8pPr>
            <a:lvl9pPr marL="3904676"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494880" y="2175318"/>
            <a:ext cx="4376539" cy="3950557"/>
          </a:xfrm>
        </p:spPr>
        <p:txBody>
          <a:bodyPr/>
          <a:lstStyle>
            <a:lvl1pPr>
              <a:defRPr sz="26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845" y="1535535"/>
            <a:ext cx="4378294" cy="639800"/>
          </a:xfrm>
        </p:spPr>
        <p:txBody>
          <a:bodyPr anchor="b"/>
          <a:lstStyle>
            <a:lvl1pPr marL="0" indent="0">
              <a:buNone/>
              <a:defRPr sz="2600" b="1"/>
            </a:lvl1pPr>
            <a:lvl2pPr marL="488079" indent="0">
              <a:buNone/>
              <a:defRPr sz="2100" b="1"/>
            </a:lvl2pPr>
            <a:lvl3pPr marL="976171" indent="0">
              <a:buNone/>
              <a:defRPr sz="1900" b="1"/>
            </a:lvl3pPr>
            <a:lvl4pPr marL="1464256" indent="0">
              <a:buNone/>
              <a:defRPr sz="1700" b="1"/>
            </a:lvl4pPr>
            <a:lvl5pPr marL="1952337" indent="0">
              <a:buNone/>
              <a:defRPr sz="1700" b="1"/>
            </a:lvl5pPr>
            <a:lvl6pPr marL="2440419" indent="0">
              <a:buNone/>
              <a:defRPr sz="1700" b="1"/>
            </a:lvl6pPr>
            <a:lvl7pPr marL="2928507" indent="0">
              <a:buNone/>
              <a:defRPr sz="1700" b="1"/>
            </a:lvl7pPr>
            <a:lvl8pPr marL="3416590" indent="0">
              <a:buNone/>
              <a:defRPr sz="1700" b="1"/>
            </a:lvl8pPr>
            <a:lvl9pPr marL="3904676"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032845" y="2175318"/>
            <a:ext cx="4378294" cy="3950557"/>
          </a:xfrm>
        </p:spPr>
        <p:txBody>
          <a:bodyPr/>
          <a:lstStyle>
            <a:lvl1pPr>
              <a:defRPr sz="26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Rectangle 280"/>
          <p:cNvSpPr>
            <a:spLocks noGrp="1" noChangeArrowheads="1"/>
          </p:cNvSpPr>
          <p:nvPr>
            <p:ph type="sldNum" sz="quarter" idx="10"/>
            <p:custDataLst>
              <p:tags r:id="rId5"/>
            </p:custDataLst>
          </p:nvPr>
        </p:nvSpPr>
        <p:spPr>
          <a:xfrm>
            <a:off x="9446235" y="6581024"/>
            <a:ext cx="215843" cy="155496"/>
          </a:xfrm>
        </p:spPr>
        <p:txBody>
          <a:bodyPr/>
          <a:lstStyle>
            <a:lvl1pPr>
              <a:defRPr sz="1300">
                <a:solidFill>
                  <a:schemeClr val="bg2"/>
                </a:solidFill>
              </a:defRPr>
            </a:lvl1pPr>
          </a:lstStyle>
          <a:p>
            <a:pPr>
              <a:defRPr/>
            </a:pPr>
            <a:fld id="{97DEB48A-1CA8-0548-AE14-F60CAB81BD03}" type="slidenum">
              <a:rPr lang="en-GB"/>
              <a:pPr>
                <a:defRPr/>
              </a:pPr>
              <a:t>‹#›</a:t>
            </a:fld>
            <a:r>
              <a:rPr lang="en-GB" dirty="0"/>
              <a:t> </a:t>
            </a:r>
          </a:p>
        </p:txBody>
      </p:sp>
    </p:spTree>
    <p:extLst>
      <p:ext uri="{BB962C8B-B14F-4D97-AF65-F5344CB8AC3E}">
        <p14:creationId xmlns:p14="http://schemas.microsoft.com/office/powerpoint/2010/main" val="396805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graphicFrame>
        <p:nvGraphicFramePr>
          <p:cNvPr id="3"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180517" name="think-cell Slide" r:id="rId7" imgW="0" imgH="0" progId="">
                  <p:embed/>
                </p:oleObj>
              </mc:Choice>
              <mc:Fallback>
                <p:oleObj name="think-cell Slide" r:id="rId7"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6"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n-ea"/>
                <a:cs typeface="+mn-cs"/>
              </a:rPr>
              <a:t>Unit of measure</a:t>
            </a:r>
          </a:p>
        </p:txBody>
      </p:sp>
      <p:sp>
        <p:nvSpPr>
          <p:cNvPr id="7" name="Rectangle 6"/>
          <p:cNvSpPr/>
          <p:nvPr userDrawn="1"/>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8" name="Picture 75" descr="Nigeria_Coat_of_Arms"/>
          <p:cNvPicPr>
            <a:picLocks noChangeAspect="1" noChangeArrowheads="1"/>
          </p:cNvPicPr>
          <p:nvPr userDrawn="1"/>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ubtitle 2"/>
          <p:cNvSpPr txBox="1">
            <a:spLocks/>
          </p:cNvSpPr>
          <p:nvPr userDrawn="1"/>
        </p:nvSpPr>
        <p:spPr bwMode="auto">
          <a:xfrm>
            <a:off x="1000252" y="6410951"/>
            <a:ext cx="8256462" cy="915156"/>
          </a:xfrm>
          <a:prstGeom prst="rect">
            <a:avLst/>
          </a:prstGeom>
          <a:noFill/>
          <a:ln>
            <a:noFill/>
          </a:ln>
          <a:extLst/>
        </p:spPr>
        <p:txBody>
          <a:bodyPr lIns="95755" tIns="47878" rIns="95755" bIns="47878"/>
          <a:lstStyle>
            <a:lvl1pPr defTabSz="895350">
              <a:defRPr sz="1200">
                <a:solidFill>
                  <a:schemeClr val="bg2"/>
                </a:solidFill>
                <a:latin typeface="Arial" charset="0"/>
                <a:ea typeface="ＭＳ Ｐゴシック" charset="0"/>
                <a:cs typeface="ＭＳ Ｐゴシック" charset="0"/>
              </a:defRPr>
            </a:lvl1pPr>
            <a:lvl2pPr marL="742950" indent="-285750" defTabSz="895350">
              <a:defRPr sz="1200">
                <a:solidFill>
                  <a:schemeClr val="bg2"/>
                </a:solidFill>
                <a:latin typeface="Arial" charset="0"/>
                <a:ea typeface="ＭＳ Ｐゴシック" charset="0"/>
              </a:defRPr>
            </a:lvl2pPr>
            <a:lvl3pPr marL="1143000" indent="-228600" defTabSz="895350">
              <a:defRPr sz="1200">
                <a:solidFill>
                  <a:schemeClr val="bg2"/>
                </a:solidFill>
                <a:latin typeface="Arial" charset="0"/>
                <a:ea typeface="ＭＳ Ｐゴシック" charset="0"/>
              </a:defRPr>
            </a:lvl3pPr>
            <a:lvl4pPr marL="1600200" indent="-228600" defTabSz="895350">
              <a:defRPr sz="1200">
                <a:solidFill>
                  <a:schemeClr val="bg2"/>
                </a:solidFill>
                <a:latin typeface="Arial" charset="0"/>
                <a:ea typeface="ＭＳ Ｐゴシック" charset="0"/>
              </a:defRPr>
            </a:lvl4pPr>
            <a:lvl5pPr marL="2057400" indent="-228600" defTabSz="89535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a:spcBef>
                <a:spcPct val="20000"/>
              </a:spcBef>
              <a:spcAft>
                <a:spcPts val="1256"/>
              </a:spcAft>
              <a:defRPr/>
            </a:pPr>
            <a:r>
              <a:rPr lang="en-US" dirty="0" smtClean="0">
                <a:solidFill>
                  <a:schemeClr val="bg1"/>
                </a:solidFill>
                <a:latin typeface="Book Antiqua" charset="0"/>
                <a:ea typeface="Batang" charset="0"/>
                <a:cs typeface="Batang" charset="0"/>
              </a:rPr>
              <a:t>Federal Ministry of Agriculture and Rural Development, Federal Republic of Nigeria</a:t>
            </a:r>
          </a:p>
        </p:txBody>
      </p:sp>
      <p:sp>
        <p:nvSpPr>
          <p:cNvPr id="5" name="Title 1"/>
          <p:cNvSpPr>
            <a:spLocks noGrp="1"/>
          </p:cNvSpPr>
          <p:nvPr>
            <p:ph type="title"/>
          </p:nvPr>
        </p:nvSpPr>
        <p:spPr>
          <a:xfrm>
            <a:off x="219364" y="280216"/>
            <a:ext cx="9690156" cy="594446"/>
          </a:xfrm>
          <a:prstGeom prst="rect">
            <a:avLst/>
          </a:prstGeom>
        </p:spPr>
        <p:txBody>
          <a:bodyPr/>
          <a:lstStyle>
            <a:lvl1pPr>
              <a:defRPr sz="3000"/>
            </a:lvl1pPr>
          </a:lstStyle>
          <a:p>
            <a:r>
              <a:rPr lang="en-US" dirty="0" smtClean="0"/>
              <a:t>Click to edit Master title style</a:t>
            </a:r>
            <a:endParaRPr lang="en-US" dirty="0"/>
          </a:p>
        </p:txBody>
      </p:sp>
      <p:sp>
        <p:nvSpPr>
          <p:cNvPr id="10" name="Rectangle 280"/>
          <p:cNvSpPr>
            <a:spLocks noGrp="1" noChangeArrowheads="1"/>
          </p:cNvSpPr>
          <p:nvPr>
            <p:ph type="sldNum" sz="quarter" idx="10"/>
            <p:custDataLst>
              <p:tags r:id="rId5"/>
            </p:custDataLst>
          </p:nvPr>
        </p:nvSpPr>
        <p:spPr>
          <a:xfrm>
            <a:off x="9446235" y="6581024"/>
            <a:ext cx="215843" cy="155496"/>
          </a:xfrm>
        </p:spPr>
        <p:txBody>
          <a:bodyPr/>
          <a:lstStyle>
            <a:lvl1pPr>
              <a:defRPr sz="1300">
                <a:solidFill>
                  <a:schemeClr val="bg2"/>
                </a:solidFill>
              </a:defRPr>
            </a:lvl1pPr>
          </a:lstStyle>
          <a:p>
            <a:pPr>
              <a:defRPr/>
            </a:pPr>
            <a:fld id="{036DC9E7-910E-B043-9CBE-5AEF3FB1BC97}" type="slidenum">
              <a:rPr lang="en-GB"/>
              <a:pPr>
                <a:defRPr/>
              </a:pPr>
              <a:t>‹#›</a:t>
            </a:fld>
            <a:r>
              <a:rPr lang="en-GB" dirty="0"/>
              <a:t> </a:t>
            </a:r>
          </a:p>
        </p:txBody>
      </p:sp>
    </p:spTree>
    <p:extLst>
      <p:ext uri="{BB962C8B-B14F-4D97-AF65-F5344CB8AC3E}">
        <p14:creationId xmlns:p14="http://schemas.microsoft.com/office/powerpoint/2010/main" val="423382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181541" name="think-cell Slide" r:id="rId7" imgW="0" imgH="0" progId="">
                  <p:embed/>
                </p:oleObj>
              </mc:Choice>
              <mc:Fallback>
                <p:oleObj name="think-cell Slide" r:id="rId7"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4"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n-ea"/>
                <a:cs typeface="+mn-cs"/>
              </a:rPr>
              <a:t>Unit of measure</a:t>
            </a:r>
          </a:p>
        </p:txBody>
      </p:sp>
      <p:sp>
        <p:nvSpPr>
          <p:cNvPr id="5" name="Rectangle 4"/>
          <p:cNvSpPr/>
          <p:nvPr userDrawn="1"/>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6" name="Picture 75" descr="Nigeria_Coat_of_Arms"/>
          <p:cNvPicPr>
            <a:picLocks noChangeAspect="1" noChangeArrowheads="1"/>
          </p:cNvPicPr>
          <p:nvPr userDrawn="1"/>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btitle 2"/>
          <p:cNvSpPr txBox="1">
            <a:spLocks/>
          </p:cNvSpPr>
          <p:nvPr userDrawn="1"/>
        </p:nvSpPr>
        <p:spPr bwMode="auto">
          <a:xfrm>
            <a:off x="1000252" y="6410951"/>
            <a:ext cx="8256462" cy="915156"/>
          </a:xfrm>
          <a:prstGeom prst="rect">
            <a:avLst/>
          </a:prstGeom>
          <a:noFill/>
          <a:ln>
            <a:noFill/>
          </a:ln>
          <a:extLst/>
        </p:spPr>
        <p:txBody>
          <a:bodyPr lIns="95755" tIns="47878" rIns="95755" bIns="47878"/>
          <a:lstStyle>
            <a:lvl1pPr defTabSz="895350">
              <a:defRPr sz="1200">
                <a:solidFill>
                  <a:schemeClr val="bg2"/>
                </a:solidFill>
                <a:latin typeface="Arial" charset="0"/>
                <a:ea typeface="ＭＳ Ｐゴシック" charset="0"/>
                <a:cs typeface="ＭＳ Ｐゴシック" charset="0"/>
              </a:defRPr>
            </a:lvl1pPr>
            <a:lvl2pPr marL="742950" indent="-285750" defTabSz="895350">
              <a:defRPr sz="1200">
                <a:solidFill>
                  <a:schemeClr val="bg2"/>
                </a:solidFill>
                <a:latin typeface="Arial" charset="0"/>
                <a:ea typeface="ＭＳ Ｐゴシック" charset="0"/>
              </a:defRPr>
            </a:lvl2pPr>
            <a:lvl3pPr marL="1143000" indent="-228600" defTabSz="895350">
              <a:defRPr sz="1200">
                <a:solidFill>
                  <a:schemeClr val="bg2"/>
                </a:solidFill>
                <a:latin typeface="Arial" charset="0"/>
                <a:ea typeface="ＭＳ Ｐゴシック" charset="0"/>
              </a:defRPr>
            </a:lvl3pPr>
            <a:lvl4pPr marL="1600200" indent="-228600" defTabSz="895350">
              <a:defRPr sz="1200">
                <a:solidFill>
                  <a:schemeClr val="bg2"/>
                </a:solidFill>
                <a:latin typeface="Arial" charset="0"/>
                <a:ea typeface="ＭＳ Ｐゴシック" charset="0"/>
              </a:defRPr>
            </a:lvl4pPr>
            <a:lvl5pPr marL="2057400" indent="-228600" defTabSz="89535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a:spcBef>
                <a:spcPct val="20000"/>
              </a:spcBef>
              <a:spcAft>
                <a:spcPts val="1256"/>
              </a:spcAft>
              <a:defRPr/>
            </a:pPr>
            <a:r>
              <a:rPr lang="en-US" dirty="0" smtClean="0">
                <a:solidFill>
                  <a:schemeClr val="bg1"/>
                </a:solidFill>
                <a:latin typeface="Book Antiqua" charset="0"/>
                <a:ea typeface="Batang" charset="0"/>
                <a:cs typeface="Batang" charset="0"/>
              </a:rPr>
              <a:t>Federal Ministry of Agriculture and Rural Development, Federal Republic of Nigeria</a:t>
            </a:r>
          </a:p>
        </p:txBody>
      </p:sp>
      <p:sp>
        <p:nvSpPr>
          <p:cNvPr id="8" name="Rectangle 280"/>
          <p:cNvSpPr>
            <a:spLocks noGrp="1" noChangeArrowheads="1"/>
          </p:cNvSpPr>
          <p:nvPr>
            <p:ph type="sldNum" sz="quarter" idx="10"/>
            <p:custDataLst>
              <p:tags r:id="rId5"/>
            </p:custDataLst>
          </p:nvPr>
        </p:nvSpPr>
        <p:spPr>
          <a:xfrm>
            <a:off x="9446235" y="6581024"/>
            <a:ext cx="215843" cy="155496"/>
          </a:xfrm>
        </p:spPr>
        <p:txBody>
          <a:bodyPr/>
          <a:lstStyle>
            <a:lvl1pPr>
              <a:defRPr sz="1300">
                <a:solidFill>
                  <a:schemeClr val="bg2"/>
                </a:solidFill>
              </a:defRPr>
            </a:lvl1pPr>
          </a:lstStyle>
          <a:p>
            <a:pPr>
              <a:defRPr/>
            </a:pPr>
            <a:fld id="{5BDBEA22-1DF2-544C-A0DF-1397ED3CE888}" type="slidenum">
              <a:rPr lang="en-GB"/>
              <a:pPr>
                <a:defRPr/>
              </a:pPr>
              <a:t>‹#›</a:t>
            </a:fld>
            <a:r>
              <a:rPr lang="en-GB" dirty="0"/>
              <a:t> </a:t>
            </a:r>
          </a:p>
        </p:txBody>
      </p:sp>
    </p:spTree>
    <p:extLst>
      <p:ext uri="{BB962C8B-B14F-4D97-AF65-F5344CB8AC3E}">
        <p14:creationId xmlns:p14="http://schemas.microsoft.com/office/powerpoint/2010/main" val="144110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aphicFrame>
        <p:nvGraphicFramePr>
          <p:cNvPr id="5"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182565" name="think-cell Slide" r:id="rId7" imgW="0" imgH="0" progId="">
                  <p:embed/>
                </p:oleObj>
              </mc:Choice>
              <mc:Fallback>
                <p:oleObj name="think-cell Slide" r:id="rId7"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7"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n-ea"/>
                <a:cs typeface="+mn-cs"/>
              </a:rPr>
              <a:t>Unit of measure</a:t>
            </a:r>
          </a:p>
        </p:txBody>
      </p:sp>
      <p:sp>
        <p:nvSpPr>
          <p:cNvPr id="8" name="Rectangle 7"/>
          <p:cNvSpPr/>
          <p:nvPr userDrawn="1"/>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9" name="Picture 75" descr="Nigeria_Coat_of_Arms"/>
          <p:cNvPicPr>
            <a:picLocks noChangeAspect="1" noChangeArrowheads="1"/>
          </p:cNvPicPr>
          <p:nvPr userDrawn="1"/>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ubtitle 2"/>
          <p:cNvSpPr txBox="1">
            <a:spLocks/>
          </p:cNvSpPr>
          <p:nvPr userDrawn="1"/>
        </p:nvSpPr>
        <p:spPr bwMode="auto">
          <a:xfrm>
            <a:off x="1000252" y="6410951"/>
            <a:ext cx="8256462" cy="915156"/>
          </a:xfrm>
          <a:prstGeom prst="rect">
            <a:avLst/>
          </a:prstGeom>
          <a:noFill/>
          <a:ln>
            <a:noFill/>
          </a:ln>
          <a:extLst/>
        </p:spPr>
        <p:txBody>
          <a:bodyPr lIns="95755" tIns="47878" rIns="95755" bIns="47878"/>
          <a:lstStyle>
            <a:lvl1pPr defTabSz="895350">
              <a:defRPr sz="1200">
                <a:solidFill>
                  <a:schemeClr val="bg2"/>
                </a:solidFill>
                <a:latin typeface="Arial" charset="0"/>
                <a:ea typeface="ＭＳ Ｐゴシック" charset="0"/>
                <a:cs typeface="ＭＳ Ｐゴシック" charset="0"/>
              </a:defRPr>
            </a:lvl1pPr>
            <a:lvl2pPr marL="742950" indent="-285750" defTabSz="895350">
              <a:defRPr sz="1200">
                <a:solidFill>
                  <a:schemeClr val="bg2"/>
                </a:solidFill>
                <a:latin typeface="Arial" charset="0"/>
                <a:ea typeface="ＭＳ Ｐゴシック" charset="0"/>
              </a:defRPr>
            </a:lvl2pPr>
            <a:lvl3pPr marL="1143000" indent="-228600" defTabSz="895350">
              <a:defRPr sz="1200">
                <a:solidFill>
                  <a:schemeClr val="bg2"/>
                </a:solidFill>
                <a:latin typeface="Arial" charset="0"/>
                <a:ea typeface="ＭＳ Ｐゴシック" charset="0"/>
              </a:defRPr>
            </a:lvl3pPr>
            <a:lvl4pPr marL="1600200" indent="-228600" defTabSz="895350">
              <a:defRPr sz="1200">
                <a:solidFill>
                  <a:schemeClr val="bg2"/>
                </a:solidFill>
                <a:latin typeface="Arial" charset="0"/>
                <a:ea typeface="ＭＳ Ｐゴシック" charset="0"/>
              </a:defRPr>
            </a:lvl4pPr>
            <a:lvl5pPr marL="2057400" indent="-228600" defTabSz="89535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a:spcBef>
                <a:spcPct val="20000"/>
              </a:spcBef>
              <a:spcAft>
                <a:spcPts val="1256"/>
              </a:spcAft>
              <a:defRPr/>
            </a:pPr>
            <a:r>
              <a:rPr lang="en-US" dirty="0" smtClean="0">
                <a:solidFill>
                  <a:schemeClr val="bg1"/>
                </a:solidFill>
                <a:latin typeface="Book Antiqua" charset="0"/>
                <a:ea typeface="Batang" charset="0"/>
                <a:cs typeface="Batang" charset="0"/>
              </a:rPr>
              <a:t>Federal Ministry of Agriculture and Rural Development, Federal Republic of Nigeria</a:t>
            </a:r>
          </a:p>
        </p:txBody>
      </p:sp>
      <p:sp>
        <p:nvSpPr>
          <p:cNvPr id="2" name="Title 1"/>
          <p:cNvSpPr>
            <a:spLocks noGrp="1"/>
          </p:cNvSpPr>
          <p:nvPr>
            <p:ph type="title"/>
          </p:nvPr>
        </p:nvSpPr>
        <p:spPr>
          <a:xfrm>
            <a:off x="494861" y="273754"/>
            <a:ext cx="3258715" cy="1161357"/>
          </a:xfrm>
          <a:prstGeom prst="rect">
            <a:avLst/>
          </a:prstGeom>
        </p:spPr>
        <p:txBody>
          <a:bodyPr anchor="b"/>
          <a:lstStyle>
            <a:lvl1pPr algn="l">
              <a:defRPr sz="2100" b="1"/>
            </a:lvl1pPr>
          </a:lstStyle>
          <a:p>
            <a:r>
              <a:rPr lang="en-US" smtClean="0"/>
              <a:t>Click to edit Master title style</a:t>
            </a:r>
            <a:endParaRPr lang="en-US"/>
          </a:p>
        </p:txBody>
      </p:sp>
      <p:sp>
        <p:nvSpPr>
          <p:cNvPr id="3" name="Content Placeholder 2"/>
          <p:cNvSpPr>
            <a:spLocks noGrp="1"/>
          </p:cNvSpPr>
          <p:nvPr>
            <p:ph idx="1"/>
          </p:nvPr>
        </p:nvSpPr>
        <p:spPr>
          <a:xfrm>
            <a:off x="3872905" y="273745"/>
            <a:ext cx="5538235" cy="5852138"/>
          </a:xfrm>
        </p:spPr>
        <p:txBody>
          <a:bodyPr/>
          <a:lstStyle>
            <a:lvl1pPr>
              <a:defRPr sz="3400"/>
            </a:lvl1pPr>
            <a:lvl2pPr>
              <a:defRPr sz="3000"/>
            </a:lvl2pPr>
            <a:lvl3pPr>
              <a:defRPr sz="26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4861" y="1435094"/>
            <a:ext cx="3258715" cy="4690781"/>
          </a:xfrm>
        </p:spPr>
        <p:txBody>
          <a:bodyPr/>
          <a:lstStyle>
            <a:lvl1pPr marL="0" indent="0">
              <a:buNone/>
              <a:defRPr sz="1500"/>
            </a:lvl1pPr>
            <a:lvl2pPr marL="488079" indent="0">
              <a:buNone/>
              <a:defRPr sz="1300"/>
            </a:lvl2pPr>
            <a:lvl3pPr marL="976171" indent="0">
              <a:buNone/>
              <a:defRPr sz="1100"/>
            </a:lvl3pPr>
            <a:lvl4pPr marL="1464256" indent="0">
              <a:buNone/>
              <a:defRPr sz="1000"/>
            </a:lvl4pPr>
            <a:lvl5pPr marL="1952337" indent="0">
              <a:buNone/>
              <a:defRPr sz="1000"/>
            </a:lvl5pPr>
            <a:lvl6pPr marL="2440419" indent="0">
              <a:buNone/>
              <a:defRPr sz="1000"/>
            </a:lvl6pPr>
            <a:lvl7pPr marL="2928507" indent="0">
              <a:buNone/>
              <a:defRPr sz="1000"/>
            </a:lvl7pPr>
            <a:lvl8pPr marL="3416590" indent="0">
              <a:buNone/>
              <a:defRPr sz="1000"/>
            </a:lvl8pPr>
            <a:lvl9pPr marL="3904676" indent="0">
              <a:buNone/>
              <a:defRPr sz="1000"/>
            </a:lvl9pPr>
          </a:lstStyle>
          <a:p>
            <a:pPr lvl="0"/>
            <a:r>
              <a:rPr lang="en-US" smtClean="0"/>
              <a:t>Click to edit Master text styles</a:t>
            </a:r>
          </a:p>
        </p:txBody>
      </p:sp>
      <p:sp>
        <p:nvSpPr>
          <p:cNvPr id="11" name="Rectangle 280"/>
          <p:cNvSpPr>
            <a:spLocks noGrp="1" noChangeArrowheads="1"/>
          </p:cNvSpPr>
          <p:nvPr>
            <p:ph type="sldNum" sz="quarter" idx="10"/>
            <p:custDataLst>
              <p:tags r:id="rId5"/>
            </p:custDataLst>
          </p:nvPr>
        </p:nvSpPr>
        <p:spPr>
          <a:xfrm>
            <a:off x="9446235" y="6581024"/>
            <a:ext cx="215843" cy="155496"/>
          </a:xfrm>
        </p:spPr>
        <p:txBody>
          <a:bodyPr/>
          <a:lstStyle>
            <a:lvl1pPr>
              <a:defRPr sz="1300">
                <a:solidFill>
                  <a:schemeClr val="bg2"/>
                </a:solidFill>
              </a:defRPr>
            </a:lvl1pPr>
          </a:lstStyle>
          <a:p>
            <a:pPr>
              <a:defRPr/>
            </a:pPr>
            <a:fld id="{CBD7D4FB-B01B-4341-8A4D-D38798B3BC38}" type="slidenum">
              <a:rPr lang="en-GB"/>
              <a:pPr>
                <a:defRPr/>
              </a:pPr>
              <a:t>‹#›</a:t>
            </a:fld>
            <a:r>
              <a:rPr lang="en-GB" dirty="0"/>
              <a:t> </a:t>
            </a:r>
          </a:p>
        </p:txBody>
      </p:sp>
    </p:spTree>
    <p:extLst>
      <p:ext uri="{BB962C8B-B14F-4D97-AF65-F5344CB8AC3E}">
        <p14:creationId xmlns:p14="http://schemas.microsoft.com/office/powerpoint/2010/main" val="16783556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aphicFrame>
        <p:nvGraphicFramePr>
          <p:cNvPr id="5"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183589" name="think-cell Slide" r:id="rId7" imgW="0" imgH="0" progId="">
                  <p:embed/>
                </p:oleObj>
              </mc:Choice>
              <mc:Fallback>
                <p:oleObj name="think-cell Slide" r:id="rId7"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7"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n-ea"/>
                <a:cs typeface="+mn-cs"/>
              </a:rPr>
              <a:t>Unit of measure</a:t>
            </a:r>
          </a:p>
        </p:txBody>
      </p:sp>
      <p:sp>
        <p:nvSpPr>
          <p:cNvPr id="8" name="Rectangle 7"/>
          <p:cNvSpPr/>
          <p:nvPr userDrawn="1"/>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9" name="Picture 75" descr="Nigeria_Coat_of_Arms"/>
          <p:cNvPicPr>
            <a:picLocks noChangeAspect="1" noChangeArrowheads="1"/>
          </p:cNvPicPr>
          <p:nvPr userDrawn="1"/>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ubtitle 2"/>
          <p:cNvSpPr txBox="1">
            <a:spLocks/>
          </p:cNvSpPr>
          <p:nvPr userDrawn="1"/>
        </p:nvSpPr>
        <p:spPr bwMode="auto">
          <a:xfrm>
            <a:off x="1000252" y="6410951"/>
            <a:ext cx="8256462" cy="915156"/>
          </a:xfrm>
          <a:prstGeom prst="rect">
            <a:avLst/>
          </a:prstGeom>
          <a:noFill/>
          <a:ln>
            <a:noFill/>
          </a:ln>
          <a:extLst/>
        </p:spPr>
        <p:txBody>
          <a:bodyPr lIns="95755" tIns="47878" rIns="95755" bIns="47878"/>
          <a:lstStyle>
            <a:lvl1pPr defTabSz="895350">
              <a:defRPr sz="1200">
                <a:solidFill>
                  <a:schemeClr val="bg2"/>
                </a:solidFill>
                <a:latin typeface="Arial" charset="0"/>
                <a:ea typeface="ＭＳ Ｐゴシック" charset="0"/>
                <a:cs typeface="ＭＳ Ｐゴシック" charset="0"/>
              </a:defRPr>
            </a:lvl1pPr>
            <a:lvl2pPr marL="742950" indent="-285750" defTabSz="895350">
              <a:defRPr sz="1200">
                <a:solidFill>
                  <a:schemeClr val="bg2"/>
                </a:solidFill>
                <a:latin typeface="Arial" charset="0"/>
                <a:ea typeface="ＭＳ Ｐゴシック" charset="0"/>
              </a:defRPr>
            </a:lvl2pPr>
            <a:lvl3pPr marL="1143000" indent="-228600" defTabSz="895350">
              <a:defRPr sz="1200">
                <a:solidFill>
                  <a:schemeClr val="bg2"/>
                </a:solidFill>
                <a:latin typeface="Arial" charset="0"/>
                <a:ea typeface="ＭＳ Ｐゴシック" charset="0"/>
              </a:defRPr>
            </a:lvl3pPr>
            <a:lvl4pPr marL="1600200" indent="-228600" defTabSz="895350">
              <a:defRPr sz="1200">
                <a:solidFill>
                  <a:schemeClr val="bg2"/>
                </a:solidFill>
                <a:latin typeface="Arial" charset="0"/>
                <a:ea typeface="ＭＳ Ｐゴシック" charset="0"/>
              </a:defRPr>
            </a:lvl4pPr>
            <a:lvl5pPr marL="2057400" indent="-228600" defTabSz="89535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a:spcBef>
                <a:spcPct val="20000"/>
              </a:spcBef>
              <a:spcAft>
                <a:spcPts val="1256"/>
              </a:spcAft>
              <a:defRPr/>
            </a:pPr>
            <a:r>
              <a:rPr lang="en-US" dirty="0" smtClean="0">
                <a:solidFill>
                  <a:schemeClr val="bg1"/>
                </a:solidFill>
                <a:latin typeface="Book Antiqua" charset="0"/>
                <a:ea typeface="Batang" charset="0"/>
                <a:cs typeface="Batang" charset="0"/>
              </a:rPr>
              <a:t>Federal Ministry of Agriculture and Rural Development, Federal Republic of Nigeria</a:t>
            </a:r>
          </a:p>
        </p:txBody>
      </p:sp>
      <p:sp>
        <p:nvSpPr>
          <p:cNvPr id="2" name="Title 1"/>
          <p:cNvSpPr>
            <a:spLocks noGrp="1"/>
          </p:cNvSpPr>
          <p:nvPr>
            <p:ph type="title"/>
          </p:nvPr>
        </p:nvSpPr>
        <p:spPr>
          <a:xfrm>
            <a:off x="1940845" y="4800941"/>
            <a:ext cx="5943600" cy="566911"/>
          </a:xfrm>
          <a:prstGeom prst="rect">
            <a:avLst/>
          </a:prstGeom>
        </p:spPr>
        <p:txBody>
          <a:bodyPr anchor="b"/>
          <a:lstStyle>
            <a:lvl1pPr algn="l">
              <a:defRPr sz="2100" b="1"/>
            </a:lvl1pPr>
          </a:lstStyle>
          <a:p>
            <a:r>
              <a:rPr lang="en-US" smtClean="0"/>
              <a:t>Click to edit Master title style</a:t>
            </a:r>
            <a:endParaRPr lang="en-US"/>
          </a:p>
        </p:txBody>
      </p:sp>
      <p:sp>
        <p:nvSpPr>
          <p:cNvPr id="3" name="Picture Placeholder 2"/>
          <p:cNvSpPr>
            <a:spLocks noGrp="1"/>
          </p:cNvSpPr>
          <p:nvPr>
            <p:ph type="pic" idx="1"/>
          </p:nvPr>
        </p:nvSpPr>
        <p:spPr>
          <a:xfrm>
            <a:off x="1940845" y="612264"/>
            <a:ext cx="5943600" cy="4115772"/>
          </a:xfrm>
        </p:spPr>
        <p:txBody>
          <a:bodyPr/>
          <a:lstStyle>
            <a:lvl1pPr marL="0" indent="0">
              <a:buNone/>
              <a:defRPr sz="3400"/>
            </a:lvl1pPr>
            <a:lvl2pPr marL="488079" indent="0">
              <a:buNone/>
              <a:defRPr sz="3000"/>
            </a:lvl2pPr>
            <a:lvl3pPr marL="976171" indent="0">
              <a:buNone/>
              <a:defRPr sz="2600"/>
            </a:lvl3pPr>
            <a:lvl4pPr marL="1464256" indent="0">
              <a:buNone/>
              <a:defRPr sz="2100"/>
            </a:lvl4pPr>
            <a:lvl5pPr marL="1952337" indent="0">
              <a:buNone/>
              <a:defRPr sz="2100"/>
            </a:lvl5pPr>
            <a:lvl6pPr marL="2440419" indent="0">
              <a:buNone/>
              <a:defRPr sz="2100"/>
            </a:lvl6pPr>
            <a:lvl7pPr marL="2928507" indent="0">
              <a:buNone/>
              <a:defRPr sz="2100"/>
            </a:lvl7pPr>
            <a:lvl8pPr marL="3416590" indent="0">
              <a:buNone/>
              <a:defRPr sz="2100"/>
            </a:lvl8pPr>
            <a:lvl9pPr marL="3904676" indent="0">
              <a:buNone/>
              <a:defRPr sz="2100"/>
            </a:lvl9pPr>
          </a:lstStyle>
          <a:p>
            <a:pPr lvl="0"/>
            <a:endParaRPr lang="en-US" noProof="0" dirty="0" smtClean="0"/>
          </a:p>
        </p:txBody>
      </p:sp>
      <p:sp>
        <p:nvSpPr>
          <p:cNvPr id="4" name="Text Placeholder 3"/>
          <p:cNvSpPr>
            <a:spLocks noGrp="1"/>
          </p:cNvSpPr>
          <p:nvPr>
            <p:ph type="body" sz="half" idx="2"/>
          </p:nvPr>
        </p:nvSpPr>
        <p:spPr>
          <a:xfrm>
            <a:off x="1940845" y="5367835"/>
            <a:ext cx="5943600" cy="805014"/>
          </a:xfrm>
        </p:spPr>
        <p:txBody>
          <a:bodyPr/>
          <a:lstStyle>
            <a:lvl1pPr marL="0" indent="0">
              <a:buNone/>
              <a:defRPr sz="1500"/>
            </a:lvl1pPr>
            <a:lvl2pPr marL="488079" indent="0">
              <a:buNone/>
              <a:defRPr sz="1300"/>
            </a:lvl2pPr>
            <a:lvl3pPr marL="976171" indent="0">
              <a:buNone/>
              <a:defRPr sz="1100"/>
            </a:lvl3pPr>
            <a:lvl4pPr marL="1464256" indent="0">
              <a:buNone/>
              <a:defRPr sz="1000"/>
            </a:lvl4pPr>
            <a:lvl5pPr marL="1952337" indent="0">
              <a:buNone/>
              <a:defRPr sz="1000"/>
            </a:lvl5pPr>
            <a:lvl6pPr marL="2440419" indent="0">
              <a:buNone/>
              <a:defRPr sz="1000"/>
            </a:lvl6pPr>
            <a:lvl7pPr marL="2928507" indent="0">
              <a:buNone/>
              <a:defRPr sz="1000"/>
            </a:lvl7pPr>
            <a:lvl8pPr marL="3416590" indent="0">
              <a:buNone/>
              <a:defRPr sz="1000"/>
            </a:lvl8pPr>
            <a:lvl9pPr marL="3904676" indent="0">
              <a:buNone/>
              <a:defRPr sz="1000"/>
            </a:lvl9pPr>
          </a:lstStyle>
          <a:p>
            <a:pPr lvl="0"/>
            <a:r>
              <a:rPr lang="en-US" smtClean="0"/>
              <a:t>Click to edit Master text styles</a:t>
            </a:r>
          </a:p>
        </p:txBody>
      </p:sp>
      <p:sp>
        <p:nvSpPr>
          <p:cNvPr id="11" name="Rectangle 280"/>
          <p:cNvSpPr>
            <a:spLocks noGrp="1" noChangeArrowheads="1"/>
          </p:cNvSpPr>
          <p:nvPr>
            <p:ph type="sldNum" sz="quarter" idx="10"/>
            <p:custDataLst>
              <p:tags r:id="rId5"/>
            </p:custDataLst>
          </p:nvPr>
        </p:nvSpPr>
        <p:spPr>
          <a:xfrm>
            <a:off x="9446235" y="6581024"/>
            <a:ext cx="215843" cy="155496"/>
          </a:xfrm>
        </p:spPr>
        <p:txBody>
          <a:bodyPr/>
          <a:lstStyle>
            <a:lvl1pPr>
              <a:defRPr sz="1300">
                <a:solidFill>
                  <a:schemeClr val="bg2"/>
                </a:solidFill>
              </a:defRPr>
            </a:lvl1pPr>
          </a:lstStyle>
          <a:p>
            <a:pPr>
              <a:defRPr/>
            </a:pPr>
            <a:fld id="{9684B8C1-5837-3C47-B63C-D9EEFB28D0F2}" type="slidenum">
              <a:rPr lang="en-GB"/>
              <a:pPr>
                <a:defRPr/>
              </a:pPr>
              <a:t>‹#›</a:t>
            </a:fld>
            <a:r>
              <a:rPr lang="en-GB" dirty="0"/>
              <a:t> </a:t>
            </a:r>
          </a:p>
        </p:txBody>
      </p:sp>
    </p:spTree>
    <p:extLst>
      <p:ext uri="{BB962C8B-B14F-4D97-AF65-F5344CB8AC3E}">
        <p14:creationId xmlns:p14="http://schemas.microsoft.com/office/powerpoint/2010/main" val="194983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graphicFrame>
        <p:nvGraphicFramePr>
          <p:cNvPr id="4"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184613" name="think-cell Slide" r:id="rId7" imgW="0" imgH="0" progId="">
                  <p:embed/>
                </p:oleObj>
              </mc:Choice>
              <mc:Fallback>
                <p:oleObj name="think-cell Slide" r:id="rId7"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7"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n-ea"/>
                <a:cs typeface="+mn-cs"/>
              </a:rPr>
              <a:t>Unit of measure</a:t>
            </a:r>
          </a:p>
        </p:txBody>
      </p:sp>
      <p:sp>
        <p:nvSpPr>
          <p:cNvPr id="8" name="Rectangle 7"/>
          <p:cNvSpPr/>
          <p:nvPr userDrawn="1"/>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9" name="Picture 75" descr="Nigeria_Coat_of_Arms"/>
          <p:cNvPicPr>
            <a:picLocks noChangeAspect="1" noChangeArrowheads="1"/>
          </p:cNvPicPr>
          <p:nvPr userDrawn="1"/>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ubtitle 2"/>
          <p:cNvSpPr txBox="1">
            <a:spLocks/>
          </p:cNvSpPr>
          <p:nvPr userDrawn="1"/>
        </p:nvSpPr>
        <p:spPr bwMode="auto">
          <a:xfrm>
            <a:off x="1000252" y="6410951"/>
            <a:ext cx="8256462" cy="915156"/>
          </a:xfrm>
          <a:prstGeom prst="rect">
            <a:avLst/>
          </a:prstGeom>
          <a:noFill/>
          <a:ln>
            <a:noFill/>
          </a:ln>
          <a:extLst/>
        </p:spPr>
        <p:txBody>
          <a:bodyPr lIns="95755" tIns="47878" rIns="95755" bIns="47878"/>
          <a:lstStyle>
            <a:lvl1pPr defTabSz="895350">
              <a:defRPr sz="1200">
                <a:solidFill>
                  <a:schemeClr val="bg2"/>
                </a:solidFill>
                <a:latin typeface="Arial" charset="0"/>
                <a:ea typeface="ＭＳ Ｐゴシック" charset="0"/>
                <a:cs typeface="ＭＳ Ｐゴシック" charset="0"/>
              </a:defRPr>
            </a:lvl1pPr>
            <a:lvl2pPr marL="742950" indent="-285750" defTabSz="895350">
              <a:defRPr sz="1200">
                <a:solidFill>
                  <a:schemeClr val="bg2"/>
                </a:solidFill>
                <a:latin typeface="Arial" charset="0"/>
                <a:ea typeface="ＭＳ Ｐゴシック" charset="0"/>
              </a:defRPr>
            </a:lvl2pPr>
            <a:lvl3pPr marL="1143000" indent="-228600" defTabSz="895350">
              <a:defRPr sz="1200">
                <a:solidFill>
                  <a:schemeClr val="bg2"/>
                </a:solidFill>
                <a:latin typeface="Arial" charset="0"/>
                <a:ea typeface="ＭＳ Ｐゴシック" charset="0"/>
              </a:defRPr>
            </a:lvl3pPr>
            <a:lvl4pPr marL="1600200" indent="-228600" defTabSz="895350">
              <a:defRPr sz="1200">
                <a:solidFill>
                  <a:schemeClr val="bg2"/>
                </a:solidFill>
                <a:latin typeface="Arial" charset="0"/>
                <a:ea typeface="ＭＳ Ｐゴシック" charset="0"/>
              </a:defRPr>
            </a:lvl4pPr>
            <a:lvl5pPr marL="2057400" indent="-228600" defTabSz="89535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a:spcBef>
                <a:spcPct val="20000"/>
              </a:spcBef>
              <a:spcAft>
                <a:spcPts val="1256"/>
              </a:spcAft>
              <a:defRPr/>
            </a:pPr>
            <a:r>
              <a:rPr lang="en-US" dirty="0" smtClean="0">
                <a:solidFill>
                  <a:schemeClr val="bg1"/>
                </a:solidFill>
                <a:latin typeface="Book Antiqua" charset="0"/>
                <a:ea typeface="Batang" charset="0"/>
                <a:cs typeface="Batang" charset="0"/>
              </a:rPr>
              <a:t>Federal Ministry of Agriculture and Rural Development, Federal Republic of Nigeria</a:t>
            </a: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219364" y="280216"/>
            <a:ext cx="9690156" cy="594446"/>
          </a:xfrm>
          <a:prstGeom prst="rect">
            <a:avLst/>
          </a:prstGeom>
        </p:spPr>
        <p:txBody>
          <a:bodyPr/>
          <a:lstStyle>
            <a:lvl1pPr>
              <a:defRPr sz="3000"/>
            </a:lvl1pPr>
          </a:lstStyle>
          <a:p>
            <a:r>
              <a:rPr lang="en-US" dirty="0" smtClean="0"/>
              <a:t>Click to edit Master title style</a:t>
            </a:r>
            <a:endParaRPr lang="en-US" dirty="0"/>
          </a:p>
        </p:txBody>
      </p:sp>
      <p:sp>
        <p:nvSpPr>
          <p:cNvPr id="11" name="Rectangle 280"/>
          <p:cNvSpPr>
            <a:spLocks noGrp="1" noChangeArrowheads="1"/>
          </p:cNvSpPr>
          <p:nvPr>
            <p:ph type="sldNum" sz="quarter" idx="10"/>
            <p:custDataLst>
              <p:tags r:id="rId5"/>
            </p:custDataLst>
          </p:nvPr>
        </p:nvSpPr>
        <p:spPr>
          <a:xfrm>
            <a:off x="9446235" y="6581024"/>
            <a:ext cx="215843" cy="155496"/>
          </a:xfrm>
        </p:spPr>
        <p:txBody>
          <a:bodyPr/>
          <a:lstStyle>
            <a:lvl1pPr>
              <a:defRPr sz="1300">
                <a:solidFill>
                  <a:schemeClr val="bg2"/>
                </a:solidFill>
              </a:defRPr>
            </a:lvl1pPr>
          </a:lstStyle>
          <a:p>
            <a:pPr>
              <a:defRPr/>
            </a:pPr>
            <a:fld id="{D9564922-1586-EA46-801E-89C2B24E0820}" type="slidenum">
              <a:rPr lang="en-GB"/>
              <a:pPr>
                <a:defRPr/>
              </a:pPr>
              <a:t>‹#›</a:t>
            </a:fld>
            <a:r>
              <a:rPr lang="en-GB" dirty="0"/>
              <a:t> </a:t>
            </a:r>
          </a:p>
        </p:txBody>
      </p:sp>
    </p:spTree>
    <p:extLst>
      <p:ext uri="{BB962C8B-B14F-4D97-AF65-F5344CB8AC3E}">
        <p14:creationId xmlns:p14="http://schemas.microsoft.com/office/powerpoint/2010/main" val="3358411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aphicFrame>
        <p:nvGraphicFramePr>
          <p:cNvPr id="4"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185637" name="think-cell Slide" r:id="rId7" imgW="0" imgH="0" progId="">
                  <p:embed/>
                </p:oleObj>
              </mc:Choice>
              <mc:Fallback>
                <p:oleObj name="think-cell Slide" r:id="rId7"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6"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n-ea"/>
                <a:cs typeface="+mn-cs"/>
              </a:rPr>
              <a:t>Unit of measure</a:t>
            </a:r>
          </a:p>
        </p:txBody>
      </p:sp>
      <p:sp>
        <p:nvSpPr>
          <p:cNvPr id="7" name="Rectangle 6"/>
          <p:cNvSpPr/>
          <p:nvPr userDrawn="1"/>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8" name="Picture 75" descr="Nigeria_Coat_of_Arms"/>
          <p:cNvPicPr>
            <a:picLocks noChangeAspect="1" noChangeArrowheads="1"/>
          </p:cNvPicPr>
          <p:nvPr userDrawn="1"/>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ubtitle 2"/>
          <p:cNvSpPr txBox="1">
            <a:spLocks/>
          </p:cNvSpPr>
          <p:nvPr userDrawn="1"/>
        </p:nvSpPr>
        <p:spPr bwMode="auto">
          <a:xfrm>
            <a:off x="1000252" y="6410951"/>
            <a:ext cx="8256462" cy="915156"/>
          </a:xfrm>
          <a:prstGeom prst="rect">
            <a:avLst/>
          </a:prstGeom>
          <a:noFill/>
          <a:ln>
            <a:noFill/>
          </a:ln>
          <a:extLst/>
        </p:spPr>
        <p:txBody>
          <a:bodyPr lIns="95755" tIns="47878" rIns="95755" bIns="47878"/>
          <a:lstStyle>
            <a:lvl1pPr defTabSz="895350">
              <a:defRPr sz="1200">
                <a:solidFill>
                  <a:schemeClr val="bg2"/>
                </a:solidFill>
                <a:latin typeface="Arial" charset="0"/>
                <a:ea typeface="ＭＳ Ｐゴシック" charset="0"/>
                <a:cs typeface="ＭＳ Ｐゴシック" charset="0"/>
              </a:defRPr>
            </a:lvl1pPr>
            <a:lvl2pPr marL="742950" indent="-285750" defTabSz="895350">
              <a:defRPr sz="1200">
                <a:solidFill>
                  <a:schemeClr val="bg2"/>
                </a:solidFill>
                <a:latin typeface="Arial" charset="0"/>
                <a:ea typeface="ＭＳ Ｐゴシック" charset="0"/>
              </a:defRPr>
            </a:lvl2pPr>
            <a:lvl3pPr marL="1143000" indent="-228600" defTabSz="895350">
              <a:defRPr sz="1200">
                <a:solidFill>
                  <a:schemeClr val="bg2"/>
                </a:solidFill>
                <a:latin typeface="Arial" charset="0"/>
                <a:ea typeface="ＭＳ Ｐゴシック" charset="0"/>
              </a:defRPr>
            </a:lvl3pPr>
            <a:lvl4pPr marL="1600200" indent="-228600" defTabSz="895350">
              <a:defRPr sz="1200">
                <a:solidFill>
                  <a:schemeClr val="bg2"/>
                </a:solidFill>
                <a:latin typeface="Arial" charset="0"/>
                <a:ea typeface="ＭＳ Ｐゴシック" charset="0"/>
              </a:defRPr>
            </a:lvl4pPr>
            <a:lvl5pPr marL="2057400" indent="-228600" defTabSz="89535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a:spcBef>
                <a:spcPct val="20000"/>
              </a:spcBef>
              <a:spcAft>
                <a:spcPts val="1256"/>
              </a:spcAft>
              <a:defRPr/>
            </a:pPr>
            <a:r>
              <a:rPr lang="en-US" dirty="0" smtClean="0">
                <a:solidFill>
                  <a:schemeClr val="bg1"/>
                </a:solidFill>
                <a:latin typeface="Book Antiqua" charset="0"/>
                <a:ea typeface="Batang" charset="0"/>
                <a:cs typeface="Batang" charset="0"/>
              </a:rPr>
              <a:t>Federal Ministry of Agriculture and Rural Development, Federal Republic of Nigeria</a:t>
            </a:r>
          </a:p>
        </p:txBody>
      </p:sp>
      <p:sp>
        <p:nvSpPr>
          <p:cNvPr id="2" name="Vertical Title 1"/>
          <p:cNvSpPr>
            <a:spLocks noGrp="1"/>
          </p:cNvSpPr>
          <p:nvPr>
            <p:ph type="title" orient="vert"/>
          </p:nvPr>
        </p:nvSpPr>
        <p:spPr>
          <a:xfrm>
            <a:off x="7277279" y="234880"/>
            <a:ext cx="2381300" cy="3003007"/>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1617" y="234880"/>
            <a:ext cx="6977193" cy="30030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Rectangle 280"/>
          <p:cNvSpPr>
            <a:spLocks noGrp="1" noChangeArrowheads="1"/>
          </p:cNvSpPr>
          <p:nvPr>
            <p:ph type="sldNum" sz="quarter" idx="10"/>
            <p:custDataLst>
              <p:tags r:id="rId5"/>
            </p:custDataLst>
          </p:nvPr>
        </p:nvSpPr>
        <p:spPr>
          <a:xfrm>
            <a:off x="9446235" y="6581024"/>
            <a:ext cx="215843" cy="155496"/>
          </a:xfrm>
        </p:spPr>
        <p:txBody>
          <a:bodyPr/>
          <a:lstStyle>
            <a:lvl1pPr>
              <a:defRPr sz="1300">
                <a:solidFill>
                  <a:schemeClr val="bg2"/>
                </a:solidFill>
              </a:defRPr>
            </a:lvl1pPr>
          </a:lstStyle>
          <a:p>
            <a:pPr>
              <a:defRPr/>
            </a:pPr>
            <a:fld id="{4686B25D-FAAE-A347-B55A-8E0A0CB98B02}" type="slidenum">
              <a:rPr lang="en-GB"/>
              <a:pPr>
                <a:defRPr/>
              </a:pPr>
              <a:t>‹#›</a:t>
            </a:fld>
            <a:r>
              <a:rPr lang="en-GB" dirty="0"/>
              <a:t> </a:t>
            </a:r>
          </a:p>
        </p:txBody>
      </p:sp>
    </p:spTree>
    <p:extLst>
      <p:ext uri="{BB962C8B-B14F-4D97-AF65-F5344CB8AC3E}">
        <p14:creationId xmlns:p14="http://schemas.microsoft.com/office/powerpoint/2010/main" val="478017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04">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Title</a:t>
            </a:r>
            <a:endParaRPr lang="en-US" dirty="0"/>
          </a:p>
        </p:txBody>
      </p:sp>
      <p:sp>
        <p:nvSpPr>
          <p:cNvPr id="3" name="Content Placeholder 2"/>
          <p:cNvSpPr>
            <a:spLocks noGrp="1"/>
          </p:cNvSpPr>
          <p:nvPr>
            <p:ph idx="1" hasCustomPrompt="1"/>
          </p:nvPr>
        </p:nvSpPr>
        <p:spPr/>
        <p:txBody>
          <a:bodyPr/>
          <a:lstStyle>
            <a:lvl1pPr marL="0" indent="0" algn="ctr">
              <a:buNone/>
              <a:defRPr/>
            </a:lvl1pPr>
          </a:lstStyle>
          <a:p>
            <a:pPr lvl="0"/>
            <a:r>
              <a:rPr lang="en-US" dirty="0" smtClean="0"/>
              <a:t>Lorem ipsum dolor sit amet, consectetur adipisicing elit, sed do eiusmod tempor incididunt ut labore et dolore magna aliqua.</a:t>
            </a:r>
            <a:endParaRPr lang="en-US" dirty="0"/>
          </a:p>
        </p:txBody>
      </p:sp>
      <p:sp>
        <p:nvSpPr>
          <p:cNvPr id="4" name="Date Placeholder 3"/>
          <p:cNvSpPr>
            <a:spLocks noGrp="1"/>
          </p:cNvSpPr>
          <p:nvPr>
            <p:ph type="dt" sz="half" idx="10"/>
          </p:nvPr>
        </p:nvSpPr>
        <p:spPr>
          <a:xfrm>
            <a:off x="495300" y="6356351"/>
            <a:ext cx="2311400" cy="366183"/>
          </a:xfrm>
          <a:prstGeom prst="rect">
            <a:avLst/>
          </a:prstGeom>
        </p:spPr>
        <p:txBody>
          <a:bodyPr lIns="107287" tIns="53643" rIns="107287" bIns="53643"/>
          <a:lstStyle/>
          <a:p>
            <a:endParaRPr lang="en-US" dirty="0"/>
          </a:p>
        </p:txBody>
      </p:sp>
      <p:sp>
        <p:nvSpPr>
          <p:cNvPr id="5" name="Footer Placeholder 4"/>
          <p:cNvSpPr>
            <a:spLocks noGrp="1"/>
          </p:cNvSpPr>
          <p:nvPr>
            <p:ph type="ftr" sz="quarter" idx="11"/>
          </p:nvPr>
        </p:nvSpPr>
        <p:spPr>
          <a:xfrm>
            <a:off x="3384550" y="6356351"/>
            <a:ext cx="3136900" cy="366183"/>
          </a:xfrm>
          <a:prstGeom prst="rect">
            <a:avLst/>
          </a:prstGeom>
        </p:spPr>
        <p:txBody>
          <a:bodyPr lIns="107287" tIns="53643" rIns="107287" bIns="53643"/>
          <a:lstStyle/>
          <a:p>
            <a:endParaRPr lang="en-US" dirty="0"/>
          </a:p>
        </p:txBody>
      </p:sp>
      <p:sp>
        <p:nvSpPr>
          <p:cNvPr id="6" name="Slide Number Placeholder 5"/>
          <p:cNvSpPr>
            <a:spLocks noGrp="1"/>
          </p:cNvSpPr>
          <p:nvPr>
            <p:ph type="sldNum" sz="quarter" idx="12"/>
          </p:nvPr>
        </p:nvSpPr>
        <p:spPr/>
        <p:txBody>
          <a:bodyPr/>
          <a:lstStyle/>
          <a:p>
            <a:fld id="{1490E372-16E5-448B-8779-3CCC855B5AE6}" type="slidenum">
              <a:rPr lang="en-US" smtClean="0"/>
              <a:pPr/>
              <a:t>‹#›</a:t>
            </a:fld>
            <a:endParaRPr lang="en-US" dirty="0"/>
          </a:p>
        </p:txBody>
      </p:sp>
    </p:spTree>
    <p:extLst>
      <p:ext uri="{BB962C8B-B14F-4D97-AF65-F5344CB8AC3E}">
        <p14:creationId xmlns:p14="http://schemas.microsoft.com/office/powerpoint/2010/main" val="33466172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One">
    <p:spTree>
      <p:nvGrpSpPr>
        <p:cNvPr id="1" name=""/>
        <p:cNvGrpSpPr/>
        <p:nvPr/>
      </p:nvGrpSpPr>
      <p:grpSpPr>
        <a:xfrm>
          <a:off x="0" y="0"/>
          <a:ext cx="0" cy="0"/>
          <a:chOff x="0" y="0"/>
          <a:chExt cx="0" cy="0"/>
        </a:xfrm>
      </p:grpSpPr>
      <p:sp>
        <p:nvSpPr>
          <p:cNvPr id="4" name="Draft stamp"/>
          <p:cNvSpPr txBox="1">
            <a:spLocks noChangeArrowheads="1"/>
          </p:cNvSpPr>
          <p:nvPr userDrawn="1">
            <p:custDataLst>
              <p:tags r:id="rId1"/>
            </p:custDataLst>
          </p:nvPr>
        </p:nvSpPr>
        <p:spPr bwMode="auto">
          <a:xfrm>
            <a:off x="9337436" y="605785"/>
            <a:ext cx="0" cy="184666"/>
          </a:xfrm>
          <a:prstGeom prst="rect">
            <a:avLst/>
          </a:prstGeom>
          <a:noFill/>
          <a:ln>
            <a:noFill/>
          </a:ln>
          <a:extLst/>
        </p:spPr>
        <p:txBody>
          <a:bodyPr wrap="none" lIns="0" tIns="0" rIns="0" bIns="0">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5" name="PwC text"/>
          <p:cNvSpPr txBox="1">
            <a:spLocks noChangeArrowheads="1"/>
          </p:cNvSpPr>
          <p:nvPr userDrawn="1"/>
        </p:nvSpPr>
        <p:spPr bwMode="auto">
          <a:xfrm>
            <a:off x="7607955" y="6221441"/>
            <a:ext cx="1731243"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PricewaterhouseCoopers</a:t>
            </a:r>
          </a:p>
        </p:txBody>
      </p:sp>
      <p:sp>
        <p:nvSpPr>
          <p:cNvPr id="6" name="Section Header"/>
          <p:cNvSpPr txBox="1">
            <a:spLocks noChangeArrowheads="1"/>
          </p:cNvSpPr>
          <p:nvPr userDrawn="1">
            <p:custDataLst>
              <p:tags r:id="rId2"/>
            </p:custDataLst>
          </p:nvPr>
        </p:nvSpPr>
        <p:spPr bwMode="auto">
          <a:xfrm>
            <a:off x="531721" y="605785"/>
            <a:ext cx="5555783" cy="191130"/>
          </a:xfrm>
          <a:prstGeom prst="rect">
            <a:avLst/>
          </a:prstGeom>
          <a:noFill/>
          <a:ln>
            <a:noFill/>
          </a:ln>
          <a:extLst/>
        </p:spPr>
        <p:txBody>
          <a:bodyPr wrap="none" lIns="0" tIns="0" rIns="0" bIns="0"/>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7" name="Section Footer"/>
          <p:cNvSpPr txBox="1">
            <a:spLocks noChangeArrowheads="1"/>
          </p:cNvSpPr>
          <p:nvPr userDrawn="1">
            <p:custDataLst>
              <p:tags r:id="rId3"/>
            </p:custDataLst>
          </p:nvPr>
        </p:nvSpPr>
        <p:spPr bwMode="auto">
          <a:xfrm>
            <a:off x="531713"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8" name="Page Number"/>
          <p:cNvSpPr txBox="1">
            <a:spLocks noChangeArrowheads="1"/>
          </p:cNvSpPr>
          <p:nvPr userDrawn="1">
            <p:custDataLst>
              <p:tags r:id="rId4"/>
            </p:custDataLst>
          </p:nvPr>
        </p:nvSpPr>
        <p:spPr bwMode="auto">
          <a:xfrm>
            <a:off x="9337436"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9" name="Disclaimer" hidden="1"/>
          <p:cNvSpPr txBox="1">
            <a:spLocks noChangeArrowheads="1"/>
          </p:cNvSpPr>
          <p:nvPr userDrawn="1">
            <p:custDataLst>
              <p:tags r:id="rId5"/>
            </p:custDataLst>
          </p:nvPr>
        </p:nvSpPr>
        <p:spPr bwMode="auto">
          <a:xfrm>
            <a:off x="3950116" y="6151791"/>
            <a:ext cx="3628983" cy="241451"/>
          </a:xfrm>
          <a:prstGeom prst="rect">
            <a:avLst/>
          </a:prstGeom>
          <a:noFill/>
          <a:ln>
            <a:noFill/>
          </a:ln>
          <a:extLst/>
        </p:spPr>
        <p:txBody>
          <a:bodyPr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endParaRPr lang="en-US" sz="900" dirty="0" smtClean="0">
              <a:solidFill>
                <a:srgbClr val="000000"/>
              </a:solidFill>
              <a:ea typeface="+mn-ea"/>
            </a:endParaRPr>
          </a:p>
        </p:txBody>
      </p:sp>
      <p:sp>
        <p:nvSpPr>
          <p:cNvPr id="10" name="Date/Filepath" hidden="1"/>
          <p:cNvSpPr txBox="1">
            <a:spLocks noChangeArrowheads="1"/>
          </p:cNvSpPr>
          <p:nvPr userDrawn="1">
            <p:custDataLst>
              <p:tags r:id="rId6"/>
            </p:custDataLst>
          </p:nvPr>
        </p:nvSpPr>
        <p:spPr bwMode="auto">
          <a:xfrm>
            <a:off x="2120221" y="322337"/>
            <a:ext cx="7208441" cy="241451"/>
          </a:xfrm>
          <a:prstGeom prst="rect">
            <a:avLst/>
          </a:prstGeom>
          <a:noFill/>
          <a:ln>
            <a:noFill/>
          </a:ln>
          <a:extLst/>
        </p:spPr>
        <p:txBody>
          <a:bodyPr wrap="none"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900" dirty="0" smtClean="0">
                <a:solidFill>
                  <a:srgbClr val="000000"/>
                </a:solidFill>
                <a:ea typeface="+mn-ea"/>
              </a:rPr>
              <a:t>23/11/2010 L:\WORKING_GROUP\AGRA\PHASE 2 Fund raising - bank contracting\2 Fund raising\8 Investor roundtable\Short ManPres.pptx</a:t>
            </a:r>
          </a:p>
        </p:txBody>
      </p:sp>
      <p:sp>
        <p:nvSpPr>
          <p:cNvPr id="11" name="Section Footer"/>
          <p:cNvSpPr txBox="1">
            <a:spLocks noChangeArrowheads="1"/>
          </p:cNvSpPr>
          <p:nvPr userDrawn="1">
            <p:custDataLst>
              <p:tags r:id="rId7"/>
            </p:custDataLst>
          </p:nvPr>
        </p:nvSpPr>
        <p:spPr bwMode="auto">
          <a:xfrm>
            <a:off x="531720" y="6433627"/>
            <a:ext cx="2406233"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charset="0"/>
                <a:ea typeface="ＭＳ Ｐゴシック" charset="0"/>
                <a:cs typeface="ＭＳ Ｐゴシック" charset="0"/>
              </a:defRPr>
            </a:lvl1pPr>
            <a:lvl2pPr marL="742950" indent="-285750" defTabSz="884238" eaLnBrk="0" hangingPunct="0">
              <a:defRPr sz="1200">
                <a:solidFill>
                  <a:schemeClr val="bg2"/>
                </a:solidFill>
                <a:latin typeface="Arial" charset="0"/>
                <a:ea typeface="ＭＳ Ｐゴシック" charset="0"/>
              </a:defRPr>
            </a:lvl2pPr>
            <a:lvl3pPr marL="1143000" indent="-228600" defTabSz="884238" eaLnBrk="0" hangingPunct="0">
              <a:defRPr sz="1200">
                <a:solidFill>
                  <a:schemeClr val="bg2"/>
                </a:solidFill>
                <a:latin typeface="Arial" charset="0"/>
                <a:ea typeface="ＭＳ Ｐゴシック" charset="0"/>
              </a:defRPr>
            </a:lvl3pPr>
            <a:lvl4pPr marL="1600200" indent="-228600" defTabSz="884238" eaLnBrk="0" hangingPunct="0">
              <a:defRPr sz="1200">
                <a:solidFill>
                  <a:schemeClr val="bg2"/>
                </a:solidFill>
                <a:latin typeface="Arial" charset="0"/>
                <a:ea typeface="ＭＳ Ｐゴシック" charset="0"/>
              </a:defRPr>
            </a:lvl4pPr>
            <a:lvl5pPr marL="2057400" indent="-228600" defTabSz="884238" eaLnBrk="0" hangingPunct="0">
              <a:defRPr sz="1200">
                <a:solidFill>
                  <a:schemeClr val="bg2"/>
                </a:solidFill>
                <a:latin typeface="Arial" charset="0"/>
                <a:ea typeface="ＭＳ Ｐゴシック" charset="0"/>
              </a:defRPr>
            </a:lvl5pPr>
            <a:lvl6pPr marL="2514600" indent="-228600" defTabSz="884238"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84238"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84238"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84238"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defRPr/>
            </a:pPr>
            <a:r>
              <a:rPr lang="en-GB" sz="1200" dirty="0" smtClean="0">
                <a:solidFill>
                  <a:srgbClr val="000000"/>
                </a:solidFill>
              </a:rPr>
              <a:t>IIFFAA • Management Presentation</a:t>
            </a:r>
          </a:p>
        </p:txBody>
      </p:sp>
      <p:sp>
        <p:nvSpPr>
          <p:cNvPr id="2" name="Title 1"/>
          <p:cNvSpPr>
            <a:spLocks noGrp="1"/>
          </p:cNvSpPr>
          <p:nvPr>
            <p:ph type="title"/>
          </p:nvPr>
        </p:nvSpPr>
        <p:spPr>
          <a:xfrm>
            <a:off x="531328" y="919787"/>
            <a:ext cx="8807334" cy="806825"/>
          </a:xfrm>
        </p:spPr>
        <p:txBody>
          <a:bodyPr/>
          <a:lstStyle/>
          <a:p>
            <a:r>
              <a:rPr lang="en-US" noProof="0" smtClean="0"/>
              <a:t>Click to edit Master title style</a:t>
            </a:r>
            <a:endParaRPr lang="en-GB" noProof="0"/>
          </a:p>
        </p:txBody>
      </p:sp>
      <p:sp>
        <p:nvSpPr>
          <p:cNvPr id="26" name="Content Placeholder 25"/>
          <p:cNvSpPr>
            <a:spLocks noGrp="1"/>
          </p:cNvSpPr>
          <p:nvPr>
            <p:ph sz="quarter" idx="16"/>
          </p:nvPr>
        </p:nvSpPr>
        <p:spPr>
          <a:xfrm>
            <a:off x="531321" y="1879903"/>
            <a:ext cx="8816340" cy="4090595"/>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Tree>
    <p:extLst>
      <p:ext uri="{BB962C8B-B14F-4D97-AF65-F5344CB8AC3E}">
        <p14:creationId xmlns:p14="http://schemas.microsoft.com/office/powerpoint/2010/main" val="10643107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Two">
    <p:spTree>
      <p:nvGrpSpPr>
        <p:cNvPr id="1" name=""/>
        <p:cNvGrpSpPr/>
        <p:nvPr/>
      </p:nvGrpSpPr>
      <p:grpSpPr>
        <a:xfrm>
          <a:off x="0" y="0"/>
          <a:ext cx="0" cy="0"/>
          <a:chOff x="0" y="0"/>
          <a:chExt cx="0" cy="0"/>
        </a:xfrm>
      </p:grpSpPr>
      <p:sp>
        <p:nvSpPr>
          <p:cNvPr id="5" name="Draft stamp"/>
          <p:cNvSpPr txBox="1">
            <a:spLocks noChangeArrowheads="1"/>
          </p:cNvSpPr>
          <p:nvPr userDrawn="1">
            <p:custDataLst>
              <p:tags r:id="rId1"/>
            </p:custDataLst>
          </p:nvPr>
        </p:nvSpPr>
        <p:spPr bwMode="auto">
          <a:xfrm>
            <a:off x="9337436" y="605785"/>
            <a:ext cx="0" cy="184666"/>
          </a:xfrm>
          <a:prstGeom prst="rect">
            <a:avLst/>
          </a:prstGeom>
          <a:noFill/>
          <a:ln>
            <a:noFill/>
          </a:ln>
          <a:extLst/>
        </p:spPr>
        <p:txBody>
          <a:bodyPr wrap="none" lIns="0" tIns="0" rIns="0" bIns="0">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6" name="PwC text"/>
          <p:cNvSpPr txBox="1">
            <a:spLocks noChangeArrowheads="1"/>
          </p:cNvSpPr>
          <p:nvPr userDrawn="1"/>
        </p:nvSpPr>
        <p:spPr bwMode="auto">
          <a:xfrm>
            <a:off x="7607955" y="6221441"/>
            <a:ext cx="1731243"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PricewaterhouseCoopers</a:t>
            </a:r>
          </a:p>
        </p:txBody>
      </p:sp>
      <p:sp>
        <p:nvSpPr>
          <p:cNvPr id="7" name="Section Header"/>
          <p:cNvSpPr txBox="1">
            <a:spLocks noChangeArrowheads="1"/>
          </p:cNvSpPr>
          <p:nvPr userDrawn="1">
            <p:custDataLst>
              <p:tags r:id="rId2"/>
            </p:custDataLst>
          </p:nvPr>
        </p:nvSpPr>
        <p:spPr bwMode="auto">
          <a:xfrm>
            <a:off x="531721" y="605785"/>
            <a:ext cx="5555783" cy="191130"/>
          </a:xfrm>
          <a:prstGeom prst="rect">
            <a:avLst/>
          </a:prstGeom>
          <a:noFill/>
          <a:ln>
            <a:noFill/>
          </a:ln>
          <a:extLst/>
        </p:spPr>
        <p:txBody>
          <a:bodyPr wrap="none" lIns="0" tIns="0" rIns="0" bIns="0"/>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8" name="Section Footer"/>
          <p:cNvSpPr txBox="1">
            <a:spLocks noChangeArrowheads="1"/>
          </p:cNvSpPr>
          <p:nvPr userDrawn="1">
            <p:custDataLst>
              <p:tags r:id="rId3"/>
            </p:custDataLst>
          </p:nvPr>
        </p:nvSpPr>
        <p:spPr bwMode="auto">
          <a:xfrm>
            <a:off x="531713"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9" name="Page Number"/>
          <p:cNvSpPr txBox="1">
            <a:spLocks noChangeArrowheads="1"/>
          </p:cNvSpPr>
          <p:nvPr userDrawn="1">
            <p:custDataLst>
              <p:tags r:id="rId4"/>
            </p:custDataLst>
          </p:nvPr>
        </p:nvSpPr>
        <p:spPr bwMode="auto">
          <a:xfrm>
            <a:off x="9337436"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10" name="Disclaimer" hidden="1"/>
          <p:cNvSpPr txBox="1">
            <a:spLocks noChangeArrowheads="1"/>
          </p:cNvSpPr>
          <p:nvPr userDrawn="1">
            <p:custDataLst>
              <p:tags r:id="rId5"/>
            </p:custDataLst>
          </p:nvPr>
        </p:nvSpPr>
        <p:spPr bwMode="auto">
          <a:xfrm>
            <a:off x="3950116" y="6151791"/>
            <a:ext cx="3628983" cy="241451"/>
          </a:xfrm>
          <a:prstGeom prst="rect">
            <a:avLst/>
          </a:prstGeom>
          <a:noFill/>
          <a:ln>
            <a:noFill/>
          </a:ln>
          <a:extLst/>
        </p:spPr>
        <p:txBody>
          <a:bodyPr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endParaRPr lang="en-US" sz="900" dirty="0" smtClean="0">
              <a:solidFill>
                <a:srgbClr val="000000"/>
              </a:solidFill>
              <a:ea typeface="+mn-ea"/>
            </a:endParaRPr>
          </a:p>
        </p:txBody>
      </p:sp>
      <p:sp>
        <p:nvSpPr>
          <p:cNvPr id="11" name="Date/Filepath" hidden="1"/>
          <p:cNvSpPr txBox="1">
            <a:spLocks noChangeArrowheads="1"/>
          </p:cNvSpPr>
          <p:nvPr userDrawn="1">
            <p:custDataLst>
              <p:tags r:id="rId6"/>
            </p:custDataLst>
          </p:nvPr>
        </p:nvSpPr>
        <p:spPr bwMode="auto">
          <a:xfrm>
            <a:off x="2120221" y="322337"/>
            <a:ext cx="7208441" cy="241451"/>
          </a:xfrm>
          <a:prstGeom prst="rect">
            <a:avLst/>
          </a:prstGeom>
          <a:noFill/>
          <a:ln>
            <a:noFill/>
          </a:ln>
          <a:extLst/>
        </p:spPr>
        <p:txBody>
          <a:bodyPr wrap="none"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900" dirty="0" smtClean="0">
                <a:solidFill>
                  <a:srgbClr val="000000"/>
                </a:solidFill>
                <a:ea typeface="+mn-ea"/>
              </a:rPr>
              <a:t>23/11/2010 L:\WORKING_GROUP\AGRA\PHASE 2 Fund raising - bank contracting\2 Fund raising\8 Investor roundtable\Short ManPres.pptx</a:t>
            </a:r>
          </a:p>
        </p:txBody>
      </p:sp>
      <p:sp>
        <p:nvSpPr>
          <p:cNvPr id="12" name="Section Footer"/>
          <p:cNvSpPr txBox="1">
            <a:spLocks noChangeArrowheads="1"/>
          </p:cNvSpPr>
          <p:nvPr userDrawn="1">
            <p:custDataLst>
              <p:tags r:id="rId7"/>
            </p:custDataLst>
          </p:nvPr>
        </p:nvSpPr>
        <p:spPr bwMode="auto">
          <a:xfrm>
            <a:off x="531720" y="6433627"/>
            <a:ext cx="2406233"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charset="0"/>
                <a:ea typeface="ＭＳ Ｐゴシック" charset="0"/>
                <a:cs typeface="ＭＳ Ｐゴシック" charset="0"/>
              </a:defRPr>
            </a:lvl1pPr>
            <a:lvl2pPr marL="742950" indent="-285750" defTabSz="884238" eaLnBrk="0" hangingPunct="0">
              <a:defRPr sz="1200">
                <a:solidFill>
                  <a:schemeClr val="bg2"/>
                </a:solidFill>
                <a:latin typeface="Arial" charset="0"/>
                <a:ea typeface="ＭＳ Ｐゴシック" charset="0"/>
              </a:defRPr>
            </a:lvl2pPr>
            <a:lvl3pPr marL="1143000" indent="-228600" defTabSz="884238" eaLnBrk="0" hangingPunct="0">
              <a:defRPr sz="1200">
                <a:solidFill>
                  <a:schemeClr val="bg2"/>
                </a:solidFill>
                <a:latin typeface="Arial" charset="0"/>
                <a:ea typeface="ＭＳ Ｐゴシック" charset="0"/>
              </a:defRPr>
            </a:lvl3pPr>
            <a:lvl4pPr marL="1600200" indent="-228600" defTabSz="884238" eaLnBrk="0" hangingPunct="0">
              <a:defRPr sz="1200">
                <a:solidFill>
                  <a:schemeClr val="bg2"/>
                </a:solidFill>
                <a:latin typeface="Arial" charset="0"/>
                <a:ea typeface="ＭＳ Ｐゴシック" charset="0"/>
              </a:defRPr>
            </a:lvl4pPr>
            <a:lvl5pPr marL="2057400" indent="-228600" defTabSz="884238" eaLnBrk="0" hangingPunct="0">
              <a:defRPr sz="1200">
                <a:solidFill>
                  <a:schemeClr val="bg2"/>
                </a:solidFill>
                <a:latin typeface="Arial" charset="0"/>
                <a:ea typeface="ＭＳ Ｐゴシック" charset="0"/>
              </a:defRPr>
            </a:lvl5pPr>
            <a:lvl6pPr marL="2514600" indent="-228600" defTabSz="884238"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84238"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84238"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84238"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defRPr/>
            </a:pPr>
            <a:r>
              <a:rPr lang="en-GB" sz="1200" dirty="0" smtClean="0">
                <a:solidFill>
                  <a:srgbClr val="000000"/>
                </a:solidFill>
              </a:rPr>
              <a:t>IIFFAA • Management Presentation</a:t>
            </a:r>
          </a:p>
        </p:txBody>
      </p:sp>
      <p:sp>
        <p:nvSpPr>
          <p:cNvPr id="2" name="Title 1"/>
          <p:cNvSpPr>
            <a:spLocks noGrp="1"/>
          </p:cNvSpPr>
          <p:nvPr>
            <p:ph type="title"/>
          </p:nvPr>
        </p:nvSpPr>
        <p:spPr>
          <a:xfrm>
            <a:off x="531328" y="919787"/>
            <a:ext cx="8807334" cy="806825"/>
          </a:xfrm>
        </p:spPr>
        <p:txBody>
          <a:bodyPr/>
          <a:lstStyle/>
          <a:p>
            <a:r>
              <a:rPr lang="en-US" noProof="0" smtClean="0"/>
              <a:t>Click to edit Master title style</a:t>
            </a:r>
            <a:endParaRPr lang="en-GB" noProof="0"/>
          </a:p>
        </p:txBody>
      </p:sp>
      <p:sp>
        <p:nvSpPr>
          <p:cNvPr id="26" name="Content Placeholder 25"/>
          <p:cNvSpPr>
            <a:spLocks noGrp="1"/>
          </p:cNvSpPr>
          <p:nvPr>
            <p:ph sz="quarter" idx="16"/>
          </p:nvPr>
        </p:nvSpPr>
        <p:spPr>
          <a:xfrm>
            <a:off x="531354" y="1879903"/>
            <a:ext cx="4304607" cy="4090595"/>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8" name="Content Placeholder 27"/>
          <p:cNvSpPr>
            <a:spLocks noGrp="1"/>
          </p:cNvSpPr>
          <p:nvPr>
            <p:ph sz="quarter" idx="17"/>
          </p:nvPr>
        </p:nvSpPr>
        <p:spPr>
          <a:xfrm>
            <a:off x="5034049" y="1879903"/>
            <a:ext cx="4304607" cy="4090595"/>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Tree>
    <p:extLst>
      <p:ext uri="{BB962C8B-B14F-4D97-AF65-F5344CB8AC3E}">
        <p14:creationId xmlns:p14="http://schemas.microsoft.com/office/powerpoint/2010/main" val="3900381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Large left">
    <p:spTree>
      <p:nvGrpSpPr>
        <p:cNvPr id="1" name=""/>
        <p:cNvGrpSpPr/>
        <p:nvPr/>
      </p:nvGrpSpPr>
      <p:grpSpPr>
        <a:xfrm>
          <a:off x="0" y="0"/>
          <a:ext cx="0" cy="0"/>
          <a:chOff x="0" y="0"/>
          <a:chExt cx="0" cy="0"/>
        </a:xfrm>
      </p:grpSpPr>
      <p:sp>
        <p:nvSpPr>
          <p:cNvPr id="5" name="Draft stamp"/>
          <p:cNvSpPr txBox="1">
            <a:spLocks noChangeArrowheads="1"/>
          </p:cNvSpPr>
          <p:nvPr userDrawn="1">
            <p:custDataLst>
              <p:tags r:id="rId1"/>
            </p:custDataLst>
          </p:nvPr>
        </p:nvSpPr>
        <p:spPr bwMode="auto">
          <a:xfrm>
            <a:off x="9337436" y="605785"/>
            <a:ext cx="0" cy="184666"/>
          </a:xfrm>
          <a:prstGeom prst="rect">
            <a:avLst/>
          </a:prstGeom>
          <a:noFill/>
          <a:ln>
            <a:noFill/>
          </a:ln>
          <a:extLst/>
        </p:spPr>
        <p:txBody>
          <a:bodyPr wrap="none" lIns="0" tIns="0" rIns="0" bIns="0">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6" name="PwC text"/>
          <p:cNvSpPr txBox="1">
            <a:spLocks noChangeArrowheads="1"/>
          </p:cNvSpPr>
          <p:nvPr userDrawn="1"/>
        </p:nvSpPr>
        <p:spPr bwMode="auto">
          <a:xfrm>
            <a:off x="7607955" y="6221441"/>
            <a:ext cx="1731243"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PricewaterhouseCoopers</a:t>
            </a:r>
          </a:p>
        </p:txBody>
      </p:sp>
      <p:sp>
        <p:nvSpPr>
          <p:cNvPr id="7" name="Section Header"/>
          <p:cNvSpPr txBox="1">
            <a:spLocks noChangeArrowheads="1"/>
          </p:cNvSpPr>
          <p:nvPr userDrawn="1">
            <p:custDataLst>
              <p:tags r:id="rId2"/>
            </p:custDataLst>
          </p:nvPr>
        </p:nvSpPr>
        <p:spPr bwMode="auto">
          <a:xfrm>
            <a:off x="531721" y="605785"/>
            <a:ext cx="5555783" cy="191130"/>
          </a:xfrm>
          <a:prstGeom prst="rect">
            <a:avLst/>
          </a:prstGeom>
          <a:noFill/>
          <a:ln>
            <a:noFill/>
          </a:ln>
          <a:extLst/>
        </p:spPr>
        <p:txBody>
          <a:bodyPr wrap="none" lIns="0" tIns="0" rIns="0" bIns="0"/>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8" name="Section Footer"/>
          <p:cNvSpPr txBox="1">
            <a:spLocks noChangeArrowheads="1"/>
          </p:cNvSpPr>
          <p:nvPr userDrawn="1">
            <p:custDataLst>
              <p:tags r:id="rId3"/>
            </p:custDataLst>
          </p:nvPr>
        </p:nvSpPr>
        <p:spPr bwMode="auto">
          <a:xfrm>
            <a:off x="531713"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9" name="Page Number"/>
          <p:cNvSpPr txBox="1">
            <a:spLocks noChangeArrowheads="1"/>
          </p:cNvSpPr>
          <p:nvPr userDrawn="1">
            <p:custDataLst>
              <p:tags r:id="rId4"/>
            </p:custDataLst>
          </p:nvPr>
        </p:nvSpPr>
        <p:spPr bwMode="auto">
          <a:xfrm>
            <a:off x="9337436"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10" name="Disclaimer" hidden="1"/>
          <p:cNvSpPr txBox="1">
            <a:spLocks noChangeArrowheads="1"/>
          </p:cNvSpPr>
          <p:nvPr userDrawn="1">
            <p:custDataLst>
              <p:tags r:id="rId5"/>
            </p:custDataLst>
          </p:nvPr>
        </p:nvSpPr>
        <p:spPr bwMode="auto">
          <a:xfrm>
            <a:off x="3950116" y="6151791"/>
            <a:ext cx="3628983" cy="241451"/>
          </a:xfrm>
          <a:prstGeom prst="rect">
            <a:avLst/>
          </a:prstGeom>
          <a:noFill/>
          <a:ln>
            <a:noFill/>
          </a:ln>
          <a:extLst/>
        </p:spPr>
        <p:txBody>
          <a:bodyPr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endParaRPr lang="en-US" sz="900" dirty="0" smtClean="0">
              <a:solidFill>
                <a:srgbClr val="000000"/>
              </a:solidFill>
              <a:ea typeface="+mn-ea"/>
            </a:endParaRPr>
          </a:p>
        </p:txBody>
      </p:sp>
      <p:sp>
        <p:nvSpPr>
          <p:cNvPr id="11" name="Date/Filepath" hidden="1"/>
          <p:cNvSpPr txBox="1">
            <a:spLocks noChangeArrowheads="1"/>
          </p:cNvSpPr>
          <p:nvPr userDrawn="1">
            <p:custDataLst>
              <p:tags r:id="rId6"/>
            </p:custDataLst>
          </p:nvPr>
        </p:nvSpPr>
        <p:spPr bwMode="auto">
          <a:xfrm>
            <a:off x="2120221" y="322337"/>
            <a:ext cx="7208441" cy="241451"/>
          </a:xfrm>
          <a:prstGeom prst="rect">
            <a:avLst/>
          </a:prstGeom>
          <a:noFill/>
          <a:ln>
            <a:noFill/>
          </a:ln>
          <a:extLst/>
        </p:spPr>
        <p:txBody>
          <a:bodyPr wrap="none"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900" dirty="0" smtClean="0">
                <a:solidFill>
                  <a:srgbClr val="000000"/>
                </a:solidFill>
                <a:ea typeface="+mn-ea"/>
              </a:rPr>
              <a:t>23/11/2010 L:\WORKING_GROUP\AGRA\PHASE 2 Fund raising - bank contracting\2 Fund raising\8 Investor roundtable\Short ManPres.pptx</a:t>
            </a:r>
          </a:p>
        </p:txBody>
      </p:sp>
      <p:sp>
        <p:nvSpPr>
          <p:cNvPr id="2" name="Title 1"/>
          <p:cNvSpPr>
            <a:spLocks noGrp="1"/>
          </p:cNvSpPr>
          <p:nvPr>
            <p:ph type="title"/>
          </p:nvPr>
        </p:nvSpPr>
        <p:spPr>
          <a:xfrm>
            <a:off x="531328" y="919787"/>
            <a:ext cx="8807334" cy="806825"/>
          </a:xfrm>
        </p:spPr>
        <p:txBody>
          <a:bodyPr/>
          <a:lstStyle/>
          <a:p>
            <a:r>
              <a:rPr lang="en-US" noProof="0" smtClean="0"/>
              <a:t>Click to edit Master title style</a:t>
            </a:r>
            <a:endParaRPr lang="en-GB" noProof="0"/>
          </a:p>
        </p:txBody>
      </p:sp>
      <p:sp>
        <p:nvSpPr>
          <p:cNvPr id="26" name="Content Placeholder 25"/>
          <p:cNvSpPr>
            <a:spLocks noGrp="1"/>
          </p:cNvSpPr>
          <p:nvPr>
            <p:ph sz="quarter" idx="16"/>
          </p:nvPr>
        </p:nvSpPr>
        <p:spPr>
          <a:xfrm>
            <a:off x="531330" y="1879903"/>
            <a:ext cx="5808518" cy="4090595"/>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8" name="Content Placeholder 27"/>
          <p:cNvSpPr>
            <a:spLocks noGrp="1"/>
          </p:cNvSpPr>
          <p:nvPr>
            <p:ph sz="quarter" idx="17"/>
          </p:nvPr>
        </p:nvSpPr>
        <p:spPr>
          <a:xfrm>
            <a:off x="6537964" y="1879903"/>
            <a:ext cx="2800696" cy="4090595"/>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Tree>
    <p:extLst>
      <p:ext uri="{BB962C8B-B14F-4D97-AF65-F5344CB8AC3E}">
        <p14:creationId xmlns:p14="http://schemas.microsoft.com/office/powerpoint/2010/main" val="27185488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Large right">
    <p:spTree>
      <p:nvGrpSpPr>
        <p:cNvPr id="1" name=""/>
        <p:cNvGrpSpPr/>
        <p:nvPr/>
      </p:nvGrpSpPr>
      <p:grpSpPr>
        <a:xfrm>
          <a:off x="0" y="0"/>
          <a:ext cx="0" cy="0"/>
          <a:chOff x="0" y="0"/>
          <a:chExt cx="0" cy="0"/>
        </a:xfrm>
      </p:grpSpPr>
      <p:sp>
        <p:nvSpPr>
          <p:cNvPr id="5" name="Draft stamp"/>
          <p:cNvSpPr txBox="1">
            <a:spLocks noChangeArrowheads="1"/>
          </p:cNvSpPr>
          <p:nvPr userDrawn="1">
            <p:custDataLst>
              <p:tags r:id="rId1"/>
            </p:custDataLst>
          </p:nvPr>
        </p:nvSpPr>
        <p:spPr bwMode="auto">
          <a:xfrm>
            <a:off x="9337436" y="605785"/>
            <a:ext cx="0" cy="184666"/>
          </a:xfrm>
          <a:prstGeom prst="rect">
            <a:avLst/>
          </a:prstGeom>
          <a:noFill/>
          <a:ln>
            <a:noFill/>
          </a:ln>
          <a:extLst/>
        </p:spPr>
        <p:txBody>
          <a:bodyPr wrap="none" lIns="0" tIns="0" rIns="0" bIns="0">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6" name="PwC text"/>
          <p:cNvSpPr txBox="1">
            <a:spLocks noChangeArrowheads="1"/>
          </p:cNvSpPr>
          <p:nvPr userDrawn="1"/>
        </p:nvSpPr>
        <p:spPr bwMode="auto">
          <a:xfrm>
            <a:off x="7607955" y="6221441"/>
            <a:ext cx="1731243"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PricewaterhouseCoopers</a:t>
            </a:r>
          </a:p>
        </p:txBody>
      </p:sp>
      <p:sp>
        <p:nvSpPr>
          <p:cNvPr id="7" name="Section Header"/>
          <p:cNvSpPr txBox="1">
            <a:spLocks noChangeArrowheads="1"/>
          </p:cNvSpPr>
          <p:nvPr userDrawn="1">
            <p:custDataLst>
              <p:tags r:id="rId2"/>
            </p:custDataLst>
          </p:nvPr>
        </p:nvSpPr>
        <p:spPr bwMode="auto">
          <a:xfrm>
            <a:off x="531721" y="605785"/>
            <a:ext cx="5555783" cy="191130"/>
          </a:xfrm>
          <a:prstGeom prst="rect">
            <a:avLst/>
          </a:prstGeom>
          <a:noFill/>
          <a:ln>
            <a:noFill/>
          </a:ln>
          <a:extLst/>
        </p:spPr>
        <p:txBody>
          <a:bodyPr wrap="none" lIns="0" tIns="0" rIns="0" bIns="0"/>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8" name="Section Footer"/>
          <p:cNvSpPr txBox="1">
            <a:spLocks noChangeArrowheads="1"/>
          </p:cNvSpPr>
          <p:nvPr userDrawn="1">
            <p:custDataLst>
              <p:tags r:id="rId3"/>
            </p:custDataLst>
          </p:nvPr>
        </p:nvSpPr>
        <p:spPr bwMode="auto">
          <a:xfrm>
            <a:off x="531713"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9" name="Page Number"/>
          <p:cNvSpPr txBox="1">
            <a:spLocks noChangeArrowheads="1"/>
          </p:cNvSpPr>
          <p:nvPr userDrawn="1">
            <p:custDataLst>
              <p:tags r:id="rId4"/>
            </p:custDataLst>
          </p:nvPr>
        </p:nvSpPr>
        <p:spPr bwMode="auto">
          <a:xfrm>
            <a:off x="9337436"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10" name="Disclaimer" hidden="1"/>
          <p:cNvSpPr txBox="1">
            <a:spLocks noChangeArrowheads="1"/>
          </p:cNvSpPr>
          <p:nvPr userDrawn="1">
            <p:custDataLst>
              <p:tags r:id="rId5"/>
            </p:custDataLst>
          </p:nvPr>
        </p:nvSpPr>
        <p:spPr bwMode="auto">
          <a:xfrm>
            <a:off x="3950116" y="6151791"/>
            <a:ext cx="3628983" cy="241451"/>
          </a:xfrm>
          <a:prstGeom prst="rect">
            <a:avLst/>
          </a:prstGeom>
          <a:noFill/>
          <a:ln>
            <a:noFill/>
          </a:ln>
          <a:extLst/>
        </p:spPr>
        <p:txBody>
          <a:bodyPr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endParaRPr lang="en-US" sz="900" dirty="0" smtClean="0">
              <a:solidFill>
                <a:srgbClr val="000000"/>
              </a:solidFill>
              <a:ea typeface="+mn-ea"/>
            </a:endParaRPr>
          </a:p>
        </p:txBody>
      </p:sp>
      <p:sp>
        <p:nvSpPr>
          <p:cNvPr id="11" name="Date/Filepath" hidden="1"/>
          <p:cNvSpPr txBox="1">
            <a:spLocks noChangeArrowheads="1"/>
          </p:cNvSpPr>
          <p:nvPr userDrawn="1">
            <p:custDataLst>
              <p:tags r:id="rId6"/>
            </p:custDataLst>
          </p:nvPr>
        </p:nvSpPr>
        <p:spPr bwMode="auto">
          <a:xfrm>
            <a:off x="2120221" y="322337"/>
            <a:ext cx="7208441" cy="241451"/>
          </a:xfrm>
          <a:prstGeom prst="rect">
            <a:avLst/>
          </a:prstGeom>
          <a:noFill/>
          <a:ln>
            <a:noFill/>
          </a:ln>
          <a:extLst/>
        </p:spPr>
        <p:txBody>
          <a:bodyPr wrap="none"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900" dirty="0" smtClean="0">
                <a:solidFill>
                  <a:srgbClr val="000000"/>
                </a:solidFill>
                <a:ea typeface="+mn-ea"/>
              </a:rPr>
              <a:t>23/11/2010 L:\WORKING_GROUP\AGRA\PHASE 2 Fund raising - bank contracting\2 Fund raising\8 Investor roundtable\Short ManPres.pptx</a:t>
            </a:r>
          </a:p>
        </p:txBody>
      </p:sp>
      <p:sp>
        <p:nvSpPr>
          <p:cNvPr id="2" name="Title 1"/>
          <p:cNvSpPr>
            <a:spLocks noGrp="1"/>
          </p:cNvSpPr>
          <p:nvPr>
            <p:ph type="title"/>
          </p:nvPr>
        </p:nvSpPr>
        <p:spPr>
          <a:xfrm>
            <a:off x="531328" y="919787"/>
            <a:ext cx="8807334" cy="806825"/>
          </a:xfrm>
        </p:spPr>
        <p:txBody>
          <a:bodyPr/>
          <a:lstStyle/>
          <a:p>
            <a:r>
              <a:rPr lang="en-US" noProof="0" smtClean="0"/>
              <a:t>Click to edit Master title style</a:t>
            </a:r>
            <a:endParaRPr lang="en-GB" noProof="0"/>
          </a:p>
        </p:txBody>
      </p:sp>
      <p:sp>
        <p:nvSpPr>
          <p:cNvPr id="26" name="Content Placeholder 25"/>
          <p:cNvSpPr>
            <a:spLocks noGrp="1"/>
          </p:cNvSpPr>
          <p:nvPr>
            <p:ph sz="quarter" idx="16"/>
          </p:nvPr>
        </p:nvSpPr>
        <p:spPr>
          <a:xfrm>
            <a:off x="531327" y="1879903"/>
            <a:ext cx="2800696" cy="4090595"/>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8" name="Content Placeholder 27"/>
          <p:cNvSpPr>
            <a:spLocks noGrp="1"/>
          </p:cNvSpPr>
          <p:nvPr>
            <p:ph sz="quarter" idx="17"/>
          </p:nvPr>
        </p:nvSpPr>
        <p:spPr>
          <a:xfrm>
            <a:off x="3530139" y="1879903"/>
            <a:ext cx="5808518" cy="4090595"/>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Tree>
    <p:extLst>
      <p:ext uri="{BB962C8B-B14F-4D97-AF65-F5344CB8AC3E}">
        <p14:creationId xmlns:p14="http://schemas.microsoft.com/office/powerpoint/2010/main" val="1102916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Two Left">
    <p:spTree>
      <p:nvGrpSpPr>
        <p:cNvPr id="1" name=""/>
        <p:cNvGrpSpPr/>
        <p:nvPr/>
      </p:nvGrpSpPr>
      <p:grpSpPr>
        <a:xfrm>
          <a:off x="0" y="0"/>
          <a:ext cx="0" cy="0"/>
          <a:chOff x="0" y="0"/>
          <a:chExt cx="0" cy="0"/>
        </a:xfrm>
      </p:grpSpPr>
      <p:sp>
        <p:nvSpPr>
          <p:cNvPr id="6" name="Draft stamp"/>
          <p:cNvSpPr txBox="1">
            <a:spLocks noChangeArrowheads="1"/>
          </p:cNvSpPr>
          <p:nvPr userDrawn="1">
            <p:custDataLst>
              <p:tags r:id="rId1"/>
            </p:custDataLst>
          </p:nvPr>
        </p:nvSpPr>
        <p:spPr bwMode="auto">
          <a:xfrm>
            <a:off x="9337436" y="605785"/>
            <a:ext cx="0" cy="184666"/>
          </a:xfrm>
          <a:prstGeom prst="rect">
            <a:avLst/>
          </a:prstGeom>
          <a:noFill/>
          <a:ln>
            <a:noFill/>
          </a:ln>
          <a:extLst/>
        </p:spPr>
        <p:txBody>
          <a:bodyPr wrap="none" lIns="0" tIns="0" rIns="0" bIns="0">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7" name="PwC text"/>
          <p:cNvSpPr txBox="1">
            <a:spLocks noChangeArrowheads="1"/>
          </p:cNvSpPr>
          <p:nvPr userDrawn="1"/>
        </p:nvSpPr>
        <p:spPr bwMode="auto">
          <a:xfrm>
            <a:off x="7607955" y="6221441"/>
            <a:ext cx="1731243"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PricewaterhouseCoopers</a:t>
            </a:r>
          </a:p>
        </p:txBody>
      </p:sp>
      <p:sp>
        <p:nvSpPr>
          <p:cNvPr id="8" name="Section Header"/>
          <p:cNvSpPr txBox="1">
            <a:spLocks noChangeArrowheads="1"/>
          </p:cNvSpPr>
          <p:nvPr userDrawn="1">
            <p:custDataLst>
              <p:tags r:id="rId2"/>
            </p:custDataLst>
          </p:nvPr>
        </p:nvSpPr>
        <p:spPr bwMode="auto">
          <a:xfrm>
            <a:off x="531721" y="605785"/>
            <a:ext cx="5555783" cy="191130"/>
          </a:xfrm>
          <a:prstGeom prst="rect">
            <a:avLst/>
          </a:prstGeom>
          <a:noFill/>
          <a:ln>
            <a:noFill/>
          </a:ln>
          <a:extLst/>
        </p:spPr>
        <p:txBody>
          <a:bodyPr wrap="none" lIns="0" tIns="0" rIns="0" bIns="0"/>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9" name="Section Footer"/>
          <p:cNvSpPr txBox="1">
            <a:spLocks noChangeArrowheads="1"/>
          </p:cNvSpPr>
          <p:nvPr userDrawn="1">
            <p:custDataLst>
              <p:tags r:id="rId3"/>
            </p:custDataLst>
          </p:nvPr>
        </p:nvSpPr>
        <p:spPr bwMode="auto">
          <a:xfrm>
            <a:off x="531713"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10" name="Page Number"/>
          <p:cNvSpPr txBox="1">
            <a:spLocks noChangeArrowheads="1"/>
          </p:cNvSpPr>
          <p:nvPr userDrawn="1">
            <p:custDataLst>
              <p:tags r:id="rId4"/>
            </p:custDataLst>
          </p:nvPr>
        </p:nvSpPr>
        <p:spPr bwMode="auto">
          <a:xfrm>
            <a:off x="9337436"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11" name="Disclaimer" hidden="1"/>
          <p:cNvSpPr txBox="1">
            <a:spLocks noChangeArrowheads="1"/>
          </p:cNvSpPr>
          <p:nvPr userDrawn="1">
            <p:custDataLst>
              <p:tags r:id="rId5"/>
            </p:custDataLst>
          </p:nvPr>
        </p:nvSpPr>
        <p:spPr bwMode="auto">
          <a:xfrm>
            <a:off x="3950116" y="6151791"/>
            <a:ext cx="3628983" cy="241451"/>
          </a:xfrm>
          <a:prstGeom prst="rect">
            <a:avLst/>
          </a:prstGeom>
          <a:noFill/>
          <a:ln>
            <a:noFill/>
          </a:ln>
          <a:extLst/>
        </p:spPr>
        <p:txBody>
          <a:bodyPr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endParaRPr lang="en-US" sz="900" dirty="0" smtClean="0">
              <a:solidFill>
                <a:srgbClr val="000000"/>
              </a:solidFill>
              <a:ea typeface="+mn-ea"/>
            </a:endParaRPr>
          </a:p>
        </p:txBody>
      </p:sp>
      <p:sp>
        <p:nvSpPr>
          <p:cNvPr id="12" name="Date/Filepath" hidden="1"/>
          <p:cNvSpPr txBox="1">
            <a:spLocks noChangeArrowheads="1"/>
          </p:cNvSpPr>
          <p:nvPr userDrawn="1">
            <p:custDataLst>
              <p:tags r:id="rId6"/>
            </p:custDataLst>
          </p:nvPr>
        </p:nvSpPr>
        <p:spPr bwMode="auto">
          <a:xfrm>
            <a:off x="2120221" y="322337"/>
            <a:ext cx="7208441" cy="241451"/>
          </a:xfrm>
          <a:prstGeom prst="rect">
            <a:avLst/>
          </a:prstGeom>
          <a:noFill/>
          <a:ln>
            <a:noFill/>
          </a:ln>
          <a:extLst/>
        </p:spPr>
        <p:txBody>
          <a:bodyPr wrap="none"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900" dirty="0" smtClean="0">
                <a:solidFill>
                  <a:srgbClr val="000000"/>
                </a:solidFill>
                <a:ea typeface="+mn-ea"/>
              </a:rPr>
              <a:t>23/11/2010 L:\WORKING_GROUP\AGRA\PHASE 2 Fund raising - bank contracting\2 Fund raising\8 Investor roundtable\Short ManPres.pptx</a:t>
            </a:r>
          </a:p>
        </p:txBody>
      </p:sp>
      <p:sp>
        <p:nvSpPr>
          <p:cNvPr id="2" name="Title 1"/>
          <p:cNvSpPr>
            <a:spLocks noGrp="1"/>
          </p:cNvSpPr>
          <p:nvPr>
            <p:ph type="title"/>
          </p:nvPr>
        </p:nvSpPr>
        <p:spPr>
          <a:xfrm>
            <a:off x="531328" y="919787"/>
            <a:ext cx="8807334" cy="806825"/>
          </a:xfrm>
        </p:spPr>
        <p:txBody>
          <a:bodyPr/>
          <a:lstStyle/>
          <a:p>
            <a:r>
              <a:rPr lang="en-US" noProof="0" smtClean="0"/>
              <a:t>Click to edit Master title style</a:t>
            </a:r>
            <a:endParaRPr lang="en-GB" noProof="0"/>
          </a:p>
        </p:txBody>
      </p:sp>
      <p:sp>
        <p:nvSpPr>
          <p:cNvPr id="26" name="Content Placeholder 25"/>
          <p:cNvSpPr>
            <a:spLocks noGrp="1"/>
          </p:cNvSpPr>
          <p:nvPr>
            <p:ph sz="quarter" idx="16"/>
          </p:nvPr>
        </p:nvSpPr>
        <p:spPr>
          <a:xfrm>
            <a:off x="531354" y="1879910"/>
            <a:ext cx="4304607" cy="195251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8" name="Content Placeholder 27"/>
          <p:cNvSpPr>
            <a:spLocks noGrp="1"/>
          </p:cNvSpPr>
          <p:nvPr>
            <p:ph sz="quarter" idx="17"/>
          </p:nvPr>
        </p:nvSpPr>
        <p:spPr>
          <a:xfrm>
            <a:off x="531354" y="4017982"/>
            <a:ext cx="4304607" cy="195251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0" name="Content Placeholder 29"/>
          <p:cNvSpPr>
            <a:spLocks noGrp="1"/>
          </p:cNvSpPr>
          <p:nvPr>
            <p:ph sz="quarter" idx="18"/>
          </p:nvPr>
        </p:nvSpPr>
        <p:spPr>
          <a:xfrm>
            <a:off x="5034049" y="1879903"/>
            <a:ext cx="4304607" cy="4090595"/>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Tree>
    <p:extLst>
      <p:ext uri="{BB962C8B-B14F-4D97-AF65-F5344CB8AC3E}">
        <p14:creationId xmlns:p14="http://schemas.microsoft.com/office/powerpoint/2010/main" val="13366999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Three">
    <p:spTree>
      <p:nvGrpSpPr>
        <p:cNvPr id="1" name=""/>
        <p:cNvGrpSpPr/>
        <p:nvPr/>
      </p:nvGrpSpPr>
      <p:grpSpPr>
        <a:xfrm>
          <a:off x="0" y="0"/>
          <a:ext cx="0" cy="0"/>
          <a:chOff x="0" y="0"/>
          <a:chExt cx="0" cy="0"/>
        </a:xfrm>
      </p:grpSpPr>
      <p:sp>
        <p:nvSpPr>
          <p:cNvPr id="6" name="Draft stamp"/>
          <p:cNvSpPr txBox="1">
            <a:spLocks noChangeArrowheads="1"/>
          </p:cNvSpPr>
          <p:nvPr userDrawn="1">
            <p:custDataLst>
              <p:tags r:id="rId1"/>
            </p:custDataLst>
          </p:nvPr>
        </p:nvSpPr>
        <p:spPr bwMode="auto">
          <a:xfrm>
            <a:off x="9337436" y="605785"/>
            <a:ext cx="0" cy="184666"/>
          </a:xfrm>
          <a:prstGeom prst="rect">
            <a:avLst/>
          </a:prstGeom>
          <a:noFill/>
          <a:ln>
            <a:noFill/>
          </a:ln>
          <a:extLst/>
        </p:spPr>
        <p:txBody>
          <a:bodyPr wrap="none" lIns="0" tIns="0" rIns="0" bIns="0">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7" name="PwC text"/>
          <p:cNvSpPr txBox="1">
            <a:spLocks noChangeArrowheads="1"/>
          </p:cNvSpPr>
          <p:nvPr userDrawn="1"/>
        </p:nvSpPr>
        <p:spPr bwMode="auto">
          <a:xfrm>
            <a:off x="7607955" y="6221441"/>
            <a:ext cx="1731243"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PricewaterhouseCoopers</a:t>
            </a:r>
          </a:p>
        </p:txBody>
      </p:sp>
      <p:sp>
        <p:nvSpPr>
          <p:cNvPr id="8" name="Section Header"/>
          <p:cNvSpPr txBox="1">
            <a:spLocks noChangeArrowheads="1"/>
          </p:cNvSpPr>
          <p:nvPr userDrawn="1">
            <p:custDataLst>
              <p:tags r:id="rId2"/>
            </p:custDataLst>
          </p:nvPr>
        </p:nvSpPr>
        <p:spPr bwMode="auto">
          <a:xfrm>
            <a:off x="531721" y="605785"/>
            <a:ext cx="5555783" cy="191130"/>
          </a:xfrm>
          <a:prstGeom prst="rect">
            <a:avLst/>
          </a:prstGeom>
          <a:noFill/>
          <a:ln>
            <a:noFill/>
          </a:ln>
          <a:extLst/>
        </p:spPr>
        <p:txBody>
          <a:bodyPr wrap="none" lIns="0" tIns="0" rIns="0" bIns="0"/>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9" name="Section Footer"/>
          <p:cNvSpPr txBox="1">
            <a:spLocks noChangeArrowheads="1"/>
          </p:cNvSpPr>
          <p:nvPr userDrawn="1">
            <p:custDataLst>
              <p:tags r:id="rId3"/>
            </p:custDataLst>
          </p:nvPr>
        </p:nvSpPr>
        <p:spPr bwMode="auto">
          <a:xfrm>
            <a:off x="531713"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10" name="Page Number"/>
          <p:cNvSpPr txBox="1">
            <a:spLocks noChangeArrowheads="1"/>
          </p:cNvSpPr>
          <p:nvPr userDrawn="1">
            <p:custDataLst>
              <p:tags r:id="rId4"/>
            </p:custDataLst>
          </p:nvPr>
        </p:nvSpPr>
        <p:spPr bwMode="auto">
          <a:xfrm>
            <a:off x="9337436"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11" name="Disclaimer" hidden="1"/>
          <p:cNvSpPr txBox="1">
            <a:spLocks noChangeArrowheads="1"/>
          </p:cNvSpPr>
          <p:nvPr userDrawn="1">
            <p:custDataLst>
              <p:tags r:id="rId5"/>
            </p:custDataLst>
          </p:nvPr>
        </p:nvSpPr>
        <p:spPr bwMode="auto">
          <a:xfrm>
            <a:off x="3950116" y="6151791"/>
            <a:ext cx="3628983" cy="241451"/>
          </a:xfrm>
          <a:prstGeom prst="rect">
            <a:avLst/>
          </a:prstGeom>
          <a:noFill/>
          <a:ln>
            <a:noFill/>
          </a:ln>
          <a:extLst/>
        </p:spPr>
        <p:txBody>
          <a:bodyPr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endParaRPr lang="en-US" sz="900" dirty="0" smtClean="0">
              <a:solidFill>
                <a:srgbClr val="000000"/>
              </a:solidFill>
              <a:ea typeface="+mn-ea"/>
            </a:endParaRPr>
          </a:p>
        </p:txBody>
      </p:sp>
      <p:sp>
        <p:nvSpPr>
          <p:cNvPr id="12" name="Date/Filepath" hidden="1"/>
          <p:cNvSpPr txBox="1">
            <a:spLocks noChangeArrowheads="1"/>
          </p:cNvSpPr>
          <p:nvPr userDrawn="1">
            <p:custDataLst>
              <p:tags r:id="rId6"/>
            </p:custDataLst>
          </p:nvPr>
        </p:nvSpPr>
        <p:spPr bwMode="auto">
          <a:xfrm>
            <a:off x="2120221" y="322337"/>
            <a:ext cx="7208441" cy="241451"/>
          </a:xfrm>
          <a:prstGeom prst="rect">
            <a:avLst/>
          </a:prstGeom>
          <a:noFill/>
          <a:ln>
            <a:noFill/>
          </a:ln>
          <a:extLst/>
        </p:spPr>
        <p:txBody>
          <a:bodyPr wrap="none"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900" dirty="0" smtClean="0">
                <a:solidFill>
                  <a:srgbClr val="000000"/>
                </a:solidFill>
                <a:ea typeface="+mn-ea"/>
              </a:rPr>
              <a:t>23/11/2010 L:\WORKING_GROUP\AGRA\PHASE 2 Fund raising - bank contracting\2 Fund raising\8 Investor roundtable\Short ManPres.pptx</a:t>
            </a:r>
          </a:p>
        </p:txBody>
      </p:sp>
      <p:sp>
        <p:nvSpPr>
          <p:cNvPr id="2" name="Title 1"/>
          <p:cNvSpPr>
            <a:spLocks noGrp="1"/>
          </p:cNvSpPr>
          <p:nvPr>
            <p:ph type="title"/>
          </p:nvPr>
        </p:nvSpPr>
        <p:spPr>
          <a:xfrm>
            <a:off x="531328" y="919787"/>
            <a:ext cx="8807334" cy="806825"/>
          </a:xfrm>
        </p:spPr>
        <p:txBody>
          <a:bodyPr/>
          <a:lstStyle/>
          <a:p>
            <a:r>
              <a:rPr lang="en-US" noProof="0" smtClean="0"/>
              <a:t>Click to edit Master title style</a:t>
            </a:r>
            <a:endParaRPr lang="en-GB" noProof="0" dirty="0"/>
          </a:p>
        </p:txBody>
      </p:sp>
      <p:sp>
        <p:nvSpPr>
          <p:cNvPr id="26" name="Content Placeholder 25"/>
          <p:cNvSpPr>
            <a:spLocks noGrp="1"/>
          </p:cNvSpPr>
          <p:nvPr>
            <p:ph sz="quarter" idx="16"/>
          </p:nvPr>
        </p:nvSpPr>
        <p:spPr>
          <a:xfrm>
            <a:off x="531327" y="1879903"/>
            <a:ext cx="2800696" cy="4090595"/>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8" name="Content Placeholder 27"/>
          <p:cNvSpPr>
            <a:spLocks noGrp="1"/>
          </p:cNvSpPr>
          <p:nvPr>
            <p:ph sz="quarter" idx="17"/>
          </p:nvPr>
        </p:nvSpPr>
        <p:spPr>
          <a:xfrm>
            <a:off x="3532181" y="1879903"/>
            <a:ext cx="2800696" cy="4090595"/>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0" name="Content Placeholder 29"/>
          <p:cNvSpPr>
            <a:spLocks noGrp="1"/>
          </p:cNvSpPr>
          <p:nvPr>
            <p:ph sz="quarter" idx="18"/>
          </p:nvPr>
        </p:nvSpPr>
        <p:spPr>
          <a:xfrm>
            <a:off x="6537964" y="1879903"/>
            <a:ext cx="2800696" cy="4090595"/>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Tree>
    <p:extLst>
      <p:ext uri="{BB962C8B-B14F-4D97-AF65-F5344CB8AC3E}">
        <p14:creationId xmlns:p14="http://schemas.microsoft.com/office/powerpoint/2010/main" val="23597046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Four">
    <p:spTree>
      <p:nvGrpSpPr>
        <p:cNvPr id="1" name=""/>
        <p:cNvGrpSpPr/>
        <p:nvPr/>
      </p:nvGrpSpPr>
      <p:grpSpPr>
        <a:xfrm>
          <a:off x="0" y="0"/>
          <a:ext cx="0" cy="0"/>
          <a:chOff x="0" y="0"/>
          <a:chExt cx="0" cy="0"/>
        </a:xfrm>
      </p:grpSpPr>
      <p:sp>
        <p:nvSpPr>
          <p:cNvPr id="7" name="Draft stamp"/>
          <p:cNvSpPr txBox="1">
            <a:spLocks noChangeArrowheads="1"/>
          </p:cNvSpPr>
          <p:nvPr userDrawn="1">
            <p:custDataLst>
              <p:tags r:id="rId1"/>
            </p:custDataLst>
          </p:nvPr>
        </p:nvSpPr>
        <p:spPr bwMode="auto">
          <a:xfrm>
            <a:off x="9337436" y="605785"/>
            <a:ext cx="0" cy="184666"/>
          </a:xfrm>
          <a:prstGeom prst="rect">
            <a:avLst/>
          </a:prstGeom>
          <a:noFill/>
          <a:ln>
            <a:noFill/>
          </a:ln>
          <a:extLst/>
        </p:spPr>
        <p:txBody>
          <a:bodyPr wrap="none" lIns="0" tIns="0" rIns="0" bIns="0">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8" name="PwC text"/>
          <p:cNvSpPr txBox="1">
            <a:spLocks noChangeArrowheads="1"/>
          </p:cNvSpPr>
          <p:nvPr userDrawn="1"/>
        </p:nvSpPr>
        <p:spPr bwMode="auto">
          <a:xfrm>
            <a:off x="7607955" y="6221441"/>
            <a:ext cx="1731243"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PricewaterhouseCoopers</a:t>
            </a:r>
          </a:p>
        </p:txBody>
      </p:sp>
      <p:sp>
        <p:nvSpPr>
          <p:cNvPr id="9" name="Section Header"/>
          <p:cNvSpPr txBox="1">
            <a:spLocks noChangeArrowheads="1"/>
          </p:cNvSpPr>
          <p:nvPr userDrawn="1">
            <p:custDataLst>
              <p:tags r:id="rId2"/>
            </p:custDataLst>
          </p:nvPr>
        </p:nvSpPr>
        <p:spPr bwMode="auto">
          <a:xfrm>
            <a:off x="531721" y="605785"/>
            <a:ext cx="5555783" cy="191130"/>
          </a:xfrm>
          <a:prstGeom prst="rect">
            <a:avLst/>
          </a:prstGeom>
          <a:noFill/>
          <a:ln>
            <a:noFill/>
          </a:ln>
          <a:extLst/>
        </p:spPr>
        <p:txBody>
          <a:bodyPr wrap="none" lIns="0" tIns="0" rIns="0" bIns="0"/>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10" name="Section Footer"/>
          <p:cNvSpPr txBox="1">
            <a:spLocks noChangeArrowheads="1"/>
          </p:cNvSpPr>
          <p:nvPr userDrawn="1">
            <p:custDataLst>
              <p:tags r:id="rId3"/>
            </p:custDataLst>
          </p:nvPr>
        </p:nvSpPr>
        <p:spPr bwMode="auto">
          <a:xfrm>
            <a:off x="531713"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11" name="Page Number"/>
          <p:cNvSpPr txBox="1">
            <a:spLocks noChangeArrowheads="1"/>
          </p:cNvSpPr>
          <p:nvPr userDrawn="1">
            <p:custDataLst>
              <p:tags r:id="rId4"/>
            </p:custDataLst>
          </p:nvPr>
        </p:nvSpPr>
        <p:spPr bwMode="auto">
          <a:xfrm>
            <a:off x="9337436"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12" name="Disclaimer" hidden="1"/>
          <p:cNvSpPr txBox="1">
            <a:spLocks noChangeArrowheads="1"/>
          </p:cNvSpPr>
          <p:nvPr userDrawn="1">
            <p:custDataLst>
              <p:tags r:id="rId5"/>
            </p:custDataLst>
          </p:nvPr>
        </p:nvSpPr>
        <p:spPr bwMode="auto">
          <a:xfrm>
            <a:off x="3950116" y="6151791"/>
            <a:ext cx="3628983" cy="241451"/>
          </a:xfrm>
          <a:prstGeom prst="rect">
            <a:avLst/>
          </a:prstGeom>
          <a:noFill/>
          <a:ln>
            <a:noFill/>
          </a:ln>
          <a:extLst/>
        </p:spPr>
        <p:txBody>
          <a:bodyPr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endParaRPr lang="en-US" sz="900" dirty="0" smtClean="0">
              <a:solidFill>
                <a:srgbClr val="000000"/>
              </a:solidFill>
              <a:ea typeface="+mn-ea"/>
            </a:endParaRPr>
          </a:p>
        </p:txBody>
      </p:sp>
      <p:sp>
        <p:nvSpPr>
          <p:cNvPr id="13" name="Date/Filepath" hidden="1"/>
          <p:cNvSpPr txBox="1">
            <a:spLocks noChangeArrowheads="1"/>
          </p:cNvSpPr>
          <p:nvPr userDrawn="1">
            <p:custDataLst>
              <p:tags r:id="rId6"/>
            </p:custDataLst>
          </p:nvPr>
        </p:nvSpPr>
        <p:spPr bwMode="auto">
          <a:xfrm>
            <a:off x="2120221" y="322337"/>
            <a:ext cx="7208441" cy="241451"/>
          </a:xfrm>
          <a:prstGeom prst="rect">
            <a:avLst/>
          </a:prstGeom>
          <a:noFill/>
          <a:ln>
            <a:noFill/>
          </a:ln>
          <a:extLst/>
        </p:spPr>
        <p:txBody>
          <a:bodyPr wrap="none"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900" dirty="0" smtClean="0">
                <a:solidFill>
                  <a:srgbClr val="000000"/>
                </a:solidFill>
                <a:ea typeface="+mn-ea"/>
              </a:rPr>
              <a:t>23/11/2010 L:\WORKING_GROUP\AGRA\PHASE 2 Fund raising - bank contracting\2 Fund raising\8 Investor roundtable\Short ManPres.pptx</a:t>
            </a:r>
          </a:p>
        </p:txBody>
      </p:sp>
      <p:sp>
        <p:nvSpPr>
          <p:cNvPr id="2" name="Title 1"/>
          <p:cNvSpPr>
            <a:spLocks noGrp="1"/>
          </p:cNvSpPr>
          <p:nvPr>
            <p:ph type="title"/>
          </p:nvPr>
        </p:nvSpPr>
        <p:spPr>
          <a:xfrm>
            <a:off x="531328" y="919787"/>
            <a:ext cx="8807334" cy="806825"/>
          </a:xfrm>
        </p:spPr>
        <p:txBody>
          <a:bodyPr/>
          <a:lstStyle/>
          <a:p>
            <a:r>
              <a:rPr lang="en-US" noProof="0" smtClean="0"/>
              <a:t>Click to edit Master title style</a:t>
            </a:r>
            <a:endParaRPr lang="en-GB" noProof="0"/>
          </a:p>
        </p:txBody>
      </p:sp>
      <p:sp>
        <p:nvSpPr>
          <p:cNvPr id="26" name="Content Placeholder 25"/>
          <p:cNvSpPr>
            <a:spLocks noGrp="1"/>
          </p:cNvSpPr>
          <p:nvPr>
            <p:ph sz="quarter" idx="16"/>
          </p:nvPr>
        </p:nvSpPr>
        <p:spPr>
          <a:xfrm>
            <a:off x="531354" y="1879910"/>
            <a:ext cx="4304607" cy="195251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8" name="Content Placeholder 27"/>
          <p:cNvSpPr>
            <a:spLocks noGrp="1"/>
          </p:cNvSpPr>
          <p:nvPr>
            <p:ph sz="quarter" idx="17"/>
          </p:nvPr>
        </p:nvSpPr>
        <p:spPr>
          <a:xfrm>
            <a:off x="5034049" y="1879910"/>
            <a:ext cx="4304607" cy="195251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0" name="Content Placeholder 29"/>
          <p:cNvSpPr>
            <a:spLocks noGrp="1"/>
          </p:cNvSpPr>
          <p:nvPr>
            <p:ph sz="quarter" idx="18"/>
          </p:nvPr>
        </p:nvSpPr>
        <p:spPr>
          <a:xfrm>
            <a:off x="531354" y="4017982"/>
            <a:ext cx="4304607" cy="195251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3" name="Content Placeholder 32"/>
          <p:cNvSpPr>
            <a:spLocks noGrp="1"/>
          </p:cNvSpPr>
          <p:nvPr>
            <p:ph sz="quarter" idx="19"/>
          </p:nvPr>
        </p:nvSpPr>
        <p:spPr>
          <a:xfrm>
            <a:off x="5034049" y="4017982"/>
            <a:ext cx="4304607" cy="195251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Tree>
    <p:extLst>
      <p:ext uri="{BB962C8B-B14F-4D97-AF65-F5344CB8AC3E}">
        <p14:creationId xmlns:p14="http://schemas.microsoft.com/office/powerpoint/2010/main" val="3884140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ix">
    <p:spTree>
      <p:nvGrpSpPr>
        <p:cNvPr id="1" name=""/>
        <p:cNvGrpSpPr/>
        <p:nvPr/>
      </p:nvGrpSpPr>
      <p:grpSpPr>
        <a:xfrm>
          <a:off x="0" y="0"/>
          <a:ext cx="0" cy="0"/>
          <a:chOff x="0" y="0"/>
          <a:chExt cx="0" cy="0"/>
        </a:xfrm>
      </p:grpSpPr>
      <p:sp>
        <p:nvSpPr>
          <p:cNvPr id="9" name="Draft stamp"/>
          <p:cNvSpPr txBox="1">
            <a:spLocks noChangeArrowheads="1"/>
          </p:cNvSpPr>
          <p:nvPr userDrawn="1">
            <p:custDataLst>
              <p:tags r:id="rId1"/>
            </p:custDataLst>
          </p:nvPr>
        </p:nvSpPr>
        <p:spPr bwMode="auto">
          <a:xfrm>
            <a:off x="9337436" y="605785"/>
            <a:ext cx="0" cy="184666"/>
          </a:xfrm>
          <a:prstGeom prst="rect">
            <a:avLst/>
          </a:prstGeom>
          <a:noFill/>
          <a:ln>
            <a:noFill/>
          </a:ln>
          <a:extLst/>
        </p:spPr>
        <p:txBody>
          <a:bodyPr wrap="none" lIns="0" tIns="0" rIns="0" bIns="0">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10" name="PwC text"/>
          <p:cNvSpPr txBox="1">
            <a:spLocks noChangeArrowheads="1"/>
          </p:cNvSpPr>
          <p:nvPr userDrawn="1"/>
        </p:nvSpPr>
        <p:spPr bwMode="auto">
          <a:xfrm>
            <a:off x="7607955" y="6221441"/>
            <a:ext cx="1731243"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PricewaterhouseCoopers</a:t>
            </a:r>
          </a:p>
        </p:txBody>
      </p:sp>
      <p:sp>
        <p:nvSpPr>
          <p:cNvPr id="11" name="Section Header"/>
          <p:cNvSpPr txBox="1">
            <a:spLocks noChangeArrowheads="1"/>
          </p:cNvSpPr>
          <p:nvPr userDrawn="1">
            <p:custDataLst>
              <p:tags r:id="rId2"/>
            </p:custDataLst>
          </p:nvPr>
        </p:nvSpPr>
        <p:spPr bwMode="auto">
          <a:xfrm>
            <a:off x="531721" y="605785"/>
            <a:ext cx="5555783" cy="191130"/>
          </a:xfrm>
          <a:prstGeom prst="rect">
            <a:avLst/>
          </a:prstGeom>
          <a:noFill/>
          <a:ln>
            <a:noFill/>
          </a:ln>
          <a:extLst/>
        </p:spPr>
        <p:txBody>
          <a:bodyPr wrap="none" lIns="0" tIns="0" rIns="0" bIns="0"/>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12" name="Section Footer"/>
          <p:cNvSpPr txBox="1">
            <a:spLocks noChangeArrowheads="1"/>
          </p:cNvSpPr>
          <p:nvPr userDrawn="1">
            <p:custDataLst>
              <p:tags r:id="rId3"/>
            </p:custDataLst>
          </p:nvPr>
        </p:nvSpPr>
        <p:spPr bwMode="auto">
          <a:xfrm>
            <a:off x="531713"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13" name="Page Number"/>
          <p:cNvSpPr txBox="1">
            <a:spLocks noChangeArrowheads="1"/>
          </p:cNvSpPr>
          <p:nvPr userDrawn="1">
            <p:custDataLst>
              <p:tags r:id="rId4"/>
            </p:custDataLst>
          </p:nvPr>
        </p:nvSpPr>
        <p:spPr bwMode="auto">
          <a:xfrm>
            <a:off x="9337436"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14" name="Disclaimer" hidden="1"/>
          <p:cNvSpPr txBox="1">
            <a:spLocks noChangeArrowheads="1"/>
          </p:cNvSpPr>
          <p:nvPr userDrawn="1">
            <p:custDataLst>
              <p:tags r:id="rId5"/>
            </p:custDataLst>
          </p:nvPr>
        </p:nvSpPr>
        <p:spPr bwMode="auto">
          <a:xfrm>
            <a:off x="3950116" y="6151791"/>
            <a:ext cx="3628983" cy="241451"/>
          </a:xfrm>
          <a:prstGeom prst="rect">
            <a:avLst/>
          </a:prstGeom>
          <a:noFill/>
          <a:ln>
            <a:noFill/>
          </a:ln>
          <a:extLst/>
        </p:spPr>
        <p:txBody>
          <a:bodyPr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endParaRPr lang="en-US" sz="900" dirty="0" smtClean="0">
              <a:solidFill>
                <a:srgbClr val="000000"/>
              </a:solidFill>
              <a:ea typeface="+mn-ea"/>
            </a:endParaRPr>
          </a:p>
        </p:txBody>
      </p:sp>
      <p:sp>
        <p:nvSpPr>
          <p:cNvPr id="15" name="Date/Filepath" hidden="1"/>
          <p:cNvSpPr txBox="1">
            <a:spLocks noChangeArrowheads="1"/>
          </p:cNvSpPr>
          <p:nvPr userDrawn="1">
            <p:custDataLst>
              <p:tags r:id="rId6"/>
            </p:custDataLst>
          </p:nvPr>
        </p:nvSpPr>
        <p:spPr bwMode="auto">
          <a:xfrm>
            <a:off x="2120221" y="322337"/>
            <a:ext cx="7208441" cy="241451"/>
          </a:xfrm>
          <a:prstGeom prst="rect">
            <a:avLst/>
          </a:prstGeom>
          <a:noFill/>
          <a:ln>
            <a:noFill/>
          </a:ln>
          <a:extLst/>
        </p:spPr>
        <p:txBody>
          <a:bodyPr wrap="none"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900" dirty="0" smtClean="0">
                <a:solidFill>
                  <a:srgbClr val="000000"/>
                </a:solidFill>
                <a:ea typeface="+mn-ea"/>
              </a:rPr>
              <a:t>23/11/2010 L:\WORKING_GROUP\AGRA\PHASE 2 Fund raising - bank contracting\2 Fund raising\8 Investor roundtable\Short ManPres.pptx</a:t>
            </a:r>
          </a:p>
        </p:txBody>
      </p:sp>
      <p:sp>
        <p:nvSpPr>
          <p:cNvPr id="2" name="Title 1"/>
          <p:cNvSpPr>
            <a:spLocks noGrp="1"/>
          </p:cNvSpPr>
          <p:nvPr>
            <p:ph type="title"/>
          </p:nvPr>
        </p:nvSpPr>
        <p:spPr>
          <a:xfrm>
            <a:off x="531328" y="919787"/>
            <a:ext cx="8807334" cy="806825"/>
          </a:xfrm>
        </p:spPr>
        <p:txBody>
          <a:bodyPr/>
          <a:lstStyle/>
          <a:p>
            <a:r>
              <a:rPr lang="en-US" noProof="0" smtClean="0"/>
              <a:t>Click to edit Master title style</a:t>
            </a:r>
            <a:endParaRPr lang="en-GB" noProof="0"/>
          </a:p>
        </p:txBody>
      </p:sp>
      <p:sp>
        <p:nvSpPr>
          <p:cNvPr id="26" name="Content Placeholder 25"/>
          <p:cNvSpPr>
            <a:spLocks noGrp="1"/>
          </p:cNvSpPr>
          <p:nvPr>
            <p:ph sz="quarter" idx="16"/>
          </p:nvPr>
        </p:nvSpPr>
        <p:spPr>
          <a:xfrm>
            <a:off x="531327" y="1879910"/>
            <a:ext cx="2800696" cy="195251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8" name="Content Placeholder 27"/>
          <p:cNvSpPr>
            <a:spLocks noGrp="1"/>
          </p:cNvSpPr>
          <p:nvPr>
            <p:ph sz="quarter" idx="17"/>
          </p:nvPr>
        </p:nvSpPr>
        <p:spPr>
          <a:xfrm>
            <a:off x="3532181" y="1879910"/>
            <a:ext cx="2800696" cy="195251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0" name="Content Placeholder 29"/>
          <p:cNvSpPr>
            <a:spLocks noGrp="1"/>
          </p:cNvSpPr>
          <p:nvPr>
            <p:ph sz="quarter" idx="18"/>
          </p:nvPr>
        </p:nvSpPr>
        <p:spPr>
          <a:xfrm>
            <a:off x="6537964" y="1879910"/>
            <a:ext cx="2800696" cy="195251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3" name="Content Placeholder 32"/>
          <p:cNvSpPr>
            <a:spLocks noGrp="1"/>
          </p:cNvSpPr>
          <p:nvPr>
            <p:ph sz="quarter" idx="19"/>
          </p:nvPr>
        </p:nvSpPr>
        <p:spPr>
          <a:xfrm>
            <a:off x="531327" y="4017982"/>
            <a:ext cx="2800696" cy="195251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5" name="Content Placeholder 34"/>
          <p:cNvSpPr>
            <a:spLocks noGrp="1"/>
          </p:cNvSpPr>
          <p:nvPr>
            <p:ph sz="quarter" idx="20"/>
          </p:nvPr>
        </p:nvSpPr>
        <p:spPr>
          <a:xfrm>
            <a:off x="3532181" y="4017982"/>
            <a:ext cx="2800696" cy="195251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7" name="Content Placeholder 36"/>
          <p:cNvSpPr>
            <a:spLocks noGrp="1"/>
          </p:cNvSpPr>
          <p:nvPr>
            <p:ph sz="quarter" idx="21"/>
          </p:nvPr>
        </p:nvSpPr>
        <p:spPr>
          <a:xfrm>
            <a:off x="6537964" y="4017982"/>
            <a:ext cx="2800696" cy="195251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Tree>
    <p:extLst>
      <p:ext uri="{BB962C8B-B14F-4D97-AF65-F5344CB8AC3E}">
        <p14:creationId xmlns:p14="http://schemas.microsoft.com/office/powerpoint/2010/main" val="17451722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Title Only">
    <p:spTree>
      <p:nvGrpSpPr>
        <p:cNvPr id="1" name=""/>
        <p:cNvGrpSpPr/>
        <p:nvPr/>
      </p:nvGrpSpPr>
      <p:grpSpPr>
        <a:xfrm>
          <a:off x="0" y="0"/>
          <a:ext cx="0" cy="0"/>
          <a:chOff x="0" y="0"/>
          <a:chExt cx="0" cy="0"/>
        </a:xfrm>
      </p:grpSpPr>
      <p:sp>
        <p:nvSpPr>
          <p:cNvPr id="3" name="Draft stamp"/>
          <p:cNvSpPr txBox="1">
            <a:spLocks noChangeArrowheads="1"/>
          </p:cNvSpPr>
          <p:nvPr userDrawn="1">
            <p:custDataLst>
              <p:tags r:id="rId1"/>
            </p:custDataLst>
          </p:nvPr>
        </p:nvSpPr>
        <p:spPr bwMode="auto">
          <a:xfrm>
            <a:off x="9337436" y="605785"/>
            <a:ext cx="0" cy="184666"/>
          </a:xfrm>
          <a:prstGeom prst="rect">
            <a:avLst/>
          </a:prstGeom>
          <a:noFill/>
          <a:ln>
            <a:noFill/>
          </a:ln>
          <a:extLst/>
        </p:spPr>
        <p:txBody>
          <a:bodyPr wrap="none" lIns="0" tIns="0" rIns="0" bIns="0">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4" name="Section Header"/>
          <p:cNvSpPr txBox="1">
            <a:spLocks noChangeArrowheads="1"/>
          </p:cNvSpPr>
          <p:nvPr userDrawn="1">
            <p:custDataLst>
              <p:tags r:id="rId2"/>
            </p:custDataLst>
          </p:nvPr>
        </p:nvSpPr>
        <p:spPr bwMode="auto">
          <a:xfrm>
            <a:off x="531721" y="605785"/>
            <a:ext cx="5555783" cy="191130"/>
          </a:xfrm>
          <a:prstGeom prst="rect">
            <a:avLst/>
          </a:prstGeom>
          <a:noFill/>
          <a:ln>
            <a:noFill/>
          </a:ln>
          <a:extLst/>
        </p:spPr>
        <p:txBody>
          <a:bodyPr wrap="none" lIns="0" tIns="0" rIns="0" bIns="0"/>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5" name="Section Footer"/>
          <p:cNvSpPr txBox="1">
            <a:spLocks noChangeArrowheads="1"/>
          </p:cNvSpPr>
          <p:nvPr userDrawn="1">
            <p:custDataLst>
              <p:tags r:id="rId3"/>
            </p:custDataLst>
          </p:nvPr>
        </p:nvSpPr>
        <p:spPr bwMode="auto">
          <a:xfrm>
            <a:off x="531713"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200" dirty="0" smtClean="0">
                <a:solidFill>
                  <a:srgbClr val="000000"/>
                </a:solidFill>
                <a:ea typeface="+mn-ea"/>
              </a:rPr>
              <a:t> </a:t>
            </a:r>
          </a:p>
        </p:txBody>
      </p:sp>
      <p:sp>
        <p:nvSpPr>
          <p:cNvPr id="6" name="Page Number"/>
          <p:cNvSpPr txBox="1">
            <a:spLocks noChangeArrowheads="1"/>
          </p:cNvSpPr>
          <p:nvPr userDrawn="1">
            <p:custDataLst>
              <p:tags r:id="rId4"/>
            </p:custDataLst>
          </p:nvPr>
        </p:nvSpPr>
        <p:spPr bwMode="auto">
          <a:xfrm>
            <a:off x="9337436" y="6334823"/>
            <a:ext cx="0"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 </a:t>
            </a:r>
          </a:p>
        </p:txBody>
      </p:sp>
      <p:sp>
        <p:nvSpPr>
          <p:cNvPr id="7" name="Disclaimer" hidden="1"/>
          <p:cNvSpPr txBox="1">
            <a:spLocks noChangeArrowheads="1"/>
          </p:cNvSpPr>
          <p:nvPr userDrawn="1">
            <p:custDataLst>
              <p:tags r:id="rId5"/>
            </p:custDataLst>
          </p:nvPr>
        </p:nvSpPr>
        <p:spPr bwMode="auto">
          <a:xfrm>
            <a:off x="3950116" y="6151791"/>
            <a:ext cx="3628983" cy="241451"/>
          </a:xfrm>
          <a:prstGeom prst="rect">
            <a:avLst/>
          </a:prstGeom>
          <a:noFill/>
          <a:ln>
            <a:noFill/>
          </a:ln>
          <a:extLst/>
        </p:spPr>
        <p:txBody>
          <a:bodyPr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endParaRPr lang="en-US" sz="900" dirty="0" smtClean="0">
              <a:solidFill>
                <a:srgbClr val="000000"/>
              </a:solidFill>
              <a:ea typeface="+mn-ea"/>
            </a:endParaRPr>
          </a:p>
        </p:txBody>
      </p:sp>
      <p:sp>
        <p:nvSpPr>
          <p:cNvPr id="8" name="Date/Filepath" hidden="1"/>
          <p:cNvSpPr txBox="1">
            <a:spLocks noChangeArrowheads="1"/>
          </p:cNvSpPr>
          <p:nvPr userDrawn="1">
            <p:custDataLst>
              <p:tags r:id="rId6"/>
            </p:custDataLst>
          </p:nvPr>
        </p:nvSpPr>
        <p:spPr bwMode="auto">
          <a:xfrm>
            <a:off x="2120221" y="322337"/>
            <a:ext cx="7208441" cy="241451"/>
          </a:xfrm>
          <a:prstGeom prst="rect">
            <a:avLst/>
          </a:prstGeom>
          <a:noFill/>
          <a:ln>
            <a:noFill/>
          </a:ln>
          <a:extLst/>
        </p:spPr>
        <p:txBody>
          <a:bodyPr wrap="none" lIns="0" tIns="50978" rIns="0" bIns="50978">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900" dirty="0" smtClean="0">
                <a:solidFill>
                  <a:srgbClr val="000000"/>
                </a:solidFill>
                <a:ea typeface="+mn-ea"/>
              </a:rPr>
              <a:t>23/11/2010 L:\WORKING_GROUP\AGRA\PHASE 2 Fund raising - bank contracting\2 Fund raising\8 Investor roundtable\Short ManPres.pptx</a:t>
            </a:r>
          </a:p>
        </p:txBody>
      </p:sp>
      <p:sp>
        <p:nvSpPr>
          <p:cNvPr id="9" name="Section Footer"/>
          <p:cNvSpPr txBox="1">
            <a:spLocks noChangeArrowheads="1"/>
          </p:cNvSpPr>
          <p:nvPr userDrawn="1">
            <p:custDataLst>
              <p:tags r:id="rId7"/>
            </p:custDataLst>
          </p:nvPr>
        </p:nvSpPr>
        <p:spPr bwMode="auto">
          <a:xfrm>
            <a:off x="531720" y="6433627"/>
            <a:ext cx="2406233"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charset="0"/>
                <a:ea typeface="ＭＳ Ｐゴシック" charset="0"/>
                <a:cs typeface="ＭＳ Ｐゴシック" charset="0"/>
              </a:defRPr>
            </a:lvl1pPr>
            <a:lvl2pPr marL="742950" indent="-285750" defTabSz="884238" eaLnBrk="0" hangingPunct="0">
              <a:defRPr sz="1200">
                <a:solidFill>
                  <a:schemeClr val="bg2"/>
                </a:solidFill>
                <a:latin typeface="Arial" charset="0"/>
                <a:ea typeface="ＭＳ Ｐゴシック" charset="0"/>
              </a:defRPr>
            </a:lvl2pPr>
            <a:lvl3pPr marL="1143000" indent="-228600" defTabSz="884238" eaLnBrk="0" hangingPunct="0">
              <a:defRPr sz="1200">
                <a:solidFill>
                  <a:schemeClr val="bg2"/>
                </a:solidFill>
                <a:latin typeface="Arial" charset="0"/>
                <a:ea typeface="ＭＳ Ｐゴシック" charset="0"/>
              </a:defRPr>
            </a:lvl3pPr>
            <a:lvl4pPr marL="1600200" indent="-228600" defTabSz="884238" eaLnBrk="0" hangingPunct="0">
              <a:defRPr sz="1200">
                <a:solidFill>
                  <a:schemeClr val="bg2"/>
                </a:solidFill>
                <a:latin typeface="Arial" charset="0"/>
                <a:ea typeface="ＭＳ Ｐゴシック" charset="0"/>
              </a:defRPr>
            </a:lvl4pPr>
            <a:lvl5pPr marL="2057400" indent="-228600" defTabSz="884238" eaLnBrk="0" hangingPunct="0">
              <a:defRPr sz="1200">
                <a:solidFill>
                  <a:schemeClr val="bg2"/>
                </a:solidFill>
                <a:latin typeface="Arial" charset="0"/>
                <a:ea typeface="ＭＳ Ｐゴシック" charset="0"/>
              </a:defRPr>
            </a:lvl5pPr>
            <a:lvl6pPr marL="2514600" indent="-228600" defTabSz="884238"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84238"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84238"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84238"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defRPr/>
            </a:pPr>
            <a:r>
              <a:rPr lang="en-GB" sz="1200" dirty="0" smtClean="0">
                <a:solidFill>
                  <a:srgbClr val="000000"/>
                </a:solidFill>
              </a:rPr>
              <a:t>IIFFAA • Management Presentation</a:t>
            </a:r>
          </a:p>
        </p:txBody>
      </p:sp>
      <p:sp>
        <p:nvSpPr>
          <p:cNvPr id="10" name="PwC text"/>
          <p:cNvSpPr txBox="1">
            <a:spLocks noChangeArrowheads="1"/>
          </p:cNvSpPr>
          <p:nvPr userDrawn="1"/>
        </p:nvSpPr>
        <p:spPr bwMode="auto">
          <a:xfrm>
            <a:off x="7606202" y="6221448"/>
            <a:ext cx="1731243" cy="281282"/>
          </a:xfrm>
          <a:prstGeom prst="rect">
            <a:avLst/>
          </a:prstGeom>
          <a:noFill/>
          <a:ln>
            <a:noFill/>
          </a:ln>
          <a:extLst/>
        </p:spPr>
        <p:txBody>
          <a:bodyPr wrap="none" lIns="0" tIns="47841" rIns="0" bIns="4784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200" dirty="0" smtClean="0">
                <a:solidFill>
                  <a:srgbClr val="000000"/>
                </a:solidFill>
                <a:ea typeface="+mn-ea"/>
              </a:rPr>
              <a:t>PricewaterhouseCoopers</a:t>
            </a:r>
          </a:p>
        </p:txBody>
      </p:sp>
      <p:sp>
        <p:nvSpPr>
          <p:cNvPr id="2" name="Title 1"/>
          <p:cNvSpPr>
            <a:spLocks noGrp="1"/>
          </p:cNvSpPr>
          <p:nvPr>
            <p:ph type="title"/>
          </p:nvPr>
        </p:nvSpPr>
        <p:spPr>
          <a:xfrm>
            <a:off x="531328" y="919787"/>
            <a:ext cx="8807334" cy="806825"/>
          </a:xfrm>
        </p:spPr>
        <p:txBody>
          <a:bodyPr/>
          <a:lstStyle/>
          <a:p>
            <a:r>
              <a:rPr lang="en-US" noProof="0" smtClean="0"/>
              <a:t>Click to edit Master title style</a:t>
            </a:r>
            <a:endParaRPr lang="en-GB" noProof="0"/>
          </a:p>
        </p:txBody>
      </p:sp>
    </p:spTree>
    <p:extLst>
      <p:ext uri="{BB962C8B-B14F-4D97-AF65-F5344CB8AC3E}">
        <p14:creationId xmlns:p14="http://schemas.microsoft.com/office/powerpoint/2010/main" val="26607515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83324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Title Only No Header Footer">
    <p:spTree>
      <p:nvGrpSpPr>
        <p:cNvPr id="1" name=""/>
        <p:cNvGrpSpPr/>
        <p:nvPr/>
      </p:nvGrpSpPr>
      <p:grpSpPr>
        <a:xfrm>
          <a:off x="0" y="0"/>
          <a:ext cx="0" cy="0"/>
          <a:chOff x="0" y="0"/>
          <a:chExt cx="0" cy="0"/>
        </a:xfrm>
      </p:grpSpPr>
      <p:sp>
        <p:nvSpPr>
          <p:cNvPr id="3" name="Section Footer"/>
          <p:cNvSpPr txBox="1">
            <a:spLocks noChangeArrowheads="1"/>
          </p:cNvSpPr>
          <p:nvPr userDrawn="1">
            <p:custDataLst>
              <p:tags r:id="rId1"/>
            </p:custDataLst>
          </p:nvPr>
        </p:nvSpPr>
        <p:spPr bwMode="auto">
          <a:xfrm>
            <a:off x="531720" y="6433627"/>
            <a:ext cx="2406233" cy="280232"/>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charset="0"/>
                <a:ea typeface="ＭＳ Ｐゴシック" charset="0"/>
                <a:cs typeface="ＭＳ Ｐゴシック" charset="0"/>
              </a:defRPr>
            </a:lvl1pPr>
            <a:lvl2pPr marL="742950" indent="-285750" defTabSz="884238" eaLnBrk="0" hangingPunct="0">
              <a:defRPr sz="1200">
                <a:solidFill>
                  <a:schemeClr val="bg2"/>
                </a:solidFill>
                <a:latin typeface="Arial" charset="0"/>
                <a:ea typeface="ＭＳ Ｐゴシック" charset="0"/>
              </a:defRPr>
            </a:lvl2pPr>
            <a:lvl3pPr marL="1143000" indent="-228600" defTabSz="884238" eaLnBrk="0" hangingPunct="0">
              <a:defRPr sz="1200">
                <a:solidFill>
                  <a:schemeClr val="bg2"/>
                </a:solidFill>
                <a:latin typeface="Arial" charset="0"/>
                <a:ea typeface="ＭＳ Ｐゴシック" charset="0"/>
              </a:defRPr>
            </a:lvl3pPr>
            <a:lvl4pPr marL="1600200" indent="-228600" defTabSz="884238" eaLnBrk="0" hangingPunct="0">
              <a:defRPr sz="1200">
                <a:solidFill>
                  <a:schemeClr val="bg2"/>
                </a:solidFill>
                <a:latin typeface="Arial" charset="0"/>
                <a:ea typeface="ＭＳ Ｐゴシック" charset="0"/>
              </a:defRPr>
            </a:lvl4pPr>
            <a:lvl5pPr marL="2057400" indent="-228600" defTabSz="884238" eaLnBrk="0" hangingPunct="0">
              <a:defRPr sz="1200">
                <a:solidFill>
                  <a:schemeClr val="bg2"/>
                </a:solidFill>
                <a:latin typeface="Arial" charset="0"/>
                <a:ea typeface="ＭＳ Ｐゴシック" charset="0"/>
              </a:defRPr>
            </a:lvl5pPr>
            <a:lvl6pPr marL="2514600" indent="-228600" defTabSz="884238"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84238"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84238"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84238"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defRPr/>
            </a:pPr>
            <a:r>
              <a:rPr lang="en-GB" sz="1200" dirty="0" smtClean="0">
                <a:solidFill>
                  <a:srgbClr val="000000"/>
                </a:solidFill>
              </a:rPr>
              <a:t>IIFFAA • Management Presentation</a:t>
            </a:r>
          </a:p>
        </p:txBody>
      </p:sp>
      <p:sp>
        <p:nvSpPr>
          <p:cNvPr id="2" name="Title 1"/>
          <p:cNvSpPr>
            <a:spLocks noGrp="1"/>
          </p:cNvSpPr>
          <p:nvPr>
            <p:ph type="title"/>
          </p:nvPr>
        </p:nvSpPr>
        <p:spPr>
          <a:xfrm>
            <a:off x="531328" y="919787"/>
            <a:ext cx="8807334" cy="806825"/>
          </a:xfrm>
        </p:spPr>
        <p:txBody>
          <a:bodyPr/>
          <a:lstStyle/>
          <a:p>
            <a:r>
              <a:rPr lang="en-US" noProof="0" smtClean="0"/>
              <a:t>Click to edit Master title style</a:t>
            </a:r>
            <a:endParaRPr lang="en-GB" noProof="0"/>
          </a:p>
        </p:txBody>
      </p:sp>
    </p:spTree>
    <p:extLst>
      <p:ext uri="{BB962C8B-B14F-4D97-AF65-F5344CB8AC3E}">
        <p14:creationId xmlns:p14="http://schemas.microsoft.com/office/powerpoint/2010/main" val="41769242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ection Divider">
    <p:spTree>
      <p:nvGrpSpPr>
        <p:cNvPr id="1" name=""/>
        <p:cNvGrpSpPr/>
        <p:nvPr/>
      </p:nvGrpSpPr>
      <p:grpSpPr>
        <a:xfrm>
          <a:off x="0" y="0"/>
          <a:ext cx="0" cy="0"/>
          <a:chOff x="0" y="0"/>
          <a:chExt cx="0" cy="0"/>
        </a:xfrm>
      </p:grpSpPr>
      <p:sp>
        <p:nvSpPr>
          <p:cNvPr id="4" name="Slide tags" hidden="1"/>
          <p:cNvSpPr txBox="1">
            <a:spLocks noChangeArrowheads="1"/>
          </p:cNvSpPr>
          <p:nvPr userDrawn="1">
            <p:custDataLst>
              <p:tags r:id="rId1"/>
            </p:custDataLst>
          </p:nvPr>
        </p:nvSpPr>
        <p:spPr bwMode="auto">
          <a:xfrm>
            <a:off x="8" y="202469"/>
            <a:ext cx="1575835" cy="378181"/>
          </a:xfrm>
          <a:prstGeom prst="rect">
            <a:avLst/>
          </a:prstGeom>
          <a:noFill/>
          <a:ln>
            <a:noFill/>
          </a:ln>
          <a:extLst/>
        </p:spPr>
        <p:txBody>
          <a:bodyPr lIns="84940" tIns="42470" rIns="84940" bIns="42470">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900" dirty="0" smtClean="0">
                <a:solidFill>
                  <a:srgbClr val="000000"/>
                </a:solidFill>
                <a:ea typeface="+mn-ea"/>
              </a:rPr>
              <a:t>Slide Tags</a:t>
            </a:r>
          </a:p>
        </p:txBody>
      </p:sp>
      <p:sp>
        <p:nvSpPr>
          <p:cNvPr id="5" name="Descriptor"/>
          <p:cNvSpPr txBox="1">
            <a:spLocks noChangeArrowheads="1"/>
          </p:cNvSpPr>
          <p:nvPr userDrawn="1">
            <p:custDataLst>
              <p:tags r:id="rId2"/>
            </p:custDataLst>
          </p:nvPr>
        </p:nvSpPr>
        <p:spPr bwMode="auto">
          <a:xfrm>
            <a:off x="531720" y="6317005"/>
            <a:ext cx="756617" cy="326399"/>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500" dirty="0" smtClean="0">
                <a:solidFill>
                  <a:srgbClr val="707014"/>
                </a:solidFill>
                <a:ea typeface="+mn-ea"/>
              </a:rPr>
              <a:t>Advisory</a:t>
            </a:r>
          </a:p>
        </p:txBody>
      </p:sp>
      <p:grpSp>
        <p:nvGrpSpPr>
          <p:cNvPr id="6" name="Logo Vector"/>
          <p:cNvGrpSpPr>
            <a:grpSpLocks/>
          </p:cNvGrpSpPr>
          <p:nvPr userDrawn="1"/>
        </p:nvGrpSpPr>
        <p:grpSpPr bwMode="auto">
          <a:xfrm>
            <a:off x="7256219" y="6355879"/>
            <a:ext cx="2102283" cy="194369"/>
            <a:chOff x="538163" y="7159625"/>
            <a:chExt cx="2135187" cy="220663"/>
          </a:xfrm>
        </p:grpSpPr>
        <p:sp>
          <p:nvSpPr>
            <p:cNvPr id="7" name="Freeform 12"/>
            <p:cNvSpPr>
              <a:spLocks noEditPoints="1"/>
            </p:cNvSpPr>
            <p:nvPr/>
          </p:nvSpPr>
          <p:spPr bwMode="black">
            <a:xfrm>
              <a:off x="538163" y="7161464"/>
              <a:ext cx="860847" cy="218824"/>
            </a:xfrm>
            <a:custGeom>
              <a:avLst/>
              <a:gdLst>
                <a:gd name="T0" fmla="*/ 2147483647 w 707"/>
                <a:gd name="T1" fmla="*/ 2147483647 h 188"/>
                <a:gd name="T2" fmla="*/ 0 w 707"/>
                <a:gd name="T3" fmla="*/ 2147483647 h 188"/>
                <a:gd name="T4" fmla="*/ 2147483647 w 707"/>
                <a:gd name="T5" fmla="*/ 0 h 188"/>
                <a:gd name="T6" fmla="*/ 2147483647 w 707"/>
                <a:gd name="T7" fmla="*/ 2147483647 h 188"/>
                <a:gd name="T8" fmla="*/ 2147483647 w 707"/>
                <a:gd name="T9" fmla="*/ 2147483647 h 188"/>
                <a:gd name="T10" fmla="*/ 2147483647 w 707"/>
                <a:gd name="T11" fmla="*/ 2147483647 h 188"/>
                <a:gd name="T12" fmla="*/ 2147483647 w 707"/>
                <a:gd name="T13" fmla="*/ 2147483647 h 188"/>
                <a:gd name="T14" fmla="*/ 2147483647 w 707"/>
                <a:gd name="T15" fmla="*/ 2147483647 h 188"/>
                <a:gd name="T16" fmla="*/ 2147483647 w 707"/>
                <a:gd name="T17" fmla="*/ 2147483647 h 188"/>
                <a:gd name="T18" fmla="*/ 2147483647 w 707"/>
                <a:gd name="T19" fmla="*/ 2147483647 h 188"/>
                <a:gd name="T20" fmla="*/ 2147483647 w 707"/>
                <a:gd name="T21" fmla="*/ 2147483647 h 188"/>
                <a:gd name="T22" fmla="*/ 2147483647 w 707"/>
                <a:gd name="T23" fmla="*/ 2147483647 h 188"/>
                <a:gd name="T24" fmla="*/ 2147483647 w 707"/>
                <a:gd name="T25" fmla="*/ 2147483647 h 188"/>
                <a:gd name="T26" fmla="*/ 2147483647 w 707"/>
                <a:gd name="T27" fmla="*/ 2147483647 h 188"/>
                <a:gd name="T28" fmla="*/ 2147483647 w 707"/>
                <a:gd name="T29" fmla="*/ 2147483647 h 188"/>
                <a:gd name="T30" fmla="*/ 2147483647 w 707"/>
                <a:gd name="T31" fmla="*/ 2147483647 h 188"/>
                <a:gd name="T32" fmla="*/ 2147483647 w 707"/>
                <a:gd name="T33" fmla="*/ 2147483647 h 188"/>
                <a:gd name="T34" fmla="*/ 2147483647 w 707"/>
                <a:gd name="T35" fmla="*/ 2147483647 h 188"/>
                <a:gd name="T36" fmla="*/ 2147483647 w 707"/>
                <a:gd name="T37" fmla="*/ 2147483647 h 188"/>
                <a:gd name="T38" fmla="*/ 2147483647 w 707"/>
                <a:gd name="T39" fmla="*/ 2147483647 h 188"/>
                <a:gd name="T40" fmla="*/ 2147483647 w 707"/>
                <a:gd name="T41" fmla="*/ 2147483647 h 188"/>
                <a:gd name="T42" fmla="*/ 2147483647 w 707"/>
                <a:gd name="T43" fmla="*/ 2147483647 h 188"/>
                <a:gd name="T44" fmla="*/ 2147483647 w 707"/>
                <a:gd name="T45" fmla="*/ 2147483647 h 188"/>
                <a:gd name="T46" fmla="*/ 2147483647 w 707"/>
                <a:gd name="T47" fmla="*/ 2147483647 h 188"/>
                <a:gd name="T48" fmla="*/ 2147483647 w 707"/>
                <a:gd name="T49" fmla="*/ 2147483647 h 188"/>
                <a:gd name="T50" fmla="*/ 2147483647 w 707"/>
                <a:gd name="T51" fmla="*/ 2147483647 h 188"/>
                <a:gd name="T52" fmla="*/ 2147483647 w 707"/>
                <a:gd name="T53" fmla="*/ 2147483647 h 188"/>
                <a:gd name="T54" fmla="*/ 2147483647 w 707"/>
                <a:gd name="T55" fmla="*/ 2147483647 h 188"/>
                <a:gd name="T56" fmla="*/ 2147483647 w 707"/>
                <a:gd name="T57" fmla="*/ 2147483647 h 188"/>
                <a:gd name="T58" fmla="*/ 2147483647 w 707"/>
                <a:gd name="T59" fmla="*/ 2147483647 h 188"/>
                <a:gd name="T60" fmla="*/ 2147483647 w 707"/>
                <a:gd name="T61" fmla="*/ 2147483647 h 188"/>
                <a:gd name="T62" fmla="*/ 2147483647 w 707"/>
                <a:gd name="T63" fmla="*/ 2147483647 h 188"/>
                <a:gd name="T64" fmla="*/ 2147483647 w 707"/>
                <a:gd name="T65" fmla="*/ 2147483647 h 188"/>
                <a:gd name="T66" fmla="*/ 2147483647 w 707"/>
                <a:gd name="T67" fmla="*/ 2147483647 h 188"/>
                <a:gd name="T68" fmla="*/ 2147483647 w 707"/>
                <a:gd name="T69" fmla="*/ 2147483647 h 188"/>
                <a:gd name="T70" fmla="*/ 2147483647 w 707"/>
                <a:gd name="T71" fmla="*/ 2147483647 h 188"/>
                <a:gd name="T72" fmla="*/ 2147483647 w 707"/>
                <a:gd name="T73" fmla="*/ 2147483647 h 188"/>
                <a:gd name="T74" fmla="*/ 2147483647 w 707"/>
                <a:gd name="T75" fmla="*/ 2147483647 h 188"/>
                <a:gd name="T76" fmla="*/ 2147483647 w 707"/>
                <a:gd name="T77" fmla="*/ 2147483647 h 188"/>
                <a:gd name="T78" fmla="*/ 2147483647 w 707"/>
                <a:gd name="T79" fmla="*/ 2147483647 h 188"/>
                <a:gd name="T80" fmla="*/ 2147483647 w 707"/>
                <a:gd name="T81" fmla="*/ 2147483647 h 188"/>
                <a:gd name="T82" fmla="*/ 2147483647 w 707"/>
                <a:gd name="T83" fmla="*/ 2147483647 h 188"/>
                <a:gd name="T84" fmla="*/ 2147483647 w 707"/>
                <a:gd name="T85" fmla="*/ 2147483647 h 188"/>
                <a:gd name="T86" fmla="*/ 2147483647 w 707"/>
                <a:gd name="T87" fmla="*/ 2147483647 h 188"/>
                <a:gd name="T88" fmla="*/ 2147483647 w 707"/>
                <a:gd name="T89" fmla="*/ 2147483647 h 188"/>
                <a:gd name="T90" fmla="*/ 2147483647 w 707"/>
                <a:gd name="T91" fmla="*/ 2147483647 h 188"/>
                <a:gd name="T92" fmla="*/ 2147483647 w 707"/>
                <a:gd name="T93" fmla="*/ 2147483647 h 188"/>
                <a:gd name="T94" fmla="*/ 2147483647 w 707"/>
                <a:gd name="T95" fmla="*/ 2147483647 h 188"/>
                <a:gd name="T96" fmla="*/ 2147483647 w 707"/>
                <a:gd name="T97" fmla="*/ 2147483647 h 188"/>
                <a:gd name="T98" fmla="*/ 2147483647 w 707"/>
                <a:gd name="T99" fmla="*/ 2147483647 h 188"/>
                <a:gd name="T100" fmla="*/ 2147483647 w 707"/>
                <a:gd name="T101" fmla="*/ 2147483647 h 188"/>
                <a:gd name="T102" fmla="*/ 2147483647 w 707"/>
                <a:gd name="T103" fmla="*/ 2147483647 h 188"/>
                <a:gd name="T104" fmla="*/ 2147483647 w 707"/>
                <a:gd name="T105" fmla="*/ 2147483647 h 188"/>
                <a:gd name="T106" fmla="*/ 2147483647 w 707"/>
                <a:gd name="T107" fmla="*/ 2147483647 h 188"/>
                <a:gd name="T108" fmla="*/ 2147483647 w 707"/>
                <a:gd name="T109" fmla="*/ 2147483647 h 188"/>
                <a:gd name="T110" fmla="*/ 2147483647 w 707"/>
                <a:gd name="T111" fmla="*/ 2147483647 h 188"/>
                <a:gd name="T112" fmla="*/ 2147483647 w 707"/>
                <a:gd name="T113" fmla="*/ 2147483647 h 188"/>
                <a:gd name="T114" fmla="*/ 2147483647 w 707"/>
                <a:gd name="T115" fmla="*/ 2147483647 h 1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07" h="188">
                  <a:moveTo>
                    <a:pt x="121" y="39"/>
                  </a:moveTo>
                  <a:cubicBezTo>
                    <a:pt x="121" y="58"/>
                    <a:pt x="114" y="73"/>
                    <a:pt x="99" y="86"/>
                  </a:cubicBezTo>
                  <a:cubicBezTo>
                    <a:pt x="85" y="97"/>
                    <a:pt x="69" y="103"/>
                    <a:pt x="49" y="103"/>
                  </a:cubicBezTo>
                  <a:cubicBezTo>
                    <a:pt x="41" y="103"/>
                    <a:pt x="36" y="103"/>
                    <a:pt x="33" y="103"/>
                  </a:cubicBezTo>
                  <a:cubicBezTo>
                    <a:pt x="28" y="141"/>
                    <a:pt x="23" y="169"/>
                    <a:pt x="21" y="188"/>
                  </a:cubicBezTo>
                  <a:cubicBezTo>
                    <a:pt x="0" y="188"/>
                    <a:pt x="0" y="188"/>
                    <a:pt x="0" y="188"/>
                  </a:cubicBezTo>
                  <a:cubicBezTo>
                    <a:pt x="16" y="115"/>
                    <a:pt x="26" y="53"/>
                    <a:pt x="32" y="0"/>
                  </a:cubicBezTo>
                  <a:cubicBezTo>
                    <a:pt x="39" y="0"/>
                    <a:pt x="44" y="1"/>
                    <a:pt x="45" y="1"/>
                  </a:cubicBezTo>
                  <a:cubicBezTo>
                    <a:pt x="70" y="0"/>
                    <a:pt x="70" y="0"/>
                    <a:pt x="70" y="0"/>
                  </a:cubicBezTo>
                  <a:cubicBezTo>
                    <a:pt x="104" y="0"/>
                    <a:pt x="121" y="12"/>
                    <a:pt x="121" y="39"/>
                  </a:cubicBezTo>
                  <a:close/>
                  <a:moveTo>
                    <a:pt x="86" y="77"/>
                  </a:moveTo>
                  <a:cubicBezTo>
                    <a:pt x="96" y="67"/>
                    <a:pt x="101" y="55"/>
                    <a:pt x="101" y="41"/>
                  </a:cubicBezTo>
                  <a:cubicBezTo>
                    <a:pt x="101" y="21"/>
                    <a:pt x="90" y="12"/>
                    <a:pt x="70" y="12"/>
                  </a:cubicBezTo>
                  <a:cubicBezTo>
                    <a:pt x="62" y="12"/>
                    <a:pt x="56" y="12"/>
                    <a:pt x="51" y="12"/>
                  </a:cubicBezTo>
                  <a:cubicBezTo>
                    <a:pt x="42" y="51"/>
                    <a:pt x="42" y="51"/>
                    <a:pt x="42" y="51"/>
                  </a:cubicBezTo>
                  <a:cubicBezTo>
                    <a:pt x="39" y="66"/>
                    <a:pt x="37" y="79"/>
                    <a:pt x="35" y="91"/>
                  </a:cubicBezTo>
                  <a:cubicBezTo>
                    <a:pt x="39" y="92"/>
                    <a:pt x="44" y="92"/>
                    <a:pt x="49" y="92"/>
                  </a:cubicBezTo>
                  <a:cubicBezTo>
                    <a:pt x="63" y="92"/>
                    <a:pt x="75" y="87"/>
                    <a:pt x="86" y="77"/>
                  </a:cubicBezTo>
                  <a:close/>
                  <a:moveTo>
                    <a:pt x="171" y="84"/>
                  </a:moveTo>
                  <a:cubicBezTo>
                    <a:pt x="166" y="90"/>
                    <a:pt x="160" y="93"/>
                    <a:pt x="152" y="95"/>
                  </a:cubicBezTo>
                  <a:cubicBezTo>
                    <a:pt x="163" y="116"/>
                    <a:pt x="173" y="132"/>
                    <a:pt x="180" y="144"/>
                  </a:cubicBezTo>
                  <a:cubicBezTo>
                    <a:pt x="161" y="144"/>
                    <a:pt x="161" y="144"/>
                    <a:pt x="161" y="144"/>
                  </a:cubicBezTo>
                  <a:cubicBezTo>
                    <a:pt x="150" y="123"/>
                    <a:pt x="141" y="106"/>
                    <a:pt x="135" y="96"/>
                  </a:cubicBezTo>
                  <a:cubicBezTo>
                    <a:pt x="131" y="96"/>
                    <a:pt x="131" y="96"/>
                    <a:pt x="131" y="96"/>
                  </a:cubicBezTo>
                  <a:cubicBezTo>
                    <a:pt x="128" y="117"/>
                    <a:pt x="126" y="133"/>
                    <a:pt x="124" y="144"/>
                  </a:cubicBezTo>
                  <a:cubicBezTo>
                    <a:pt x="107" y="144"/>
                    <a:pt x="107" y="144"/>
                    <a:pt x="107" y="144"/>
                  </a:cubicBezTo>
                  <a:cubicBezTo>
                    <a:pt x="115" y="110"/>
                    <a:pt x="120" y="76"/>
                    <a:pt x="123" y="43"/>
                  </a:cubicBezTo>
                  <a:cubicBezTo>
                    <a:pt x="130" y="43"/>
                    <a:pt x="135" y="43"/>
                    <a:pt x="137" y="43"/>
                  </a:cubicBezTo>
                  <a:cubicBezTo>
                    <a:pt x="152" y="43"/>
                    <a:pt x="160" y="44"/>
                    <a:pt x="163" y="44"/>
                  </a:cubicBezTo>
                  <a:cubicBezTo>
                    <a:pt x="174" y="47"/>
                    <a:pt x="179" y="53"/>
                    <a:pt x="179" y="63"/>
                  </a:cubicBezTo>
                  <a:cubicBezTo>
                    <a:pt x="179" y="71"/>
                    <a:pt x="176" y="78"/>
                    <a:pt x="171" y="84"/>
                  </a:cubicBezTo>
                  <a:close/>
                  <a:moveTo>
                    <a:pt x="134" y="87"/>
                  </a:moveTo>
                  <a:cubicBezTo>
                    <a:pt x="135" y="87"/>
                    <a:pt x="135" y="87"/>
                    <a:pt x="136" y="87"/>
                  </a:cubicBezTo>
                  <a:cubicBezTo>
                    <a:pt x="143" y="87"/>
                    <a:pt x="149" y="85"/>
                    <a:pt x="154" y="82"/>
                  </a:cubicBezTo>
                  <a:cubicBezTo>
                    <a:pt x="160" y="78"/>
                    <a:pt x="162" y="72"/>
                    <a:pt x="162" y="65"/>
                  </a:cubicBezTo>
                  <a:cubicBezTo>
                    <a:pt x="163" y="56"/>
                    <a:pt x="157" y="52"/>
                    <a:pt x="146" y="52"/>
                  </a:cubicBezTo>
                  <a:cubicBezTo>
                    <a:pt x="142" y="52"/>
                    <a:pt x="139" y="52"/>
                    <a:pt x="138" y="52"/>
                  </a:cubicBezTo>
                  <a:cubicBezTo>
                    <a:pt x="135" y="69"/>
                    <a:pt x="133" y="80"/>
                    <a:pt x="132" y="87"/>
                  </a:cubicBezTo>
                  <a:lnTo>
                    <a:pt x="134" y="87"/>
                  </a:lnTo>
                  <a:close/>
                  <a:moveTo>
                    <a:pt x="201" y="43"/>
                  </a:moveTo>
                  <a:cubicBezTo>
                    <a:pt x="219" y="43"/>
                    <a:pt x="219" y="43"/>
                    <a:pt x="219" y="43"/>
                  </a:cubicBezTo>
                  <a:cubicBezTo>
                    <a:pt x="212" y="74"/>
                    <a:pt x="207" y="108"/>
                    <a:pt x="203" y="144"/>
                  </a:cubicBezTo>
                  <a:cubicBezTo>
                    <a:pt x="186" y="144"/>
                    <a:pt x="186" y="144"/>
                    <a:pt x="186" y="144"/>
                  </a:cubicBezTo>
                  <a:cubicBezTo>
                    <a:pt x="192" y="113"/>
                    <a:pt x="198" y="79"/>
                    <a:pt x="201" y="43"/>
                  </a:cubicBezTo>
                  <a:close/>
                  <a:moveTo>
                    <a:pt x="294" y="49"/>
                  </a:moveTo>
                  <a:cubicBezTo>
                    <a:pt x="292" y="56"/>
                    <a:pt x="291" y="61"/>
                    <a:pt x="290" y="64"/>
                  </a:cubicBezTo>
                  <a:cubicBezTo>
                    <a:pt x="288" y="64"/>
                    <a:pt x="288" y="64"/>
                    <a:pt x="288" y="64"/>
                  </a:cubicBezTo>
                  <a:cubicBezTo>
                    <a:pt x="284" y="56"/>
                    <a:pt x="278" y="52"/>
                    <a:pt x="271" y="52"/>
                  </a:cubicBezTo>
                  <a:cubicBezTo>
                    <a:pt x="261" y="52"/>
                    <a:pt x="252" y="59"/>
                    <a:pt x="246" y="73"/>
                  </a:cubicBezTo>
                  <a:cubicBezTo>
                    <a:pt x="241" y="84"/>
                    <a:pt x="238" y="96"/>
                    <a:pt x="238" y="107"/>
                  </a:cubicBezTo>
                  <a:cubicBezTo>
                    <a:pt x="238" y="129"/>
                    <a:pt x="244" y="139"/>
                    <a:pt x="256" y="139"/>
                  </a:cubicBezTo>
                  <a:cubicBezTo>
                    <a:pt x="265" y="138"/>
                    <a:pt x="273" y="135"/>
                    <a:pt x="280" y="127"/>
                  </a:cubicBezTo>
                  <a:cubicBezTo>
                    <a:pt x="282" y="127"/>
                    <a:pt x="282" y="127"/>
                    <a:pt x="282" y="127"/>
                  </a:cubicBezTo>
                  <a:cubicBezTo>
                    <a:pt x="279" y="140"/>
                    <a:pt x="279" y="140"/>
                    <a:pt x="279" y="140"/>
                  </a:cubicBezTo>
                  <a:cubicBezTo>
                    <a:pt x="278" y="141"/>
                    <a:pt x="276" y="142"/>
                    <a:pt x="272" y="144"/>
                  </a:cubicBezTo>
                  <a:cubicBezTo>
                    <a:pt x="266" y="147"/>
                    <a:pt x="260" y="148"/>
                    <a:pt x="254" y="148"/>
                  </a:cubicBezTo>
                  <a:cubicBezTo>
                    <a:pt x="243" y="148"/>
                    <a:pt x="234" y="144"/>
                    <a:pt x="229" y="135"/>
                  </a:cubicBezTo>
                  <a:cubicBezTo>
                    <a:pt x="224" y="127"/>
                    <a:pt x="221" y="118"/>
                    <a:pt x="221" y="106"/>
                  </a:cubicBezTo>
                  <a:cubicBezTo>
                    <a:pt x="221" y="90"/>
                    <a:pt x="226" y="76"/>
                    <a:pt x="234" y="63"/>
                  </a:cubicBezTo>
                  <a:cubicBezTo>
                    <a:pt x="244" y="49"/>
                    <a:pt x="256" y="42"/>
                    <a:pt x="271" y="42"/>
                  </a:cubicBezTo>
                  <a:cubicBezTo>
                    <a:pt x="280" y="42"/>
                    <a:pt x="288" y="44"/>
                    <a:pt x="294" y="49"/>
                  </a:cubicBezTo>
                  <a:close/>
                  <a:moveTo>
                    <a:pt x="499" y="31"/>
                  </a:moveTo>
                  <a:cubicBezTo>
                    <a:pt x="484" y="62"/>
                    <a:pt x="464" y="104"/>
                    <a:pt x="439" y="157"/>
                  </a:cubicBezTo>
                  <a:cubicBezTo>
                    <a:pt x="427" y="157"/>
                    <a:pt x="427" y="157"/>
                    <a:pt x="427" y="157"/>
                  </a:cubicBezTo>
                  <a:cubicBezTo>
                    <a:pt x="424" y="99"/>
                    <a:pt x="423" y="65"/>
                    <a:pt x="422" y="55"/>
                  </a:cubicBezTo>
                  <a:cubicBezTo>
                    <a:pt x="381" y="157"/>
                    <a:pt x="381" y="157"/>
                    <a:pt x="381" y="157"/>
                  </a:cubicBezTo>
                  <a:cubicBezTo>
                    <a:pt x="368" y="157"/>
                    <a:pt x="368" y="157"/>
                    <a:pt x="368" y="157"/>
                  </a:cubicBezTo>
                  <a:cubicBezTo>
                    <a:pt x="363" y="103"/>
                    <a:pt x="360" y="69"/>
                    <a:pt x="358" y="54"/>
                  </a:cubicBezTo>
                  <a:cubicBezTo>
                    <a:pt x="341" y="53"/>
                    <a:pt x="329" y="52"/>
                    <a:pt x="323" y="52"/>
                  </a:cubicBezTo>
                  <a:cubicBezTo>
                    <a:pt x="320" y="69"/>
                    <a:pt x="318" y="81"/>
                    <a:pt x="317" y="87"/>
                  </a:cubicBezTo>
                  <a:cubicBezTo>
                    <a:pt x="322" y="87"/>
                    <a:pt x="322" y="87"/>
                    <a:pt x="322" y="87"/>
                  </a:cubicBezTo>
                  <a:cubicBezTo>
                    <a:pt x="327" y="87"/>
                    <a:pt x="329" y="87"/>
                    <a:pt x="327" y="87"/>
                  </a:cubicBezTo>
                  <a:cubicBezTo>
                    <a:pt x="329" y="87"/>
                    <a:pt x="335" y="87"/>
                    <a:pt x="345" y="86"/>
                  </a:cubicBezTo>
                  <a:cubicBezTo>
                    <a:pt x="344" y="91"/>
                    <a:pt x="344" y="94"/>
                    <a:pt x="344" y="96"/>
                  </a:cubicBezTo>
                  <a:cubicBezTo>
                    <a:pt x="341" y="96"/>
                    <a:pt x="335" y="96"/>
                    <a:pt x="326" y="95"/>
                  </a:cubicBezTo>
                  <a:cubicBezTo>
                    <a:pt x="323" y="95"/>
                    <a:pt x="322" y="95"/>
                    <a:pt x="321" y="95"/>
                  </a:cubicBezTo>
                  <a:cubicBezTo>
                    <a:pt x="319" y="96"/>
                    <a:pt x="317" y="96"/>
                    <a:pt x="316" y="96"/>
                  </a:cubicBezTo>
                  <a:cubicBezTo>
                    <a:pt x="313" y="114"/>
                    <a:pt x="311" y="127"/>
                    <a:pt x="310" y="135"/>
                  </a:cubicBezTo>
                  <a:cubicBezTo>
                    <a:pt x="314" y="135"/>
                    <a:pt x="314" y="135"/>
                    <a:pt x="314" y="135"/>
                  </a:cubicBezTo>
                  <a:cubicBezTo>
                    <a:pt x="323" y="135"/>
                    <a:pt x="329" y="135"/>
                    <a:pt x="332" y="134"/>
                  </a:cubicBezTo>
                  <a:cubicBezTo>
                    <a:pt x="340" y="134"/>
                    <a:pt x="344" y="133"/>
                    <a:pt x="347" y="133"/>
                  </a:cubicBezTo>
                  <a:cubicBezTo>
                    <a:pt x="346" y="136"/>
                    <a:pt x="345" y="140"/>
                    <a:pt x="346" y="144"/>
                  </a:cubicBezTo>
                  <a:cubicBezTo>
                    <a:pt x="334" y="144"/>
                    <a:pt x="334" y="144"/>
                    <a:pt x="334" y="144"/>
                  </a:cubicBezTo>
                  <a:cubicBezTo>
                    <a:pt x="326" y="144"/>
                    <a:pt x="320" y="144"/>
                    <a:pt x="313" y="144"/>
                  </a:cubicBezTo>
                  <a:cubicBezTo>
                    <a:pt x="306" y="144"/>
                    <a:pt x="306" y="144"/>
                    <a:pt x="306" y="144"/>
                  </a:cubicBezTo>
                  <a:cubicBezTo>
                    <a:pt x="304" y="144"/>
                    <a:pt x="303" y="144"/>
                    <a:pt x="301" y="144"/>
                  </a:cubicBezTo>
                  <a:cubicBezTo>
                    <a:pt x="300" y="144"/>
                    <a:pt x="300" y="144"/>
                    <a:pt x="299" y="144"/>
                  </a:cubicBezTo>
                  <a:cubicBezTo>
                    <a:pt x="293" y="144"/>
                    <a:pt x="293" y="144"/>
                    <a:pt x="293" y="144"/>
                  </a:cubicBezTo>
                  <a:cubicBezTo>
                    <a:pt x="299" y="111"/>
                    <a:pt x="304" y="77"/>
                    <a:pt x="308" y="43"/>
                  </a:cubicBezTo>
                  <a:cubicBezTo>
                    <a:pt x="315" y="43"/>
                    <a:pt x="319" y="43"/>
                    <a:pt x="321" y="43"/>
                  </a:cubicBezTo>
                  <a:cubicBezTo>
                    <a:pt x="345" y="43"/>
                    <a:pt x="345" y="43"/>
                    <a:pt x="345" y="43"/>
                  </a:cubicBezTo>
                  <a:cubicBezTo>
                    <a:pt x="347" y="43"/>
                    <a:pt x="351" y="43"/>
                    <a:pt x="357" y="43"/>
                  </a:cubicBezTo>
                  <a:cubicBezTo>
                    <a:pt x="357" y="39"/>
                    <a:pt x="356" y="34"/>
                    <a:pt x="355" y="31"/>
                  </a:cubicBezTo>
                  <a:cubicBezTo>
                    <a:pt x="372" y="31"/>
                    <a:pt x="372" y="31"/>
                    <a:pt x="372" y="31"/>
                  </a:cubicBezTo>
                  <a:cubicBezTo>
                    <a:pt x="374" y="56"/>
                    <a:pt x="376" y="90"/>
                    <a:pt x="381" y="133"/>
                  </a:cubicBezTo>
                  <a:cubicBezTo>
                    <a:pt x="396" y="93"/>
                    <a:pt x="410" y="59"/>
                    <a:pt x="420" y="31"/>
                  </a:cubicBezTo>
                  <a:cubicBezTo>
                    <a:pt x="436" y="31"/>
                    <a:pt x="436" y="31"/>
                    <a:pt x="436" y="31"/>
                  </a:cubicBezTo>
                  <a:cubicBezTo>
                    <a:pt x="440" y="133"/>
                    <a:pt x="440" y="133"/>
                    <a:pt x="440" y="133"/>
                  </a:cubicBezTo>
                  <a:cubicBezTo>
                    <a:pt x="466" y="76"/>
                    <a:pt x="481" y="42"/>
                    <a:pt x="485" y="31"/>
                  </a:cubicBezTo>
                  <a:lnTo>
                    <a:pt x="499" y="31"/>
                  </a:lnTo>
                  <a:close/>
                  <a:moveTo>
                    <a:pt x="526" y="43"/>
                  </a:moveTo>
                  <a:cubicBezTo>
                    <a:pt x="533" y="93"/>
                    <a:pt x="538" y="127"/>
                    <a:pt x="540" y="144"/>
                  </a:cubicBezTo>
                  <a:cubicBezTo>
                    <a:pt x="524" y="144"/>
                    <a:pt x="524" y="144"/>
                    <a:pt x="524" y="144"/>
                  </a:cubicBezTo>
                  <a:cubicBezTo>
                    <a:pt x="523" y="130"/>
                    <a:pt x="522" y="119"/>
                    <a:pt x="521" y="114"/>
                  </a:cubicBezTo>
                  <a:cubicBezTo>
                    <a:pt x="518" y="114"/>
                    <a:pt x="512" y="113"/>
                    <a:pt x="502" y="113"/>
                  </a:cubicBezTo>
                  <a:cubicBezTo>
                    <a:pt x="501" y="113"/>
                    <a:pt x="498" y="114"/>
                    <a:pt x="495" y="114"/>
                  </a:cubicBezTo>
                  <a:cubicBezTo>
                    <a:pt x="492" y="114"/>
                    <a:pt x="490" y="114"/>
                    <a:pt x="488" y="114"/>
                  </a:cubicBezTo>
                  <a:cubicBezTo>
                    <a:pt x="480" y="131"/>
                    <a:pt x="475" y="141"/>
                    <a:pt x="473" y="144"/>
                  </a:cubicBezTo>
                  <a:cubicBezTo>
                    <a:pt x="460" y="144"/>
                    <a:pt x="460" y="144"/>
                    <a:pt x="460" y="144"/>
                  </a:cubicBezTo>
                  <a:cubicBezTo>
                    <a:pt x="483" y="102"/>
                    <a:pt x="502" y="68"/>
                    <a:pt x="515" y="43"/>
                  </a:cubicBezTo>
                  <a:lnTo>
                    <a:pt x="526" y="43"/>
                  </a:lnTo>
                  <a:close/>
                  <a:moveTo>
                    <a:pt x="520" y="106"/>
                  </a:moveTo>
                  <a:cubicBezTo>
                    <a:pt x="515" y="63"/>
                    <a:pt x="515" y="63"/>
                    <a:pt x="515" y="63"/>
                  </a:cubicBezTo>
                  <a:cubicBezTo>
                    <a:pt x="493" y="106"/>
                    <a:pt x="493" y="106"/>
                    <a:pt x="493" y="106"/>
                  </a:cubicBezTo>
                  <a:cubicBezTo>
                    <a:pt x="494" y="106"/>
                    <a:pt x="498" y="106"/>
                    <a:pt x="504" y="106"/>
                  </a:cubicBezTo>
                  <a:cubicBezTo>
                    <a:pt x="513" y="106"/>
                    <a:pt x="519" y="106"/>
                    <a:pt x="520" y="106"/>
                  </a:cubicBezTo>
                  <a:close/>
                  <a:moveTo>
                    <a:pt x="579" y="32"/>
                  </a:moveTo>
                  <a:cubicBezTo>
                    <a:pt x="573" y="59"/>
                    <a:pt x="568" y="90"/>
                    <a:pt x="565" y="123"/>
                  </a:cubicBezTo>
                  <a:cubicBezTo>
                    <a:pt x="548" y="123"/>
                    <a:pt x="548" y="123"/>
                    <a:pt x="548" y="123"/>
                  </a:cubicBezTo>
                  <a:cubicBezTo>
                    <a:pt x="553" y="99"/>
                    <a:pt x="558" y="69"/>
                    <a:pt x="563" y="32"/>
                  </a:cubicBezTo>
                  <a:cubicBezTo>
                    <a:pt x="555" y="32"/>
                    <a:pt x="545" y="32"/>
                    <a:pt x="535" y="33"/>
                  </a:cubicBezTo>
                  <a:cubicBezTo>
                    <a:pt x="536" y="29"/>
                    <a:pt x="537" y="25"/>
                    <a:pt x="537" y="22"/>
                  </a:cubicBezTo>
                  <a:cubicBezTo>
                    <a:pt x="555" y="22"/>
                    <a:pt x="567" y="22"/>
                    <a:pt x="572" y="22"/>
                  </a:cubicBezTo>
                  <a:cubicBezTo>
                    <a:pt x="607" y="22"/>
                    <a:pt x="607" y="22"/>
                    <a:pt x="607" y="22"/>
                  </a:cubicBezTo>
                  <a:cubicBezTo>
                    <a:pt x="606" y="25"/>
                    <a:pt x="605" y="29"/>
                    <a:pt x="605" y="33"/>
                  </a:cubicBezTo>
                  <a:cubicBezTo>
                    <a:pt x="591" y="32"/>
                    <a:pt x="583" y="32"/>
                    <a:pt x="579" y="32"/>
                  </a:cubicBezTo>
                  <a:close/>
                  <a:moveTo>
                    <a:pt x="629" y="107"/>
                  </a:moveTo>
                  <a:cubicBezTo>
                    <a:pt x="628" y="112"/>
                    <a:pt x="628" y="115"/>
                    <a:pt x="628" y="117"/>
                  </a:cubicBezTo>
                  <a:cubicBezTo>
                    <a:pt x="618" y="117"/>
                    <a:pt x="611" y="116"/>
                    <a:pt x="606" y="116"/>
                  </a:cubicBezTo>
                  <a:cubicBezTo>
                    <a:pt x="603" y="116"/>
                    <a:pt x="602" y="116"/>
                    <a:pt x="601" y="116"/>
                  </a:cubicBezTo>
                  <a:cubicBezTo>
                    <a:pt x="599" y="116"/>
                    <a:pt x="597" y="117"/>
                    <a:pt x="596" y="117"/>
                  </a:cubicBezTo>
                  <a:cubicBezTo>
                    <a:pt x="593" y="135"/>
                    <a:pt x="591" y="148"/>
                    <a:pt x="590" y="156"/>
                  </a:cubicBezTo>
                  <a:cubicBezTo>
                    <a:pt x="594" y="156"/>
                    <a:pt x="594" y="156"/>
                    <a:pt x="594" y="156"/>
                  </a:cubicBezTo>
                  <a:cubicBezTo>
                    <a:pt x="603" y="156"/>
                    <a:pt x="609" y="156"/>
                    <a:pt x="612" y="155"/>
                  </a:cubicBezTo>
                  <a:cubicBezTo>
                    <a:pt x="619" y="155"/>
                    <a:pt x="624" y="154"/>
                    <a:pt x="627" y="154"/>
                  </a:cubicBezTo>
                  <a:cubicBezTo>
                    <a:pt x="626" y="157"/>
                    <a:pt x="625" y="161"/>
                    <a:pt x="626" y="165"/>
                  </a:cubicBezTo>
                  <a:cubicBezTo>
                    <a:pt x="614" y="165"/>
                    <a:pt x="614" y="165"/>
                    <a:pt x="614" y="165"/>
                  </a:cubicBezTo>
                  <a:cubicBezTo>
                    <a:pt x="606" y="165"/>
                    <a:pt x="599" y="165"/>
                    <a:pt x="593" y="165"/>
                  </a:cubicBezTo>
                  <a:cubicBezTo>
                    <a:pt x="586" y="165"/>
                    <a:pt x="586" y="165"/>
                    <a:pt x="586" y="165"/>
                  </a:cubicBezTo>
                  <a:cubicBezTo>
                    <a:pt x="584" y="165"/>
                    <a:pt x="583" y="165"/>
                    <a:pt x="581" y="165"/>
                  </a:cubicBezTo>
                  <a:cubicBezTo>
                    <a:pt x="580" y="165"/>
                    <a:pt x="579" y="165"/>
                    <a:pt x="579" y="165"/>
                  </a:cubicBezTo>
                  <a:cubicBezTo>
                    <a:pt x="573" y="165"/>
                    <a:pt x="573" y="165"/>
                    <a:pt x="573" y="165"/>
                  </a:cubicBezTo>
                  <a:cubicBezTo>
                    <a:pt x="579" y="132"/>
                    <a:pt x="584" y="98"/>
                    <a:pt x="588" y="64"/>
                  </a:cubicBezTo>
                  <a:cubicBezTo>
                    <a:pt x="594" y="64"/>
                    <a:pt x="599" y="64"/>
                    <a:pt x="601" y="64"/>
                  </a:cubicBezTo>
                  <a:cubicBezTo>
                    <a:pt x="625" y="64"/>
                    <a:pt x="625" y="64"/>
                    <a:pt x="625" y="64"/>
                  </a:cubicBezTo>
                  <a:cubicBezTo>
                    <a:pt x="629" y="64"/>
                    <a:pt x="635" y="64"/>
                    <a:pt x="641" y="64"/>
                  </a:cubicBezTo>
                  <a:cubicBezTo>
                    <a:pt x="640" y="67"/>
                    <a:pt x="639" y="71"/>
                    <a:pt x="639" y="75"/>
                  </a:cubicBezTo>
                  <a:cubicBezTo>
                    <a:pt x="611" y="73"/>
                    <a:pt x="611" y="73"/>
                    <a:pt x="611" y="73"/>
                  </a:cubicBezTo>
                  <a:cubicBezTo>
                    <a:pt x="607" y="73"/>
                    <a:pt x="605" y="73"/>
                    <a:pt x="603" y="73"/>
                  </a:cubicBezTo>
                  <a:cubicBezTo>
                    <a:pt x="600" y="90"/>
                    <a:pt x="598" y="102"/>
                    <a:pt x="597" y="108"/>
                  </a:cubicBezTo>
                  <a:cubicBezTo>
                    <a:pt x="598" y="108"/>
                    <a:pt x="598" y="108"/>
                    <a:pt x="599" y="108"/>
                  </a:cubicBezTo>
                  <a:cubicBezTo>
                    <a:pt x="600" y="108"/>
                    <a:pt x="601" y="108"/>
                    <a:pt x="602" y="108"/>
                  </a:cubicBezTo>
                  <a:cubicBezTo>
                    <a:pt x="607" y="108"/>
                    <a:pt x="607" y="108"/>
                    <a:pt x="607" y="108"/>
                  </a:cubicBezTo>
                  <a:cubicBezTo>
                    <a:pt x="612" y="108"/>
                    <a:pt x="619" y="108"/>
                    <a:pt x="629" y="107"/>
                  </a:cubicBezTo>
                  <a:close/>
                  <a:moveTo>
                    <a:pt x="699" y="84"/>
                  </a:moveTo>
                  <a:cubicBezTo>
                    <a:pt x="694" y="90"/>
                    <a:pt x="688" y="93"/>
                    <a:pt x="680" y="95"/>
                  </a:cubicBezTo>
                  <a:cubicBezTo>
                    <a:pt x="689" y="114"/>
                    <a:pt x="697" y="131"/>
                    <a:pt x="704" y="144"/>
                  </a:cubicBezTo>
                  <a:cubicBezTo>
                    <a:pt x="686" y="144"/>
                    <a:pt x="686" y="144"/>
                    <a:pt x="686" y="144"/>
                  </a:cubicBezTo>
                  <a:cubicBezTo>
                    <a:pt x="681" y="133"/>
                    <a:pt x="674" y="117"/>
                    <a:pt x="663" y="96"/>
                  </a:cubicBezTo>
                  <a:cubicBezTo>
                    <a:pt x="663" y="96"/>
                    <a:pt x="663" y="96"/>
                    <a:pt x="662" y="96"/>
                  </a:cubicBezTo>
                  <a:cubicBezTo>
                    <a:pt x="660" y="96"/>
                    <a:pt x="660" y="96"/>
                    <a:pt x="660" y="96"/>
                  </a:cubicBezTo>
                  <a:cubicBezTo>
                    <a:pt x="659" y="106"/>
                    <a:pt x="657" y="122"/>
                    <a:pt x="654" y="144"/>
                  </a:cubicBezTo>
                  <a:cubicBezTo>
                    <a:pt x="637" y="144"/>
                    <a:pt x="637" y="144"/>
                    <a:pt x="637" y="144"/>
                  </a:cubicBezTo>
                  <a:cubicBezTo>
                    <a:pt x="644" y="113"/>
                    <a:pt x="649" y="79"/>
                    <a:pt x="653" y="43"/>
                  </a:cubicBezTo>
                  <a:cubicBezTo>
                    <a:pt x="661" y="43"/>
                    <a:pt x="666" y="43"/>
                    <a:pt x="666" y="43"/>
                  </a:cubicBezTo>
                  <a:cubicBezTo>
                    <a:pt x="679" y="43"/>
                    <a:pt x="679" y="43"/>
                    <a:pt x="679" y="43"/>
                  </a:cubicBezTo>
                  <a:cubicBezTo>
                    <a:pt x="698" y="43"/>
                    <a:pt x="707" y="49"/>
                    <a:pt x="707" y="63"/>
                  </a:cubicBezTo>
                  <a:cubicBezTo>
                    <a:pt x="707" y="71"/>
                    <a:pt x="705" y="78"/>
                    <a:pt x="699" y="84"/>
                  </a:cubicBezTo>
                  <a:close/>
                  <a:moveTo>
                    <a:pt x="683" y="81"/>
                  </a:moveTo>
                  <a:cubicBezTo>
                    <a:pt x="688" y="78"/>
                    <a:pt x="691" y="72"/>
                    <a:pt x="691" y="65"/>
                  </a:cubicBezTo>
                  <a:cubicBezTo>
                    <a:pt x="691" y="56"/>
                    <a:pt x="685" y="52"/>
                    <a:pt x="674" y="52"/>
                  </a:cubicBezTo>
                  <a:cubicBezTo>
                    <a:pt x="668" y="52"/>
                    <a:pt x="668" y="52"/>
                    <a:pt x="668" y="52"/>
                  </a:cubicBezTo>
                  <a:cubicBezTo>
                    <a:pt x="665" y="69"/>
                    <a:pt x="663" y="80"/>
                    <a:pt x="662" y="87"/>
                  </a:cubicBezTo>
                  <a:cubicBezTo>
                    <a:pt x="664" y="87"/>
                    <a:pt x="664" y="87"/>
                    <a:pt x="664" y="87"/>
                  </a:cubicBezTo>
                  <a:cubicBezTo>
                    <a:pt x="671" y="87"/>
                    <a:pt x="678" y="85"/>
                    <a:pt x="683" y="8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0"/>
            <a:lstStyle/>
            <a:p>
              <a:endParaRPr lang="en-US" dirty="0"/>
            </a:p>
          </p:txBody>
        </p:sp>
        <p:sp>
          <p:nvSpPr>
            <p:cNvPr id="8" name="Freeform 13"/>
            <p:cNvSpPr>
              <a:spLocks noEditPoints="1"/>
            </p:cNvSpPr>
            <p:nvPr/>
          </p:nvSpPr>
          <p:spPr bwMode="black">
            <a:xfrm>
              <a:off x="1399010" y="7159625"/>
              <a:ext cx="712917" cy="216985"/>
            </a:xfrm>
            <a:custGeom>
              <a:avLst/>
              <a:gdLst>
                <a:gd name="T0" fmla="*/ 2147483647 w 587"/>
                <a:gd name="T1" fmla="*/ 2147483647 h 187"/>
                <a:gd name="T2" fmla="*/ 2147483647 w 587"/>
                <a:gd name="T3" fmla="*/ 2147483647 h 187"/>
                <a:gd name="T4" fmla="*/ 2147483647 w 587"/>
                <a:gd name="T5" fmla="*/ 2147483647 h 187"/>
                <a:gd name="T6" fmla="*/ 0 w 587"/>
                <a:gd name="T7" fmla="*/ 2147483647 h 187"/>
                <a:gd name="T8" fmla="*/ 2147483647 w 587"/>
                <a:gd name="T9" fmla="*/ 2147483647 h 187"/>
                <a:gd name="T10" fmla="*/ 2147483647 w 587"/>
                <a:gd name="T11" fmla="*/ 2147483647 h 187"/>
                <a:gd name="T12" fmla="*/ 2147483647 w 587"/>
                <a:gd name="T13" fmla="*/ 2147483647 h 187"/>
                <a:gd name="T14" fmla="*/ 2147483647 w 587"/>
                <a:gd name="T15" fmla="*/ 2147483647 h 187"/>
                <a:gd name="T16" fmla="*/ 2147483647 w 587"/>
                <a:gd name="T17" fmla="*/ 2147483647 h 187"/>
                <a:gd name="T18" fmla="*/ 2147483647 w 587"/>
                <a:gd name="T19" fmla="*/ 2147483647 h 187"/>
                <a:gd name="T20" fmla="*/ 2147483647 w 587"/>
                <a:gd name="T21" fmla="*/ 2147483647 h 187"/>
                <a:gd name="T22" fmla="*/ 2147483647 w 587"/>
                <a:gd name="T23" fmla="*/ 2147483647 h 187"/>
                <a:gd name="T24" fmla="*/ 2147483647 w 587"/>
                <a:gd name="T25" fmla="*/ 2147483647 h 187"/>
                <a:gd name="T26" fmla="*/ 2147483647 w 587"/>
                <a:gd name="T27" fmla="*/ 2147483647 h 187"/>
                <a:gd name="T28" fmla="*/ 2147483647 w 587"/>
                <a:gd name="T29" fmla="*/ 2147483647 h 187"/>
                <a:gd name="T30" fmla="*/ 2147483647 w 587"/>
                <a:gd name="T31" fmla="*/ 2147483647 h 187"/>
                <a:gd name="T32" fmla="*/ 2147483647 w 587"/>
                <a:gd name="T33" fmla="*/ 2147483647 h 187"/>
                <a:gd name="T34" fmla="*/ 2147483647 w 587"/>
                <a:gd name="T35" fmla="*/ 2147483647 h 187"/>
                <a:gd name="T36" fmla="*/ 2147483647 w 587"/>
                <a:gd name="T37" fmla="*/ 2147483647 h 187"/>
                <a:gd name="T38" fmla="*/ 2147483647 w 587"/>
                <a:gd name="T39" fmla="*/ 2147483647 h 187"/>
                <a:gd name="T40" fmla="*/ 2147483647 w 587"/>
                <a:gd name="T41" fmla="*/ 2147483647 h 187"/>
                <a:gd name="T42" fmla="*/ 2147483647 w 587"/>
                <a:gd name="T43" fmla="*/ 2147483647 h 187"/>
                <a:gd name="T44" fmla="*/ 2147483647 w 587"/>
                <a:gd name="T45" fmla="*/ 2147483647 h 187"/>
                <a:gd name="T46" fmla="*/ 2147483647 w 587"/>
                <a:gd name="T47" fmla="*/ 2147483647 h 187"/>
                <a:gd name="T48" fmla="*/ 2147483647 w 587"/>
                <a:gd name="T49" fmla="*/ 2147483647 h 187"/>
                <a:gd name="T50" fmla="*/ 2147483647 w 587"/>
                <a:gd name="T51" fmla="*/ 2147483647 h 187"/>
                <a:gd name="T52" fmla="*/ 2147483647 w 587"/>
                <a:gd name="T53" fmla="*/ 2147483647 h 187"/>
                <a:gd name="T54" fmla="*/ 2147483647 w 587"/>
                <a:gd name="T55" fmla="*/ 2147483647 h 187"/>
                <a:gd name="T56" fmla="*/ 2147483647 w 587"/>
                <a:gd name="T57" fmla="*/ 2147483647 h 187"/>
                <a:gd name="T58" fmla="*/ 2147483647 w 587"/>
                <a:gd name="T59" fmla="*/ 2147483647 h 187"/>
                <a:gd name="T60" fmla="*/ 2147483647 w 587"/>
                <a:gd name="T61" fmla="*/ 2147483647 h 187"/>
                <a:gd name="T62" fmla="*/ 2147483647 w 587"/>
                <a:gd name="T63" fmla="*/ 2147483647 h 187"/>
                <a:gd name="T64" fmla="*/ 2147483647 w 587"/>
                <a:gd name="T65" fmla="*/ 2147483647 h 187"/>
                <a:gd name="T66" fmla="*/ 2147483647 w 587"/>
                <a:gd name="T67" fmla="*/ 2147483647 h 187"/>
                <a:gd name="T68" fmla="*/ 2147483647 w 587"/>
                <a:gd name="T69" fmla="*/ 2147483647 h 187"/>
                <a:gd name="T70" fmla="*/ 2147483647 w 587"/>
                <a:gd name="T71" fmla="*/ 2147483647 h 187"/>
                <a:gd name="T72" fmla="*/ 2147483647 w 587"/>
                <a:gd name="T73" fmla="*/ 2147483647 h 187"/>
                <a:gd name="T74" fmla="*/ 2147483647 w 587"/>
                <a:gd name="T75" fmla="*/ 2147483647 h 187"/>
                <a:gd name="T76" fmla="*/ 2147483647 w 587"/>
                <a:gd name="T77" fmla="*/ 2147483647 h 187"/>
                <a:gd name="T78" fmla="*/ 2147483647 w 587"/>
                <a:gd name="T79" fmla="*/ 2147483647 h 187"/>
                <a:gd name="T80" fmla="*/ 2147483647 w 587"/>
                <a:gd name="T81" fmla="*/ 2147483647 h 187"/>
                <a:gd name="T82" fmla="*/ 2147483647 w 587"/>
                <a:gd name="T83" fmla="*/ 2147483647 h 187"/>
                <a:gd name="T84" fmla="*/ 2147483647 w 587"/>
                <a:gd name="T85" fmla="*/ 2147483647 h 187"/>
                <a:gd name="T86" fmla="*/ 2147483647 w 587"/>
                <a:gd name="T87" fmla="*/ 2147483647 h 187"/>
                <a:gd name="T88" fmla="*/ 2147483647 w 587"/>
                <a:gd name="T89" fmla="*/ 2147483647 h 187"/>
                <a:gd name="T90" fmla="*/ 2147483647 w 587"/>
                <a:gd name="T91" fmla="*/ 2147483647 h 187"/>
                <a:gd name="T92" fmla="*/ 2147483647 w 587"/>
                <a:gd name="T93" fmla="*/ 2147483647 h 187"/>
                <a:gd name="T94" fmla="*/ 2147483647 w 587"/>
                <a:gd name="T95" fmla="*/ 2147483647 h 1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87" h="187">
                  <a:moveTo>
                    <a:pt x="65" y="55"/>
                  </a:moveTo>
                  <a:cubicBezTo>
                    <a:pt x="82" y="55"/>
                    <a:pt x="82" y="55"/>
                    <a:pt x="82" y="55"/>
                  </a:cubicBezTo>
                  <a:cubicBezTo>
                    <a:pt x="75" y="85"/>
                    <a:pt x="70" y="118"/>
                    <a:pt x="67" y="153"/>
                  </a:cubicBezTo>
                  <a:cubicBezTo>
                    <a:pt x="50" y="153"/>
                    <a:pt x="50" y="153"/>
                    <a:pt x="50" y="153"/>
                  </a:cubicBezTo>
                  <a:cubicBezTo>
                    <a:pt x="54" y="131"/>
                    <a:pt x="57" y="115"/>
                    <a:pt x="59" y="104"/>
                  </a:cubicBezTo>
                  <a:cubicBezTo>
                    <a:pt x="59" y="104"/>
                    <a:pt x="58" y="104"/>
                    <a:pt x="56" y="104"/>
                  </a:cubicBezTo>
                  <a:cubicBezTo>
                    <a:pt x="54" y="104"/>
                    <a:pt x="52" y="104"/>
                    <a:pt x="51" y="104"/>
                  </a:cubicBezTo>
                  <a:cubicBezTo>
                    <a:pt x="43" y="104"/>
                    <a:pt x="36" y="104"/>
                    <a:pt x="29" y="104"/>
                  </a:cubicBezTo>
                  <a:cubicBezTo>
                    <a:pt x="28" y="104"/>
                    <a:pt x="26" y="104"/>
                    <a:pt x="25" y="104"/>
                  </a:cubicBezTo>
                  <a:cubicBezTo>
                    <a:pt x="22" y="104"/>
                    <a:pt x="22" y="104"/>
                    <a:pt x="22" y="104"/>
                  </a:cubicBezTo>
                  <a:cubicBezTo>
                    <a:pt x="19" y="127"/>
                    <a:pt x="17" y="143"/>
                    <a:pt x="16" y="153"/>
                  </a:cubicBezTo>
                  <a:cubicBezTo>
                    <a:pt x="0" y="153"/>
                    <a:pt x="0" y="153"/>
                    <a:pt x="0" y="153"/>
                  </a:cubicBezTo>
                  <a:cubicBezTo>
                    <a:pt x="6" y="122"/>
                    <a:pt x="11" y="90"/>
                    <a:pt x="15" y="55"/>
                  </a:cubicBezTo>
                  <a:cubicBezTo>
                    <a:pt x="32" y="55"/>
                    <a:pt x="32" y="55"/>
                    <a:pt x="32" y="55"/>
                  </a:cubicBezTo>
                  <a:cubicBezTo>
                    <a:pt x="28" y="73"/>
                    <a:pt x="25" y="87"/>
                    <a:pt x="24" y="96"/>
                  </a:cubicBezTo>
                  <a:cubicBezTo>
                    <a:pt x="29" y="96"/>
                    <a:pt x="34" y="96"/>
                    <a:pt x="39" y="96"/>
                  </a:cubicBezTo>
                  <a:cubicBezTo>
                    <a:pt x="42" y="96"/>
                    <a:pt x="49" y="96"/>
                    <a:pt x="60" y="96"/>
                  </a:cubicBezTo>
                  <a:lnTo>
                    <a:pt x="65" y="55"/>
                  </a:lnTo>
                  <a:close/>
                  <a:moveTo>
                    <a:pt x="163" y="55"/>
                  </a:moveTo>
                  <a:cubicBezTo>
                    <a:pt x="168" y="63"/>
                    <a:pt x="171" y="72"/>
                    <a:pt x="171" y="84"/>
                  </a:cubicBezTo>
                  <a:cubicBezTo>
                    <a:pt x="171" y="99"/>
                    <a:pt x="167" y="113"/>
                    <a:pt x="158" y="125"/>
                  </a:cubicBezTo>
                  <a:cubicBezTo>
                    <a:pt x="148" y="139"/>
                    <a:pt x="136" y="146"/>
                    <a:pt x="121" y="146"/>
                  </a:cubicBezTo>
                  <a:cubicBezTo>
                    <a:pt x="110" y="146"/>
                    <a:pt x="101" y="142"/>
                    <a:pt x="95" y="134"/>
                  </a:cubicBezTo>
                  <a:cubicBezTo>
                    <a:pt x="89" y="126"/>
                    <a:pt x="87" y="117"/>
                    <a:pt x="87" y="105"/>
                  </a:cubicBezTo>
                  <a:cubicBezTo>
                    <a:pt x="87" y="90"/>
                    <a:pt x="91" y="76"/>
                    <a:pt x="99" y="64"/>
                  </a:cubicBezTo>
                  <a:cubicBezTo>
                    <a:pt x="109" y="50"/>
                    <a:pt x="122" y="43"/>
                    <a:pt x="137" y="43"/>
                  </a:cubicBezTo>
                  <a:cubicBezTo>
                    <a:pt x="148" y="43"/>
                    <a:pt x="157" y="47"/>
                    <a:pt x="163" y="55"/>
                  </a:cubicBezTo>
                  <a:close/>
                  <a:moveTo>
                    <a:pt x="147" y="117"/>
                  </a:moveTo>
                  <a:cubicBezTo>
                    <a:pt x="152" y="106"/>
                    <a:pt x="155" y="95"/>
                    <a:pt x="155" y="83"/>
                  </a:cubicBezTo>
                  <a:cubicBezTo>
                    <a:pt x="155" y="62"/>
                    <a:pt x="149" y="52"/>
                    <a:pt x="136" y="52"/>
                  </a:cubicBezTo>
                  <a:cubicBezTo>
                    <a:pt x="126" y="52"/>
                    <a:pt x="117" y="59"/>
                    <a:pt x="111" y="72"/>
                  </a:cubicBezTo>
                  <a:cubicBezTo>
                    <a:pt x="105" y="83"/>
                    <a:pt x="103" y="95"/>
                    <a:pt x="103" y="107"/>
                  </a:cubicBezTo>
                  <a:cubicBezTo>
                    <a:pt x="103" y="127"/>
                    <a:pt x="109" y="137"/>
                    <a:pt x="122" y="137"/>
                  </a:cubicBezTo>
                  <a:cubicBezTo>
                    <a:pt x="132" y="137"/>
                    <a:pt x="140" y="130"/>
                    <a:pt x="147" y="117"/>
                  </a:cubicBezTo>
                  <a:close/>
                  <a:moveTo>
                    <a:pt x="258" y="44"/>
                  </a:moveTo>
                  <a:cubicBezTo>
                    <a:pt x="245" y="107"/>
                    <a:pt x="245" y="107"/>
                    <a:pt x="245" y="107"/>
                  </a:cubicBezTo>
                  <a:cubicBezTo>
                    <a:pt x="240" y="133"/>
                    <a:pt x="227" y="146"/>
                    <a:pt x="207" y="146"/>
                  </a:cubicBezTo>
                  <a:cubicBezTo>
                    <a:pt x="187" y="146"/>
                    <a:pt x="177" y="137"/>
                    <a:pt x="177" y="117"/>
                  </a:cubicBezTo>
                  <a:cubicBezTo>
                    <a:pt x="177" y="117"/>
                    <a:pt x="178" y="112"/>
                    <a:pt x="179" y="104"/>
                  </a:cubicBezTo>
                  <a:cubicBezTo>
                    <a:pt x="180" y="98"/>
                    <a:pt x="182" y="87"/>
                    <a:pt x="184" y="74"/>
                  </a:cubicBezTo>
                  <a:cubicBezTo>
                    <a:pt x="186" y="62"/>
                    <a:pt x="188" y="51"/>
                    <a:pt x="188" y="44"/>
                  </a:cubicBezTo>
                  <a:cubicBezTo>
                    <a:pt x="205" y="44"/>
                    <a:pt x="205" y="44"/>
                    <a:pt x="205" y="44"/>
                  </a:cubicBezTo>
                  <a:cubicBezTo>
                    <a:pt x="202" y="58"/>
                    <a:pt x="200" y="70"/>
                    <a:pt x="197" y="81"/>
                  </a:cubicBezTo>
                  <a:cubicBezTo>
                    <a:pt x="195" y="97"/>
                    <a:pt x="193" y="109"/>
                    <a:pt x="193" y="118"/>
                  </a:cubicBezTo>
                  <a:cubicBezTo>
                    <a:pt x="193" y="130"/>
                    <a:pt x="198" y="136"/>
                    <a:pt x="209" y="136"/>
                  </a:cubicBezTo>
                  <a:cubicBezTo>
                    <a:pt x="217" y="136"/>
                    <a:pt x="224" y="132"/>
                    <a:pt x="228" y="125"/>
                  </a:cubicBezTo>
                  <a:cubicBezTo>
                    <a:pt x="231" y="120"/>
                    <a:pt x="234" y="113"/>
                    <a:pt x="236" y="103"/>
                  </a:cubicBezTo>
                  <a:cubicBezTo>
                    <a:pt x="240" y="80"/>
                    <a:pt x="243" y="60"/>
                    <a:pt x="245" y="44"/>
                  </a:cubicBezTo>
                  <a:lnTo>
                    <a:pt x="258" y="44"/>
                  </a:lnTo>
                  <a:close/>
                  <a:moveTo>
                    <a:pt x="270" y="70"/>
                  </a:moveTo>
                  <a:cubicBezTo>
                    <a:pt x="276" y="64"/>
                    <a:pt x="284" y="61"/>
                    <a:pt x="293" y="61"/>
                  </a:cubicBezTo>
                  <a:cubicBezTo>
                    <a:pt x="302" y="61"/>
                    <a:pt x="309" y="63"/>
                    <a:pt x="314" y="68"/>
                  </a:cubicBezTo>
                  <a:cubicBezTo>
                    <a:pt x="312" y="73"/>
                    <a:pt x="310" y="78"/>
                    <a:pt x="310" y="81"/>
                  </a:cubicBezTo>
                  <a:cubicBezTo>
                    <a:pt x="308" y="81"/>
                    <a:pt x="308" y="81"/>
                    <a:pt x="308" y="81"/>
                  </a:cubicBezTo>
                  <a:cubicBezTo>
                    <a:pt x="308" y="80"/>
                    <a:pt x="307" y="78"/>
                    <a:pt x="304" y="75"/>
                  </a:cubicBezTo>
                  <a:cubicBezTo>
                    <a:pt x="301" y="72"/>
                    <a:pt x="297" y="70"/>
                    <a:pt x="292" y="70"/>
                  </a:cubicBezTo>
                  <a:cubicBezTo>
                    <a:pt x="287" y="70"/>
                    <a:pt x="283" y="71"/>
                    <a:pt x="279" y="74"/>
                  </a:cubicBezTo>
                  <a:cubicBezTo>
                    <a:pt x="276" y="77"/>
                    <a:pt x="274" y="81"/>
                    <a:pt x="274" y="86"/>
                  </a:cubicBezTo>
                  <a:cubicBezTo>
                    <a:pt x="274" y="91"/>
                    <a:pt x="276" y="95"/>
                    <a:pt x="279" y="98"/>
                  </a:cubicBezTo>
                  <a:cubicBezTo>
                    <a:pt x="281" y="99"/>
                    <a:pt x="285" y="102"/>
                    <a:pt x="291" y="105"/>
                  </a:cubicBezTo>
                  <a:cubicBezTo>
                    <a:pt x="297" y="108"/>
                    <a:pt x="301" y="111"/>
                    <a:pt x="303" y="114"/>
                  </a:cubicBezTo>
                  <a:cubicBezTo>
                    <a:pt x="306" y="118"/>
                    <a:pt x="308" y="123"/>
                    <a:pt x="308" y="130"/>
                  </a:cubicBezTo>
                  <a:cubicBezTo>
                    <a:pt x="308" y="139"/>
                    <a:pt x="304" y="148"/>
                    <a:pt x="296" y="154"/>
                  </a:cubicBezTo>
                  <a:cubicBezTo>
                    <a:pt x="289" y="161"/>
                    <a:pt x="280" y="164"/>
                    <a:pt x="270" y="164"/>
                  </a:cubicBezTo>
                  <a:cubicBezTo>
                    <a:pt x="262" y="164"/>
                    <a:pt x="254" y="161"/>
                    <a:pt x="247" y="156"/>
                  </a:cubicBezTo>
                  <a:cubicBezTo>
                    <a:pt x="249" y="150"/>
                    <a:pt x="251" y="145"/>
                    <a:pt x="251" y="142"/>
                  </a:cubicBezTo>
                  <a:cubicBezTo>
                    <a:pt x="253" y="142"/>
                    <a:pt x="253" y="142"/>
                    <a:pt x="253" y="142"/>
                  </a:cubicBezTo>
                  <a:cubicBezTo>
                    <a:pt x="257" y="151"/>
                    <a:pt x="263" y="155"/>
                    <a:pt x="271" y="155"/>
                  </a:cubicBezTo>
                  <a:cubicBezTo>
                    <a:pt x="277" y="155"/>
                    <a:pt x="282" y="153"/>
                    <a:pt x="286" y="149"/>
                  </a:cubicBezTo>
                  <a:cubicBezTo>
                    <a:pt x="290" y="144"/>
                    <a:pt x="292" y="139"/>
                    <a:pt x="292" y="134"/>
                  </a:cubicBezTo>
                  <a:cubicBezTo>
                    <a:pt x="292" y="129"/>
                    <a:pt x="289" y="124"/>
                    <a:pt x="283" y="121"/>
                  </a:cubicBezTo>
                  <a:cubicBezTo>
                    <a:pt x="274" y="115"/>
                    <a:pt x="269" y="112"/>
                    <a:pt x="268" y="110"/>
                  </a:cubicBezTo>
                  <a:cubicBezTo>
                    <a:pt x="263" y="106"/>
                    <a:pt x="261" y="100"/>
                    <a:pt x="261" y="93"/>
                  </a:cubicBezTo>
                  <a:cubicBezTo>
                    <a:pt x="261" y="84"/>
                    <a:pt x="264" y="76"/>
                    <a:pt x="270" y="70"/>
                  </a:cubicBezTo>
                  <a:close/>
                  <a:moveTo>
                    <a:pt x="476" y="156"/>
                  </a:moveTo>
                  <a:cubicBezTo>
                    <a:pt x="478" y="156"/>
                    <a:pt x="478" y="156"/>
                    <a:pt x="478" y="156"/>
                  </a:cubicBezTo>
                  <a:cubicBezTo>
                    <a:pt x="474" y="173"/>
                    <a:pt x="474" y="173"/>
                    <a:pt x="474" y="173"/>
                  </a:cubicBezTo>
                  <a:cubicBezTo>
                    <a:pt x="472" y="175"/>
                    <a:pt x="468" y="177"/>
                    <a:pt x="461" y="180"/>
                  </a:cubicBezTo>
                  <a:cubicBezTo>
                    <a:pt x="451" y="185"/>
                    <a:pt x="440" y="187"/>
                    <a:pt x="430" y="187"/>
                  </a:cubicBezTo>
                  <a:cubicBezTo>
                    <a:pt x="413" y="187"/>
                    <a:pt x="400" y="181"/>
                    <a:pt x="390" y="168"/>
                  </a:cubicBezTo>
                  <a:cubicBezTo>
                    <a:pt x="381" y="156"/>
                    <a:pt x="376" y="142"/>
                    <a:pt x="375" y="124"/>
                  </a:cubicBezTo>
                  <a:cubicBezTo>
                    <a:pt x="364" y="124"/>
                    <a:pt x="364" y="124"/>
                    <a:pt x="364" y="124"/>
                  </a:cubicBezTo>
                  <a:cubicBezTo>
                    <a:pt x="360" y="124"/>
                    <a:pt x="352" y="124"/>
                    <a:pt x="339" y="124"/>
                  </a:cubicBezTo>
                  <a:cubicBezTo>
                    <a:pt x="338" y="124"/>
                    <a:pt x="336" y="124"/>
                    <a:pt x="332" y="124"/>
                  </a:cubicBezTo>
                  <a:cubicBezTo>
                    <a:pt x="328" y="124"/>
                    <a:pt x="325" y="124"/>
                    <a:pt x="322" y="124"/>
                  </a:cubicBezTo>
                  <a:cubicBezTo>
                    <a:pt x="316" y="124"/>
                    <a:pt x="316" y="124"/>
                    <a:pt x="316" y="124"/>
                  </a:cubicBezTo>
                  <a:cubicBezTo>
                    <a:pt x="322" y="92"/>
                    <a:pt x="327" y="59"/>
                    <a:pt x="330" y="26"/>
                  </a:cubicBezTo>
                  <a:cubicBezTo>
                    <a:pt x="337" y="26"/>
                    <a:pt x="341" y="26"/>
                    <a:pt x="343" y="26"/>
                  </a:cubicBezTo>
                  <a:cubicBezTo>
                    <a:pt x="366" y="26"/>
                    <a:pt x="366" y="26"/>
                    <a:pt x="366" y="26"/>
                  </a:cubicBezTo>
                  <a:cubicBezTo>
                    <a:pt x="370" y="26"/>
                    <a:pt x="376" y="26"/>
                    <a:pt x="382" y="26"/>
                  </a:cubicBezTo>
                  <a:cubicBezTo>
                    <a:pt x="381" y="29"/>
                    <a:pt x="380" y="33"/>
                    <a:pt x="380" y="37"/>
                  </a:cubicBezTo>
                  <a:cubicBezTo>
                    <a:pt x="363" y="35"/>
                    <a:pt x="351" y="35"/>
                    <a:pt x="345" y="35"/>
                  </a:cubicBezTo>
                  <a:cubicBezTo>
                    <a:pt x="342" y="52"/>
                    <a:pt x="340" y="63"/>
                    <a:pt x="339" y="68"/>
                  </a:cubicBezTo>
                  <a:cubicBezTo>
                    <a:pt x="340" y="68"/>
                    <a:pt x="342" y="68"/>
                    <a:pt x="344" y="68"/>
                  </a:cubicBezTo>
                  <a:cubicBezTo>
                    <a:pt x="346" y="69"/>
                    <a:pt x="348" y="69"/>
                    <a:pt x="349" y="69"/>
                  </a:cubicBezTo>
                  <a:cubicBezTo>
                    <a:pt x="350" y="69"/>
                    <a:pt x="356" y="68"/>
                    <a:pt x="366" y="68"/>
                  </a:cubicBezTo>
                  <a:cubicBezTo>
                    <a:pt x="365" y="72"/>
                    <a:pt x="365" y="76"/>
                    <a:pt x="365" y="78"/>
                  </a:cubicBezTo>
                  <a:cubicBezTo>
                    <a:pt x="360" y="77"/>
                    <a:pt x="354" y="77"/>
                    <a:pt x="347" y="77"/>
                  </a:cubicBezTo>
                  <a:cubicBezTo>
                    <a:pt x="345" y="77"/>
                    <a:pt x="343" y="77"/>
                    <a:pt x="342" y="77"/>
                  </a:cubicBezTo>
                  <a:cubicBezTo>
                    <a:pt x="339" y="77"/>
                    <a:pt x="338" y="77"/>
                    <a:pt x="338" y="77"/>
                  </a:cubicBezTo>
                  <a:cubicBezTo>
                    <a:pt x="335" y="94"/>
                    <a:pt x="333" y="107"/>
                    <a:pt x="332" y="115"/>
                  </a:cubicBezTo>
                  <a:cubicBezTo>
                    <a:pt x="339" y="115"/>
                    <a:pt x="339" y="115"/>
                    <a:pt x="339" y="115"/>
                  </a:cubicBezTo>
                  <a:cubicBezTo>
                    <a:pt x="355" y="115"/>
                    <a:pt x="367" y="114"/>
                    <a:pt x="374" y="113"/>
                  </a:cubicBezTo>
                  <a:cubicBezTo>
                    <a:pt x="374" y="113"/>
                    <a:pt x="374" y="113"/>
                    <a:pt x="374" y="113"/>
                  </a:cubicBezTo>
                  <a:cubicBezTo>
                    <a:pt x="374" y="86"/>
                    <a:pt x="382" y="60"/>
                    <a:pt x="396" y="38"/>
                  </a:cubicBezTo>
                  <a:cubicBezTo>
                    <a:pt x="413" y="12"/>
                    <a:pt x="435" y="0"/>
                    <a:pt x="461" y="0"/>
                  </a:cubicBezTo>
                  <a:cubicBezTo>
                    <a:pt x="471" y="0"/>
                    <a:pt x="480" y="2"/>
                    <a:pt x="489" y="6"/>
                  </a:cubicBezTo>
                  <a:cubicBezTo>
                    <a:pt x="494" y="8"/>
                    <a:pt x="498" y="10"/>
                    <a:pt x="501" y="12"/>
                  </a:cubicBezTo>
                  <a:cubicBezTo>
                    <a:pt x="497" y="19"/>
                    <a:pt x="495" y="26"/>
                    <a:pt x="493" y="32"/>
                  </a:cubicBezTo>
                  <a:cubicBezTo>
                    <a:pt x="491" y="32"/>
                    <a:pt x="491" y="32"/>
                    <a:pt x="491" y="32"/>
                  </a:cubicBezTo>
                  <a:cubicBezTo>
                    <a:pt x="488" y="29"/>
                    <a:pt x="485" y="25"/>
                    <a:pt x="483" y="21"/>
                  </a:cubicBezTo>
                  <a:cubicBezTo>
                    <a:pt x="476" y="14"/>
                    <a:pt x="468" y="11"/>
                    <a:pt x="459" y="11"/>
                  </a:cubicBezTo>
                  <a:cubicBezTo>
                    <a:pt x="438" y="11"/>
                    <a:pt x="421" y="25"/>
                    <a:pt x="409" y="52"/>
                  </a:cubicBezTo>
                  <a:cubicBezTo>
                    <a:pt x="399" y="74"/>
                    <a:pt x="394" y="96"/>
                    <a:pt x="394" y="120"/>
                  </a:cubicBezTo>
                  <a:cubicBezTo>
                    <a:pt x="394" y="136"/>
                    <a:pt x="398" y="150"/>
                    <a:pt x="406" y="161"/>
                  </a:cubicBezTo>
                  <a:cubicBezTo>
                    <a:pt x="413" y="171"/>
                    <a:pt x="423" y="176"/>
                    <a:pt x="434" y="176"/>
                  </a:cubicBezTo>
                  <a:cubicBezTo>
                    <a:pt x="450" y="176"/>
                    <a:pt x="464" y="169"/>
                    <a:pt x="476" y="156"/>
                  </a:cubicBezTo>
                  <a:close/>
                  <a:moveTo>
                    <a:pt x="579" y="55"/>
                  </a:moveTo>
                  <a:cubicBezTo>
                    <a:pt x="584" y="63"/>
                    <a:pt x="587" y="72"/>
                    <a:pt x="587" y="83"/>
                  </a:cubicBezTo>
                  <a:cubicBezTo>
                    <a:pt x="587" y="99"/>
                    <a:pt x="582" y="112"/>
                    <a:pt x="574" y="125"/>
                  </a:cubicBezTo>
                  <a:cubicBezTo>
                    <a:pt x="564" y="139"/>
                    <a:pt x="552" y="146"/>
                    <a:pt x="537" y="146"/>
                  </a:cubicBezTo>
                  <a:cubicBezTo>
                    <a:pt x="521" y="146"/>
                    <a:pt x="512" y="139"/>
                    <a:pt x="507" y="124"/>
                  </a:cubicBezTo>
                  <a:cubicBezTo>
                    <a:pt x="499" y="139"/>
                    <a:pt x="487" y="146"/>
                    <a:pt x="471" y="146"/>
                  </a:cubicBezTo>
                  <a:cubicBezTo>
                    <a:pt x="460" y="146"/>
                    <a:pt x="451" y="142"/>
                    <a:pt x="445" y="134"/>
                  </a:cubicBezTo>
                  <a:cubicBezTo>
                    <a:pt x="440" y="127"/>
                    <a:pt x="437" y="117"/>
                    <a:pt x="437" y="105"/>
                  </a:cubicBezTo>
                  <a:cubicBezTo>
                    <a:pt x="437" y="90"/>
                    <a:pt x="441" y="76"/>
                    <a:pt x="450" y="64"/>
                  </a:cubicBezTo>
                  <a:cubicBezTo>
                    <a:pt x="460" y="50"/>
                    <a:pt x="472" y="43"/>
                    <a:pt x="487" y="43"/>
                  </a:cubicBezTo>
                  <a:cubicBezTo>
                    <a:pt x="503" y="43"/>
                    <a:pt x="513" y="50"/>
                    <a:pt x="517" y="64"/>
                  </a:cubicBezTo>
                  <a:cubicBezTo>
                    <a:pt x="524" y="50"/>
                    <a:pt x="536" y="43"/>
                    <a:pt x="553" y="43"/>
                  </a:cubicBezTo>
                  <a:cubicBezTo>
                    <a:pt x="564" y="43"/>
                    <a:pt x="572" y="47"/>
                    <a:pt x="579" y="55"/>
                  </a:cubicBezTo>
                  <a:close/>
                  <a:moveTo>
                    <a:pt x="497" y="117"/>
                  </a:moveTo>
                  <a:cubicBezTo>
                    <a:pt x="503" y="106"/>
                    <a:pt x="505" y="94"/>
                    <a:pt x="505" y="82"/>
                  </a:cubicBezTo>
                  <a:cubicBezTo>
                    <a:pt x="505" y="62"/>
                    <a:pt x="499" y="52"/>
                    <a:pt x="486" y="52"/>
                  </a:cubicBezTo>
                  <a:cubicBezTo>
                    <a:pt x="476" y="52"/>
                    <a:pt x="468" y="58"/>
                    <a:pt x="461" y="72"/>
                  </a:cubicBezTo>
                  <a:cubicBezTo>
                    <a:pt x="456" y="83"/>
                    <a:pt x="453" y="95"/>
                    <a:pt x="453" y="107"/>
                  </a:cubicBezTo>
                  <a:cubicBezTo>
                    <a:pt x="453" y="127"/>
                    <a:pt x="459" y="137"/>
                    <a:pt x="472" y="137"/>
                  </a:cubicBezTo>
                  <a:cubicBezTo>
                    <a:pt x="482" y="137"/>
                    <a:pt x="491" y="130"/>
                    <a:pt x="497" y="117"/>
                  </a:cubicBezTo>
                  <a:close/>
                  <a:moveTo>
                    <a:pt x="561" y="117"/>
                  </a:moveTo>
                  <a:cubicBezTo>
                    <a:pt x="567" y="106"/>
                    <a:pt x="569" y="94"/>
                    <a:pt x="569" y="82"/>
                  </a:cubicBezTo>
                  <a:cubicBezTo>
                    <a:pt x="569" y="62"/>
                    <a:pt x="563" y="53"/>
                    <a:pt x="551" y="53"/>
                  </a:cubicBezTo>
                  <a:cubicBezTo>
                    <a:pt x="541" y="53"/>
                    <a:pt x="532" y="59"/>
                    <a:pt x="526" y="72"/>
                  </a:cubicBezTo>
                  <a:cubicBezTo>
                    <a:pt x="521" y="83"/>
                    <a:pt x="518" y="94"/>
                    <a:pt x="518" y="106"/>
                  </a:cubicBezTo>
                  <a:cubicBezTo>
                    <a:pt x="518" y="127"/>
                    <a:pt x="524" y="137"/>
                    <a:pt x="537" y="137"/>
                  </a:cubicBezTo>
                  <a:cubicBezTo>
                    <a:pt x="547" y="137"/>
                    <a:pt x="555" y="130"/>
                    <a:pt x="561" y="11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0"/>
            <a:lstStyle/>
            <a:p>
              <a:endParaRPr lang="en-US" dirty="0"/>
            </a:p>
          </p:txBody>
        </p:sp>
        <p:sp>
          <p:nvSpPr>
            <p:cNvPr id="9" name="Freeform 14"/>
            <p:cNvSpPr>
              <a:spLocks noEditPoints="1"/>
            </p:cNvSpPr>
            <p:nvPr/>
          </p:nvSpPr>
          <p:spPr bwMode="black">
            <a:xfrm>
              <a:off x="2113710" y="7159625"/>
              <a:ext cx="559640" cy="218825"/>
            </a:xfrm>
            <a:custGeom>
              <a:avLst/>
              <a:gdLst>
                <a:gd name="T0" fmla="*/ 2147483647 w 460"/>
                <a:gd name="T1" fmla="*/ 2147483647 h 188"/>
                <a:gd name="T2" fmla="*/ 0 w 460"/>
                <a:gd name="T3" fmla="*/ 2147483647 h 188"/>
                <a:gd name="T4" fmla="*/ 2147483647 w 460"/>
                <a:gd name="T5" fmla="*/ 2147483647 h 188"/>
                <a:gd name="T6" fmla="*/ 2147483647 w 460"/>
                <a:gd name="T7" fmla="*/ 2147483647 h 188"/>
                <a:gd name="T8" fmla="*/ 2147483647 w 460"/>
                <a:gd name="T9" fmla="*/ 2147483647 h 188"/>
                <a:gd name="T10" fmla="*/ 2147483647 w 460"/>
                <a:gd name="T11" fmla="*/ 2147483647 h 188"/>
                <a:gd name="T12" fmla="*/ 2147483647 w 460"/>
                <a:gd name="T13" fmla="*/ 2147483647 h 188"/>
                <a:gd name="T14" fmla="*/ 2147483647 w 460"/>
                <a:gd name="T15" fmla="*/ 2147483647 h 188"/>
                <a:gd name="T16" fmla="*/ 2147483647 w 460"/>
                <a:gd name="T17" fmla="*/ 2147483647 h 188"/>
                <a:gd name="T18" fmla="*/ 2147483647 w 460"/>
                <a:gd name="T19" fmla="*/ 2147483647 h 188"/>
                <a:gd name="T20" fmla="*/ 2147483647 w 460"/>
                <a:gd name="T21" fmla="*/ 2147483647 h 188"/>
                <a:gd name="T22" fmla="*/ 2147483647 w 460"/>
                <a:gd name="T23" fmla="*/ 2147483647 h 188"/>
                <a:gd name="T24" fmla="*/ 2147483647 w 460"/>
                <a:gd name="T25" fmla="*/ 2147483647 h 188"/>
                <a:gd name="T26" fmla="*/ 2147483647 w 460"/>
                <a:gd name="T27" fmla="*/ 2147483647 h 188"/>
                <a:gd name="T28" fmla="*/ 2147483647 w 460"/>
                <a:gd name="T29" fmla="*/ 2147483647 h 188"/>
                <a:gd name="T30" fmla="*/ 2147483647 w 460"/>
                <a:gd name="T31" fmla="*/ 2147483647 h 188"/>
                <a:gd name="T32" fmla="*/ 2147483647 w 460"/>
                <a:gd name="T33" fmla="*/ 2147483647 h 188"/>
                <a:gd name="T34" fmla="*/ 2147483647 w 460"/>
                <a:gd name="T35" fmla="*/ 2147483647 h 188"/>
                <a:gd name="T36" fmla="*/ 2147483647 w 460"/>
                <a:gd name="T37" fmla="*/ 2147483647 h 188"/>
                <a:gd name="T38" fmla="*/ 2147483647 w 460"/>
                <a:gd name="T39" fmla="*/ 2147483647 h 188"/>
                <a:gd name="T40" fmla="*/ 2147483647 w 460"/>
                <a:gd name="T41" fmla="*/ 2147483647 h 188"/>
                <a:gd name="T42" fmla="*/ 2147483647 w 460"/>
                <a:gd name="T43" fmla="*/ 2147483647 h 188"/>
                <a:gd name="T44" fmla="*/ 2147483647 w 460"/>
                <a:gd name="T45" fmla="*/ 2147483647 h 188"/>
                <a:gd name="T46" fmla="*/ 2147483647 w 460"/>
                <a:gd name="T47" fmla="*/ 2147483647 h 188"/>
                <a:gd name="T48" fmla="*/ 2147483647 w 460"/>
                <a:gd name="T49" fmla="*/ 2147483647 h 188"/>
                <a:gd name="T50" fmla="*/ 2147483647 w 460"/>
                <a:gd name="T51" fmla="*/ 2147483647 h 188"/>
                <a:gd name="T52" fmla="*/ 2147483647 w 460"/>
                <a:gd name="T53" fmla="*/ 2147483647 h 188"/>
                <a:gd name="T54" fmla="*/ 2147483647 w 460"/>
                <a:gd name="T55" fmla="*/ 2147483647 h 188"/>
                <a:gd name="T56" fmla="*/ 2147483647 w 460"/>
                <a:gd name="T57" fmla="*/ 2147483647 h 188"/>
                <a:gd name="T58" fmla="*/ 2147483647 w 460"/>
                <a:gd name="T59" fmla="*/ 2147483647 h 188"/>
                <a:gd name="T60" fmla="*/ 2147483647 w 460"/>
                <a:gd name="T61" fmla="*/ 0 h 188"/>
                <a:gd name="T62" fmla="*/ 2147483647 w 460"/>
                <a:gd name="T63" fmla="*/ 2147483647 h 188"/>
                <a:gd name="T64" fmla="*/ 2147483647 w 460"/>
                <a:gd name="T65" fmla="*/ 2147483647 h 188"/>
                <a:gd name="T66" fmla="*/ 2147483647 w 460"/>
                <a:gd name="T67" fmla="*/ 2147483647 h 188"/>
                <a:gd name="T68" fmla="*/ 2147483647 w 460"/>
                <a:gd name="T69" fmla="*/ 2147483647 h 188"/>
                <a:gd name="T70" fmla="*/ 2147483647 w 460"/>
                <a:gd name="T71" fmla="*/ 2147483647 h 188"/>
                <a:gd name="T72" fmla="*/ 2147483647 w 460"/>
                <a:gd name="T73" fmla="*/ 2147483647 h 188"/>
                <a:gd name="T74" fmla="*/ 2147483647 w 460"/>
                <a:gd name="T75" fmla="*/ 2147483647 h 188"/>
                <a:gd name="T76" fmla="*/ 2147483647 w 460"/>
                <a:gd name="T77" fmla="*/ 2147483647 h 188"/>
                <a:gd name="T78" fmla="*/ 2147483647 w 460"/>
                <a:gd name="T79" fmla="*/ 2147483647 h 188"/>
                <a:gd name="T80" fmla="*/ 2147483647 w 460"/>
                <a:gd name="T81" fmla="*/ 2147483647 h 188"/>
                <a:gd name="T82" fmla="*/ 2147483647 w 460"/>
                <a:gd name="T83" fmla="*/ 2147483647 h 188"/>
                <a:gd name="T84" fmla="*/ 2147483647 w 460"/>
                <a:gd name="T85" fmla="*/ 2147483647 h 188"/>
                <a:gd name="T86" fmla="*/ 2147483647 w 460"/>
                <a:gd name="T87" fmla="*/ 2147483647 h 188"/>
                <a:gd name="T88" fmla="*/ 2147483647 w 460"/>
                <a:gd name="T89" fmla="*/ 2147483647 h 188"/>
                <a:gd name="T90" fmla="*/ 2147483647 w 460"/>
                <a:gd name="T91" fmla="*/ 2147483647 h 188"/>
                <a:gd name="T92" fmla="*/ 2147483647 w 460"/>
                <a:gd name="T93" fmla="*/ 2147483647 h 188"/>
                <a:gd name="T94" fmla="*/ 2147483647 w 460"/>
                <a:gd name="T95" fmla="*/ 2147483647 h 188"/>
                <a:gd name="T96" fmla="*/ 2147483647 w 460"/>
                <a:gd name="T97" fmla="*/ 2147483647 h 188"/>
                <a:gd name="T98" fmla="*/ 2147483647 w 460"/>
                <a:gd name="T99" fmla="*/ 2147483647 h 188"/>
                <a:gd name="T100" fmla="*/ 2147483647 w 460"/>
                <a:gd name="T101" fmla="*/ 2147483647 h 188"/>
                <a:gd name="T102" fmla="*/ 2147483647 w 460"/>
                <a:gd name="T103" fmla="*/ 2147483647 h 1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60" h="188">
                  <a:moveTo>
                    <a:pt x="74" y="64"/>
                  </a:moveTo>
                  <a:cubicBezTo>
                    <a:pt x="74" y="74"/>
                    <a:pt x="70" y="82"/>
                    <a:pt x="62" y="89"/>
                  </a:cubicBezTo>
                  <a:cubicBezTo>
                    <a:pt x="54" y="96"/>
                    <a:pt x="45" y="99"/>
                    <a:pt x="35" y="99"/>
                  </a:cubicBezTo>
                  <a:cubicBezTo>
                    <a:pt x="28" y="99"/>
                    <a:pt x="24" y="99"/>
                    <a:pt x="23" y="99"/>
                  </a:cubicBezTo>
                  <a:cubicBezTo>
                    <a:pt x="21" y="111"/>
                    <a:pt x="19" y="127"/>
                    <a:pt x="17" y="145"/>
                  </a:cubicBezTo>
                  <a:cubicBezTo>
                    <a:pt x="0" y="145"/>
                    <a:pt x="0" y="145"/>
                    <a:pt x="0" y="145"/>
                  </a:cubicBezTo>
                  <a:cubicBezTo>
                    <a:pt x="7" y="113"/>
                    <a:pt x="12" y="80"/>
                    <a:pt x="16" y="43"/>
                  </a:cubicBezTo>
                  <a:cubicBezTo>
                    <a:pt x="24" y="44"/>
                    <a:pt x="28" y="44"/>
                    <a:pt x="29" y="44"/>
                  </a:cubicBezTo>
                  <a:cubicBezTo>
                    <a:pt x="46" y="43"/>
                    <a:pt x="46" y="43"/>
                    <a:pt x="46" y="43"/>
                  </a:cubicBezTo>
                  <a:cubicBezTo>
                    <a:pt x="65" y="43"/>
                    <a:pt x="74" y="50"/>
                    <a:pt x="74" y="64"/>
                  </a:cubicBezTo>
                  <a:close/>
                  <a:moveTo>
                    <a:pt x="50" y="84"/>
                  </a:moveTo>
                  <a:cubicBezTo>
                    <a:pt x="55" y="80"/>
                    <a:pt x="57" y="74"/>
                    <a:pt x="57" y="66"/>
                  </a:cubicBezTo>
                  <a:cubicBezTo>
                    <a:pt x="57" y="57"/>
                    <a:pt x="52" y="52"/>
                    <a:pt x="41" y="52"/>
                  </a:cubicBezTo>
                  <a:cubicBezTo>
                    <a:pt x="31" y="52"/>
                    <a:pt x="31" y="52"/>
                    <a:pt x="31" y="52"/>
                  </a:cubicBezTo>
                  <a:cubicBezTo>
                    <a:pt x="28" y="67"/>
                    <a:pt x="26" y="79"/>
                    <a:pt x="25" y="90"/>
                  </a:cubicBezTo>
                  <a:cubicBezTo>
                    <a:pt x="25" y="90"/>
                    <a:pt x="26" y="90"/>
                    <a:pt x="27" y="90"/>
                  </a:cubicBezTo>
                  <a:cubicBezTo>
                    <a:pt x="30" y="90"/>
                    <a:pt x="30" y="90"/>
                    <a:pt x="30" y="90"/>
                  </a:cubicBezTo>
                  <a:cubicBezTo>
                    <a:pt x="38" y="90"/>
                    <a:pt x="44" y="88"/>
                    <a:pt x="50" y="84"/>
                  </a:cubicBezTo>
                  <a:close/>
                  <a:moveTo>
                    <a:pt x="129" y="86"/>
                  </a:moveTo>
                  <a:cubicBezTo>
                    <a:pt x="128" y="91"/>
                    <a:pt x="127" y="95"/>
                    <a:pt x="128" y="97"/>
                  </a:cubicBezTo>
                  <a:cubicBezTo>
                    <a:pt x="118" y="96"/>
                    <a:pt x="110" y="96"/>
                    <a:pt x="105" y="96"/>
                  </a:cubicBezTo>
                  <a:cubicBezTo>
                    <a:pt x="103" y="96"/>
                    <a:pt x="101" y="96"/>
                    <a:pt x="100" y="96"/>
                  </a:cubicBezTo>
                  <a:cubicBezTo>
                    <a:pt x="98" y="96"/>
                    <a:pt x="97" y="96"/>
                    <a:pt x="95" y="96"/>
                  </a:cubicBezTo>
                  <a:cubicBezTo>
                    <a:pt x="93" y="114"/>
                    <a:pt x="91" y="127"/>
                    <a:pt x="90" y="135"/>
                  </a:cubicBezTo>
                  <a:cubicBezTo>
                    <a:pt x="93" y="135"/>
                    <a:pt x="93" y="135"/>
                    <a:pt x="93" y="135"/>
                  </a:cubicBezTo>
                  <a:cubicBezTo>
                    <a:pt x="103" y="135"/>
                    <a:pt x="109" y="135"/>
                    <a:pt x="112" y="135"/>
                  </a:cubicBezTo>
                  <a:cubicBezTo>
                    <a:pt x="119" y="134"/>
                    <a:pt x="123" y="134"/>
                    <a:pt x="126" y="133"/>
                  </a:cubicBezTo>
                  <a:cubicBezTo>
                    <a:pt x="125" y="137"/>
                    <a:pt x="125" y="140"/>
                    <a:pt x="125" y="145"/>
                  </a:cubicBezTo>
                  <a:cubicBezTo>
                    <a:pt x="114" y="145"/>
                    <a:pt x="114" y="145"/>
                    <a:pt x="114" y="145"/>
                  </a:cubicBezTo>
                  <a:cubicBezTo>
                    <a:pt x="106" y="144"/>
                    <a:pt x="99" y="144"/>
                    <a:pt x="93" y="144"/>
                  </a:cubicBezTo>
                  <a:cubicBezTo>
                    <a:pt x="85" y="144"/>
                    <a:pt x="85" y="144"/>
                    <a:pt x="85" y="144"/>
                  </a:cubicBezTo>
                  <a:cubicBezTo>
                    <a:pt x="84" y="144"/>
                    <a:pt x="82" y="144"/>
                    <a:pt x="81" y="145"/>
                  </a:cubicBezTo>
                  <a:cubicBezTo>
                    <a:pt x="80" y="145"/>
                    <a:pt x="79" y="145"/>
                    <a:pt x="79" y="145"/>
                  </a:cubicBezTo>
                  <a:cubicBezTo>
                    <a:pt x="72" y="145"/>
                    <a:pt x="72" y="145"/>
                    <a:pt x="72" y="145"/>
                  </a:cubicBezTo>
                  <a:cubicBezTo>
                    <a:pt x="79" y="111"/>
                    <a:pt x="84" y="78"/>
                    <a:pt x="88" y="43"/>
                  </a:cubicBezTo>
                  <a:cubicBezTo>
                    <a:pt x="94" y="44"/>
                    <a:pt x="99" y="44"/>
                    <a:pt x="101" y="44"/>
                  </a:cubicBezTo>
                  <a:cubicBezTo>
                    <a:pt x="125" y="44"/>
                    <a:pt x="125" y="44"/>
                    <a:pt x="125" y="44"/>
                  </a:cubicBezTo>
                  <a:cubicBezTo>
                    <a:pt x="126" y="44"/>
                    <a:pt x="132" y="44"/>
                    <a:pt x="141" y="43"/>
                  </a:cubicBezTo>
                  <a:cubicBezTo>
                    <a:pt x="140" y="47"/>
                    <a:pt x="139" y="50"/>
                    <a:pt x="139" y="54"/>
                  </a:cubicBezTo>
                  <a:cubicBezTo>
                    <a:pt x="121" y="53"/>
                    <a:pt x="109" y="53"/>
                    <a:pt x="103" y="53"/>
                  </a:cubicBezTo>
                  <a:cubicBezTo>
                    <a:pt x="100" y="70"/>
                    <a:pt x="98" y="81"/>
                    <a:pt x="97" y="87"/>
                  </a:cubicBezTo>
                  <a:cubicBezTo>
                    <a:pt x="101" y="87"/>
                    <a:pt x="101" y="87"/>
                    <a:pt x="101" y="87"/>
                  </a:cubicBezTo>
                  <a:cubicBezTo>
                    <a:pt x="106" y="87"/>
                    <a:pt x="108" y="88"/>
                    <a:pt x="107" y="88"/>
                  </a:cubicBezTo>
                  <a:cubicBezTo>
                    <a:pt x="111" y="88"/>
                    <a:pt x="118" y="87"/>
                    <a:pt x="129" y="86"/>
                  </a:cubicBezTo>
                  <a:close/>
                  <a:moveTo>
                    <a:pt x="273" y="50"/>
                  </a:moveTo>
                  <a:cubicBezTo>
                    <a:pt x="270" y="56"/>
                    <a:pt x="269" y="60"/>
                    <a:pt x="269" y="64"/>
                  </a:cubicBezTo>
                  <a:cubicBezTo>
                    <a:pt x="267" y="64"/>
                    <a:pt x="267" y="64"/>
                    <a:pt x="267" y="64"/>
                  </a:cubicBezTo>
                  <a:cubicBezTo>
                    <a:pt x="267" y="62"/>
                    <a:pt x="265" y="60"/>
                    <a:pt x="263" y="58"/>
                  </a:cubicBezTo>
                  <a:cubicBezTo>
                    <a:pt x="260" y="54"/>
                    <a:pt x="255" y="52"/>
                    <a:pt x="250" y="52"/>
                  </a:cubicBezTo>
                  <a:cubicBezTo>
                    <a:pt x="245" y="52"/>
                    <a:pt x="241" y="54"/>
                    <a:pt x="237" y="57"/>
                  </a:cubicBezTo>
                  <a:cubicBezTo>
                    <a:pt x="234" y="60"/>
                    <a:pt x="232" y="64"/>
                    <a:pt x="232" y="69"/>
                  </a:cubicBezTo>
                  <a:cubicBezTo>
                    <a:pt x="232" y="73"/>
                    <a:pt x="234" y="77"/>
                    <a:pt x="237" y="81"/>
                  </a:cubicBezTo>
                  <a:cubicBezTo>
                    <a:pt x="239" y="82"/>
                    <a:pt x="243" y="85"/>
                    <a:pt x="249" y="88"/>
                  </a:cubicBezTo>
                  <a:cubicBezTo>
                    <a:pt x="255" y="91"/>
                    <a:pt x="260" y="95"/>
                    <a:pt x="262" y="98"/>
                  </a:cubicBezTo>
                  <a:cubicBezTo>
                    <a:pt x="265" y="102"/>
                    <a:pt x="266" y="107"/>
                    <a:pt x="266" y="113"/>
                  </a:cubicBezTo>
                  <a:cubicBezTo>
                    <a:pt x="266" y="124"/>
                    <a:pt x="262" y="132"/>
                    <a:pt x="254" y="139"/>
                  </a:cubicBezTo>
                  <a:cubicBezTo>
                    <a:pt x="247" y="145"/>
                    <a:pt x="237" y="149"/>
                    <a:pt x="226" y="149"/>
                  </a:cubicBezTo>
                  <a:cubicBezTo>
                    <a:pt x="215" y="149"/>
                    <a:pt x="205" y="146"/>
                    <a:pt x="198" y="141"/>
                  </a:cubicBezTo>
                  <a:cubicBezTo>
                    <a:pt x="190" y="136"/>
                    <a:pt x="184" y="129"/>
                    <a:pt x="178" y="118"/>
                  </a:cubicBezTo>
                  <a:cubicBezTo>
                    <a:pt x="171" y="106"/>
                    <a:pt x="167" y="99"/>
                    <a:pt x="165" y="96"/>
                  </a:cubicBezTo>
                  <a:cubicBezTo>
                    <a:pt x="164" y="96"/>
                    <a:pt x="162" y="96"/>
                    <a:pt x="161" y="96"/>
                  </a:cubicBezTo>
                  <a:cubicBezTo>
                    <a:pt x="158" y="118"/>
                    <a:pt x="156" y="134"/>
                    <a:pt x="154" y="145"/>
                  </a:cubicBezTo>
                  <a:cubicBezTo>
                    <a:pt x="137" y="145"/>
                    <a:pt x="137" y="145"/>
                    <a:pt x="137" y="145"/>
                  </a:cubicBezTo>
                  <a:cubicBezTo>
                    <a:pt x="144" y="113"/>
                    <a:pt x="149" y="80"/>
                    <a:pt x="153" y="43"/>
                  </a:cubicBezTo>
                  <a:cubicBezTo>
                    <a:pt x="160" y="44"/>
                    <a:pt x="164" y="44"/>
                    <a:pt x="166" y="44"/>
                  </a:cubicBezTo>
                  <a:cubicBezTo>
                    <a:pt x="181" y="44"/>
                    <a:pt x="190" y="44"/>
                    <a:pt x="193" y="45"/>
                  </a:cubicBezTo>
                  <a:cubicBezTo>
                    <a:pt x="203" y="47"/>
                    <a:pt x="208" y="54"/>
                    <a:pt x="208" y="64"/>
                  </a:cubicBezTo>
                  <a:cubicBezTo>
                    <a:pt x="208" y="72"/>
                    <a:pt x="206" y="78"/>
                    <a:pt x="201" y="84"/>
                  </a:cubicBezTo>
                  <a:cubicBezTo>
                    <a:pt x="196" y="90"/>
                    <a:pt x="189" y="94"/>
                    <a:pt x="182" y="95"/>
                  </a:cubicBezTo>
                  <a:cubicBezTo>
                    <a:pt x="194" y="115"/>
                    <a:pt x="194" y="115"/>
                    <a:pt x="194" y="115"/>
                  </a:cubicBezTo>
                  <a:cubicBezTo>
                    <a:pt x="203" y="131"/>
                    <a:pt x="214" y="139"/>
                    <a:pt x="228" y="139"/>
                  </a:cubicBezTo>
                  <a:cubicBezTo>
                    <a:pt x="234" y="139"/>
                    <a:pt x="239" y="137"/>
                    <a:pt x="244" y="133"/>
                  </a:cubicBezTo>
                  <a:cubicBezTo>
                    <a:pt x="248" y="129"/>
                    <a:pt x="251" y="124"/>
                    <a:pt x="251" y="117"/>
                  </a:cubicBezTo>
                  <a:cubicBezTo>
                    <a:pt x="251" y="112"/>
                    <a:pt x="247" y="108"/>
                    <a:pt x="241" y="104"/>
                  </a:cubicBezTo>
                  <a:cubicBezTo>
                    <a:pt x="232" y="99"/>
                    <a:pt x="227" y="95"/>
                    <a:pt x="225" y="94"/>
                  </a:cubicBezTo>
                  <a:cubicBezTo>
                    <a:pt x="220" y="89"/>
                    <a:pt x="218" y="83"/>
                    <a:pt x="218" y="76"/>
                  </a:cubicBezTo>
                  <a:cubicBezTo>
                    <a:pt x="218" y="66"/>
                    <a:pt x="221" y="58"/>
                    <a:pt x="227" y="52"/>
                  </a:cubicBezTo>
                  <a:cubicBezTo>
                    <a:pt x="233" y="46"/>
                    <a:pt x="242" y="42"/>
                    <a:pt x="252" y="42"/>
                  </a:cubicBezTo>
                  <a:cubicBezTo>
                    <a:pt x="261" y="42"/>
                    <a:pt x="268" y="45"/>
                    <a:pt x="273" y="50"/>
                  </a:cubicBezTo>
                  <a:close/>
                  <a:moveTo>
                    <a:pt x="184" y="82"/>
                  </a:moveTo>
                  <a:cubicBezTo>
                    <a:pt x="189" y="78"/>
                    <a:pt x="191" y="72"/>
                    <a:pt x="191" y="65"/>
                  </a:cubicBezTo>
                  <a:cubicBezTo>
                    <a:pt x="191" y="57"/>
                    <a:pt x="186" y="52"/>
                    <a:pt x="175" y="52"/>
                  </a:cubicBezTo>
                  <a:cubicBezTo>
                    <a:pt x="168" y="52"/>
                    <a:pt x="168" y="52"/>
                    <a:pt x="168" y="52"/>
                  </a:cubicBezTo>
                  <a:cubicBezTo>
                    <a:pt x="165" y="69"/>
                    <a:pt x="163" y="81"/>
                    <a:pt x="162" y="87"/>
                  </a:cubicBezTo>
                  <a:cubicBezTo>
                    <a:pt x="163" y="87"/>
                    <a:pt x="164" y="88"/>
                    <a:pt x="166" y="88"/>
                  </a:cubicBezTo>
                  <a:cubicBezTo>
                    <a:pt x="173" y="88"/>
                    <a:pt x="179" y="86"/>
                    <a:pt x="184" y="82"/>
                  </a:cubicBezTo>
                  <a:close/>
                  <a:moveTo>
                    <a:pt x="459" y="163"/>
                  </a:moveTo>
                  <a:cubicBezTo>
                    <a:pt x="460" y="159"/>
                    <a:pt x="460" y="152"/>
                    <a:pt x="460" y="143"/>
                  </a:cubicBezTo>
                  <a:cubicBezTo>
                    <a:pt x="460" y="46"/>
                    <a:pt x="460" y="46"/>
                    <a:pt x="460" y="46"/>
                  </a:cubicBezTo>
                  <a:cubicBezTo>
                    <a:pt x="460" y="37"/>
                    <a:pt x="460" y="30"/>
                    <a:pt x="459" y="26"/>
                  </a:cubicBezTo>
                  <a:cubicBezTo>
                    <a:pt x="456" y="12"/>
                    <a:pt x="448" y="4"/>
                    <a:pt x="434" y="1"/>
                  </a:cubicBezTo>
                  <a:cubicBezTo>
                    <a:pt x="430" y="1"/>
                    <a:pt x="424" y="0"/>
                    <a:pt x="414" y="0"/>
                  </a:cubicBezTo>
                  <a:cubicBezTo>
                    <a:pt x="370" y="0"/>
                    <a:pt x="370" y="0"/>
                    <a:pt x="370" y="0"/>
                  </a:cubicBezTo>
                  <a:cubicBezTo>
                    <a:pt x="360" y="0"/>
                    <a:pt x="353" y="1"/>
                    <a:pt x="350" y="1"/>
                  </a:cubicBezTo>
                  <a:cubicBezTo>
                    <a:pt x="344" y="3"/>
                    <a:pt x="338" y="5"/>
                    <a:pt x="334" y="10"/>
                  </a:cubicBezTo>
                  <a:cubicBezTo>
                    <a:pt x="329" y="14"/>
                    <a:pt x="326" y="20"/>
                    <a:pt x="325" y="26"/>
                  </a:cubicBezTo>
                  <a:cubicBezTo>
                    <a:pt x="324" y="30"/>
                    <a:pt x="324" y="36"/>
                    <a:pt x="324" y="46"/>
                  </a:cubicBezTo>
                  <a:cubicBezTo>
                    <a:pt x="324" y="143"/>
                    <a:pt x="324" y="143"/>
                    <a:pt x="324" y="143"/>
                  </a:cubicBezTo>
                  <a:cubicBezTo>
                    <a:pt x="324" y="153"/>
                    <a:pt x="324" y="159"/>
                    <a:pt x="325" y="163"/>
                  </a:cubicBezTo>
                  <a:cubicBezTo>
                    <a:pt x="326" y="169"/>
                    <a:pt x="329" y="174"/>
                    <a:pt x="334" y="179"/>
                  </a:cubicBezTo>
                  <a:cubicBezTo>
                    <a:pt x="338" y="184"/>
                    <a:pt x="344" y="186"/>
                    <a:pt x="350" y="187"/>
                  </a:cubicBezTo>
                  <a:cubicBezTo>
                    <a:pt x="353" y="188"/>
                    <a:pt x="359" y="188"/>
                    <a:pt x="370" y="188"/>
                  </a:cubicBezTo>
                  <a:cubicBezTo>
                    <a:pt x="414" y="188"/>
                    <a:pt x="414" y="188"/>
                    <a:pt x="414" y="188"/>
                  </a:cubicBezTo>
                  <a:cubicBezTo>
                    <a:pt x="425" y="188"/>
                    <a:pt x="431" y="188"/>
                    <a:pt x="434" y="187"/>
                  </a:cubicBezTo>
                  <a:cubicBezTo>
                    <a:pt x="440" y="186"/>
                    <a:pt x="446" y="184"/>
                    <a:pt x="450" y="179"/>
                  </a:cubicBezTo>
                  <a:cubicBezTo>
                    <a:pt x="455" y="174"/>
                    <a:pt x="458" y="169"/>
                    <a:pt x="459" y="163"/>
                  </a:cubicBezTo>
                  <a:close/>
                  <a:moveTo>
                    <a:pt x="446" y="48"/>
                  </a:moveTo>
                  <a:cubicBezTo>
                    <a:pt x="441" y="61"/>
                    <a:pt x="441" y="61"/>
                    <a:pt x="441" y="61"/>
                  </a:cubicBezTo>
                  <a:cubicBezTo>
                    <a:pt x="435" y="52"/>
                    <a:pt x="427" y="48"/>
                    <a:pt x="418" y="48"/>
                  </a:cubicBezTo>
                  <a:cubicBezTo>
                    <a:pt x="407" y="48"/>
                    <a:pt x="398" y="52"/>
                    <a:pt x="390" y="62"/>
                  </a:cubicBezTo>
                  <a:cubicBezTo>
                    <a:pt x="384" y="70"/>
                    <a:pt x="380" y="80"/>
                    <a:pt x="378" y="92"/>
                  </a:cubicBezTo>
                  <a:cubicBezTo>
                    <a:pt x="390" y="88"/>
                    <a:pt x="396" y="80"/>
                    <a:pt x="396" y="68"/>
                  </a:cubicBezTo>
                  <a:cubicBezTo>
                    <a:pt x="396" y="69"/>
                    <a:pt x="396" y="67"/>
                    <a:pt x="395" y="64"/>
                  </a:cubicBezTo>
                  <a:cubicBezTo>
                    <a:pt x="400" y="60"/>
                    <a:pt x="404" y="57"/>
                    <a:pt x="407" y="56"/>
                  </a:cubicBezTo>
                  <a:cubicBezTo>
                    <a:pt x="408" y="58"/>
                    <a:pt x="408" y="61"/>
                    <a:pt x="408" y="64"/>
                  </a:cubicBezTo>
                  <a:cubicBezTo>
                    <a:pt x="408" y="77"/>
                    <a:pt x="403" y="87"/>
                    <a:pt x="393" y="93"/>
                  </a:cubicBezTo>
                  <a:cubicBezTo>
                    <a:pt x="385" y="98"/>
                    <a:pt x="373" y="101"/>
                    <a:pt x="360" y="101"/>
                  </a:cubicBezTo>
                  <a:cubicBezTo>
                    <a:pt x="358" y="101"/>
                    <a:pt x="357" y="101"/>
                    <a:pt x="357" y="101"/>
                  </a:cubicBezTo>
                  <a:cubicBezTo>
                    <a:pt x="349" y="149"/>
                    <a:pt x="349" y="149"/>
                    <a:pt x="349" y="149"/>
                  </a:cubicBezTo>
                  <a:cubicBezTo>
                    <a:pt x="336" y="149"/>
                    <a:pt x="336" y="149"/>
                    <a:pt x="336" y="149"/>
                  </a:cubicBezTo>
                  <a:cubicBezTo>
                    <a:pt x="354" y="41"/>
                    <a:pt x="354" y="41"/>
                    <a:pt x="354" y="41"/>
                  </a:cubicBezTo>
                  <a:cubicBezTo>
                    <a:pt x="378" y="41"/>
                    <a:pt x="378" y="41"/>
                    <a:pt x="378" y="41"/>
                  </a:cubicBezTo>
                  <a:cubicBezTo>
                    <a:pt x="387" y="41"/>
                    <a:pt x="393" y="42"/>
                    <a:pt x="398" y="45"/>
                  </a:cubicBezTo>
                  <a:cubicBezTo>
                    <a:pt x="406" y="42"/>
                    <a:pt x="413" y="40"/>
                    <a:pt x="419" y="40"/>
                  </a:cubicBezTo>
                  <a:cubicBezTo>
                    <a:pt x="428" y="40"/>
                    <a:pt x="437" y="43"/>
                    <a:pt x="446" y="48"/>
                  </a:cubicBezTo>
                  <a:close/>
                  <a:moveTo>
                    <a:pt x="389" y="51"/>
                  </a:moveTo>
                  <a:cubicBezTo>
                    <a:pt x="385" y="49"/>
                    <a:pt x="379" y="48"/>
                    <a:pt x="369" y="48"/>
                  </a:cubicBezTo>
                  <a:cubicBezTo>
                    <a:pt x="365" y="48"/>
                    <a:pt x="365" y="48"/>
                    <a:pt x="365" y="48"/>
                  </a:cubicBezTo>
                  <a:cubicBezTo>
                    <a:pt x="358" y="94"/>
                    <a:pt x="358" y="94"/>
                    <a:pt x="358" y="94"/>
                  </a:cubicBezTo>
                  <a:cubicBezTo>
                    <a:pt x="360" y="94"/>
                    <a:pt x="360" y="94"/>
                    <a:pt x="360" y="94"/>
                  </a:cubicBezTo>
                  <a:cubicBezTo>
                    <a:pt x="361" y="94"/>
                    <a:pt x="362" y="94"/>
                    <a:pt x="362" y="94"/>
                  </a:cubicBezTo>
                  <a:cubicBezTo>
                    <a:pt x="364" y="94"/>
                    <a:pt x="364" y="94"/>
                    <a:pt x="364" y="94"/>
                  </a:cubicBezTo>
                  <a:cubicBezTo>
                    <a:pt x="367" y="76"/>
                    <a:pt x="376" y="62"/>
                    <a:pt x="389" y="51"/>
                  </a:cubicBezTo>
                  <a:close/>
                  <a:moveTo>
                    <a:pt x="431" y="132"/>
                  </a:moveTo>
                  <a:cubicBezTo>
                    <a:pt x="429" y="144"/>
                    <a:pt x="429" y="144"/>
                    <a:pt x="429" y="144"/>
                  </a:cubicBezTo>
                  <a:cubicBezTo>
                    <a:pt x="420" y="148"/>
                    <a:pt x="410" y="150"/>
                    <a:pt x="401" y="150"/>
                  </a:cubicBezTo>
                  <a:cubicBezTo>
                    <a:pt x="389" y="150"/>
                    <a:pt x="379" y="147"/>
                    <a:pt x="373" y="139"/>
                  </a:cubicBezTo>
                  <a:cubicBezTo>
                    <a:pt x="366" y="132"/>
                    <a:pt x="363" y="122"/>
                    <a:pt x="363" y="110"/>
                  </a:cubicBezTo>
                  <a:cubicBezTo>
                    <a:pt x="363" y="106"/>
                    <a:pt x="363" y="106"/>
                    <a:pt x="363" y="106"/>
                  </a:cubicBezTo>
                  <a:cubicBezTo>
                    <a:pt x="369" y="106"/>
                    <a:pt x="373" y="106"/>
                    <a:pt x="377" y="105"/>
                  </a:cubicBezTo>
                  <a:cubicBezTo>
                    <a:pt x="376" y="106"/>
                    <a:pt x="376" y="107"/>
                    <a:pt x="376" y="109"/>
                  </a:cubicBezTo>
                  <a:cubicBezTo>
                    <a:pt x="376" y="118"/>
                    <a:pt x="378" y="126"/>
                    <a:pt x="382" y="132"/>
                  </a:cubicBezTo>
                  <a:cubicBezTo>
                    <a:pt x="387" y="140"/>
                    <a:pt x="394" y="143"/>
                    <a:pt x="403" y="143"/>
                  </a:cubicBezTo>
                  <a:cubicBezTo>
                    <a:pt x="412" y="143"/>
                    <a:pt x="421" y="139"/>
                    <a:pt x="431" y="132"/>
                  </a:cubicBezTo>
                  <a:close/>
                  <a:moveTo>
                    <a:pt x="445" y="79"/>
                  </a:moveTo>
                  <a:cubicBezTo>
                    <a:pt x="423" y="130"/>
                    <a:pt x="423" y="130"/>
                    <a:pt x="423" y="130"/>
                  </a:cubicBezTo>
                  <a:cubicBezTo>
                    <a:pt x="416" y="130"/>
                    <a:pt x="416" y="130"/>
                    <a:pt x="416" y="130"/>
                  </a:cubicBezTo>
                  <a:cubicBezTo>
                    <a:pt x="411" y="97"/>
                    <a:pt x="411" y="97"/>
                    <a:pt x="411" y="97"/>
                  </a:cubicBezTo>
                  <a:cubicBezTo>
                    <a:pt x="398" y="130"/>
                    <a:pt x="398" y="130"/>
                    <a:pt x="398" y="130"/>
                  </a:cubicBezTo>
                  <a:cubicBezTo>
                    <a:pt x="392" y="130"/>
                    <a:pt x="392" y="130"/>
                    <a:pt x="392" y="130"/>
                  </a:cubicBezTo>
                  <a:cubicBezTo>
                    <a:pt x="389" y="102"/>
                    <a:pt x="389" y="102"/>
                    <a:pt x="389" y="102"/>
                  </a:cubicBezTo>
                  <a:cubicBezTo>
                    <a:pt x="391" y="100"/>
                    <a:pt x="394" y="99"/>
                    <a:pt x="397" y="97"/>
                  </a:cubicBezTo>
                  <a:cubicBezTo>
                    <a:pt x="398" y="114"/>
                    <a:pt x="398" y="114"/>
                    <a:pt x="398" y="114"/>
                  </a:cubicBezTo>
                  <a:cubicBezTo>
                    <a:pt x="412" y="79"/>
                    <a:pt x="412" y="79"/>
                    <a:pt x="412" y="79"/>
                  </a:cubicBezTo>
                  <a:cubicBezTo>
                    <a:pt x="419" y="79"/>
                    <a:pt x="419" y="79"/>
                    <a:pt x="419" y="79"/>
                  </a:cubicBezTo>
                  <a:cubicBezTo>
                    <a:pt x="423" y="114"/>
                    <a:pt x="423" y="114"/>
                    <a:pt x="423" y="114"/>
                  </a:cubicBezTo>
                  <a:cubicBezTo>
                    <a:pt x="437" y="79"/>
                    <a:pt x="437" y="79"/>
                    <a:pt x="437" y="79"/>
                  </a:cubicBezTo>
                  <a:lnTo>
                    <a:pt x="445" y="7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0"/>
            <a:lstStyle/>
            <a:p>
              <a:endParaRPr lang="en-US" dirty="0"/>
            </a:p>
          </p:txBody>
        </p:sp>
      </p:grpSp>
      <p:sp>
        <p:nvSpPr>
          <p:cNvPr id="2" name="Divider title"/>
          <p:cNvSpPr>
            <a:spLocks noGrp="1"/>
          </p:cNvSpPr>
          <p:nvPr>
            <p:ph type="title"/>
          </p:nvPr>
        </p:nvSpPr>
        <p:spPr>
          <a:xfrm>
            <a:off x="531322" y="1403873"/>
            <a:ext cx="8816340" cy="707874"/>
          </a:xfrm>
        </p:spPr>
        <p:txBody>
          <a:bodyPr>
            <a:noAutofit/>
          </a:bodyPr>
          <a:lstStyle>
            <a:lvl1pPr algn="l">
              <a:defRPr sz="3700" b="0" cap="none"/>
            </a:lvl1pPr>
          </a:lstStyle>
          <a:p>
            <a:r>
              <a:rPr lang="en-GB" noProof="0" smtClean="0"/>
              <a:t>Click to edit Master title style</a:t>
            </a:r>
            <a:endParaRPr lang="en-GB" noProof="0"/>
          </a:p>
        </p:txBody>
      </p:sp>
      <p:sp>
        <p:nvSpPr>
          <p:cNvPr id="3" name="Text Placeholder 2"/>
          <p:cNvSpPr>
            <a:spLocks noGrp="1"/>
          </p:cNvSpPr>
          <p:nvPr>
            <p:ph type="body" idx="1"/>
          </p:nvPr>
        </p:nvSpPr>
        <p:spPr>
          <a:xfrm>
            <a:off x="531322" y="919779"/>
            <a:ext cx="8816340" cy="707874"/>
          </a:xfrm>
        </p:spPr>
        <p:txBody>
          <a:bodyPr>
            <a:noAutofit/>
          </a:bodyPr>
          <a:lstStyle>
            <a:lvl1pPr marL="0" indent="0">
              <a:buNone/>
              <a:defRPr sz="3700">
                <a:solidFill>
                  <a:schemeClr val="accent1"/>
                </a:solidFill>
              </a:defRPr>
            </a:lvl1pPr>
            <a:lvl2pPr marL="473197" indent="0">
              <a:buNone/>
              <a:defRPr sz="1900">
                <a:solidFill>
                  <a:schemeClr val="tx1">
                    <a:tint val="75000"/>
                  </a:schemeClr>
                </a:solidFill>
              </a:defRPr>
            </a:lvl2pPr>
            <a:lvl3pPr marL="946400" indent="0">
              <a:buNone/>
              <a:defRPr sz="1700">
                <a:solidFill>
                  <a:schemeClr val="tx1">
                    <a:tint val="75000"/>
                  </a:schemeClr>
                </a:solidFill>
              </a:defRPr>
            </a:lvl3pPr>
            <a:lvl4pPr marL="1419574" indent="0">
              <a:buNone/>
              <a:defRPr sz="1500">
                <a:solidFill>
                  <a:schemeClr val="tx1">
                    <a:tint val="75000"/>
                  </a:schemeClr>
                </a:solidFill>
              </a:defRPr>
            </a:lvl4pPr>
            <a:lvl5pPr marL="1892804" indent="0">
              <a:buNone/>
              <a:defRPr sz="1500">
                <a:solidFill>
                  <a:schemeClr val="tx1">
                    <a:tint val="75000"/>
                  </a:schemeClr>
                </a:solidFill>
              </a:defRPr>
            </a:lvl5pPr>
            <a:lvl6pPr marL="2366004" indent="0">
              <a:buNone/>
              <a:defRPr sz="1500">
                <a:solidFill>
                  <a:schemeClr val="tx1">
                    <a:tint val="75000"/>
                  </a:schemeClr>
                </a:solidFill>
              </a:defRPr>
            </a:lvl6pPr>
            <a:lvl7pPr marL="2839197" indent="0">
              <a:buNone/>
              <a:defRPr sz="1500">
                <a:solidFill>
                  <a:schemeClr val="tx1">
                    <a:tint val="75000"/>
                  </a:schemeClr>
                </a:solidFill>
              </a:defRPr>
            </a:lvl7pPr>
            <a:lvl8pPr marL="3312408" indent="0">
              <a:buNone/>
              <a:defRPr sz="1500">
                <a:solidFill>
                  <a:schemeClr val="tx1">
                    <a:tint val="75000"/>
                  </a:schemeClr>
                </a:solidFill>
              </a:defRPr>
            </a:lvl8pPr>
            <a:lvl9pPr marL="3785593" indent="0">
              <a:buNone/>
              <a:defRPr sz="1500">
                <a:solidFill>
                  <a:schemeClr val="tx1">
                    <a:tint val="75000"/>
                  </a:schemeClr>
                </a:solidFill>
              </a:defRPr>
            </a:lvl9pPr>
          </a:lstStyle>
          <a:p>
            <a:pPr lvl="0"/>
            <a:r>
              <a:rPr lang="en-GB" noProof="0" smtClean="0"/>
              <a:t>Click to edit Master text styles</a:t>
            </a:r>
          </a:p>
        </p:txBody>
      </p:sp>
    </p:spTree>
    <p:extLst>
      <p:ext uri="{BB962C8B-B14F-4D97-AF65-F5344CB8AC3E}">
        <p14:creationId xmlns:p14="http://schemas.microsoft.com/office/powerpoint/2010/main" val="2498132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ppendix Divider">
    <p:spTree>
      <p:nvGrpSpPr>
        <p:cNvPr id="1" name=""/>
        <p:cNvGrpSpPr/>
        <p:nvPr/>
      </p:nvGrpSpPr>
      <p:grpSpPr>
        <a:xfrm>
          <a:off x="0" y="0"/>
          <a:ext cx="0" cy="0"/>
          <a:chOff x="0" y="0"/>
          <a:chExt cx="0" cy="0"/>
        </a:xfrm>
      </p:grpSpPr>
      <p:sp>
        <p:nvSpPr>
          <p:cNvPr id="4" name="Slide tags" hidden="1"/>
          <p:cNvSpPr txBox="1">
            <a:spLocks noChangeArrowheads="1"/>
          </p:cNvSpPr>
          <p:nvPr userDrawn="1">
            <p:custDataLst>
              <p:tags r:id="rId1"/>
            </p:custDataLst>
          </p:nvPr>
        </p:nvSpPr>
        <p:spPr bwMode="auto">
          <a:xfrm>
            <a:off x="8" y="202469"/>
            <a:ext cx="1575835" cy="378181"/>
          </a:xfrm>
          <a:prstGeom prst="rect">
            <a:avLst/>
          </a:prstGeom>
          <a:noFill/>
          <a:ln>
            <a:noFill/>
          </a:ln>
          <a:extLst/>
        </p:spPr>
        <p:txBody>
          <a:bodyPr lIns="84940" tIns="42470" rIns="84940" bIns="42470">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900" dirty="0" smtClean="0">
                <a:solidFill>
                  <a:srgbClr val="000000"/>
                </a:solidFill>
                <a:ea typeface="+mn-ea"/>
              </a:rPr>
              <a:t>Slide Tags</a:t>
            </a:r>
          </a:p>
        </p:txBody>
      </p:sp>
      <p:sp>
        <p:nvSpPr>
          <p:cNvPr id="5" name="Descriptor"/>
          <p:cNvSpPr txBox="1">
            <a:spLocks noChangeArrowheads="1"/>
          </p:cNvSpPr>
          <p:nvPr userDrawn="1">
            <p:custDataLst>
              <p:tags r:id="rId2"/>
            </p:custDataLst>
          </p:nvPr>
        </p:nvSpPr>
        <p:spPr bwMode="auto">
          <a:xfrm>
            <a:off x="531720" y="6320251"/>
            <a:ext cx="756617" cy="326399"/>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500" dirty="0" smtClean="0">
                <a:solidFill>
                  <a:srgbClr val="707014"/>
                </a:solidFill>
                <a:ea typeface="+mn-ea"/>
              </a:rPr>
              <a:t>Advisory</a:t>
            </a:r>
          </a:p>
        </p:txBody>
      </p:sp>
      <p:grpSp>
        <p:nvGrpSpPr>
          <p:cNvPr id="6" name="Logo Vector"/>
          <p:cNvGrpSpPr>
            <a:grpSpLocks/>
          </p:cNvGrpSpPr>
          <p:nvPr userDrawn="1"/>
        </p:nvGrpSpPr>
        <p:grpSpPr bwMode="auto">
          <a:xfrm>
            <a:off x="7256219" y="6355879"/>
            <a:ext cx="2102283" cy="194369"/>
            <a:chOff x="538163" y="7159625"/>
            <a:chExt cx="2135187" cy="220663"/>
          </a:xfrm>
        </p:grpSpPr>
        <p:sp>
          <p:nvSpPr>
            <p:cNvPr id="7" name="Freeform 12"/>
            <p:cNvSpPr>
              <a:spLocks noEditPoints="1"/>
            </p:cNvSpPr>
            <p:nvPr/>
          </p:nvSpPr>
          <p:spPr bwMode="black">
            <a:xfrm>
              <a:off x="538163" y="7161464"/>
              <a:ext cx="860847" cy="218824"/>
            </a:xfrm>
            <a:custGeom>
              <a:avLst/>
              <a:gdLst>
                <a:gd name="T0" fmla="*/ 2147483647 w 707"/>
                <a:gd name="T1" fmla="*/ 2147483647 h 188"/>
                <a:gd name="T2" fmla="*/ 0 w 707"/>
                <a:gd name="T3" fmla="*/ 2147483647 h 188"/>
                <a:gd name="T4" fmla="*/ 2147483647 w 707"/>
                <a:gd name="T5" fmla="*/ 0 h 188"/>
                <a:gd name="T6" fmla="*/ 2147483647 w 707"/>
                <a:gd name="T7" fmla="*/ 2147483647 h 188"/>
                <a:gd name="T8" fmla="*/ 2147483647 w 707"/>
                <a:gd name="T9" fmla="*/ 2147483647 h 188"/>
                <a:gd name="T10" fmla="*/ 2147483647 w 707"/>
                <a:gd name="T11" fmla="*/ 2147483647 h 188"/>
                <a:gd name="T12" fmla="*/ 2147483647 w 707"/>
                <a:gd name="T13" fmla="*/ 2147483647 h 188"/>
                <a:gd name="T14" fmla="*/ 2147483647 w 707"/>
                <a:gd name="T15" fmla="*/ 2147483647 h 188"/>
                <a:gd name="T16" fmla="*/ 2147483647 w 707"/>
                <a:gd name="T17" fmla="*/ 2147483647 h 188"/>
                <a:gd name="T18" fmla="*/ 2147483647 w 707"/>
                <a:gd name="T19" fmla="*/ 2147483647 h 188"/>
                <a:gd name="T20" fmla="*/ 2147483647 w 707"/>
                <a:gd name="T21" fmla="*/ 2147483647 h 188"/>
                <a:gd name="T22" fmla="*/ 2147483647 w 707"/>
                <a:gd name="T23" fmla="*/ 2147483647 h 188"/>
                <a:gd name="T24" fmla="*/ 2147483647 w 707"/>
                <a:gd name="T25" fmla="*/ 2147483647 h 188"/>
                <a:gd name="T26" fmla="*/ 2147483647 w 707"/>
                <a:gd name="T27" fmla="*/ 2147483647 h 188"/>
                <a:gd name="T28" fmla="*/ 2147483647 w 707"/>
                <a:gd name="T29" fmla="*/ 2147483647 h 188"/>
                <a:gd name="T30" fmla="*/ 2147483647 w 707"/>
                <a:gd name="T31" fmla="*/ 2147483647 h 188"/>
                <a:gd name="T32" fmla="*/ 2147483647 w 707"/>
                <a:gd name="T33" fmla="*/ 2147483647 h 188"/>
                <a:gd name="T34" fmla="*/ 2147483647 w 707"/>
                <a:gd name="T35" fmla="*/ 2147483647 h 188"/>
                <a:gd name="T36" fmla="*/ 2147483647 w 707"/>
                <a:gd name="T37" fmla="*/ 2147483647 h 188"/>
                <a:gd name="T38" fmla="*/ 2147483647 w 707"/>
                <a:gd name="T39" fmla="*/ 2147483647 h 188"/>
                <a:gd name="T40" fmla="*/ 2147483647 w 707"/>
                <a:gd name="T41" fmla="*/ 2147483647 h 188"/>
                <a:gd name="T42" fmla="*/ 2147483647 w 707"/>
                <a:gd name="T43" fmla="*/ 2147483647 h 188"/>
                <a:gd name="T44" fmla="*/ 2147483647 w 707"/>
                <a:gd name="T45" fmla="*/ 2147483647 h 188"/>
                <a:gd name="T46" fmla="*/ 2147483647 w 707"/>
                <a:gd name="T47" fmla="*/ 2147483647 h 188"/>
                <a:gd name="T48" fmla="*/ 2147483647 w 707"/>
                <a:gd name="T49" fmla="*/ 2147483647 h 188"/>
                <a:gd name="T50" fmla="*/ 2147483647 w 707"/>
                <a:gd name="T51" fmla="*/ 2147483647 h 188"/>
                <a:gd name="T52" fmla="*/ 2147483647 w 707"/>
                <a:gd name="T53" fmla="*/ 2147483647 h 188"/>
                <a:gd name="T54" fmla="*/ 2147483647 w 707"/>
                <a:gd name="T55" fmla="*/ 2147483647 h 188"/>
                <a:gd name="T56" fmla="*/ 2147483647 w 707"/>
                <a:gd name="T57" fmla="*/ 2147483647 h 188"/>
                <a:gd name="T58" fmla="*/ 2147483647 w 707"/>
                <a:gd name="T59" fmla="*/ 2147483647 h 188"/>
                <a:gd name="T60" fmla="*/ 2147483647 w 707"/>
                <a:gd name="T61" fmla="*/ 2147483647 h 188"/>
                <a:gd name="T62" fmla="*/ 2147483647 w 707"/>
                <a:gd name="T63" fmla="*/ 2147483647 h 188"/>
                <a:gd name="T64" fmla="*/ 2147483647 w 707"/>
                <a:gd name="T65" fmla="*/ 2147483647 h 188"/>
                <a:gd name="T66" fmla="*/ 2147483647 w 707"/>
                <a:gd name="T67" fmla="*/ 2147483647 h 188"/>
                <a:gd name="T68" fmla="*/ 2147483647 w 707"/>
                <a:gd name="T69" fmla="*/ 2147483647 h 188"/>
                <a:gd name="T70" fmla="*/ 2147483647 w 707"/>
                <a:gd name="T71" fmla="*/ 2147483647 h 188"/>
                <a:gd name="T72" fmla="*/ 2147483647 w 707"/>
                <a:gd name="T73" fmla="*/ 2147483647 h 188"/>
                <a:gd name="T74" fmla="*/ 2147483647 w 707"/>
                <a:gd name="T75" fmla="*/ 2147483647 h 188"/>
                <a:gd name="T76" fmla="*/ 2147483647 w 707"/>
                <a:gd name="T77" fmla="*/ 2147483647 h 188"/>
                <a:gd name="T78" fmla="*/ 2147483647 w 707"/>
                <a:gd name="T79" fmla="*/ 2147483647 h 188"/>
                <a:gd name="T80" fmla="*/ 2147483647 w 707"/>
                <a:gd name="T81" fmla="*/ 2147483647 h 188"/>
                <a:gd name="T82" fmla="*/ 2147483647 w 707"/>
                <a:gd name="T83" fmla="*/ 2147483647 h 188"/>
                <a:gd name="T84" fmla="*/ 2147483647 w 707"/>
                <a:gd name="T85" fmla="*/ 2147483647 h 188"/>
                <a:gd name="T86" fmla="*/ 2147483647 w 707"/>
                <a:gd name="T87" fmla="*/ 2147483647 h 188"/>
                <a:gd name="T88" fmla="*/ 2147483647 w 707"/>
                <a:gd name="T89" fmla="*/ 2147483647 h 188"/>
                <a:gd name="T90" fmla="*/ 2147483647 w 707"/>
                <a:gd name="T91" fmla="*/ 2147483647 h 188"/>
                <a:gd name="T92" fmla="*/ 2147483647 w 707"/>
                <a:gd name="T93" fmla="*/ 2147483647 h 188"/>
                <a:gd name="T94" fmla="*/ 2147483647 w 707"/>
                <a:gd name="T95" fmla="*/ 2147483647 h 188"/>
                <a:gd name="T96" fmla="*/ 2147483647 w 707"/>
                <a:gd name="T97" fmla="*/ 2147483647 h 188"/>
                <a:gd name="T98" fmla="*/ 2147483647 w 707"/>
                <a:gd name="T99" fmla="*/ 2147483647 h 188"/>
                <a:gd name="T100" fmla="*/ 2147483647 w 707"/>
                <a:gd name="T101" fmla="*/ 2147483647 h 188"/>
                <a:gd name="T102" fmla="*/ 2147483647 w 707"/>
                <a:gd name="T103" fmla="*/ 2147483647 h 188"/>
                <a:gd name="T104" fmla="*/ 2147483647 w 707"/>
                <a:gd name="T105" fmla="*/ 2147483647 h 188"/>
                <a:gd name="T106" fmla="*/ 2147483647 w 707"/>
                <a:gd name="T107" fmla="*/ 2147483647 h 188"/>
                <a:gd name="T108" fmla="*/ 2147483647 w 707"/>
                <a:gd name="T109" fmla="*/ 2147483647 h 188"/>
                <a:gd name="T110" fmla="*/ 2147483647 w 707"/>
                <a:gd name="T111" fmla="*/ 2147483647 h 188"/>
                <a:gd name="T112" fmla="*/ 2147483647 w 707"/>
                <a:gd name="T113" fmla="*/ 2147483647 h 188"/>
                <a:gd name="T114" fmla="*/ 2147483647 w 707"/>
                <a:gd name="T115" fmla="*/ 2147483647 h 1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07" h="188">
                  <a:moveTo>
                    <a:pt x="121" y="39"/>
                  </a:moveTo>
                  <a:cubicBezTo>
                    <a:pt x="121" y="58"/>
                    <a:pt x="114" y="73"/>
                    <a:pt x="99" y="86"/>
                  </a:cubicBezTo>
                  <a:cubicBezTo>
                    <a:pt x="85" y="97"/>
                    <a:pt x="69" y="103"/>
                    <a:pt x="49" y="103"/>
                  </a:cubicBezTo>
                  <a:cubicBezTo>
                    <a:pt x="41" y="103"/>
                    <a:pt x="36" y="103"/>
                    <a:pt x="33" y="103"/>
                  </a:cubicBezTo>
                  <a:cubicBezTo>
                    <a:pt x="28" y="141"/>
                    <a:pt x="23" y="169"/>
                    <a:pt x="21" y="188"/>
                  </a:cubicBezTo>
                  <a:cubicBezTo>
                    <a:pt x="0" y="188"/>
                    <a:pt x="0" y="188"/>
                    <a:pt x="0" y="188"/>
                  </a:cubicBezTo>
                  <a:cubicBezTo>
                    <a:pt x="16" y="115"/>
                    <a:pt x="26" y="53"/>
                    <a:pt x="32" y="0"/>
                  </a:cubicBezTo>
                  <a:cubicBezTo>
                    <a:pt x="39" y="0"/>
                    <a:pt x="44" y="1"/>
                    <a:pt x="45" y="1"/>
                  </a:cubicBezTo>
                  <a:cubicBezTo>
                    <a:pt x="70" y="0"/>
                    <a:pt x="70" y="0"/>
                    <a:pt x="70" y="0"/>
                  </a:cubicBezTo>
                  <a:cubicBezTo>
                    <a:pt x="104" y="0"/>
                    <a:pt x="121" y="12"/>
                    <a:pt x="121" y="39"/>
                  </a:cubicBezTo>
                  <a:close/>
                  <a:moveTo>
                    <a:pt x="86" y="77"/>
                  </a:moveTo>
                  <a:cubicBezTo>
                    <a:pt x="96" y="67"/>
                    <a:pt x="101" y="55"/>
                    <a:pt x="101" y="41"/>
                  </a:cubicBezTo>
                  <a:cubicBezTo>
                    <a:pt x="101" y="21"/>
                    <a:pt x="90" y="12"/>
                    <a:pt x="70" y="12"/>
                  </a:cubicBezTo>
                  <a:cubicBezTo>
                    <a:pt x="62" y="12"/>
                    <a:pt x="56" y="12"/>
                    <a:pt x="51" y="12"/>
                  </a:cubicBezTo>
                  <a:cubicBezTo>
                    <a:pt x="42" y="51"/>
                    <a:pt x="42" y="51"/>
                    <a:pt x="42" y="51"/>
                  </a:cubicBezTo>
                  <a:cubicBezTo>
                    <a:pt x="39" y="66"/>
                    <a:pt x="37" y="79"/>
                    <a:pt x="35" y="91"/>
                  </a:cubicBezTo>
                  <a:cubicBezTo>
                    <a:pt x="39" y="92"/>
                    <a:pt x="44" y="92"/>
                    <a:pt x="49" y="92"/>
                  </a:cubicBezTo>
                  <a:cubicBezTo>
                    <a:pt x="63" y="92"/>
                    <a:pt x="75" y="87"/>
                    <a:pt x="86" y="77"/>
                  </a:cubicBezTo>
                  <a:close/>
                  <a:moveTo>
                    <a:pt x="171" y="84"/>
                  </a:moveTo>
                  <a:cubicBezTo>
                    <a:pt x="166" y="90"/>
                    <a:pt x="160" y="93"/>
                    <a:pt x="152" y="95"/>
                  </a:cubicBezTo>
                  <a:cubicBezTo>
                    <a:pt x="163" y="116"/>
                    <a:pt x="173" y="132"/>
                    <a:pt x="180" y="144"/>
                  </a:cubicBezTo>
                  <a:cubicBezTo>
                    <a:pt x="161" y="144"/>
                    <a:pt x="161" y="144"/>
                    <a:pt x="161" y="144"/>
                  </a:cubicBezTo>
                  <a:cubicBezTo>
                    <a:pt x="150" y="123"/>
                    <a:pt x="141" y="106"/>
                    <a:pt x="135" y="96"/>
                  </a:cubicBezTo>
                  <a:cubicBezTo>
                    <a:pt x="131" y="96"/>
                    <a:pt x="131" y="96"/>
                    <a:pt x="131" y="96"/>
                  </a:cubicBezTo>
                  <a:cubicBezTo>
                    <a:pt x="128" y="117"/>
                    <a:pt x="126" y="133"/>
                    <a:pt x="124" y="144"/>
                  </a:cubicBezTo>
                  <a:cubicBezTo>
                    <a:pt x="107" y="144"/>
                    <a:pt x="107" y="144"/>
                    <a:pt x="107" y="144"/>
                  </a:cubicBezTo>
                  <a:cubicBezTo>
                    <a:pt x="115" y="110"/>
                    <a:pt x="120" y="76"/>
                    <a:pt x="123" y="43"/>
                  </a:cubicBezTo>
                  <a:cubicBezTo>
                    <a:pt x="130" y="43"/>
                    <a:pt x="135" y="43"/>
                    <a:pt x="137" y="43"/>
                  </a:cubicBezTo>
                  <a:cubicBezTo>
                    <a:pt x="152" y="43"/>
                    <a:pt x="160" y="44"/>
                    <a:pt x="163" y="44"/>
                  </a:cubicBezTo>
                  <a:cubicBezTo>
                    <a:pt x="174" y="47"/>
                    <a:pt x="179" y="53"/>
                    <a:pt x="179" y="63"/>
                  </a:cubicBezTo>
                  <a:cubicBezTo>
                    <a:pt x="179" y="71"/>
                    <a:pt x="176" y="78"/>
                    <a:pt x="171" y="84"/>
                  </a:cubicBezTo>
                  <a:close/>
                  <a:moveTo>
                    <a:pt x="134" y="87"/>
                  </a:moveTo>
                  <a:cubicBezTo>
                    <a:pt x="135" y="87"/>
                    <a:pt x="135" y="87"/>
                    <a:pt x="136" y="87"/>
                  </a:cubicBezTo>
                  <a:cubicBezTo>
                    <a:pt x="143" y="87"/>
                    <a:pt x="149" y="85"/>
                    <a:pt x="154" y="82"/>
                  </a:cubicBezTo>
                  <a:cubicBezTo>
                    <a:pt x="160" y="78"/>
                    <a:pt x="162" y="72"/>
                    <a:pt x="162" y="65"/>
                  </a:cubicBezTo>
                  <a:cubicBezTo>
                    <a:pt x="163" y="56"/>
                    <a:pt x="157" y="52"/>
                    <a:pt x="146" y="52"/>
                  </a:cubicBezTo>
                  <a:cubicBezTo>
                    <a:pt x="142" y="52"/>
                    <a:pt x="139" y="52"/>
                    <a:pt x="138" y="52"/>
                  </a:cubicBezTo>
                  <a:cubicBezTo>
                    <a:pt x="135" y="69"/>
                    <a:pt x="133" y="80"/>
                    <a:pt x="132" y="87"/>
                  </a:cubicBezTo>
                  <a:lnTo>
                    <a:pt x="134" y="87"/>
                  </a:lnTo>
                  <a:close/>
                  <a:moveTo>
                    <a:pt x="201" y="43"/>
                  </a:moveTo>
                  <a:cubicBezTo>
                    <a:pt x="219" y="43"/>
                    <a:pt x="219" y="43"/>
                    <a:pt x="219" y="43"/>
                  </a:cubicBezTo>
                  <a:cubicBezTo>
                    <a:pt x="212" y="74"/>
                    <a:pt x="207" y="108"/>
                    <a:pt x="203" y="144"/>
                  </a:cubicBezTo>
                  <a:cubicBezTo>
                    <a:pt x="186" y="144"/>
                    <a:pt x="186" y="144"/>
                    <a:pt x="186" y="144"/>
                  </a:cubicBezTo>
                  <a:cubicBezTo>
                    <a:pt x="192" y="113"/>
                    <a:pt x="198" y="79"/>
                    <a:pt x="201" y="43"/>
                  </a:cubicBezTo>
                  <a:close/>
                  <a:moveTo>
                    <a:pt x="294" y="49"/>
                  </a:moveTo>
                  <a:cubicBezTo>
                    <a:pt x="292" y="56"/>
                    <a:pt x="291" y="61"/>
                    <a:pt x="290" y="64"/>
                  </a:cubicBezTo>
                  <a:cubicBezTo>
                    <a:pt x="288" y="64"/>
                    <a:pt x="288" y="64"/>
                    <a:pt x="288" y="64"/>
                  </a:cubicBezTo>
                  <a:cubicBezTo>
                    <a:pt x="284" y="56"/>
                    <a:pt x="278" y="52"/>
                    <a:pt x="271" y="52"/>
                  </a:cubicBezTo>
                  <a:cubicBezTo>
                    <a:pt x="261" y="52"/>
                    <a:pt x="252" y="59"/>
                    <a:pt x="246" y="73"/>
                  </a:cubicBezTo>
                  <a:cubicBezTo>
                    <a:pt x="241" y="84"/>
                    <a:pt x="238" y="96"/>
                    <a:pt x="238" y="107"/>
                  </a:cubicBezTo>
                  <a:cubicBezTo>
                    <a:pt x="238" y="129"/>
                    <a:pt x="244" y="139"/>
                    <a:pt x="256" y="139"/>
                  </a:cubicBezTo>
                  <a:cubicBezTo>
                    <a:pt x="265" y="138"/>
                    <a:pt x="273" y="135"/>
                    <a:pt x="280" y="127"/>
                  </a:cubicBezTo>
                  <a:cubicBezTo>
                    <a:pt x="282" y="127"/>
                    <a:pt x="282" y="127"/>
                    <a:pt x="282" y="127"/>
                  </a:cubicBezTo>
                  <a:cubicBezTo>
                    <a:pt x="279" y="140"/>
                    <a:pt x="279" y="140"/>
                    <a:pt x="279" y="140"/>
                  </a:cubicBezTo>
                  <a:cubicBezTo>
                    <a:pt x="278" y="141"/>
                    <a:pt x="276" y="142"/>
                    <a:pt x="272" y="144"/>
                  </a:cubicBezTo>
                  <a:cubicBezTo>
                    <a:pt x="266" y="147"/>
                    <a:pt x="260" y="148"/>
                    <a:pt x="254" y="148"/>
                  </a:cubicBezTo>
                  <a:cubicBezTo>
                    <a:pt x="243" y="148"/>
                    <a:pt x="234" y="144"/>
                    <a:pt x="229" y="135"/>
                  </a:cubicBezTo>
                  <a:cubicBezTo>
                    <a:pt x="224" y="127"/>
                    <a:pt x="221" y="118"/>
                    <a:pt x="221" y="106"/>
                  </a:cubicBezTo>
                  <a:cubicBezTo>
                    <a:pt x="221" y="90"/>
                    <a:pt x="226" y="76"/>
                    <a:pt x="234" y="63"/>
                  </a:cubicBezTo>
                  <a:cubicBezTo>
                    <a:pt x="244" y="49"/>
                    <a:pt x="256" y="42"/>
                    <a:pt x="271" y="42"/>
                  </a:cubicBezTo>
                  <a:cubicBezTo>
                    <a:pt x="280" y="42"/>
                    <a:pt x="288" y="44"/>
                    <a:pt x="294" y="49"/>
                  </a:cubicBezTo>
                  <a:close/>
                  <a:moveTo>
                    <a:pt x="499" y="31"/>
                  </a:moveTo>
                  <a:cubicBezTo>
                    <a:pt x="484" y="62"/>
                    <a:pt x="464" y="104"/>
                    <a:pt x="439" y="157"/>
                  </a:cubicBezTo>
                  <a:cubicBezTo>
                    <a:pt x="427" y="157"/>
                    <a:pt x="427" y="157"/>
                    <a:pt x="427" y="157"/>
                  </a:cubicBezTo>
                  <a:cubicBezTo>
                    <a:pt x="424" y="99"/>
                    <a:pt x="423" y="65"/>
                    <a:pt x="422" y="55"/>
                  </a:cubicBezTo>
                  <a:cubicBezTo>
                    <a:pt x="381" y="157"/>
                    <a:pt x="381" y="157"/>
                    <a:pt x="381" y="157"/>
                  </a:cubicBezTo>
                  <a:cubicBezTo>
                    <a:pt x="368" y="157"/>
                    <a:pt x="368" y="157"/>
                    <a:pt x="368" y="157"/>
                  </a:cubicBezTo>
                  <a:cubicBezTo>
                    <a:pt x="363" y="103"/>
                    <a:pt x="360" y="69"/>
                    <a:pt x="358" y="54"/>
                  </a:cubicBezTo>
                  <a:cubicBezTo>
                    <a:pt x="341" y="53"/>
                    <a:pt x="329" y="52"/>
                    <a:pt x="323" y="52"/>
                  </a:cubicBezTo>
                  <a:cubicBezTo>
                    <a:pt x="320" y="69"/>
                    <a:pt x="318" y="81"/>
                    <a:pt x="317" y="87"/>
                  </a:cubicBezTo>
                  <a:cubicBezTo>
                    <a:pt x="322" y="87"/>
                    <a:pt x="322" y="87"/>
                    <a:pt x="322" y="87"/>
                  </a:cubicBezTo>
                  <a:cubicBezTo>
                    <a:pt x="327" y="87"/>
                    <a:pt x="329" y="87"/>
                    <a:pt x="327" y="87"/>
                  </a:cubicBezTo>
                  <a:cubicBezTo>
                    <a:pt x="329" y="87"/>
                    <a:pt x="335" y="87"/>
                    <a:pt x="345" y="86"/>
                  </a:cubicBezTo>
                  <a:cubicBezTo>
                    <a:pt x="344" y="91"/>
                    <a:pt x="344" y="94"/>
                    <a:pt x="344" y="96"/>
                  </a:cubicBezTo>
                  <a:cubicBezTo>
                    <a:pt x="341" y="96"/>
                    <a:pt x="335" y="96"/>
                    <a:pt x="326" y="95"/>
                  </a:cubicBezTo>
                  <a:cubicBezTo>
                    <a:pt x="323" y="95"/>
                    <a:pt x="322" y="95"/>
                    <a:pt x="321" y="95"/>
                  </a:cubicBezTo>
                  <a:cubicBezTo>
                    <a:pt x="319" y="96"/>
                    <a:pt x="317" y="96"/>
                    <a:pt x="316" y="96"/>
                  </a:cubicBezTo>
                  <a:cubicBezTo>
                    <a:pt x="313" y="114"/>
                    <a:pt x="311" y="127"/>
                    <a:pt x="310" y="135"/>
                  </a:cubicBezTo>
                  <a:cubicBezTo>
                    <a:pt x="314" y="135"/>
                    <a:pt x="314" y="135"/>
                    <a:pt x="314" y="135"/>
                  </a:cubicBezTo>
                  <a:cubicBezTo>
                    <a:pt x="323" y="135"/>
                    <a:pt x="329" y="135"/>
                    <a:pt x="332" y="134"/>
                  </a:cubicBezTo>
                  <a:cubicBezTo>
                    <a:pt x="340" y="134"/>
                    <a:pt x="344" y="133"/>
                    <a:pt x="347" y="133"/>
                  </a:cubicBezTo>
                  <a:cubicBezTo>
                    <a:pt x="346" y="136"/>
                    <a:pt x="345" y="140"/>
                    <a:pt x="346" y="144"/>
                  </a:cubicBezTo>
                  <a:cubicBezTo>
                    <a:pt x="334" y="144"/>
                    <a:pt x="334" y="144"/>
                    <a:pt x="334" y="144"/>
                  </a:cubicBezTo>
                  <a:cubicBezTo>
                    <a:pt x="326" y="144"/>
                    <a:pt x="320" y="144"/>
                    <a:pt x="313" y="144"/>
                  </a:cubicBezTo>
                  <a:cubicBezTo>
                    <a:pt x="306" y="144"/>
                    <a:pt x="306" y="144"/>
                    <a:pt x="306" y="144"/>
                  </a:cubicBezTo>
                  <a:cubicBezTo>
                    <a:pt x="304" y="144"/>
                    <a:pt x="303" y="144"/>
                    <a:pt x="301" y="144"/>
                  </a:cubicBezTo>
                  <a:cubicBezTo>
                    <a:pt x="300" y="144"/>
                    <a:pt x="300" y="144"/>
                    <a:pt x="299" y="144"/>
                  </a:cubicBezTo>
                  <a:cubicBezTo>
                    <a:pt x="293" y="144"/>
                    <a:pt x="293" y="144"/>
                    <a:pt x="293" y="144"/>
                  </a:cubicBezTo>
                  <a:cubicBezTo>
                    <a:pt x="299" y="111"/>
                    <a:pt x="304" y="77"/>
                    <a:pt x="308" y="43"/>
                  </a:cubicBezTo>
                  <a:cubicBezTo>
                    <a:pt x="315" y="43"/>
                    <a:pt x="319" y="43"/>
                    <a:pt x="321" y="43"/>
                  </a:cubicBezTo>
                  <a:cubicBezTo>
                    <a:pt x="345" y="43"/>
                    <a:pt x="345" y="43"/>
                    <a:pt x="345" y="43"/>
                  </a:cubicBezTo>
                  <a:cubicBezTo>
                    <a:pt x="347" y="43"/>
                    <a:pt x="351" y="43"/>
                    <a:pt x="357" y="43"/>
                  </a:cubicBezTo>
                  <a:cubicBezTo>
                    <a:pt x="357" y="39"/>
                    <a:pt x="356" y="34"/>
                    <a:pt x="355" y="31"/>
                  </a:cubicBezTo>
                  <a:cubicBezTo>
                    <a:pt x="372" y="31"/>
                    <a:pt x="372" y="31"/>
                    <a:pt x="372" y="31"/>
                  </a:cubicBezTo>
                  <a:cubicBezTo>
                    <a:pt x="374" y="56"/>
                    <a:pt x="376" y="90"/>
                    <a:pt x="381" y="133"/>
                  </a:cubicBezTo>
                  <a:cubicBezTo>
                    <a:pt x="396" y="93"/>
                    <a:pt x="410" y="59"/>
                    <a:pt x="420" y="31"/>
                  </a:cubicBezTo>
                  <a:cubicBezTo>
                    <a:pt x="436" y="31"/>
                    <a:pt x="436" y="31"/>
                    <a:pt x="436" y="31"/>
                  </a:cubicBezTo>
                  <a:cubicBezTo>
                    <a:pt x="440" y="133"/>
                    <a:pt x="440" y="133"/>
                    <a:pt x="440" y="133"/>
                  </a:cubicBezTo>
                  <a:cubicBezTo>
                    <a:pt x="466" y="76"/>
                    <a:pt x="481" y="42"/>
                    <a:pt x="485" y="31"/>
                  </a:cubicBezTo>
                  <a:lnTo>
                    <a:pt x="499" y="31"/>
                  </a:lnTo>
                  <a:close/>
                  <a:moveTo>
                    <a:pt x="526" y="43"/>
                  </a:moveTo>
                  <a:cubicBezTo>
                    <a:pt x="533" y="93"/>
                    <a:pt x="538" y="127"/>
                    <a:pt x="540" y="144"/>
                  </a:cubicBezTo>
                  <a:cubicBezTo>
                    <a:pt x="524" y="144"/>
                    <a:pt x="524" y="144"/>
                    <a:pt x="524" y="144"/>
                  </a:cubicBezTo>
                  <a:cubicBezTo>
                    <a:pt x="523" y="130"/>
                    <a:pt x="522" y="119"/>
                    <a:pt x="521" y="114"/>
                  </a:cubicBezTo>
                  <a:cubicBezTo>
                    <a:pt x="518" y="114"/>
                    <a:pt x="512" y="113"/>
                    <a:pt x="502" y="113"/>
                  </a:cubicBezTo>
                  <a:cubicBezTo>
                    <a:pt x="501" y="113"/>
                    <a:pt x="498" y="114"/>
                    <a:pt x="495" y="114"/>
                  </a:cubicBezTo>
                  <a:cubicBezTo>
                    <a:pt x="492" y="114"/>
                    <a:pt x="490" y="114"/>
                    <a:pt x="488" y="114"/>
                  </a:cubicBezTo>
                  <a:cubicBezTo>
                    <a:pt x="480" y="131"/>
                    <a:pt x="475" y="141"/>
                    <a:pt x="473" y="144"/>
                  </a:cubicBezTo>
                  <a:cubicBezTo>
                    <a:pt x="460" y="144"/>
                    <a:pt x="460" y="144"/>
                    <a:pt x="460" y="144"/>
                  </a:cubicBezTo>
                  <a:cubicBezTo>
                    <a:pt x="483" y="102"/>
                    <a:pt x="502" y="68"/>
                    <a:pt x="515" y="43"/>
                  </a:cubicBezTo>
                  <a:lnTo>
                    <a:pt x="526" y="43"/>
                  </a:lnTo>
                  <a:close/>
                  <a:moveTo>
                    <a:pt x="520" y="106"/>
                  </a:moveTo>
                  <a:cubicBezTo>
                    <a:pt x="515" y="63"/>
                    <a:pt x="515" y="63"/>
                    <a:pt x="515" y="63"/>
                  </a:cubicBezTo>
                  <a:cubicBezTo>
                    <a:pt x="493" y="106"/>
                    <a:pt x="493" y="106"/>
                    <a:pt x="493" y="106"/>
                  </a:cubicBezTo>
                  <a:cubicBezTo>
                    <a:pt x="494" y="106"/>
                    <a:pt x="498" y="106"/>
                    <a:pt x="504" y="106"/>
                  </a:cubicBezTo>
                  <a:cubicBezTo>
                    <a:pt x="513" y="106"/>
                    <a:pt x="519" y="106"/>
                    <a:pt x="520" y="106"/>
                  </a:cubicBezTo>
                  <a:close/>
                  <a:moveTo>
                    <a:pt x="579" y="32"/>
                  </a:moveTo>
                  <a:cubicBezTo>
                    <a:pt x="573" y="59"/>
                    <a:pt x="568" y="90"/>
                    <a:pt x="565" y="123"/>
                  </a:cubicBezTo>
                  <a:cubicBezTo>
                    <a:pt x="548" y="123"/>
                    <a:pt x="548" y="123"/>
                    <a:pt x="548" y="123"/>
                  </a:cubicBezTo>
                  <a:cubicBezTo>
                    <a:pt x="553" y="99"/>
                    <a:pt x="558" y="69"/>
                    <a:pt x="563" y="32"/>
                  </a:cubicBezTo>
                  <a:cubicBezTo>
                    <a:pt x="555" y="32"/>
                    <a:pt x="545" y="32"/>
                    <a:pt x="535" y="33"/>
                  </a:cubicBezTo>
                  <a:cubicBezTo>
                    <a:pt x="536" y="29"/>
                    <a:pt x="537" y="25"/>
                    <a:pt x="537" y="22"/>
                  </a:cubicBezTo>
                  <a:cubicBezTo>
                    <a:pt x="555" y="22"/>
                    <a:pt x="567" y="22"/>
                    <a:pt x="572" y="22"/>
                  </a:cubicBezTo>
                  <a:cubicBezTo>
                    <a:pt x="607" y="22"/>
                    <a:pt x="607" y="22"/>
                    <a:pt x="607" y="22"/>
                  </a:cubicBezTo>
                  <a:cubicBezTo>
                    <a:pt x="606" y="25"/>
                    <a:pt x="605" y="29"/>
                    <a:pt x="605" y="33"/>
                  </a:cubicBezTo>
                  <a:cubicBezTo>
                    <a:pt x="591" y="32"/>
                    <a:pt x="583" y="32"/>
                    <a:pt x="579" y="32"/>
                  </a:cubicBezTo>
                  <a:close/>
                  <a:moveTo>
                    <a:pt x="629" y="107"/>
                  </a:moveTo>
                  <a:cubicBezTo>
                    <a:pt x="628" y="112"/>
                    <a:pt x="628" y="115"/>
                    <a:pt x="628" y="117"/>
                  </a:cubicBezTo>
                  <a:cubicBezTo>
                    <a:pt x="618" y="117"/>
                    <a:pt x="611" y="116"/>
                    <a:pt x="606" y="116"/>
                  </a:cubicBezTo>
                  <a:cubicBezTo>
                    <a:pt x="603" y="116"/>
                    <a:pt x="602" y="116"/>
                    <a:pt x="601" y="116"/>
                  </a:cubicBezTo>
                  <a:cubicBezTo>
                    <a:pt x="599" y="116"/>
                    <a:pt x="597" y="117"/>
                    <a:pt x="596" y="117"/>
                  </a:cubicBezTo>
                  <a:cubicBezTo>
                    <a:pt x="593" y="135"/>
                    <a:pt x="591" y="148"/>
                    <a:pt x="590" y="156"/>
                  </a:cubicBezTo>
                  <a:cubicBezTo>
                    <a:pt x="594" y="156"/>
                    <a:pt x="594" y="156"/>
                    <a:pt x="594" y="156"/>
                  </a:cubicBezTo>
                  <a:cubicBezTo>
                    <a:pt x="603" y="156"/>
                    <a:pt x="609" y="156"/>
                    <a:pt x="612" y="155"/>
                  </a:cubicBezTo>
                  <a:cubicBezTo>
                    <a:pt x="619" y="155"/>
                    <a:pt x="624" y="154"/>
                    <a:pt x="627" y="154"/>
                  </a:cubicBezTo>
                  <a:cubicBezTo>
                    <a:pt x="626" y="157"/>
                    <a:pt x="625" y="161"/>
                    <a:pt x="626" y="165"/>
                  </a:cubicBezTo>
                  <a:cubicBezTo>
                    <a:pt x="614" y="165"/>
                    <a:pt x="614" y="165"/>
                    <a:pt x="614" y="165"/>
                  </a:cubicBezTo>
                  <a:cubicBezTo>
                    <a:pt x="606" y="165"/>
                    <a:pt x="599" y="165"/>
                    <a:pt x="593" y="165"/>
                  </a:cubicBezTo>
                  <a:cubicBezTo>
                    <a:pt x="586" y="165"/>
                    <a:pt x="586" y="165"/>
                    <a:pt x="586" y="165"/>
                  </a:cubicBezTo>
                  <a:cubicBezTo>
                    <a:pt x="584" y="165"/>
                    <a:pt x="583" y="165"/>
                    <a:pt x="581" y="165"/>
                  </a:cubicBezTo>
                  <a:cubicBezTo>
                    <a:pt x="580" y="165"/>
                    <a:pt x="579" y="165"/>
                    <a:pt x="579" y="165"/>
                  </a:cubicBezTo>
                  <a:cubicBezTo>
                    <a:pt x="573" y="165"/>
                    <a:pt x="573" y="165"/>
                    <a:pt x="573" y="165"/>
                  </a:cubicBezTo>
                  <a:cubicBezTo>
                    <a:pt x="579" y="132"/>
                    <a:pt x="584" y="98"/>
                    <a:pt x="588" y="64"/>
                  </a:cubicBezTo>
                  <a:cubicBezTo>
                    <a:pt x="594" y="64"/>
                    <a:pt x="599" y="64"/>
                    <a:pt x="601" y="64"/>
                  </a:cubicBezTo>
                  <a:cubicBezTo>
                    <a:pt x="625" y="64"/>
                    <a:pt x="625" y="64"/>
                    <a:pt x="625" y="64"/>
                  </a:cubicBezTo>
                  <a:cubicBezTo>
                    <a:pt x="629" y="64"/>
                    <a:pt x="635" y="64"/>
                    <a:pt x="641" y="64"/>
                  </a:cubicBezTo>
                  <a:cubicBezTo>
                    <a:pt x="640" y="67"/>
                    <a:pt x="639" y="71"/>
                    <a:pt x="639" y="75"/>
                  </a:cubicBezTo>
                  <a:cubicBezTo>
                    <a:pt x="611" y="73"/>
                    <a:pt x="611" y="73"/>
                    <a:pt x="611" y="73"/>
                  </a:cubicBezTo>
                  <a:cubicBezTo>
                    <a:pt x="607" y="73"/>
                    <a:pt x="605" y="73"/>
                    <a:pt x="603" y="73"/>
                  </a:cubicBezTo>
                  <a:cubicBezTo>
                    <a:pt x="600" y="90"/>
                    <a:pt x="598" y="102"/>
                    <a:pt x="597" y="108"/>
                  </a:cubicBezTo>
                  <a:cubicBezTo>
                    <a:pt x="598" y="108"/>
                    <a:pt x="598" y="108"/>
                    <a:pt x="599" y="108"/>
                  </a:cubicBezTo>
                  <a:cubicBezTo>
                    <a:pt x="600" y="108"/>
                    <a:pt x="601" y="108"/>
                    <a:pt x="602" y="108"/>
                  </a:cubicBezTo>
                  <a:cubicBezTo>
                    <a:pt x="607" y="108"/>
                    <a:pt x="607" y="108"/>
                    <a:pt x="607" y="108"/>
                  </a:cubicBezTo>
                  <a:cubicBezTo>
                    <a:pt x="612" y="108"/>
                    <a:pt x="619" y="108"/>
                    <a:pt x="629" y="107"/>
                  </a:cubicBezTo>
                  <a:close/>
                  <a:moveTo>
                    <a:pt x="699" y="84"/>
                  </a:moveTo>
                  <a:cubicBezTo>
                    <a:pt x="694" y="90"/>
                    <a:pt x="688" y="93"/>
                    <a:pt x="680" y="95"/>
                  </a:cubicBezTo>
                  <a:cubicBezTo>
                    <a:pt x="689" y="114"/>
                    <a:pt x="697" y="131"/>
                    <a:pt x="704" y="144"/>
                  </a:cubicBezTo>
                  <a:cubicBezTo>
                    <a:pt x="686" y="144"/>
                    <a:pt x="686" y="144"/>
                    <a:pt x="686" y="144"/>
                  </a:cubicBezTo>
                  <a:cubicBezTo>
                    <a:pt x="681" y="133"/>
                    <a:pt x="674" y="117"/>
                    <a:pt x="663" y="96"/>
                  </a:cubicBezTo>
                  <a:cubicBezTo>
                    <a:pt x="663" y="96"/>
                    <a:pt x="663" y="96"/>
                    <a:pt x="662" y="96"/>
                  </a:cubicBezTo>
                  <a:cubicBezTo>
                    <a:pt x="660" y="96"/>
                    <a:pt x="660" y="96"/>
                    <a:pt x="660" y="96"/>
                  </a:cubicBezTo>
                  <a:cubicBezTo>
                    <a:pt x="659" y="106"/>
                    <a:pt x="657" y="122"/>
                    <a:pt x="654" y="144"/>
                  </a:cubicBezTo>
                  <a:cubicBezTo>
                    <a:pt x="637" y="144"/>
                    <a:pt x="637" y="144"/>
                    <a:pt x="637" y="144"/>
                  </a:cubicBezTo>
                  <a:cubicBezTo>
                    <a:pt x="644" y="113"/>
                    <a:pt x="649" y="79"/>
                    <a:pt x="653" y="43"/>
                  </a:cubicBezTo>
                  <a:cubicBezTo>
                    <a:pt x="661" y="43"/>
                    <a:pt x="666" y="43"/>
                    <a:pt x="666" y="43"/>
                  </a:cubicBezTo>
                  <a:cubicBezTo>
                    <a:pt x="679" y="43"/>
                    <a:pt x="679" y="43"/>
                    <a:pt x="679" y="43"/>
                  </a:cubicBezTo>
                  <a:cubicBezTo>
                    <a:pt x="698" y="43"/>
                    <a:pt x="707" y="49"/>
                    <a:pt x="707" y="63"/>
                  </a:cubicBezTo>
                  <a:cubicBezTo>
                    <a:pt x="707" y="71"/>
                    <a:pt x="705" y="78"/>
                    <a:pt x="699" y="84"/>
                  </a:cubicBezTo>
                  <a:close/>
                  <a:moveTo>
                    <a:pt x="683" y="81"/>
                  </a:moveTo>
                  <a:cubicBezTo>
                    <a:pt x="688" y="78"/>
                    <a:pt x="691" y="72"/>
                    <a:pt x="691" y="65"/>
                  </a:cubicBezTo>
                  <a:cubicBezTo>
                    <a:pt x="691" y="56"/>
                    <a:pt x="685" y="52"/>
                    <a:pt x="674" y="52"/>
                  </a:cubicBezTo>
                  <a:cubicBezTo>
                    <a:pt x="668" y="52"/>
                    <a:pt x="668" y="52"/>
                    <a:pt x="668" y="52"/>
                  </a:cubicBezTo>
                  <a:cubicBezTo>
                    <a:pt x="665" y="69"/>
                    <a:pt x="663" y="80"/>
                    <a:pt x="662" y="87"/>
                  </a:cubicBezTo>
                  <a:cubicBezTo>
                    <a:pt x="664" y="87"/>
                    <a:pt x="664" y="87"/>
                    <a:pt x="664" y="87"/>
                  </a:cubicBezTo>
                  <a:cubicBezTo>
                    <a:pt x="671" y="87"/>
                    <a:pt x="678" y="85"/>
                    <a:pt x="683" y="8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0"/>
            <a:lstStyle/>
            <a:p>
              <a:endParaRPr lang="en-US" dirty="0"/>
            </a:p>
          </p:txBody>
        </p:sp>
        <p:sp>
          <p:nvSpPr>
            <p:cNvPr id="8" name="Freeform 13"/>
            <p:cNvSpPr>
              <a:spLocks noEditPoints="1"/>
            </p:cNvSpPr>
            <p:nvPr/>
          </p:nvSpPr>
          <p:spPr bwMode="black">
            <a:xfrm>
              <a:off x="1399010" y="7159625"/>
              <a:ext cx="712917" cy="216985"/>
            </a:xfrm>
            <a:custGeom>
              <a:avLst/>
              <a:gdLst>
                <a:gd name="T0" fmla="*/ 2147483647 w 587"/>
                <a:gd name="T1" fmla="*/ 2147483647 h 187"/>
                <a:gd name="T2" fmla="*/ 2147483647 w 587"/>
                <a:gd name="T3" fmla="*/ 2147483647 h 187"/>
                <a:gd name="T4" fmla="*/ 2147483647 w 587"/>
                <a:gd name="T5" fmla="*/ 2147483647 h 187"/>
                <a:gd name="T6" fmla="*/ 0 w 587"/>
                <a:gd name="T7" fmla="*/ 2147483647 h 187"/>
                <a:gd name="T8" fmla="*/ 2147483647 w 587"/>
                <a:gd name="T9" fmla="*/ 2147483647 h 187"/>
                <a:gd name="T10" fmla="*/ 2147483647 w 587"/>
                <a:gd name="T11" fmla="*/ 2147483647 h 187"/>
                <a:gd name="T12" fmla="*/ 2147483647 w 587"/>
                <a:gd name="T13" fmla="*/ 2147483647 h 187"/>
                <a:gd name="T14" fmla="*/ 2147483647 w 587"/>
                <a:gd name="T15" fmla="*/ 2147483647 h 187"/>
                <a:gd name="T16" fmla="*/ 2147483647 w 587"/>
                <a:gd name="T17" fmla="*/ 2147483647 h 187"/>
                <a:gd name="T18" fmla="*/ 2147483647 w 587"/>
                <a:gd name="T19" fmla="*/ 2147483647 h 187"/>
                <a:gd name="T20" fmla="*/ 2147483647 w 587"/>
                <a:gd name="T21" fmla="*/ 2147483647 h 187"/>
                <a:gd name="T22" fmla="*/ 2147483647 w 587"/>
                <a:gd name="T23" fmla="*/ 2147483647 h 187"/>
                <a:gd name="T24" fmla="*/ 2147483647 w 587"/>
                <a:gd name="T25" fmla="*/ 2147483647 h 187"/>
                <a:gd name="T26" fmla="*/ 2147483647 w 587"/>
                <a:gd name="T27" fmla="*/ 2147483647 h 187"/>
                <a:gd name="T28" fmla="*/ 2147483647 w 587"/>
                <a:gd name="T29" fmla="*/ 2147483647 h 187"/>
                <a:gd name="T30" fmla="*/ 2147483647 w 587"/>
                <a:gd name="T31" fmla="*/ 2147483647 h 187"/>
                <a:gd name="T32" fmla="*/ 2147483647 w 587"/>
                <a:gd name="T33" fmla="*/ 2147483647 h 187"/>
                <a:gd name="T34" fmla="*/ 2147483647 w 587"/>
                <a:gd name="T35" fmla="*/ 2147483647 h 187"/>
                <a:gd name="T36" fmla="*/ 2147483647 w 587"/>
                <a:gd name="T37" fmla="*/ 2147483647 h 187"/>
                <a:gd name="T38" fmla="*/ 2147483647 w 587"/>
                <a:gd name="T39" fmla="*/ 2147483647 h 187"/>
                <a:gd name="T40" fmla="*/ 2147483647 w 587"/>
                <a:gd name="T41" fmla="*/ 2147483647 h 187"/>
                <a:gd name="T42" fmla="*/ 2147483647 w 587"/>
                <a:gd name="T43" fmla="*/ 2147483647 h 187"/>
                <a:gd name="T44" fmla="*/ 2147483647 w 587"/>
                <a:gd name="T45" fmla="*/ 2147483647 h 187"/>
                <a:gd name="T46" fmla="*/ 2147483647 w 587"/>
                <a:gd name="T47" fmla="*/ 2147483647 h 187"/>
                <a:gd name="T48" fmla="*/ 2147483647 w 587"/>
                <a:gd name="T49" fmla="*/ 2147483647 h 187"/>
                <a:gd name="T50" fmla="*/ 2147483647 w 587"/>
                <a:gd name="T51" fmla="*/ 2147483647 h 187"/>
                <a:gd name="T52" fmla="*/ 2147483647 w 587"/>
                <a:gd name="T53" fmla="*/ 2147483647 h 187"/>
                <a:gd name="T54" fmla="*/ 2147483647 w 587"/>
                <a:gd name="T55" fmla="*/ 2147483647 h 187"/>
                <a:gd name="T56" fmla="*/ 2147483647 w 587"/>
                <a:gd name="T57" fmla="*/ 2147483647 h 187"/>
                <a:gd name="T58" fmla="*/ 2147483647 w 587"/>
                <a:gd name="T59" fmla="*/ 2147483647 h 187"/>
                <a:gd name="T60" fmla="*/ 2147483647 w 587"/>
                <a:gd name="T61" fmla="*/ 2147483647 h 187"/>
                <a:gd name="T62" fmla="*/ 2147483647 w 587"/>
                <a:gd name="T63" fmla="*/ 2147483647 h 187"/>
                <a:gd name="T64" fmla="*/ 2147483647 w 587"/>
                <a:gd name="T65" fmla="*/ 2147483647 h 187"/>
                <a:gd name="T66" fmla="*/ 2147483647 w 587"/>
                <a:gd name="T67" fmla="*/ 2147483647 h 187"/>
                <a:gd name="T68" fmla="*/ 2147483647 w 587"/>
                <a:gd name="T69" fmla="*/ 2147483647 h 187"/>
                <a:gd name="T70" fmla="*/ 2147483647 w 587"/>
                <a:gd name="T71" fmla="*/ 2147483647 h 187"/>
                <a:gd name="T72" fmla="*/ 2147483647 w 587"/>
                <a:gd name="T73" fmla="*/ 2147483647 h 187"/>
                <a:gd name="T74" fmla="*/ 2147483647 w 587"/>
                <a:gd name="T75" fmla="*/ 2147483647 h 187"/>
                <a:gd name="T76" fmla="*/ 2147483647 w 587"/>
                <a:gd name="T77" fmla="*/ 2147483647 h 187"/>
                <a:gd name="T78" fmla="*/ 2147483647 w 587"/>
                <a:gd name="T79" fmla="*/ 2147483647 h 187"/>
                <a:gd name="T80" fmla="*/ 2147483647 w 587"/>
                <a:gd name="T81" fmla="*/ 2147483647 h 187"/>
                <a:gd name="T82" fmla="*/ 2147483647 w 587"/>
                <a:gd name="T83" fmla="*/ 2147483647 h 187"/>
                <a:gd name="T84" fmla="*/ 2147483647 w 587"/>
                <a:gd name="T85" fmla="*/ 2147483647 h 187"/>
                <a:gd name="T86" fmla="*/ 2147483647 w 587"/>
                <a:gd name="T87" fmla="*/ 2147483647 h 187"/>
                <a:gd name="T88" fmla="*/ 2147483647 w 587"/>
                <a:gd name="T89" fmla="*/ 2147483647 h 187"/>
                <a:gd name="T90" fmla="*/ 2147483647 w 587"/>
                <a:gd name="T91" fmla="*/ 2147483647 h 187"/>
                <a:gd name="T92" fmla="*/ 2147483647 w 587"/>
                <a:gd name="T93" fmla="*/ 2147483647 h 187"/>
                <a:gd name="T94" fmla="*/ 2147483647 w 587"/>
                <a:gd name="T95" fmla="*/ 2147483647 h 1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87" h="187">
                  <a:moveTo>
                    <a:pt x="65" y="55"/>
                  </a:moveTo>
                  <a:cubicBezTo>
                    <a:pt x="82" y="55"/>
                    <a:pt x="82" y="55"/>
                    <a:pt x="82" y="55"/>
                  </a:cubicBezTo>
                  <a:cubicBezTo>
                    <a:pt x="75" y="85"/>
                    <a:pt x="70" y="118"/>
                    <a:pt x="67" y="153"/>
                  </a:cubicBezTo>
                  <a:cubicBezTo>
                    <a:pt x="50" y="153"/>
                    <a:pt x="50" y="153"/>
                    <a:pt x="50" y="153"/>
                  </a:cubicBezTo>
                  <a:cubicBezTo>
                    <a:pt x="54" y="131"/>
                    <a:pt x="57" y="115"/>
                    <a:pt x="59" y="104"/>
                  </a:cubicBezTo>
                  <a:cubicBezTo>
                    <a:pt x="59" y="104"/>
                    <a:pt x="58" y="104"/>
                    <a:pt x="56" y="104"/>
                  </a:cubicBezTo>
                  <a:cubicBezTo>
                    <a:pt x="54" y="104"/>
                    <a:pt x="52" y="104"/>
                    <a:pt x="51" y="104"/>
                  </a:cubicBezTo>
                  <a:cubicBezTo>
                    <a:pt x="43" y="104"/>
                    <a:pt x="36" y="104"/>
                    <a:pt x="29" y="104"/>
                  </a:cubicBezTo>
                  <a:cubicBezTo>
                    <a:pt x="28" y="104"/>
                    <a:pt x="26" y="104"/>
                    <a:pt x="25" y="104"/>
                  </a:cubicBezTo>
                  <a:cubicBezTo>
                    <a:pt x="22" y="104"/>
                    <a:pt x="22" y="104"/>
                    <a:pt x="22" y="104"/>
                  </a:cubicBezTo>
                  <a:cubicBezTo>
                    <a:pt x="19" y="127"/>
                    <a:pt x="17" y="143"/>
                    <a:pt x="16" y="153"/>
                  </a:cubicBezTo>
                  <a:cubicBezTo>
                    <a:pt x="0" y="153"/>
                    <a:pt x="0" y="153"/>
                    <a:pt x="0" y="153"/>
                  </a:cubicBezTo>
                  <a:cubicBezTo>
                    <a:pt x="6" y="122"/>
                    <a:pt x="11" y="90"/>
                    <a:pt x="15" y="55"/>
                  </a:cubicBezTo>
                  <a:cubicBezTo>
                    <a:pt x="32" y="55"/>
                    <a:pt x="32" y="55"/>
                    <a:pt x="32" y="55"/>
                  </a:cubicBezTo>
                  <a:cubicBezTo>
                    <a:pt x="28" y="73"/>
                    <a:pt x="25" y="87"/>
                    <a:pt x="24" y="96"/>
                  </a:cubicBezTo>
                  <a:cubicBezTo>
                    <a:pt x="29" y="96"/>
                    <a:pt x="34" y="96"/>
                    <a:pt x="39" y="96"/>
                  </a:cubicBezTo>
                  <a:cubicBezTo>
                    <a:pt x="42" y="96"/>
                    <a:pt x="49" y="96"/>
                    <a:pt x="60" y="96"/>
                  </a:cubicBezTo>
                  <a:lnTo>
                    <a:pt x="65" y="55"/>
                  </a:lnTo>
                  <a:close/>
                  <a:moveTo>
                    <a:pt x="163" y="55"/>
                  </a:moveTo>
                  <a:cubicBezTo>
                    <a:pt x="168" y="63"/>
                    <a:pt x="171" y="72"/>
                    <a:pt x="171" y="84"/>
                  </a:cubicBezTo>
                  <a:cubicBezTo>
                    <a:pt x="171" y="99"/>
                    <a:pt x="167" y="113"/>
                    <a:pt x="158" y="125"/>
                  </a:cubicBezTo>
                  <a:cubicBezTo>
                    <a:pt x="148" y="139"/>
                    <a:pt x="136" y="146"/>
                    <a:pt x="121" y="146"/>
                  </a:cubicBezTo>
                  <a:cubicBezTo>
                    <a:pt x="110" y="146"/>
                    <a:pt x="101" y="142"/>
                    <a:pt x="95" y="134"/>
                  </a:cubicBezTo>
                  <a:cubicBezTo>
                    <a:pt x="89" y="126"/>
                    <a:pt x="87" y="117"/>
                    <a:pt x="87" y="105"/>
                  </a:cubicBezTo>
                  <a:cubicBezTo>
                    <a:pt x="87" y="90"/>
                    <a:pt x="91" y="76"/>
                    <a:pt x="99" y="64"/>
                  </a:cubicBezTo>
                  <a:cubicBezTo>
                    <a:pt x="109" y="50"/>
                    <a:pt x="122" y="43"/>
                    <a:pt x="137" y="43"/>
                  </a:cubicBezTo>
                  <a:cubicBezTo>
                    <a:pt x="148" y="43"/>
                    <a:pt x="157" y="47"/>
                    <a:pt x="163" y="55"/>
                  </a:cubicBezTo>
                  <a:close/>
                  <a:moveTo>
                    <a:pt x="147" y="117"/>
                  </a:moveTo>
                  <a:cubicBezTo>
                    <a:pt x="152" y="106"/>
                    <a:pt x="155" y="95"/>
                    <a:pt x="155" y="83"/>
                  </a:cubicBezTo>
                  <a:cubicBezTo>
                    <a:pt x="155" y="62"/>
                    <a:pt x="149" y="52"/>
                    <a:pt x="136" y="52"/>
                  </a:cubicBezTo>
                  <a:cubicBezTo>
                    <a:pt x="126" y="52"/>
                    <a:pt x="117" y="59"/>
                    <a:pt x="111" y="72"/>
                  </a:cubicBezTo>
                  <a:cubicBezTo>
                    <a:pt x="105" y="83"/>
                    <a:pt x="103" y="95"/>
                    <a:pt x="103" y="107"/>
                  </a:cubicBezTo>
                  <a:cubicBezTo>
                    <a:pt x="103" y="127"/>
                    <a:pt x="109" y="137"/>
                    <a:pt x="122" y="137"/>
                  </a:cubicBezTo>
                  <a:cubicBezTo>
                    <a:pt x="132" y="137"/>
                    <a:pt x="140" y="130"/>
                    <a:pt x="147" y="117"/>
                  </a:cubicBezTo>
                  <a:close/>
                  <a:moveTo>
                    <a:pt x="258" y="44"/>
                  </a:moveTo>
                  <a:cubicBezTo>
                    <a:pt x="245" y="107"/>
                    <a:pt x="245" y="107"/>
                    <a:pt x="245" y="107"/>
                  </a:cubicBezTo>
                  <a:cubicBezTo>
                    <a:pt x="240" y="133"/>
                    <a:pt x="227" y="146"/>
                    <a:pt x="207" y="146"/>
                  </a:cubicBezTo>
                  <a:cubicBezTo>
                    <a:pt x="187" y="146"/>
                    <a:pt x="177" y="137"/>
                    <a:pt x="177" y="117"/>
                  </a:cubicBezTo>
                  <a:cubicBezTo>
                    <a:pt x="177" y="117"/>
                    <a:pt x="178" y="112"/>
                    <a:pt x="179" y="104"/>
                  </a:cubicBezTo>
                  <a:cubicBezTo>
                    <a:pt x="180" y="98"/>
                    <a:pt x="182" y="87"/>
                    <a:pt x="184" y="74"/>
                  </a:cubicBezTo>
                  <a:cubicBezTo>
                    <a:pt x="186" y="62"/>
                    <a:pt x="188" y="51"/>
                    <a:pt x="188" y="44"/>
                  </a:cubicBezTo>
                  <a:cubicBezTo>
                    <a:pt x="205" y="44"/>
                    <a:pt x="205" y="44"/>
                    <a:pt x="205" y="44"/>
                  </a:cubicBezTo>
                  <a:cubicBezTo>
                    <a:pt x="202" y="58"/>
                    <a:pt x="200" y="70"/>
                    <a:pt x="197" y="81"/>
                  </a:cubicBezTo>
                  <a:cubicBezTo>
                    <a:pt x="195" y="97"/>
                    <a:pt x="193" y="109"/>
                    <a:pt x="193" y="118"/>
                  </a:cubicBezTo>
                  <a:cubicBezTo>
                    <a:pt x="193" y="130"/>
                    <a:pt x="198" y="136"/>
                    <a:pt x="209" y="136"/>
                  </a:cubicBezTo>
                  <a:cubicBezTo>
                    <a:pt x="217" y="136"/>
                    <a:pt x="224" y="132"/>
                    <a:pt x="228" y="125"/>
                  </a:cubicBezTo>
                  <a:cubicBezTo>
                    <a:pt x="231" y="120"/>
                    <a:pt x="234" y="113"/>
                    <a:pt x="236" y="103"/>
                  </a:cubicBezTo>
                  <a:cubicBezTo>
                    <a:pt x="240" y="80"/>
                    <a:pt x="243" y="60"/>
                    <a:pt x="245" y="44"/>
                  </a:cubicBezTo>
                  <a:lnTo>
                    <a:pt x="258" y="44"/>
                  </a:lnTo>
                  <a:close/>
                  <a:moveTo>
                    <a:pt x="270" y="70"/>
                  </a:moveTo>
                  <a:cubicBezTo>
                    <a:pt x="276" y="64"/>
                    <a:pt x="284" y="61"/>
                    <a:pt x="293" y="61"/>
                  </a:cubicBezTo>
                  <a:cubicBezTo>
                    <a:pt x="302" y="61"/>
                    <a:pt x="309" y="63"/>
                    <a:pt x="314" y="68"/>
                  </a:cubicBezTo>
                  <a:cubicBezTo>
                    <a:pt x="312" y="73"/>
                    <a:pt x="310" y="78"/>
                    <a:pt x="310" y="81"/>
                  </a:cubicBezTo>
                  <a:cubicBezTo>
                    <a:pt x="308" y="81"/>
                    <a:pt x="308" y="81"/>
                    <a:pt x="308" y="81"/>
                  </a:cubicBezTo>
                  <a:cubicBezTo>
                    <a:pt x="308" y="80"/>
                    <a:pt x="307" y="78"/>
                    <a:pt x="304" y="75"/>
                  </a:cubicBezTo>
                  <a:cubicBezTo>
                    <a:pt x="301" y="72"/>
                    <a:pt x="297" y="70"/>
                    <a:pt x="292" y="70"/>
                  </a:cubicBezTo>
                  <a:cubicBezTo>
                    <a:pt x="287" y="70"/>
                    <a:pt x="283" y="71"/>
                    <a:pt x="279" y="74"/>
                  </a:cubicBezTo>
                  <a:cubicBezTo>
                    <a:pt x="276" y="77"/>
                    <a:pt x="274" y="81"/>
                    <a:pt x="274" y="86"/>
                  </a:cubicBezTo>
                  <a:cubicBezTo>
                    <a:pt x="274" y="91"/>
                    <a:pt x="276" y="95"/>
                    <a:pt x="279" y="98"/>
                  </a:cubicBezTo>
                  <a:cubicBezTo>
                    <a:pt x="281" y="99"/>
                    <a:pt x="285" y="102"/>
                    <a:pt x="291" y="105"/>
                  </a:cubicBezTo>
                  <a:cubicBezTo>
                    <a:pt x="297" y="108"/>
                    <a:pt x="301" y="111"/>
                    <a:pt x="303" y="114"/>
                  </a:cubicBezTo>
                  <a:cubicBezTo>
                    <a:pt x="306" y="118"/>
                    <a:pt x="308" y="123"/>
                    <a:pt x="308" y="130"/>
                  </a:cubicBezTo>
                  <a:cubicBezTo>
                    <a:pt x="308" y="139"/>
                    <a:pt x="304" y="148"/>
                    <a:pt x="296" y="154"/>
                  </a:cubicBezTo>
                  <a:cubicBezTo>
                    <a:pt x="289" y="161"/>
                    <a:pt x="280" y="164"/>
                    <a:pt x="270" y="164"/>
                  </a:cubicBezTo>
                  <a:cubicBezTo>
                    <a:pt x="262" y="164"/>
                    <a:pt x="254" y="161"/>
                    <a:pt x="247" y="156"/>
                  </a:cubicBezTo>
                  <a:cubicBezTo>
                    <a:pt x="249" y="150"/>
                    <a:pt x="251" y="145"/>
                    <a:pt x="251" y="142"/>
                  </a:cubicBezTo>
                  <a:cubicBezTo>
                    <a:pt x="253" y="142"/>
                    <a:pt x="253" y="142"/>
                    <a:pt x="253" y="142"/>
                  </a:cubicBezTo>
                  <a:cubicBezTo>
                    <a:pt x="257" y="151"/>
                    <a:pt x="263" y="155"/>
                    <a:pt x="271" y="155"/>
                  </a:cubicBezTo>
                  <a:cubicBezTo>
                    <a:pt x="277" y="155"/>
                    <a:pt x="282" y="153"/>
                    <a:pt x="286" y="149"/>
                  </a:cubicBezTo>
                  <a:cubicBezTo>
                    <a:pt x="290" y="144"/>
                    <a:pt x="292" y="139"/>
                    <a:pt x="292" y="134"/>
                  </a:cubicBezTo>
                  <a:cubicBezTo>
                    <a:pt x="292" y="129"/>
                    <a:pt x="289" y="124"/>
                    <a:pt x="283" y="121"/>
                  </a:cubicBezTo>
                  <a:cubicBezTo>
                    <a:pt x="274" y="115"/>
                    <a:pt x="269" y="112"/>
                    <a:pt x="268" y="110"/>
                  </a:cubicBezTo>
                  <a:cubicBezTo>
                    <a:pt x="263" y="106"/>
                    <a:pt x="261" y="100"/>
                    <a:pt x="261" y="93"/>
                  </a:cubicBezTo>
                  <a:cubicBezTo>
                    <a:pt x="261" y="84"/>
                    <a:pt x="264" y="76"/>
                    <a:pt x="270" y="70"/>
                  </a:cubicBezTo>
                  <a:close/>
                  <a:moveTo>
                    <a:pt x="476" y="156"/>
                  </a:moveTo>
                  <a:cubicBezTo>
                    <a:pt x="478" y="156"/>
                    <a:pt x="478" y="156"/>
                    <a:pt x="478" y="156"/>
                  </a:cubicBezTo>
                  <a:cubicBezTo>
                    <a:pt x="474" y="173"/>
                    <a:pt x="474" y="173"/>
                    <a:pt x="474" y="173"/>
                  </a:cubicBezTo>
                  <a:cubicBezTo>
                    <a:pt x="472" y="175"/>
                    <a:pt x="468" y="177"/>
                    <a:pt x="461" y="180"/>
                  </a:cubicBezTo>
                  <a:cubicBezTo>
                    <a:pt x="451" y="185"/>
                    <a:pt x="440" y="187"/>
                    <a:pt x="430" y="187"/>
                  </a:cubicBezTo>
                  <a:cubicBezTo>
                    <a:pt x="413" y="187"/>
                    <a:pt x="400" y="181"/>
                    <a:pt x="390" y="168"/>
                  </a:cubicBezTo>
                  <a:cubicBezTo>
                    <a:pt x="381" y="156"/>
                    <a:pt x="376" y="142"/>
                    <a:pt x="375" y="124"/>
                  </a:cubicBezTo>
                  <a:cubicBezTo>
                    <a:pt x="364" y="124"/>
                    <a:pt x="364" y="124"/>
                    <a:pt x="364" y="124"/>
                  </a:cubicBezTo>
                  <a:cubicBezTo>
                    <a:pt x="360" y="124"/>
                    <a:pt x="352" y="124"/>
                    <a:pt x="339" y="124"/>
                  </a:cubicBezTo>
                  <a:cubicBezTo>
                    <a:pt x="338" y="124"/>
                    <a:pt x="336" y="124"/>
                    <a:pt x="332" y="124"/>
                  </a:cubicBezTo>
                  <a:cubicBezTo>
                    <a:pt x="328" y="124"/>
                    <a:pt x="325" y="124"/>
                    <a:pt x="322" y="124"/>
                  </a:cubicBezTo>
                  <a:cubicBezTo>
                    <a:pt x="316" y="124"/>
                    <a:pt x="316" y="124"/>
                    <a:pt x="316" y="124"/>
                  </a:cubicBezTo>
                  <a:cubicBezTo>
                    <a:pt x="322" y="92"/>
                    <a:pt x="327" y="59"/>
                    <a:pt x="330" y="26"/>
                  </a:cubicBezTo>
                  <a:cubicBezTo>
                    <a:pt x="337" y="26"/>
                    <a:pt x="341" y="26"/>
                    <a:pt x="343" y="26"/>
                  </a:cubicBezTo>
                  <a:cubicBezTo>
                    <a:pt x="366" y="26"/>
                    <a:pt x="366" y="26"/>
                    <a:pt x="366" y="26"/>
                  </a:cubicBezTo>
                  <a:cubicBezTo>
                    <a:pt x="370" y="26"/>
                    <a:pt x="376" y="26"/>
                    <a:pt x="382" y="26"/>
                  </a:cubicBezTo>
                  <a:cubicBezTo>
                    <a:pt x="381" y="29"/>
                    <a:pt x="380" y="33"/>
                    <a:pt x="380" y="37"/>
                  </a:cubicBezTo>
                  <a:cubicBezTo>
                    <a:pt x="363" y="35"/>
                    <a:pt x="351" y="35"/>
                    <a:pt x="345" y="35"/>
                  </a:cubicBezTo>
                  <a:cubicBezTo>
                    <a:pt x="342" y="52"/>
                    <a:pt x="340" y="63"/>
                    <a:pt x="339" y="68"/>
                  </a:cubicBezTo>
                  <a:cubicBezTo>
                    <a:pt x="340" y="68"/>
                    <a:pt x="342" y="68"/>
                    <a:pt x="344" y="68"/>
                  </a:cubicBezTo>
                  <a:cubicBezTo>
                    <a:pt x="346" y="69"/>
                    <a:pt x="348" y="69"/>
                    <a:pt x="349" y="69"/>
                  </a:cubicBezTo>
                  <a:cubicBezTo>
                    <a:pt x="350" y="69"/>
                    <a:pt x="356" y="68"/>
                    <a:pt x="366" y="68"/>
                  </a:cubicBezTo>
                  <a:cubicBezTo>
                    <a:pt x="365" y="72"/>
                    <a:pt x="365" y="76"/>
                    <a:pt x="365" y="78"/>
                  </a:cubicBezTo>
                  <a:cubicBezTo>
                    <a:pt x="360" y="77"/>
                    <a:pt x="354" y="77"/>
                    <a:pt x="347" y="77"/>
                  </a:cubicBezTo>
                  <a:cubicBezTo>
                    <a:pt x="345" y="77"/>
                    <a:pt x="343" y="77"/>
                    <a:pt x="342" y="77"/>
                  </a:cubicBezTo>
                  <a:cubicBezTo>
                    <a:pt x="339" y="77"/>
                    <a:pt x="338" y="77"/>
                    <a:pt x="338" y="77"/>
                  </a:cubicBezTo>
                  <a:cubicBezTo>
                    <a:pt x="335" y="94"/>
                    <a:pt x="333" y="107"/>
                    <a:pt x="332" y="115"/>
                  </a:cubicBezTo>
                  <a:cubicBezTo>
                    <a:pt x="339" y="115"/>
                    <a:pt x="339" y="115"/>
                    <a:pt x="339" y="115"/>
                  </a:cubicBezTo>
                  <a:cubicBezTo>
                    <a:pt x="355" y="115"/>
                    <a:pt x="367" y="114"/>
                    <a:pt x="374" y="113"/>
                  </a:cubicBezTo>
                  <a:cubicBezTo>
                    <a:pt x="374" y="113"/>
                    <a:pt x="374" y="113"/>
                    <a:pt x="374" y="113"/>
                  </a:cubicBezTo>
                  <a:cubicBezTo>
                    <a:pt x="374" y="86"/>
                    <a:pt x="382" y="60"/>
                    <a:pt x="396" y="38"/>
                  </a:cubicBezTo>
                  <a:cubicBezTo>
                    <a:pt x="413" y="12"/>
                    <a:pt x="435" y="0"/>
                    <a:pt x="461" y="0"/>
                  </a:cubicBezTo>
                  <a:cubicBezTo>
                    <a:pt x="471" y="0"/>
                    <a:pt x="480" y="2"/>
                    <a:pt x="489" y="6"/>
                  </a:cubicBezTo>
                  <a:cubicBezTo>
                    <a:pt x="494" y="8"/>
                    <a:pt x="498" y="10"/>
                    <a:pt x="501" y="12"/>
                  </a:cubicBezTo>
                  <a:cubicBezTo>
                    <a:pt x="497" y="19"/>
                    <a:pt x="495" y="26"/>
                    <a:pt x="493" y="32"/>
                  </a:cubicBezTo>
                  <a:cubicBezTo>
                    <a:pt x="491" y="32"/>
                    <a:pt x="491" y="32"/>
                    <a:pt x="491" y="32"/>
                  </a:cubicBezTo>
                  <a:cubicBezTo>
                    <a:pt x="488" y="29"/>
                    <a:pt x="485" y="25"/>
                    <a:pt x="483" y="21"/>
                  </a:cubicBezTo>
                  <a:cubicBezTo>
                    <a:pt x="476" y="14"/>
                    <a:pt x="468" y="11"/>
                    <a:pt x="459" y="11"/>
                  </a:cubicBezTo>
                  <a:cubicBezTo>
                    <a:pt x="438" y="11"/>
                    <a:pt x="421" y="25"/>
                    <a:pt x="409" y="52"/>
                  </a:cubicBezTo>
                  <a:cubicBezTo>
                    <a:pt x="399" y="74"/>
                    <a:pt x="394" y="96"/>
                    <a:pt x="394" y="120"/>
                  </a:cubicBezTo>
                  <a:cubicBezTo>
                    <a:pt x="394" y="136"/>
                    <a:pt x="398" y="150"/>
                    <a:pt x="406" y="161"/>
                  </a:cubicBezTo>
                  <a:cubicBezTo>
                    <a:pt x="413" y="171"/>
                    <a:pt x="423" y="176"/>
                    <a:pt x="434" y="176"/>
                  </a:cubicBezTo>
                  <a:cubicBezTo>
                    <a:pt x="450" y="176"/>
                    <a:pt x="464" y="169"/>
                    <a:pt x="476" y="156"/>
                  </a:cubicBezTo>
                  <a:close/>
                  <a:moveTo>
                    <a:pt x="579" y="55"/>
                  </a:moveTo>
                  <a:cubicBezTo>
                    <a:pt x="584" y="63"/>
                    <a:pt x="587" y="72"/>
                    <a:pt x="587" y="83"/>
                  </a:cubicBezTo>
                  <a:cubicBezTo>
                    <a:pt x="587" y="99"/>
                    <a:pt x="582" y="112"/>
                    <a:pt x="574" y="125"/>
                  </a:cubicBezTo>
                  <a:cubicBezTo>
                    <a:pt x="564" y="139"/>
                    <a:pt x="552" y="146"/>
                    <a:pt x="537" y="146"/>
                  </a:cubicBezTo>
                  <a:cubicBezTo>
                    <a:pt x="521" y="146"/>
                    <a:pt x="512" y="139"/>
                    <a:pt x="507" y="124"/>
                  </a:cubicBezTo>
                  <a:cubicBezTo>
                    <a:pt x="499" y="139"/>
                    <a:pt x="487" y="146"/>
                    <a:pt x="471" y="146"/>
                  </a:cubicBezTo>
                  <a:cubicBezTo>
                    <a:pt x="460" y="146"/>
                    <a:pt x="451" y="142"/>
                    <a:pt x="445" y="134"/>
                  </a:cubicBezTo>
                  <a:cubicBezTo>
                    <a:pt x="440" y="127"/>
                    <a:pt x="437" y="117"/>
                    <a:pt x="437" y="105"/>
                  </a:cubicBezTo>
                  <a:cubicBezTo>
                    <a:pt x="437" y="90"/>
                    <a:pt x="441" y="76"/>
                    <a:pt x="450" y="64"/>
                  </a:cubicBezTo>
                  <a:cubicBezTo>
                    <a:pt x="460" y="50"/>
                    <a:pt x="472" y="43"/>
                    <a:pt x="487" y="43"/>
                  </a:cubicBezTo>
                  <a:cubicBezTo>
                    <a:pt x="503" y="43"/>
                    <a:pt x="513" y="50"/>
                    <a:pt x="517" y="64"/>
                  </a:cubicBezTo>
                  <a:cubicBezTo>
                    <a:pt x="524" y="50"/>
                    <a:pt x="536" y="43"/>
                    <a:pt x="553" y="43"/>
                  </a:cubicBezTo>
                  <a:cubicBezTo>
                    <a:pt x="564" y="43"/>
                    <a:pt x="572" y="47"/>
                    <a:pt x="579" y="55"/>
                  </a:cubicBezTo>
                  <a:close/>
                  <a:moveTo>
                    <a:pt x="497" y="117"/>
                  </a:moveTo>
                  <a:cubicBezTo>
                    <a:pt x="503" y="106"/>
                    <a:pt x="505" y="94"/>
                    <a:pt x="505" y="82"/>
                  </a:cubicBezTo>
                  <a:cubicBezTo>
                    <a:pt x="505" y="62"/>
                    <a:pt x="499" y="52"/>
                    <a:pt x="486" y="52"/>
                  </a:cubicBezTo>
                  <a:cubicBezTo>
                    <a:pt x="476" y="52"/>
                    <a:pt x="468" y="58"/>
                    <a:pt x="461" y="72"/>
                  </a:cubicBezTo>
                  <a:cubicBezTo>
                    <a:pt x="456" y="83"/>
                    <a:pt x="453" y="95"/>
                    <a:pt x="453" y="107"/>
                  </a:cubicBezTo>
                  <a:cubicBezTo>
                    <a:pt x="453" y="127"/>
                    <a:pt x="459" y="137"/>
                    <a:pt x="472" y="137"/>
                  </a:cubicBezTo>
                  <a:cubicBezTo>
                    <a:pt x="482" y="137"/>
                    <a:pt x="491" y="130"/>
                    <a:pt x="497" y="117"/>
                  </a:cubicBezTo>
                  <a:close/>
                  <a:moveTo>
                    <a:pt x="561" y="117"/>
                  </a:moveTo>
                  <a:cubicBezTo>
                    <a:pt x="567" y="106"/>
                    <a:pt x="569" y="94"/>
                    <a:pt x="569" y="82"/>
                  </a:cubicBezTo>
                  <a:cubicBezTo>
                    <a:pt x="569" y="62"/>
                    <a:pt x="563" y="53"/>
                    <a:pt x="551" y="53"/>
                  </a:cubicBezTo>
                  <a:cubicBezTo>
                    <a:pt x="541" y="53"/>
                    <a:pt x="532" y="59"/>
                    <a:pt x="526" y="72"/>
                  </a:cubicBezTo>
                  <a:cubicBezTo>
                    <a:pt x="521" y="83"/>
                    <a:pt x="518" y="94"/>
                    <a:pt x="518" y="106"/>
                  </a:cubicBezTo>
                  <a:cubicBezTo>
                    <a:pt x="518" y="127"/>
                    <a:pt x="524" y="137"/>
                    <a:pt x="537" y="137"/>
                  </a:cubicBezTo>
                  <a:cubicBezTo>
                    <a:pt x="547" y="137"/>
                    <a:pt x="555" y="130"/>
                    <a:pt x="561" y="11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0"/>
            <a:lstStyle/>
            <a:p>
              <a:endParaRPr lang="en-US" dirty="0"/>
            </a:p>
          </p:txBody>
        </p:sp>
        <p:sp>
          <p:nvSpPr>
            <p:cNvPr id="9" name="Freeform 14"/>
            <p:cNvSpPr>
              <a:spLocks noEditPoints="1"/>
            </p:cNvSpPr>
            <p:nvPr/>
          </p:nvSpPr>
          <p:spPr bwMode="black">
            <a:xfrm>
              <a:off x="2113710" y="7159625"/>
              <a:ext cx="559640" cy="218825"/>
            </a:xfrm>
            <a:custGeom>
              <a:avLst/>
              <a:gdLst>
                <a:gd name="T0" fmla="*/ 2147483647 w 460"/>
                <a:gd name="T1" fmla="*/ 2147483647 h 188"/>
                <a:gd name="T2" fmla="*/ 0 w 460"/>
                <a:gd name="T3" fmla="*/ 2147483647 h 188"/>
                <a:gd name="T4" fmla="*/ 2147483647 w 460"/>
                <a:gd name="T5" fmla="*/ 2147483647 h 188"/>
                <a:gd name="T6" fmla="*/ 2147483647 w 460"/>
                <a:gd name="T7" fmla="*/ 2147483647 h 188"/>
                <a:gd name="T8" fmla="*/ 2147483647 w 460"/>
                <a:gd name="T9" fmla="*/ 2147483647 h 188"/>
                <a:gd name="T10" fmla="*/ 2147483647 w 460"/>
                <a:gd name="T11" fmla="*/ 2147483647 h 188"/>
                <a:gd name="T12" fmla="*/ 2147483647 w 460"/>
                <a:gd name="T13" fmla="*/ 2147483647 h 188"/>
                <a:gd name="T14" fmla="*/ 2147483647 w 460"/>
                <a:gd name="T15" fmla="*/ 2147483647 h 188"/>
                <a:gd name="T16" fmla="*/ 2147483647 w 460"/>
                <a:gd name="T17" fmla="*/ 2147483647 h 188"/>
                <a:gd name="T18" fmla="*/ 2147483647 w 460"/>
                <a:gd name="T19" fmla="*/ 2147483647 h 188"/>
                <a:gd name="T20" fmla="*/ 2147483647 w 460"/>
                <a:gd name="T21" fmla="*/ 2147483647 h 188"/>
                <a:gd name="T22" fmla="*/ 2147483647 w 460"/>
                <a:gd name="T23" fmla="*/ 2147483647 h 188"/>
                <a:gd name="T24" fmla="*/ 2147483647 w 460"/>
                <a:gd name="T25" fmla="*/ 2147483647 h 188"/>
                <a:gd name="T26" fmla="*/ 2147483647 w 460"/>
                <a:gd name="T27" fmla="*/ 2147483647 h 188"/>
                <a:gd name="T28" fmla="*/ 2147483647 w 460"/>
                <a:gd name="T29" fmla="*/ 2147483647 h 188"/>
                <a:gd name="T30" fmla="*/ 2147483647 w 460"/>
                <a:gd name="T31" fmla="*/ 2147483647 h 188"/>
                <a:gd name="T32" fmla="*/ 2147483647 w 460"/>
                <a:gd name="T33" fmla="*/ 2147483647 h 188"/>
                <a:gd name="T34" fmla="*/ 2147483647 w 460"/>
                <a:gd name="T35" fmla="*/ 2147483647 h 188"/>
                <a:gd name="T36" fmla="*/ 2147483647 w 460"/>
                <a:gd name="T37" fmla="*/ 2147483647 h 188"/>
                <a:gd name="T38" fmla="*/ 2147483647 w 460"/>
                <a:gd name="T39" fmla="*/ 2147483647 h 188"/>
                <a:gd name="T40" fmla="*/ 2147483647 w 460"/>
                <a:gd name="T41" fmla="*/ 2147483647 h 188"/>
                <a:gd name="T42" fmla="*/ 2147483647 w 460"/>
                <a:gd name="T43" fmla="*/ 2147483647 h 188"/>
                <a:gd name="T44" fmla="*/ 2147483647 w 460"/>
                <a:gd name="T45" fmla="*/ 2147483647 h 188"/>
                <a:gd name="T46" fmla="*/ 2147483647 w 460"/>
                <a:gd name="T47" fmla="*/ 2147483647 h 188"/>
                <a:gd name="T48" fmla="*/ 2147483647 w 460"/>
                <a:gd name="T49" fmla="*/ 2147483647 h 188"/>
                <a:gd name="T50" fmla="*/ 2147483647 w 460"/>
                <a:gd name="T51" fmla="*/ 2147483647 h 188"/>
                <a:gd name="T52" fmla="*/ 2147483647 w 460"/>
                <a:gd name="T53" fmla="*/ 2147483647 h 188"/>
                <a:gd name="T54" fmla="*/ 2147483647 w 460"/>
                <a:gd name="T55" fmla="*/ 2147483647 h 188"/>
                <a:gd name="T56" fmla="*/ 2147483647 w 460"/>
                <a:gd name="T57" fmla="*/ 2147483647 h 188"/>
                <a:gd name="T58" fmla="*/ 2147483647 w 460"/>
                <a:gd name="T59" fmla="*/ 2147483647 h 188"/>
                <a:gd name="T60" fmla="*/ 2147483647 w 460"/>
                <a:gd name="T61" fmla="*/ 0 h 188"/>
                <a:gd name="T62" fmla="*/ 2147483647 w 460"/>
                <a:gd name="T63" fmla="*/ 2147483647 h 188"/>
                <a:gd name="T64" fmla="*/ 2147483647 w 460"/>
                <a:gd name="T65" fmla="*/ 2147483647 h 188"/>
                <a:gd name="T66" fmla="*/ 2147483647 w 460"/>
                <a:gd name="T67" fmla="*/ 2147483647 h 188"/>
                <a:gd name="T68" fmla="*/ 2147483647 w 460"/>
                <a:gd name="T69" fmla="*/ 2147483647 h 188"/>
                <a:gd name="T70" fmla="*/ 2147483647 w 460"/>
                <a:gd name="T71" fmla="*/ 2147483647 h 188"/>
                <a:gd name="T72" fmla="*/ 2147483647 w 460"/>
                <a:gd name="T73" fmla="*/ 2147483647 h 188"/>
                <a:gd name="T74" fmla="*/ 2147483647 w 460"/>
                <a:gd name="T75" fmla="*/ 2147483647 h 188"/>
                <a:gd name="T76" fmla="*/ 2147483647 w 460"/>
                <a:gd name="T77" fmla="*/ 2147483647 h 188"/>
                <a:gd name="T78" fmla="*/ 2147483647 w 460"/>
                <a:gd name="T79" fmla="*/ 2147483647 h 188"/>
                <a:gd name="T80" fmla="*/ 2147483647 w 460"/>
                <a:gd name="T81" fmla="*/ 2147483647 h 188"/>
                <a:gd name="T82" fmla="*/ 2147483647 w 460"/>
                <a:gd name="T83" fmla="*/ 2147483647 h 188"/>
                <a:gd name="T84" fmla="*/ 2147483647 w 460"/>
                <a:gd name="T85" fmla="*/ 2147483647 h 188"/>
                <a:gd name="T86" fmla="*/ 2147483647 w 460"/>
                <a:gd name="T87" fmla="*/ 2147483647 h 188"/>
                <a:gd name="T88" fmla="*/ 2147483647 w 460"/>
                <a:gd name="T89" fmla="*/ 2147483647 h 188"/>
                <a:gd name="T90" fmla="*/ 2147483647 w 460"/>
                <a:gd name="T91" fmla="*/ 2147483647 h 188"/>
                <a:gd name="T92" fmla="*/ 2147483647 w 460"/>
                <a:gd name="T93" fmla="*/ 2147483647 h 188"/>
                <a:gd name="T94" fmla="*/ 2147483647 w 460"/>
                <a:gd name="T95" fmla="*/ 2147483647 h 188"/>
                <a:gd name="T96" fmla="*/ 2147483647 w 460"/>
                <a:gd name="T97" fmla="*/ 2147483647 h 188"/>
                <a:gd name="T98" fmla="*/ 2147483647 w 460"/>
                <a:gd name="T99" fmla="*/ 2147483647 h 188"/>
                <a:gd name="T100" fmla="*/ 2147483647 w 460"/>
                <a:gd name="T101" fmla="*/ 2147483647 h 188"/>
                <a:gd name="T102" fmla="*/ 2147483647 w 460"/>
                <a:gd name="T103" fmla="*/ 2147483647 h 1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60" h="188">
                  <a:moveTo>
                    <a:pt x="74" y="64"/>
                  </a:moveTo>
                  <a:cubicBezTo>
                    <a:pt x="74" y="74"/>
                    <a:pt x="70" y="82"/>
                    <a:pt x="62" y="89"/>
                  </a:cubicBezTo>
                  <a:cubicBezTo>
                    <a:pt x="54" y="96"/>
                    <a:pt x="45" y="99"/>
                    <a:pt x="35" y="99"/>
                  </a:cubicBezTo>
                  <a:cubicBezTo>
                    <a:pt x="28" y="99"/>
                    <a:pt x="24" y="99"/>
                    <a:pt x="23" y="99"/>
                  </a:cubicBezTo>
                  <a:cubicBezTo>
                    <a:pt x="21" y="111"/>
                    <a:pt x="19" y="127"/>
                    <a:pt x="17" y="145"/>
                  </a:cubicBezTo>
                  <a:cubicBezTo>
                    <a:pt x="0" y="145"/>
                    <a:pt x="0" y="145"/>
                    <a:pt x="0" y="145"/>
                  </a:cubicBezTo>
                  <a:cubicBezTo>
                    <a:pt x="7" y="113"/>
                    <a:pt x="12" y="80"/>
                    <a:pt x="16" y="43"/>
                  </a:cubicBezTo>
                  <a:cubicBezTo>
                    <a:pt x="24" y="44"/>
                    <a:pt x="28" y="44"/>
                    <a:pt x="29" y="44"/>
                  </a:cubicBezTo>
                  <a:cubicBezTo>
                    <a:pt x="46" y="43"/>
                    <a:pt x="46" y="43"/>
                    <a:pt x="46" y="43"/>
                  </a:cubicBezTo>
                  <a:cubicBezTo>
                    <a:pt x="65" y="43"/>
                    <a:pt x="74" y="50"/>
                    <a:pt x="74" y="64"/>
                  </a:cubicBezTo>
                  <a:close/>
                  <a:moveTo>
                    <a:pt x="50" y="84"/>
                  </a:moveTo>
                  <a:cubicBezTo>
                    <a:pt x="55" y="80"/>
                    <a:pt x="57" y="74"/>
                    <a:pt x="57" y="66"/>
                  </a:cubicBezTo>
                  <a:cubicBezTo>
                    <a:pt x="57" y="57"/>
                    <a:pt x="52" y="52"/>
                    <a:pt x="41" y="52"/>
                  </a:cubicBezTo>
                  <a:cubicBezTo>
                    <a:pt x="31" y="52"/>
                    <a:pt x="31" y="52"/>
                    <a:pt x="31" y="52"/>
                  </a:cubicBezTo>
                  <a:cubicBezTo>
                    <a:pt x="28" y="67"/>
                    <a:pt x="26" y="79"/>
                    <a:pt x="25" y="90"/>
                  </a:cubicBezTo>
                  <a:cubicBezTo>
                    <a:pt x="25" y="90"/>
                    <a:pt x="26" y="90"/>
                    <a:pt x="27" y="90"/>
                  </a:cubicBezTo>
                  <a:cubicBezTo>
                    <a:pt x="30" y="90"/>
                    <a:pt x="30" y="90"/>
                    <a:pt x="30" y="90"/>
                  </a:cubicBezTo>
                  <a:cubicBezTo>
                    <a:pt x="38" y="90"/>
                    <a:pt x="44" y="88"/>
                    <a:pt x="50" y="84"/>
                  </a:cubicBezTo>
                  <a:close/>
                  <a:moveTo>
                    <a:pt x="129" y="86"/>
                  </a:moveTo>
                  <a:cubicBezTo>
                    <a:pt x="128" y="91"/>
                    <a:pt x="127" y="95"/>
                    <a:pt x="128" y="97"/>
                  </a:cubicBezTo>
                  <a:cubicBezTo>
                    <a:pt x="118" y="96"/>
                    <a:pt x="110" y="96"/>
                    <a:pt x="105" y="96"/>
                  </a:cubicBezTo>
                  <a:cubicBezTo>
                    <a:pt x="103" y="96"/>
                    <a:pt x="101" y="96"/>
                    <a:pt x="100" y="96"/>
                  </a:cubicBezTo>
                  <a:cubicBezTo>
                    <a:pt x="98" y="96"/>
                    <a:pt x="97" y="96"/>
                    <a:pt x="95" y="96"/>
                  </a:cubicBezTo>
                  <a:cubicBezTo>
                    <a:pt x="93" y="114"/>
                    <a:pt x="91" y="127"/>
                    <a:pt x="90" y="135"/>
                  </a:cubicBezTo>
                  <a:cubicBezTo>
                    <a:pt x="93" y="135"/>
                    <a:pt x="93" y="135"/>
                    <a:pt x="93" y="135"/>
                  </a:cubicBezTo>
                  <a:cubicBezTo>
                    <a:pt x="103" y="135"/>
                    <a:pt x="109" y="135"/>
                    <a:pt x="112" y="135"/>
                  </a:cubicBezTo>
                  <a:cubicBezTo>
                    <a:pt x="119" y="134"/>
                    <a:pt x="123" y="134"/>
                    <a:pt x="126" y="133"/>
                  </a:cubicBezTo>
                  <a:cubicBezTo>
                    <a:pt x="125" y="137"/>
                    <a:pt x="125" y="140"/>
                    <a:pt x="125" y="145"/>
                  </a:cubicBezTo>
                  <a:cubicBezTo>
                    <a:pt x="114" y="145"/>
                    <a:pt x="114" y="145"/>
                    <a:pt x="114" y="145"/>
                  </a:cubicBezTo>
                  <a:cubicBezTo>
                    <a:pt x="106" y="144"/>
                    <a:pt x="99" y="144"/>
                    <a:pt x="93" y="144"/>
                  </a:cubicBezTo>
                  <a:cubicBezTo>
                    <a:pt x="85" y="144"/>
                    <a:pt x="85" y="144"/>
                    <a:pt x="85" y="144"/>
                  </a:cubicBezTo>
                  <a:cubicBezTo>
                    <a:pt x="84" y="144"/>
                    <a:pt x="82" y="144"/>
                    <a:pt x="81" y="145"/>
                  </a:cubicBezTo>
                  <a:cubicBezTo>
                    <a:pt x="80" y="145"/>
                    <a:pt x="79" y="145"/>
                    <a:pt x="79" y="145"/>
                  </a:cubicBezTo>
                  <a:cubicBezTo>
                    <a:pt x="72" y="145"/>
                    <a:pt x="72" y="145"/>
                    <a:pt x="72" y="145"/>
                  </a:cubicBezTo>
                  <a:cubicBezTo>
                    <a:pt x="79" y="111"/>
                    <a:pt x="84" y="78"/>
                    <a:pt x="88" y="43"/>
                  </a:cubicBezTo>
                  <a:cubicBezTo>
                    <a:pt x="94" y="44"/>
                    <a:pt x="99" y="44"/>
                    <a:pt x="101" y="44"/>
                  </a:cubicBezTo>
                  <a:cubicBezTo>
                    <a:pt x="125" y="44"/>
                    <a:pt x="125" y="44"/>
                    <a:pt x="125" y="44"/>
                  </a:cubicBezTo>
                  <a:cubicBezTo>
                    <a:pt x="126" y="44"/>
                    <a:pt x="132" y="44"/>
                    <a:pt x="141" y="43"/>
                  </a:cubicBezTo>
                  <a:cubicBezTo>
                    <a:pt x="140" y="47"/>
                    <a:pt x="139" y="50"/>
                    <a:pt x="139" y="54"/>
                  </a:cubicBezTo>
                  <a:cubicBezTo>
                    <a:pt x="121" y="53"/>
                    <a:pt x="109" y="53"/>
                    <a:pt x="103" y="53"/>
                  </a:cubicBezTo>
                  <a:cubicBezTo>
                    <a:pt x="100" y="70"/>
                    <a:pt x="98" y="81"/>
                    <a:pt x="97" y="87"/>
                  </a:cubicBezTo>
                  <a:cubicBezTo>
                    <a:pt x="101" y="87"/>
                    <a:pt x="101" y="87"/>
                    <a:pt x="101" y="87"/>
                  </a:cubicBezTo>
                  <a:cubicBezTo>
                    <a:pt x="106" y="87"/>
                    <a:pt x="108" y="88"/>
                    <a:pt x="107" y="88"/>
                  </a:cubicBezTo>
                  <a:cubicBezTo>
                    <a:pt x="111" y="88"/>
                    <a:pt x="118" y="87"/>
                    <a:pt x="129" y="86"/>
                  </a:cubicBezTo>
                  <a:close/>
                  <a:moveTo>
                    <a:pt x="273" y="50"/>
                  </a:moveTo>
                  <a:cubicBezTo>
                    <a:pt x="270" y="56"/>
                    <a:pt x="269" y="60"/>
                    <a:pt x="269" y="64"/>
                  </a:cubicBezTo>
                  <a:cubicBezTo>
                    <a:pt x="267" y="64"/>
                    <a:pt x="267" y="64"/>
                    <a:pt x="267" y="64"/>
                  </a:cubicBezTo>
                  <a:cubicBezTo>
                    <a:pt x="267" y="62"/>
                    <a:pt x="265" y="60"/>
                    <a:pt x="263" y="58"/>
                  </a:cubicBezTo>
                  <a:cubicBezTo>
                    <a:pt x="260" y="54"/>
                    <a:pt x="255" y="52"/>
                    <a:pt x="250" y="52"/>
                  </a:cubicBezTo>
                  <a:cubicBezTo>
                    <a:pt x="245" y="52"/>
                    <a:pt x="241" y="54"/>
                    <a:pt x="237" y="57"/>
                  </a:cubicBezTo>
                  <a:cubicBezTo>
                    <a:pt x="234" y="60"/>
                    <a:pt x="232" y="64"/>
                    <a:pt x="232" y="69"/>
                  </a:cubicBezTo>
                  <a:cubicBezTo>
                    <a:pt x="232" y="73"/>
                    <a:pt x="234" y="77"/>
                    <a:pt x="237" y="81"/>
                  </a:cubicBezTo>
                  <a:cubicBezTo>
                    <a:pt x="239" y="82"/>
                    <a:pt x="243" y="85"/>
                    <a:pt x="249" y="88"/>
                  </a:cubicBezTo>
                  <a:cubicBezTo>
                    <a:pt x="255" y="91"/>
                    <a:pt x="260" y="95"/>
                    <a:pt x="262" y="98"/>
                  </a:cubicBezTo>
                  <a:cubicBezTo>
                    <a:pt x="265" y="102"/>
                    <a:pt x="266" y="107"/>
                    <a:pt x="266" y="113"/>
                  </a:cubicBezTo>
                  <a:cubicBezTo>
                    <a:pt x="266" y="124"/>
                    <a:pt x="262" y="132"/>
                    <a:pt x="254" y="139"/>
                  </a:cubicBezTo>
                  <a:cubicBezTo>
                    <a:pt x="247" y="145"/>
                    <a:pt x="237" y="149"/>
                    <a:pt x="226" y="149"/>
                  </a:cubicBezTo>
                  <a:cubicBezTo>
                    <a:pt x="215" y="149"/>
                    <a:pt x="205" y="146"/>
                    <a:pt x="198" y="141"/>
                  </a:cubicBezTo>
                  <a:cubicBezTo>
                    <a:pt x="190" y="136"/>
                    <a:pt x="184" y="129"/>
                    <a:pt x="178" y="118"/>
                  </a:cubicBezTo>
                  <a:cubicBezTo>
                    <a:pt x="171" y="106"/>
                    <a:pt x="167" y="99"/>
                    <a:pt x="165" y="96"/>
                  </a:cubicBezTo>
                  <a:cubicBezTo>
                    <a:pt x="164" y="96"/>
                    <a:pt x="162" y="96"/>
                    <a:pt x="161" y="96"/>
                  </a:cubicBezTo>
                  <a:cubicBezTo>
                    <a:pt x="158" y="118"/>
                    <a:pt x="156" y="134"/>
                    <a:pt x="154" y="145"/>
                  </a:cubicBezTo>
                  <a:cubicBezTo>
                    <a:pt x="137" y="145"/>
                    <a:pt x="137" y="145"/>
                    <a:pt x="137" y="145"/>
                  </a:cubicBezTo>
                  <a:cubicBezTo>
                    <a:pt x="144" y="113"/>
                    <a:pt x="149" y="80"/>
                    <a:pt x="153" y="43"/>
                  </a:cubicBezTo>
                  <a:cubicBezTo>
                    <a:pt x="160" y="44"/>
                    <a:pt x="164" y="44"/>
                    <a:pt x="166" y="44"/>
                  </a:cubicBezTo>
                  <a:cubicBezTo>
                    <a:pt x="181" y="44"/>
                    <a:pt x="190" y="44"/>
                    <a:pt x="193" y="45"/>
                  </a:cubicBezTo>
                  <a:cubicBezTo>
                    <a:pt x="203" y="47"/>
                    <a:pt x="208" y="54"/>
                    <a:pt x="208" y="64"/>
                  </a:cubicBezTo>
                  <a:cubicBezTo>
                    <a:pt x="208" y="72"/>
                    <a:pt x="206" y="78"/>
                    <a:pt x="201" y="84"/>
                  </a:cubicBezTo>
                  <a:cubicBezTo>
                    <a:pt x="196" y="90"/>
                    <a:pt x="189" y="94"/>
                    <a:pt x="182" y="95"/>
                  </a:cubicBezTo>
                  <a:cubicBezTo>
                    <a:pt x="194" y="115"/>
                    <a:pt x="194" y="115"/>
                    <a:pt x="194" y="115"/>
                  </a:cubicBezTo>
                  <a:cubicBezTo>
                    <a:pt x="203" y="131"/>
                    <a:pt x="214" y="139"/>
                    <a:pt x="228" y="139"/>
                  </a:cubicBezTo>
                  <a:cubicBezTo>
                    <a:pt x="234" y="139"/>
                    <a:pt x="239" y="137"/>
                    <a:pt x="244" y="133"/>
                  </a:cubicBezTo>
                  <a:cubicBezTo>
                    <a:pt x="248" y="129"/>
                    <a:pt x="251" y="124"/>
                    <a:pt x="251" y="117"/>
                  </a:cubicBezTo>
                  <a:cubicBezTo>
                    <a:pt x="251" y="112"/>
                    <a:pt x="247" y="108"/>
                    <a:pt x="241" y="104"/>
                  </a:cubicBezTo>
                  <a:cubicBezTo>
                    <a:pt x="232" y="99"/>
                    <a:pt x="227" y="95"/>
                    <a:pt x="225" y="94"/>
                  </a:cubicBezTo>
                  <a:cubicBezTo>
                    <a:pt x="220" y="89"/>
                    <a:pt x="218" y="83"/>
                    <a:pt x="218" y="76"/>
                  </a:cubicBezTo>
                  <a:cubicBezTo>
                    <a:pt x="218" y="66"/>
                    <a:pt x="221" y="58"/>
                    <a:pt x="227" y="52"/>
                  </a:cubicBezTo>
                  <a:cubicBezTo>
                    <a:pt x="233" y="46"/>
                    <a:pt x="242" y="42"/>
                    <a:pt x="252" y="42"/>
                  </a:cubicBezTo>
                  <a:cubicBezTo>
                    <a:pt x="261" y="42"/>
                    <a:pt x="268" y="45"/>
                    <a:pt x="273" y="50"/>
                  </a:cubicBezTo>
                  <a:close/>
                  <a:moveTo>
                    <a:pt x="184" y="82"/>
                  </a:moveTo>
                  <a:cubicBezTo>
                    <a:pt x="189" y="78"/>
                    <a:pt x="191" y="72"/>
                    <a:pt x="191" y="65"/>
                  </a:cubicBezTo>
                  <a:cubicBezTo>
                    <a:pt x="191" y="57"/>
                    <a:pt x="186" y="52"/>
                    <a:pt x="175" y="52"/>
                  </a:cubicBezTo>
                  <a:cubicBezTo>
                    <a:pt x="168" y="52"/>
                    <a:pt x="168" y="52"/>
                    <a:pt x="168" y="52"/>
                  </a:cubicBezTo>
                  <a:cubicBezTo>
                    <a:pt x="165" y="69"/>
                    <a:pt x="163" y="81"/>
                    <a:pt x="162" y="87"/>
                  </a:cubicBezTo>
                  <a:cubicBezTo>
                    <a:pt x="163" y="87"/>
                    <a:pt x="164" y="88"/>
                    <a:pt x="166" y="88"/>
                  </a:cubicBezTo>
                  <a:cubicBezTo>
                    <a:pt x="173" y="88"/>
                    <a:pt x="179" y="86"/>
                    <a:pt x="184" y="82"/>
                  </a:cubicBezTo>
                  <a:close/>
                  <a:moveTo>
                    <a:pt x="459" y="163"/>
                  </a:moveTo>
                  <a:cubicBezTo>
                    <a:pt x="460" y="159"/>
                    <a:pt x="460" y="152"/>
                    <a:pt x="460" y="143"/>
                  </a:cubicBezTo>
                  <a:cubicBezTo>
                    <a:pt x="460" y="46"/>
                    <a:pt x="460" y="46"/>
                    <a:pt x="460" y="46"/>
                  </a:cubicBezTo>
                  <a:cubicBezTo>
                    <a:pt x="460" y="37"/>
                    <a:pt x="460" y="30"/>
                    <a:pt x="459" y="26"/>
                  </a:cubicBezTo>
                  <a:cubicBezTo>
                    <a:pt x="456" y="12"/>
                    <a:pt x="448" y="4"/>
                    <a:pt x="434" y="1"/>
                  </a:cubicBezTo>
                  <a:cubicBezTo>
                    <a:pt x="430" y="1"/>
                    <a:pt x="424" y="0"/>
                    <a:pt x="414" y="0"/>
                  </a:cubicBezTo>
                  <a:cubicBezTo>
                    <a:pt x="370" y="0"/>
                    <a:pt x="370" y="0"/>
                    <a:pt x="370" y="0"/>
                  </a:cubicBezTo>
                  <a:cubicBezTo>
                    <a:pt x="360" y="0"/>
                    <a:pt x="353" y="1"/>
                    <a:pt x="350" y="1"/>
                  </a:cubicBezTo>
                  <a:cubicBezTo>
                    <a:pt x="344" y="3"/>
                    <a:pt x="338" y="5"/>
                    <a:pt x="334" y="10"/>
                  </a:cubicBezTo>
                  <a:cubicBezTo>
                    <a:pt x="329" y="14"/>
                    <a:pt x="326" y="20"/>
                    <a:pt x="325" y="26"/>
                  </a:cubicBezTo>
                  <a:cubicBezTo>
                    <a:pt x="324" y="30"/>
                    <a:pt x="324" y="36"/>
                    <a:pt x="324" y="46"/>
                  </a:cubicBezTo>
                  <a:cubicBezTo>
                    <a:pt x="324" y="143"/>
                    <a:pt x="324" y="143"/>
                    <a:pt x="324" y="143"/>
                  </a:cubicBezTo>
                  <a:cubicBezTo>
                    <a:pt x="324" y="153"/>
                    <a:pt x="324" y="159"/>
                    <a:pt x="325" y="163"/>
                  </a:cubicBezTo>
                  <a:cubicBezTo>
                    <a:pt x="326" y="169"/>
                    <a:pt x="329" y="174"/>
                    <a:pt x="334" y="179"/>
                  </a:cubicBezTo>
                  <a:cubicBezTo>
                    <a:pt x="338" y="184"/>
                    <a:pt x="344" y="186"/>
                    <a:pt x="350" y="187"/>
                  </a:cubicBezTo>
                  <a:cubicBezTo>
                    <a:pt x="353" y="188"/>
                    <a:pt x="359" y="188"/>
                    <a:pt x="370" y="188"/>
                  </a:cubicBezTo>
                  <a:cubicBezTo>
                    <a:pt x="414" y="188"/>
                    <a:pt x="414" y="188"/>
                    <a:pt x="414" y="188"/>
                  </a:cubicBezTo>
                  <a:cubicBezTo>
                    <a:pt x="425" y="188"/>
                    <a:pt x="431" y="188"/>
                    <a:pt x="434" y="187"/>
                  </a:cubicBezTo>
                  <a:cubicBezTo>
                    <a:pt x="440" y="186"/>
                    <a:pt x="446" y="184"/>
                    <a:pt x="450" y="179"/>
                  </a:cubicBezTo>
                  <a:cubicBezTo>
                    <a:pt x="455" y="174"/>
                    <a:pt x="458" y="169"/>
                    <a:pt x="459" y="163"/>
                  </a:cubicBezTo>
                  <a:close/>
                  <a:moveTo>
                    <a:pt x="446" y="48"/>
                  </a:moveTo>
                  <a:cubicBezTo>
                    <a:pt x="441" y="61"/>
                    <a:pt x="441" y="61"/>
                    <a:pt x="441" y="61"/>
                  </a:cubicBezTo>
                  <a:cubicBezTo>
                    <a:pt x="435" y="52"/>
                    <a:pt x="427" y="48"/>
                    <a:pt x="418" y="48"/>
                  </a:cubicBezTo>
                  <a:cubicBezTo>
                    <a:pt x="407" y="48"/>
                    <a:pt x="398" y="52"/>
                    <a:pt x="390" y="62"/>
                  </a:cubicBezTo>
                  <a:cubicBezTo>
                    <a:pt x="384" y="70"/>
                    <a:pt x="380" y="80"/>
                    <a:pt x="378" y="92"/>
                  </a:cubicBezTo>
                  <a:cubicBezTo>
                    <a:pt x="390" y="88"/>
                    <a:pt x="396" y="80"/>
                    <a:pt x="396" y="68"/>
                  </a:cubicBezTo>
                  <a:cubicBezTo>
                    <a:pt x="396" y="69"/>
                    <a:pt x="396" y="67"/>
                    <a:pt x="395" y="64"/>
                  </a:cubicBezTo>
                  <a:cubicBezTo>
                    <a:pt x="400" y="60"/>
                    <a:pt x="404" y="57"/>
                    <a:pt x="407" y="56"/>
                  </a:cubicBezTo>
                  <a:cubicBezTo>
                    <a:pt x="408" y="58"/>
                    <a:pt x="408" y="61"/>
                    <a:pt x="408" y="64"/>
                  </a:cubicBezTo>
                  <a:cubicBezTo>
                    <a:pt x="408" y="77"/>
                    <a:pt x="403" y="87"/>
                    <a:pt x="393" y="93"/>
                  </a:cubicBezTo>
                  <a:cubicBezTo>
                    <a:pt x="385" y="98"/>
                    <a:pt x="373" y="101"/>
                    <a:pt x="360" y="101"/>
                  </a:cubicBezTo>
                  <a:cubicBezTo>
                    <a:pt x="358" y="101"/>
                    <a:pt x="357" y="101"/>
                    <a:pt x="357" y="101"/>
                  </a:cubicBezTo>
                  <a:cubicBezTo>
                    <a:pt x="349" y="149"/>
                    <a:pt x="349" y="149"/>
                    <a:pt x="349" y="149"/>
                  </a:cubicBezTo>
                  <a:cubicBezTo>
                    <a:pt x="336" y="149"/>
                    <a:pt x="336" y="149"/>
                    <a:pt x="336" y="149"/>
                  </a:cubicBezTo>
                  <a:cubicBezTo>
                    <a:pt x="354" y="41"/>
                    <a:pt x="354" y="41"/>
                    <a:pt x="354" y="41"/>
                  </a:cubicBezTo>
                  <a:cubicBezTo>
                    <a:pt x="378" y="41"/>
                    <a:pt x="378" y="41"/>
                    <a:pt x="378" y="41"/>
                  </a:cubicBezTo>
                  <a:cubicBezTo>
                    <a:pt x="387" y="41"/>
                    <a:pt x="393" y="42"/>
                    <a:pt x="398" y="45"/>
                  </a:cubicBezTo>
                  <a:cubicBezTo>
                    <a:pt x="406" y="42"/>
                    <a:pt x="413" y="40"/>
                    <a:pt x="419" y="40"/>
                  </a:cubicBezTo>
                  <a:cubicBezTo>
                    <a:pt x="428" y="40"/>
                    <a:pt x="437" y="43"/>
                    <a:pt x="446" y="48"/>
                  </a:cubicBezTo>
                  <a:close/>
                  <a:moveTo>
                    <a:pt x="389" y="51"/>
                  </a:moveTo>
                  <a:cubicBezTo>
                    <a:pt x="385" y="49"/>
                    <a:pt x="379" y="48"/>
                    <a:pt x="369" y="48"/>
                  </a:cubicBezTo>
                  <a:cubicBezTo>
                    <a:pt x="365" y="48"/>
                    <a:pt x="365" y="48"/>
                    <a:pt x="365" y="48"/>
                  </a:cubicBezTo>
                  <a:cubicBezTo>
                    <a:pt x="358" y="94"/>
                    <a:pt x="358" y="94"/>
                    <a:pt x="358" y="94"/>
                  </a:cubicBezTo>
                  <a:cubicBezTo>
                    <a:pt x="360" y="94"/>
                    <a:pt x="360" y="94"/>
                    <a:pt x="360" y="94"/>
                  </a:cubicBezTo>
                  <a:cubicBezTo>
                    <a:pt x="361" y="94"/>
                    <a:pt x="362" y="94"/>
                    <a:pt x="362" y="94"/>
                  </a:cubicBezTo>
                  <a:cubicBezTo>
                    <a:pt x="364" y="94"/>
                    <a:pt x="364" y="94"/>
                    <a:pt x="364" y="94"/>
                  </a:cubicBezTo>
                  <a:cubicBezTo>
                    <a:pt x="367" y="76"/>
                    <a:pt x="376" y="62"/>
                    <a:pt x="389" y="51"/>
                  </a:cubicBezTo>
                  <a:close/>
                  <a:moveTo>
                    <a:pt x="431" y="132"/>
                  </a:moveTo>
                  <a:cubicBezTo>
                    <a:pt x="429" y="144"/>
                    <a:pt x="429" y="144"/>
                    <a:pt x="429" y="144"/>
                  </a:cubicBezTo>
                  <a:cubicBezTo>
                    <a:pt x="420" y="148"/>
                    <a:pt x="410" y="150"/>
                    <a:pt x="401" y="150"/>
                  </a:cubicBezTo>
                  <a:cubicBezTo>
                    <a:pt x="389" y="150"/>
                    <a:pt x="379" y="147"/>
                    <a:pt x="373" y="139"/>
                  </a:cubicBezTo>
                  <a:cubicBezTo>
                    <a:pt x="366" y="132"/>
                    <a:pt x="363" y="122"/>
                    <a:pt x="363" y="110"/>
                  </a:cubicBezTo>
                  <a:cubicBezTo>
                    <a:pt x="363" y="106"/>
                    <a:pt x="363" y="106"/>
                    <a:pt x="363" y="106"/>
                  </a:cubicBezTo>
                  <a:cubicBezTo>
                    <a:pt x="369" y="106"/>
                    <a:pt x="373" y="106"/>
                    <a:pt x="377" y="105"/>
                  </a:cubicBezTo>
                  <a:cubicBezTo>
                    <a:pt x="376" y="106"/>
                    <a:pt x="376" y="107"/>
                    <a:pt x="376" y="109"/>
                  </a:cubicBezTo>
                  <a:cubicBezTo>
                    <a:pt x="376" y="118"/>
                    <a:pt x="378" y="126"/>
                    <a:pt x="382" y="132"/>
                  </a:cubicBezTo>
                  <a:cubicBezTo>
                    <a:pt x="387" y="140"/>
                    <a:pt x="394" y="143"/>
                    <a:pt x="403" y="143"/>
                  </a:cubicBezTo>
                  <a:cubicBezTo>
                    <a:pt x="412" y="143"/>
                    <a:pt x="421" y="139"/>
                    <a:pt x="431" y="132"/>
                  </a:cubicBezTo>
                  <a:close/>
                  <a:moveTo>
                    <a:pt x="445" y="79"/>
                  </a:moveTo>
                  <a:cubicBezTo>
                    <a:pt x="423" y="130"/>
                    <a:pt x="423" y="130"/>
                    <a:pt x="423" y="130"/>
                  </a:cubicBezTo>
                  <a:cubicBezTo>
                    <a:pt x="416" y="130"/>
                    <a:pt x="416" y="130"/>
                    <a:pt x="416" y="130"/>
                  </a:cubicBezTo>
                  <a:cubicBezTo>
                    <a:pt x="411" y="97"/>
                    <a:pt x="411" y="97"/>
                    <a:pt x="411" y="97"/>
                  </a:cubicBezTo>
                  <a:cubicBezTo>
                    <a:pt x="398" y="130"/>
                    <a:pt x="398" y="130"/>
                    <a:pt x="398" y="130"/>
                  </a:cubicBezTo>
                  <a:cubicBezTo>
                    <a:pt x="392" y="130"/>
                    <a:pt x="392" y="130"/>
                    <a:pt x="392" y="130"/>
                  </a:cubicBezTo>
                  <a:cubicBezTo>
                    <a:pt x="389" y="102"/>
                    <a:pt x="389" y="102"/>
                    <a:pt x="389" y="102"/>
                  </a:cubicBezTo>
                  <a:cubicBezTo>
                    <a:pt x="391" y="100"/>
                    <a:pt x="394" y="99"/>
                    <a:pt x="397" y="97"/>
                  </a:cubicBezTo>
                  <a:cubicBezTo>
                    <a:pt x="398" y="114"/>
                    <a:pt x="398" y="114"/>
                    <a:pt x="398" y="114"/>
                  </a:cubicBezTo>
                  <a:cubicBezTo>
                    <a:pt x="412" y="79"/>
                    <a:pt x="412" y="79"/>
                    <a:pt x="412" y="79"/>
                  </a:cubicBezTo>
                  <a:cubicBezTo>
                    <a:pt x="419" y="79"/>
                    <a:pt x="419" y="79"/>
                    <a:pt x="419" y="79"/>
                  </a:cubicBezTo>
                  <a:cubicBezTo>
                    <a:pt x="423" y="114"/>
                    <a:pt x="423" y="114"/>
                    <a:pt x="423" y="114"/>
                  </a:cubicBezTo>
                  <a:cubicBezTo>
                    <a:pt x="437" y="79"/>
                    <a:pt x="437" y="79"/>
                    <a:pt x="437" y="79"/>
                  </a:cubicBezTo>
                  <a:lnTo>
                    <a:pt x="445" y="7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0"/>
            <a:lstStyle/>
            <a:p>
              <a:endParaRPr lang="en-US" dirty="0"/>
            </a:p>
          </p:txBody>
        </p:sp>
      </p:grpSp>
      <p:sp>
        <p:nvSpPr>
          <p:cNvPr id="2" name="Divider title"/>
          <p:cNvSpPr>
            <a:spLocks noGrp="1"/>
          </p:cNvSpPr>
          <p:nvPr>
            <p:ph type="title"/>
          </p:nvPr>
        </p:nvSpPr>
        <p:spPr>
          <a:xfrm>
            <a:off x="531322" y="1403873"/>
            <a:ext cx="8816340" cy="707874"/>
          </a:xfrm>
        </p:spPr>
        <p:txBody>
          <a:bodyPr>
            <a:noAutofit/>
          </a:bodyPr>
          <a:lstStyle>
            <a:lvl1pPr algn="l">
              <a:defRPr sz="3700" b="0" cap="none"/>
            </a:lvl1pPr>
          </a:lstStyle>
          <a:p>
            <a:r>
              <a:rPr lang="en-GB" noProof="0" smtClean="0"/>
              <a:t>Click to edit Master title style</a:t>
            </a:r>
            <a:endParaRPr lang="en-GB" noProof="0"/>
          </a:p>
        </p:txBody>
      </p:sp>
      <p:sp>
        <p:nvSpPr>
          <p:cNvPr id="3" name="Text Placeholder 2"/>
          <p:cNvSpPr>
            <a:spLocks noGrp="1"/>
          </p:cNvSpPr>
          <p:nvPr>
            <p:ph type="body" idx="1"/>
          </p:nvPr>
        </p:nvSpPr>
        <p:spPr>
          <a:xfrm>
            <a:off x="531322" y="919779"/>
            <a:ext cx="8816340" cy="707874"/>
          </a:xfrm>
        </p:spPr>
        <p:txBody>
          <a:bodyPr>
            <a:noAutofit/>
          </a:bodyPr>
          <a:lstStyle>
            <a:lvl1pPr marL="0" indent="0">
              <a:buNone/>
              <a:defRPr sz="3700">
                <a:solidFill>
                  <a:schemeClr val="accent1"/>
                </a:solidFill>
              </a:defRPr>
            </a:lvl1pPr>
            <a:lvl2pPr marL="473197" indent="0">
              <a:buNone/>
              <a:defRPr sz="1900">
                <a:solidFill>
                  <a:schemeClr val="tx1">
                    <a:tint val="75000"/>
                  </a:schemeClr>
                </a:solidFill>
              </a:defRPr>
            </a:lvl2pPr>
            <a:lvl3pPr marL="946400" indent="0">
              <a:buNone/>
              <a:defRPr sz="1700">
                <a:solidFill>
                  <a:schemeClr val="tx1">
                    <a:tint val="75000"/>
                  </a:schemeClr>
                </a:solidFill>
              </a:defRPr>
            </a:lvl3pPr>
            <a:lvl4pPr marL="1419574" indent="0">
              <a:buNone/>
              <a:defRPr sz="1500">
                <a:solidFill>
                  <a:schemeClr val="tx1">
                    <a:tint val="75000"/>
                  </a:schemeClr>
                </a:solidFill>
              </a:defRPr>
            </a:lvl4pPr>
            <a:lvl5pPr marL="1892804" indent="0">
              <a:buNone/>
              <a:defRPr sz="1500">
                <a:solidFill>
                  <a:schemeClr val="tx1">
                    <a:tint val="75000"/>
                  </a:schemeClr>
                </a:solidFill>
              </a:defRPr>
            </a:lvl5pPr>
            <a:lvl6pPr marL="2366004" indent="0">
              <a:buNone/>
              <a:defRPr sz="1500">
                <a:solidFill>
                  <a:schemeClr val="tx1">
                    <a:tint val="75000"/>
                  </a:schemeClr>
                </a:solidFill>
              </a:defRPr>
            </a:lvl6pPr>
            <a:lvl7pPr marL="2839197" indent="0">
              <a:buNone/>
              <a:defRPr sz="1500">
                <a:solidFill>
                  <a:schemeClr val="tx1">
                    <a:tint val="75000"/>
                  </a:schemeClr>
                </a:solidFill>
              </a:defRPr>
            </a:lvl7pPr>
            <a:lvl8pPr marL="3312408" indent="0">
              <a:buNone/>
              <a:defRPr sz="1500">
                <a:solidFill>
                  <a:schemeClr val="tx1">
                    <a:tint val="75000"/>
                  </a:schemeClr>
                </a:solidFill>
              </a:defRPr>
            </a:lvl8pPr>
            <a:lvl9pPr marL="3785593" indent="0">
              <a:buNone/>
              <a:defRPr sz="1500">
                <a:solidFill>
                  <a:schemeClr val="tx1">
                    <a:tint val="75000"/>
                  </a:schemeClr>
                </a:solidFill>
              </a:defRPr>
            </a:lvl9pPr>
          </a:lstStyle>
          <a:p>
            <a:pPr lvl="0"/>
            <a:r>
              <a:rPr lang="en-GB" noProof="0" smtClean="0"/>
              <a:t>Click to edit Master text styles</a:t>
            </a:r>
          </a:p>
        </p:txBody>
      </p:sp>
    </p:spTree>
    <p:extLst>
      <p:ext uri="{BB962C8B-B14F-4D97-AF65-F5344CB8AC3E}">
        <p14:creationId xmlns:p14="http://schemas.microsoft.com/office/powerpoint/2010/main" val="41190257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sp>
        <p:nvSpPr>
          <p:cNvPr id="4" name="Report date"/>
          <p:cNvSpPr txBox="1">
            <a:spLocks noChangeArrowheads="1"/>
          </p:cNvSpPr>
          <p:nvPr userDrawn="1">
            <p:custDataLst>
              <p:tags r:id="rId1"/>
            </p:custDataLst>
          </p:nvPr>
        </p:nvSpPr>
        <p:spPr bwMode="auto">
          <a:xfrm>
            <a:off x="531714" y="1890250"/>
            <a:ext cx="0" cy="664953"/>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3700" dirty="0" smtClean="0">
                <a:solidFill>
                  <a:srgbClr val="707014"/>
                </a:solidFill>
                <a:ea typeface="+mn-ea"/>
              </a:rPr>
              <a:t>  </a:t>
            </a:r>
          </a:p>
        </p:txBody>
      </p:sp>
      <p:sp>
        <p:nvSpPr>
          <p:cNvPr id="5" name="Descriptor"/>
          <p:cNvSpPr txBox="1">
            <a:spLocks noChangeArrowheads="1"/>
          </p:cNvSpPr>
          <p:nvPr userDrawn="1">
            <p:custDataLst>
              <p:tags r:id="rId2"/>
            </p:custDataLst>
          </p:nvPr>
        </p:nvSpPr>
        <p:spPr bwMode="auto">
          <a:xfrm>
            <a:off x="531713" y="476207"/>
            <a:ext cx="0" cy="326399"/>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500" dirty="0" smtClean="0">
                <a:solidFill>
                  <a:srgbClr val="707014"/>
                </a:solidFill>
                <a:ea typeface="+mn-ea"/>
              </a:rPr>
              <a:t> </a:t>
            </a:r>
          </a:p>
        </p:txBody>
      </p:sp>
      <p:sp>
        <p:nvSpPr>
          <p:cNvPr id="6" name="Confidentiality stamp"/>
          <p:cNvSpPr txBox="1">
            <a:spLocks noChangeArrowheads="1"/>
          </p:cNvSpPr>
          <p:nvPr userDrawn="1">
            <p:custDataLst>
              <p:tags r:id="rId3"/>
            </p:custDataLst>
          </p:nvPr>
        </p:nvSpPr>
        <p:spPr bwMode="auto">
          <a:xfrm>
            <a:off x="531713" y="6317005"/>
            <a:ext cx="0" cy="326399"/>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r>
              <a:rPr lang="en-GB" sz="1500" dirty="0" smtClean="0">
                <a:solidFill>
                  <a:srgbClr val="8D9C00"/>
                </a:solidFill>
                <a:ea typeface="+mn-ea"/>
              </a:rPr>
              <a:t> </a:t>
            </a:r>
          </a:p>
        </p:txBody>
      </p:sp>
      <p:sp>
        <p:nvSpPr>
          <p:cNvPr id="7" name="Draft stamp"/>
          <p:cNvSpPr txBox="1">
            <a:spLocks noChangeArrowheads="1"/>
          </p:cNvSpPr>
          <p:nvPr userDrawn="1">
            <p:custDataLst>
              <p:tags r:id="rId4"/>
            </p:custDataLst>
          </p:nvPr>
        </p:nvSpPr>
        <p:spPr bwMode="auto">
          <a:xfrm>
            <a:off x="9335681" y="476207"/>
            <a:ext cx="0" cy="326399"/>
          </a:xfrm>
          <a:prstGeom prst="rect">
            <a:avLst/>
          </a:prstGeom>
          <a:noFill/>
          <a:ln>
            <a:noFill/>
          </a:ln>
          <a:extLst/>
        </p:spPr>
        <p:txBody>
          <a:bodyPr wrap="none" lIns="0" tIns="47321" rIns="0" bIns="47321">
            <a:spAutoFit/>
          </a:bodyPr>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algn="r" eaLnBrk="1" hangingPunct="1">
              <a:defRPr/>
            </a:pPr>
            <a:r>
              <a:rPr lang="en-GB" sz="1500" dirty="0" smtClean="0">
                <a:solidFill>
                  <a:srgbClr val="000000"/>
                </a:solidFill>
                <a:ea typeface="+mn-ea"/>
              </a:rPr>
              <a:t> </a:t>
            </a:r>
          </a:p>
        </p:txBody>
      </p:sp>
      <p:sp>
        <p:nvSpPr>
          <p:cNvPr id="8" name="Picture"/>
          <p:cNvSpPr txBox="1">
            <a:spLocks noChangeArrowheads="1"/>
          </p:cNvSpPr>
          <p:nvPr userDrawn="1">
            <p:custDataLst>
              <p:tags r:id="rId5"/>
            </p:custDataLst>
          </p:nvPr>
        </p:nvSpPr>
        <p:spPr bwMode="auto">
          <a:xfrm>
            <a:off x="531722" y="3105059"/>
            <a:ext cx="8825025" cy="2873427"/>
          </a:xfrm>
          <a:prstGeom prst="rect">
            <a:avLst/>
          </a:prstGeom>
          <a:noFill/>
          <a:ln>
            <a:noFill/>
          </a:ln>
          <a:extLst/>
        </p:spPr>
        <p:txBody>
          <a:bodyPr lIns="84949" tIns="42478" rIns="84949" bIns="42478"/>
          <a:lstStyle>
            <a:lvl1pPr defTabSz="884238" eaLnBrk="0" hangingPunct="0">
              <a:defRPr sz="1200">
                <a:solidFill>
                  <a:schemeClr val="bg2"/>
                </a:solidFill>
                <a:latin typeface="Arial" pitchFamily="34" charset="0"/>
                <a:cs typeface="Arial" pitchFamily="34" charset="0"/>
              </a:defRPr>
            </a:lvl1pPr>
            <a:lvl2pPr marL="742950" indent="-285750" defTabSz="884238" eaLnBrk="0" hangingPunct="0">
              <a:defRPr sz="1200">
                <a:solidFill>
                  <a:schemeClr val="bg2"/>
                </a:solidFill>
                <a:latin typeface="Arial" pitchFamily="34" charset="0"/>
                <a:cs typeface="Arial" pitchFamily="34" charset="0"/>
              </a:defRPr>
            </a:lvl2pPr>
            <a:lvl3pPr marL="1143000" indent="-228600" defTabSz="884238" eaLnBrk="0" hangingPunct="0">
              <a:defRPr sz="1200">
                <a:solidFill>
                  <a:schemeClr val="bg2"/>
                </a:solidFill>
                <a:latin typeface="Arial" pitchFamily="34" charset="0"/>
                <a:cs typeface="Arial" pitchFamily="34" charset="0"/>
              </a:defRPr>
            </a:lvl3pPr>
            <a:lvl4pPr marL="1600200" indent="-228600" defTabSz="884238" eaLnBrk="0" hangingPunct="0">
              <a:defRPr sz="1200">
                <a:solidFill>
                  <a:schemeClr val="bg2"/>
                </a:solidFill>
                <a:latin typeface="Arial" pitchFamily="34" charset="0"/>
                <a:cs typeface="Arial" pitchFamily="34" charset="0"/>
              </a:defRPr>
            </a:lvl4pPr>
            <a:lvl5pPr marL="2057400" indent="-228600" defTabSz="884238" eaLnBrk="0" hangingPunct="0">
              <a:defRPr sz="1200">
                <a:solidFill>
                  <a:schemeClr val="bg2"/>
                </a:solidFill>
                <a:latin typeface="Arial" pitchFamily="34" charset="0"/>
                <a:cs typeface="Arial" pitchFamily="34" charset="0"/>
              </a:defRPr>
            </a:lvl5pPr>
            <a:lvl6pPr marL="2514600" indent="-228600" defTabSz="884238" eaLnBrk="0" fontAlgn="base" hangingPunct="0">
              <a:spcBef>
                <a:spcPct val="0"/>
              </a:spcBef>
              <a:spcAft>
                <a:spcPct val="0"/>
              </a:spcAft>
              <a:defRPr sz="1200">
                <a:solidFill>
                  <a:schemeClr val="bg2"/>
                </a:solidFill>
                <a:latin typeface="Arial" pitchFamily="34" charset="0"/>
                <a:cs typeface="Arial" pitchFamily="34" charset="0"/>
              </a:defRPr>
            </a:lvl6pPr>
            <a:lvl7pPr marL="2971800" indent="-228600" defTabSz="884238" eaLnBrk="0" fontAlgn="base" hangingPunct="0">
              <a:spcBef>
                <a:spcPct val="0"/>
              </a:spcBef>
              <a:spcAft>
                <a:spcPct val="0"/>
              </a:spcAft>
              <a:defRPr sz="1200">
                <a:solidFill>
                  <a:schemeClr val="bg2"/>
                </a:solidFill>
                <a:latin typeface="Arial" pitchFamily="34" charset="0"/>
                <a:cs typeface="Arial" pitchFamily="34" charset="0"/>
              </a:defRPr>
            </a:lvl7pPr>
            <a:lvl8pPr marL="3429000" indent="-228600" defTabSz="884238" eaLnBrk="0" fontAlgn="base" hangingPunct="0">
              <a:spcBef>
                <a:spcPct val="0"/>
              </a:spcBef>
              <a:spcAft>
                <a:spcPct val="0"/>
              </a:spcAft>
              <a:defRPr sz="1200">
                <a:solidFill>
                  <a:schemeClr val="bg2"/>
                </a:solidFill>
                <a:latin typeface="Arial" pitchFamily="34" charset="0"/>
                <a:cs typeface="Arial" pitchFamily="34" charset="0"/>
              </a:defRPr>
            </a:lvl8pPr>
            <a:lvl9pPr marL="3886200" indent="-228600" defTabSz="884238" eaLnBrk="0" fontAlgn="base" hangingPunct="0">
              <a:spcBef>
                <a:spcPct val="0"/>
              </a:spcBef>
              <a:spcAft>
                <a:spcPct val="0"/>
              </a:spcAft>
              <a:defRPr sz="1200">
                <a:solidFill>
                  <a:schemeClr val="bg2"/>
                </a:solidFill>
                <a:latin typeface="Arial" pitchFamily="34" charset="0"/>
                <a:cs typeface="Arial" pitchFamily="34" charset="0"/>
              </a:defRPr>
            </a:lvl9pPr>
          </a:lstStyle>
          <a:p>
            <a:pPr eaLnBrk="1" hangingPunct="1">
              <a:defRPr/>
            </a:pPr>
            <a:endParaRPr lang="en-US" sz="1900" dirty="0" smtClean="0">
              <a:solidFill>
                <a:srgbClr val="000000"/>
              </a:solidFill>
              <a:ea typeface="+mn-ea"/>
            </a:endParaRPr>
          </a:p>
        </p:txBody>
      </p:sp>
      <p:grpSp>
        <p:nvGrpSpPr>
          <p:cNvPr id="9" name="Logo Vector"/>
          <p:cNvGrpSpPr>
            <a:grpSpLocks/>
          </p:cNvGrpSpPr>
          <p:nvPr userDrawn="1"/>
        </p:nvGrpSpPr>
        <p:grpSpPr bwMode="auto">
          <a:xfrm>
            <a:off x="7256219" y="6355879"/>
            <a:ext cx="2102283" cy="194369"/>
            <a:chOff x="538163" y="7159625"/>
            <a:chExt cx="2135187" cy="220663"/>
          </a:xfrm>
        </p:grpSpPr>
        <p:sp>
          <p:nvSpPr>
            <p:cNvPr id="10" name="Freeform 12"/>
            <p:cNvSpPr>
              <a:spLocks noEditPoints="1"/>
            </p:cNvSpPr>
            <p:nvPr/>
          </p:nvSpPr>
          <p:spPr bwMode="black">
            <a:xfrm>
              <a:off x="538163" y="7161464"/>
              <a:ext cx="860847" cy="218824"/>
            </a:xfrm>
            <a:custGeom>
              <a:avLst/>
              <a:gdLst>
                <a:gd name="T0" fmla="*/ 2147483647 w 707"/>
                <a:gd name="T1" fmla="*/ 2147483647 h 188"/>
                <a:gd name="T2" fmla="*/ 0 w 707"/>
                <a:gd name="T3" fmla="*/ 2147483647 h 188"/>
                <a:gd name="T4" fmla="*/ 2147483647 w 707"/>
                <a:gd name="T5" fmla="*/ 0 h 188"/>
                <a:gd name="T6" fmla="*/ 2147483647 w 707"/>
                <a:gd name="T7" fmla="*/ 2147483647 h 188"/>
                <a:gd name="T8" fmla="*/ 2147483647 w 707"/>
                <a:gd name="T9" fmla="*/ 2147483647 h 188"/>
                <a:gd name="T10" fmla="*/ 2147483647 w 707"/>
                <a:gd name="T11" fmla="*/ 2147483647 h 188"/>
                <a:gd name="T12" fmla="*/ 2147483647 w 707"/>
                <a:gd name="T13" fmla="*/ 2147483647 h 188"/>
                <a:gd name="T14" fmla="*/ 2147483647 w 707"/>
                <a:gd name="T15" fmla="*/ 2147483647 h 188"/>
                <a:gd name="T16" fmla="*/ 2147483647 w 707"/>
                <a:gd name="T17" fmla="*/ 2147483647 h 188"/>
                <a:gd name="T18" fmla="*/ 2147483647 w 707"/>
                <a:gd name="T19" fmla="*/ 2147483647 h 188"/>
                <a:gd name="T20" fmla="*/ 2147483647 w 707"/>
                <a:gd name="T21" fmla="*/ 2147483647 h 188"/>
                <a:gd name="T22" fmla="*/ 2147483647 w 707"/>
                <a:gd name="T23" fmla="*/ 2147483647 h 188"/>
                <a:gd name="T24" fmla="*/ 2147483647 w 707"/>
                <a:gd name="T25" fmla="*/ 2147483647 h 188"/>
                <a:gd name="T26" fmla="*/ 2147483647 w 707"/>
                <a:gd name="T27" fmla="*/ 2147483647 h 188"/>
                <a:gd name="T28" fmla="*/ 2147483647 w 707"/>
                <a:gd name="T29" fmla="*/ 2147483647 h 188"/>
                <a:gd name="T30" fmla="*/ 2147483647 w 707"/>
                <a:gd name="T31" fmla="*/ 2147483647 h 188"/>
                <a:gd name="T32" fmla="*/ 2147483647 w 707"/>
                <a:gd name="T33" fmla="*/ 2147483647 h 188"/>
                <a:gd name="T34" fmla="*/ 2147483647 w 707"/>
                <a:gd name="T35" fmla="*/ 2147483647 h 188"/>
                <a:gd name="T36" fmla="*/ 2147483647 w 707"/>
                <a:gd name="T37" fmla="*/ 2147483647 h 188"/>
                <a:gd name="T38" fmla="*/ 2147483647 w 707"/>
                <a:gd name="T39" fmla="*/ 2147483647 h 188"/>
                <a:gd name="T40" fmla="*/ 2147483647 w 707"/>
                <a:gd name="T41" fmla="*/ 2147483647 h 188"/>
                <a:gd name="T42" fmla="*/ 2147483647 w 707"/>
                <a:gd name="T43" fmla="*/ 2147483647 h 188"/>
                <a:gd name="T44" fmla="*/ 2147483647 w 707"/>
                <a:gd name="T45" fmla="*/ 2147483647 h 188"/>
                <a:gd name="T46" fmla="*/ 2147483647 w 707"/>
                <a:gd name="T47" fmla="*/ 2147483647 h 188"/>
                <a:gd name="T48" fmla="*/ 2147483647 w 707"/>
                <a:gd name="T49" fmla="*/ 2147483647 h 188"/>
                <a:gd name="T50" fmla="*/ 2147483647 w 707"/>
                <a:gd name="T51" fmla="*/ 2147483647 h 188"/>
                <a:gd name="T52" fmla="*/ 2147483647 w 707"/>
                <a:gd name="T53" fmla="*/ 2147483647 h 188"/>
                <a:gd name="T54" fmla="*/ 2147483647 w 707"/>
                <a:gd name="T55" fmla="*/ 2147483647 h 188"/>
                <a:gd name="T56" fmla="*/ 2147483647 w 707"/>
                <a:gd name="T57" fmla="*/ 2147483647 h 188"/>
                <a:gd name="T58" fmla="*/ 2147483647 w 707"/>
                <a:gd name="T59" fmla="*/ 2147483647 h 188"/>
                <a:gd name="T60" fmla="*/ 2147483647 w 707"/>
                <a:gd name="T61" fmla="*/ 2147483647 h 188"/>
                <a:gd name="T62" fmla="*/ 2147483647 w 707"/>
                <a:gd name="T63" fmla="*/ 2147483647 h 188"/>
                <a:gd name="T64" fmla="*/ 2147483647 w 707"/>
                <a:gd name="T65" fmla="*/ 2147483647 h 188"/>
                <a:gd name="T66" fmla="*/ 2147483647 w 707"/>
                <a:gd name="T67" fmla="*/ 2147483647 h 188"/>
                <a:gd name="T68" fmla="*/ 2147483647 w 707"/>
                <a:gd name="T69" fmla="*/ 2147483647 h 188"/>
                <a:gd name="T70" fmla="*/ 2147483647 w 707"/>
                <a:gd name="T71" fmla="*/ 2147483647 h 188"/>
                <a:gd name="T72" fmla="*/ 2147483647 w 707"/>
                <a:gd name="T73" fmla="*/ 2147483647 h 188"/>
                <a:gd name="T74" fmla="*/ 2147483647 w 707"/>
                <a:gd name="T75" fmla="*/ 2147483647 h 188"/>
                <a:gd name="T76" fmla="*/ 2147483647 w 707"/>
                <a:gd name="T77" fmla="*/ 2147483647 h 188"/>
                <a:gd name="T78" fmla="*/ 2147483647 w 707"/>
                <a:gd name="T79" fmla="*/ 2147483647 h 188"/>
                <a:gd name="T80" fmla="*/ 2147483647 w 707"/>
                <a:gd name="T81" fmla="*/ 2147483647 h 188"/>
                <a:gd name="T82" fmla="*/ 2147483647 w 707"/>
                <a:gd name="T83" fmla="*/ 2147483647 h 188"/>
                <a:gd name="T84" fmla="*/ 2147483647 w 707"/>
                <a:gd name="T85" fmla="*/ 2147483647 h 188"/>
                <a:gd name="T86" fmla="*/ 2147483647 w 707"/>
                <a:gd name="T87" fmla="*/ 2147483647 h 188"/>
                <a:gd name="T88" fmla="*/ 2147483647 w 707"/>
                <a:gd name="T89" fmla="*/ 2147483647 h 188"/>
                <a:gd name="T90" fmla="*/ 2147483647 w 707"/>
                <a:gd name="T91" fmla="*/ 2147483647 h 188"/>
                <a:gd name="T92" fmla="*/ 2147483647 w 707"/>
                <a:gd name="T93" fmla="*/ 2147483647 h 188"/>
                <a:gd name="T94" fmla="*/ 2147483647 w 707"/>
                <a:gd name="T95" fmla="*/ 2147483647 h 188"/>
                <a:gd name="T96" fmla="*/ 2147483647 w 707"/>
                <a:gd name="T97" fmla="*/ 2147483647 h 188"/>
                <a:gd name="T98" fmla="*/ 2147483647 w 707"/>
                <a:gd name="T99" fmla="*/ 2147483647 h 188"/>
                <a:gd name="T100" fmla="*/ 2147483647 w 707"/>
                <a:gd name="T101" fmla="*/ 2147483647 h 188"/>
                <a:gd name="T102" fmla="*/ 2147483647 w 707"/>
                <a:gd name="T103" fmla="*/ 2147483647 h 188"/>
                <a:gd name="T104" fmla="*/ 2147483647 w 707"/>
                <a:gd name="T105" fmla="*/ 2147483647 h 188"/>
                <a:gd name="T106" fmla="*/ 2147483647 w 707"/>
                <a:gd name="T107" fmla="*/ 2147483647 h 188"/>
                <a:gd name="T108" fmla="*/ 2147483647 w 707"/>
                <a:gd name="T109" fmla="*/ 2147483647 h 188"/>
                <a:gd name="T110" fmla="*/ 2147483647 w 707"/>
                <a:gd name="T111" fmla="*/ 2147483647 h 188"/>
                <a:gd name="T112" fmla="*/ 2147483647 w 707"/>
                <a:gd name="T113" fmla="*/ 2147483647 h 188"/>
                <a:gd name="T114" fmla="*/ 2147483647 w 707"/>
                <a:gd name="T115" fmla="*/ 2147483647 h 1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07" h="188">
                  <a:moveTo>
                    <a:pt x="121" y="39"/>
                  </a:moveTo>
                  <a:cubicBezTo>
                    <a:pt x="121" y="58"/>
                    <a:pt x="114" y="73"/>
                    <a:pt x="99" y="86"/>
                  </a:cubicBezTo>
                  <a:cubicBezTo>
                    <a:pt x="85" y="97"/>
                    <a:pt x="69" y="103"/>
                    <a:pt x="49" y="103"/>
                  </a:cubicBezTo>
                  <a:cubicBezTo>
                    <a:pt x="41" y="103"/>
                    <a:pt x="36" y="103"/>
                    <a:pt x="33" y="103"/>
                  </a:cubicBezTo>
                  <a:cubicBezTo>
                    <a:pt x="28" y="141"/>
                    <a:pt x="23" y="169"/>
                    <a:pt x="21" y="188"/>
                  </a:cubicBezTo>
                  <a:cubicBezTo>
                    <a:pt x="0" y="188"/>
                    <a:pt x="0" y="188"/>
                    <a:pt x="0" y="188"/>
                  </a:cubicBezTo>
                  <a:cubicBezTo>
                    <a:pt x="16" y="115"/>
                    <a:pt x="26" y="53"/>
                    <a:pt x="32" y="0"/>
                  </a:cubicBezTo>
                  <a:cubicBezTo>
                    <a:pt x="39" y="0"/>
                    <a:pt x="44" y="1"/>
                    <a:pt x="45" y="1"/>
                  </a:cubicBezTo>
                  <a:cubicBezTo>
                    <a:pt x="70" y="0"/>
                    <a:pt x="70" y="0"/>
                    <a:pt x="70" y="0"/>
                  </a:cubicBezTo>
                  <a:cubicBezTo>
                    <a:pt x="104" y="0"/>
                    <a:pt x="121" y="12"/>
                    <a:pt x="121" y="39"/>
                  </a:cubicBezTo>
                  <a:close/>
                  <a:moveTo>
                    <a:pt x="86" y="77"/>
                  </a:moveTo>
                  <a:cubicBezTo>
                    <a:pt x="96" y="67"/>
                    <a:pt x="101" y="55"/>
                    <a:pt x="101" y="41"/>
                  </a:cubicBezTo>
                  <a:cubicBezTo>
                    <a:pt x="101" y="21"/>
                    <a:pt x="90" y="12"/>
                    <a:pt x="70" y="12"/>
                  </a:cubicBezTo>
                  <a:cubicBezTo>
                    <a:pt x="62" y="12"/>
                    <a:pt x="56" y="12"/>
                    <a:pt x="51" y="12"/>
                  </a:cubicBezTo>
                  <a:cubicBezTo>
                    <a:pt x="42" y="51"/>
                    <a:pt x="42" y="51"/>
                    <a:pt x="42" y="51"/>
                  </a:cubicBezTo>
                  <a:cubicBezTo>
                    <a:pt x="39" y="66"/>
                    <a:pt x="37" y="79"/>
                    <a:pt x="35" y="91"/>
                  </a:cubicBezTo>
                  <a:cubicBezTo>
                    <a:pt x="39" y="92"/>
                    <a:pt x="44" y="92"/>
                    <a:pt x="49" y="92"/>
                  </a:cubicBezTo>
                  <a:cubicBezTo>
                    <a:pt x="63" y="92"/>
                    <a:pt x="75" y="87"/>
                    <a:pt x="86" y="77"/>
                  </a:cubicBezTo>
                  <a:close/>
                  <a:moveTo>
                    <a:pt x="171" y="84"/>
                  </a:moveTo>
                  <a:cubicBezTo>
                    <a:pt x="166" y="90"/>
                    <a:pt x="160" y="93"/>
                    <a:pt x="152" y="95"/>
                  </a:cubicBezTo>
                  <a:cubicBezTo>
                    <a:pt x="163" y="116"/>
                    <a:pt x="173" y="132"/>
                    <a:pt x="180" y="144"/>
                  </a:cubicBezTo>
                  <a:cubicBezTo>
                    <a:pt x="161" y="144"/>
                    <a:pt x="161" y="144"/>
                    <a:pt x="161" y="144"/>
                  </a:cubicBezTo>
                  <a:cubicBezTo>
                    <a:pt x="150" y="123"/>
                    <a:pt x="141" y="106"/>
                    <a:pt x="135" y="96"/>
                  </a:cubicBezTo>
                  <a:cubicBezTo>
                    <a:pt x="131" y="96"/>
                    <a:pt x="131" y="96"/>
                    <a:pt x="131" y="96"/>
                  </a:cubicBezTo>
                  <a:cubicBezTo>
                    <a:pt x="128" y="117"/>
                    <a:pt x="126" y="133"/>
                    <a:pt x="124" y="144"/>
                  </a:cubicBezTo>
                  <a:cubicBezTo>
                    <a:pt x="107" y="144"/>
                    <a:pt x="107" y="144"/>
                    <a:pt x="107" y="144"/>
                  </a:cubicBezTo>
                  <a:cubicBezTo>
                    <a:pt x="115" y="110"/>
                    <a:pt x="120" y="76"/>
                    <a:pt x="123" y="43"/>
                  </a:cubicBezTo>
                  <a:cubicBezTo>
                    <a:pt x="130" y="43"/>
                    <a:pt x="135" y="43"/>
                    <a:pt x="137" y="43"/>
                  </a:cubicBezTo>
                  <a:cubicBezTo>
                    <a:pt x="152" y="43"/>
                    <a:pt x="160" y="44"/>
                    <a:pt x="163" y="44"/>
                  </a:cubicBezTo>
                  <a:cubicBezTo>
                    <a:pt x="174" y="47"/>
                    <a:pt x="179" y="53"/>
                    <a:pt x="179" y="63"/>
                  </a:cubicBezTo>
                  <a:cubicBezTo>
                    <a:pt x="179" y="71"/>
                    <a:pt x="176" y="78"/>
                    <a:pt x="171" y="84"/>
                  </a:cubicBezTo>
                  <a:close/>
                  <a:moveTo>
                    <a:pt x="134" y="87"/>
                  </a:moveTo>
                  <a:cubicBezTo>
                    <a:pt x="135" y="87"/>
                    <a:pt x="135" y="87"/>
                    <a:pt x="136" y="87"/>
                  </a:cubicBezTo>
                  <a:cubicBezTo>
                    <a:pt x="143" y="87"/>
                    <a:pt x="149" y="85"/>
                    <a:pt x="154" y="82"/>
                  </a:cubicBezTo>
                  <a:cubicBezTo>
                    <a:pt x="160" y="78"/>
                    <a:pt x="162" y="72"/>
                    <a:pt x="162" y="65"/>
                  </a:cubicBezTo>
                  <a:cubicBezTo>
                    <a:pt x="163" y="56"/>
                    <a:pt x="157" y="52"/>
                    <a:pt x="146" y="52"/>
                  </a:cubicBezTo>
                  <a:cubicBezTo>
                    <a:pt x="142" y="52"/>
                    <a:pt x="139" y="52"/>
                    <a:pt x="138" y="52"/>
                  </a:cubicBezTo>
                  <a:cubicBezTo>
                    <a:pt x="135" y="69"/>
                    <a:pt x="133" y="80"/>
                    <a:pt x="132" y="87"/>
                  </a:cubicBezTo>
                  <a:lnTo>
                    <a:pt x="134" y="87"/>
                  </a:lnTo>
                  <a:close/>
                  <a:moveTo>
                    <a:pt x="201" y="43"/>
                  </a:moveTo>
                  <a:cubicBezTo>
                    <a:pt x="219" y="43"/>
                    <a:pt x="219" y="43"/>
                    <a:pt x="219" y="43"/>
                  </a:cubicBezTo>
                  <a:cubicBezTo>
                    <a:pt x="212" y="74"/>
                    <a:pt x="207" y="108"/>
                    <a:pt x="203" y="144"/>
                  </a:cubicBezTo>
                  <a:cubicBezTo>
                    <a:pt x="186" y="144"/>
                    <a:pt x="186" y="144"/>
                    <a:pt x="186" y="144"/>
                  </a:cubicBezTo>
                  <a:cubicBezTo>
                    <a:pt x="192" y="113"/>
                    <a:pt x="198" y="79"/>
                    <a:pt x="201" y="43"/>
                  </a:cubicBezTo>
                  <a:close/>
                  <a:moveTo>
                    <a:pt x="294" y="49"/>
                  </a:moveTo>
                  <a:cubicBezTo>
                    <a:pt x="292" y="56"/>
                    <a:pt x="291" y="61"/>
                    <a:pt x="290" y="64"/>
                  </a:cubicBezTo>
                  <a:cubicBezTo>
                    <a:pt x="288" y="64"/>
                    <a:pt x="288" y="64"/>
                    <a:pt x="288" y="64"/>
                  </a:cubicBezTo>
                  <a:cubicBezTo>
                    <a:pt x="284" y="56"/>
                    <a:pt x="278" y="52"/>
                    <a:pt x="271" y="52"/>
                  </a:cubicBezTo>
                  <a:cubicBezTo>
                    <a:pt x="261" y="52"/>
                    <a:pt x="252" y="59"/>
                    <a:pt x="246" y="73"/>
                  </a:cubicBezTo>
                  <a:cubicBezTo>
                    <a:pt x="241" y="84"/>
                    <a:pt x="238" y="96"/>
                    <a:pt x="238" y="107"/>
                  </a:cubicBezTo>
                  <a:cubicBezTo>
                    <a:pt x="238" y="129"/>
                    <a:pt x="244" y="139"/>
                    <a:pt x="256" y="139"/>
                  </a:cubicBezTo>
                  <a:cubicBezTo>
                    <a:pt x="265" y="138"/>
                    <a:pt x="273" y="135"/>
                    <a:pt x="280" y="127"/>
                  </a:cubicBezTo>
                  <a:cubicBezTo>
                    <a:pt x="282" y="127"/>
                    <a:pt x="282" y="127"/>
                    <a:pt x="282" y="127"/>
                  </a:cubicBezTo>
                  <a:cubicBezTo>
                    <a:pt x="279" y="140"/>
                    <a:pt x="279" y="140"/>
                    <a:pt x="279" y="140"/>
                  </a:cubicBezTo>
                  <a:cubicBezTo>
                    <a:pt x="278" y="141"/>
                    <a:pt x="276" y="142"/>
                    <a:pt x="272" y="144"/>
                  </a:cubicBezTo>
                  <a:cubicBezTo>
                    <a:pt x="266" y="147"/>
                    <a:pt x="260" y="148"/>
                    <a:pt x="254" y="148"/>
                  </a:cubicBezTo>
                  <a:cubicBezTo>
                    <a:pt x="243" y="148"/>
                    <a:pt x="234" y="144"/>
                    <a:pt x="229" y="135"/>
                  </a:cubicBezTo>
                  <a:cubicBezTo>
                    <a:pt x="224" y="127"/>
                    <a:pt x="221" y="118"/>
                    <a:pt x="221" y="106"/>
                  </a:cubicBezTo>
                  <a:cubicBezTo>
                    <a:pt x="221" y="90"/>
                    <a:pt x="226" y="76"/>
                    <a:pt x="234" y="63"/>
                  </a:cubicBezTo>
                  <a:cubicBezTo>
                    <a:pt x="244" y="49"/>
                    <a:pt x="256" y="42"/>
                    <a:pt x="271" y="42"/>
                  </a:cubicBezTo>
                  <a:cubicBezTo>
                    <a:pt x="280" y="42"/>
                    <a:pt x="288" y="44"/>
                    <a:pt x="294" y="49"/>
                  </a:cubicBezTo>
                  <a:close/>
                  <a:moveTo>
                    <a:pt x="499" y="31"/>
                  </a:moveTo>
                  <a:cubicBezTo>
                    <a:pt x="484" y="62"/>
                    <a:pt x="464" y="104"/>
                    <a:pt x="439" y="157"/>
                  </a:cubicBezTo>
                  <a:cubicBezTo>
                    <a:pt x="427" y="157"/>
                    <a:pt x="427" y="157"/>
                    <a:pt x="427" y="157"/>
                  </a:cubicBezTo>
                  <a:cubicBezTo>
                    <a:pt x="424" y="99"/>
                    <a:pt x="423" y="65"/>
                    <a:pt x="422" y="55"/>
                  </a:cubicBezTo>
                  <a:cubicBezTo>
                    <a:pt x="381" y="157"/>
                    <a:pt x="381" y="157"/>
                    <a:pt x="381" y="157"/>
                  </a:cubicBezTo>
                  <a:cubicBezTo>
                    <a:pt x="368" y="157"/>
                    <a:pt x="368" y="157"/>
                    <a:pt x="368" y="157"/>
                  </a:cubicBezTo>
                  <a:cubicBezTo>
                    <a:pt x="363" y="103"/>
                    <a:pt x="360" y="69"/>
                    <a:pt x="358" y="54"/>
                  </a:cubicBezTo>
                  <a:cubicBezTo>
                    <a:pt x="341" y="53"/>
                    <a:pt x="329" y="52"/>
                    <a:pt x="323" y="52"/>
                  </a:cubicBezTo>
                  <a:cubicBezTo>
                    <a:pt x="320" y="69"/>
                    <a:pt x="318" y="81"/>
                    <a:pt x="317" y="87"/>
                  </a:cubicBezTo>
                  <a:cubicBezTo>
                    <a:pt x="322" y="87"/>
                    <a:pt x="322" y="87"/>
                    <a:pt x="322" y="87"/>
                  </a:cubicBezTo>
                  <a:cubicBezTo>
                    <a:pt x="327" y="87"/>
                    <a:pt x="329" y="87"/>
                    <a:pt x="327" y="87"/>
                  </a:cubicBezTo>
                  <a:cubicBezTo>
                    <a:pt x="329" y="87"/>
                    <a:pt x="335" y="87"/>
                    <a:pt x="345" y="86"/>
                  </a:cubicBezTo>
                  <a:cubicBezTo>
                    <a:pt x="344" y="91"/>
                    <a:pt x="344" y="94"/>
                    <a:pt x="344" y="96"/>
                  </a:cubicBezTo>
                  <a:cubicBezTo>
                    <a:pt x="341" y="96"/>
                    <a:pt x="335" y="96"/>
                    <a:pt x="326" y="95"/>
                  </a:cubicBezTo>
                  <a:cubicBezTo>
                    <a:pt x="323" y="95"/>
                    <a:pt x="322" y="95"/>
                    <a:pt x="321" y="95"/>
                  </a:cubicBezTo>
                  <a:cubicBezTo>
                    <a:pt x="319" y="96"/>
                    <a:pt x="317" y="96"/>
                    <a:pt x="316" y="96"/>
                  </a:cubicBezTo>
                  <a:cubicBezTo>
                    <a:pt x="313" y="114"/>
                    <a:pt x="311" y="127"/>
                    <a:pt x="310" y="135"/>
                  </a:cubicBezTo>
                  <a:cubicBezTo>
                    <a:pt x="314" y="135"/>
                    <a:pt x="314" y="135"/>
                    <a:pt x="314" y="135"/>
                  </a:cubicBezTo>
                  <a:cubicBezTo>
                    <a:pt x="323" y="135"/>
                    <a:pt x="329" y="135"/>
                    <a:pt x="332" y="134"/>
                  </a:cubicBezTo>
                  <a:cubicBezTo>
                    <a:pt x="340" y="134"/>
                    <a:pt x="344" y="133"/>
                    <a:pt x="347" y="133"/>
                  </a:cubicBezTo>
                  <a:cubicBezTo>
                    <a:pt x="346" y="136"/>
                    <a:pt x="345" y="140"/>
                    <a:pt x="346" y="144"/>
                  </a:cubicBezTo>
                  <a:cubicBezTo>
                    <a:pt x="334" y="144"/>
                    <a:pt x="334" y="144"/>
                    <a:pt x="334" y="144"/>
                  </a:cubicBezTo>
                  <a:cubicBezTo>
                    <a:pt x="326" y="144"/>
                    <a:pt x="320" y="144"/>
                    <a:pt x="313" y="144"/>
                  </a:cubicBezTo>
                  <a:cubicBezTo>
                    <a:pt x="306" y="144"/>
                    <a:pt x="306" y="144"/>
                    <a:pt x="306" y="144"/>
                  </a:cubicBezTo>
                  <a:cubicBezTo>
                    <a:pt x="304" y="144"/>
                    <a:pt x="303" y="144"/>
                    <a:pt x="301" y="144"/>
                  </a:cubicBezTo>
                  <a:cubicBezTo>
                    <a:pt x="300" y="144"/>
                    <a:pt x="300" y="144"/>
                    <a:pt x="299" y="144"/>
                  </a:cubicBezTo>
                  <a:cubicBezTo>
                    <a:pt x="293" y="144"/>
                    <a:pt x="293" y="144"/>
                    <a:pt x="293" y="144"/>
                  </a:cubicBezTo>
                  <a:cubicBezTo>
                    <a:pt x="299" y="111"/>
                    <a:pt x="304" y="77"/>
                    <a:pt x="308" y="43"/>
                  </a:cubicBezTo>
                  <a:cubicBezTo>
                    <a:pt x="315" y="43"/>
                    <a:pt x="319" y="43"/>
                    <a:pt x="321" y="43"/>
                  </a:cubicBezTo>
                  <a:cubicBezTo>
                    <a:pt x="345" y="43"/>
                    <a:pt x="345" y="43"/>
                    <a:pt x="345" y="43"/>
                  </a:cubicBezTo>
                  <a:cubicBezTo>
                    <a:pt x="347" y="43"/>
                    <a:pt x="351" y="43"/>
                    <a:pt x="357" y="43"/>
                  </a:cubicBezTo>
                  <a:cubicBezTo>
                    <a:pt x="357" y="39"/>
                    <a:pt x="356" y="34"/>
                    <a:pt x="355" y="31"/>
                  </a:cubicBezTo>
                  <a:cubicBezTo>
                    <a:pt x="372" y="31"/>
                    <a:pt x="372" y="31"/>
                    <a:pt x="372" y="31"/>
                  </a:cubicBezTo>
                  <a:cubicBezTo>
                    <a:pt x="374" y="56"/>
                    <a:pt x="376" y="90"/>
                    <a:pt x="381" y="133"/>
                  </a:cubicBezTo>
                  <a:cubicBezTo>
                    <a:pt x="396" y="93"/>
                    <a:pt x="410" y="59"/>
                    <a:pt x="420" y="31"/>
                  </a:cubicBezTo>
                  <a:cubicBezTo>
                    <a:pt x="436" y="31"/>
                    <a:pt x="436" y="31"/>
                    <a:pt x="436" y="31"/>
                  </a:cubicBezTo>
                  <a:cubicBezTo>
                    <a:pt x="440" y="133"/>
                    <a:pt x="440" y="133"/>
                    <a:pt x="440" y="133"/>
                  </a:cubicBezTo>
                  <a:cubicBezTo>
                    <a:pt x="466" y="76"/>
                    <a:pt x="481" y="42"/>
                    <a:pt x="485" y="31"/>
                  </a:cubicBezTo>
                  <a:lnTo>
                    <a:pt x="499" y="31"/>
                  </a:lnTo>
                  <a:close/>
                  <a:moveTo>
                    <a:pt x="526" y="43"/>
                  </a:moveTo>
                  <a:cubicBezTo>
                    <a:pt x="533" y="93"/>
                    <a:pt x="538" y="127"/>
                    <a:pt x="540" y="144"/>
                  </a:cubicBezTo>
                  <a:cubicBezTo>
                    <a:pt x="524" y="144"/>
                    <a:pt x="524" y="144"/>
                    <a:pt x="524" y="144"/>
                  </a:cubicBezTo>
                  <a:cubicBezTo>
                    <a:pt x="523" y="130"/>
                    <a:pt x="522" y="119"/>
                    <a:pt x="521" y="114"/>
                  </a:cubicBezTo>
                  <a:cubicBezTo>
                    <a:pt x="518" y="114"/>
                    <a:pt x="512" y="113"/>
                    <a:pt x="502" y="113"/>
                  </a:cubicBezTo>
                  <a:cubicBezTo>
                    <a:pt x="501" y="113"/>
                    <a:pt x="498" y="114"/>
                    <a:pt x="495" y="114"/>
                  </a:cubicBezTo>
                  <a:cubicBezTo>
                    <a:pt x="492" y="114"/>
                    <a:pt x="490" y="114"/>
                    <a:pt x="488" y="114"/>
                  </a:cubicBezTo>
                  <a:cubicBezTo>
                    <a:pt x="480" y="131"/>
                    <a:pt x="475" y="141"/>
                    <a:pt x="473" y="144"/>
                  </a:cubicBezTo>
                  <a:cubicBezTo>
                    <a:pt x="460" y="144"/>
                    <a:pt x="460" y="144"/>
                    <a:pt x="460" y="144"/>
                  </a:cubicBezTo>
                  <a:cubicBezTo>
                    <a:pt x="483" y="102"/>
                    <a:pt x="502" y="68"/>
                    <a:pt x="515" y="43"/>
                  </a:cubicBezTo>
                  <a:lnTo>
                    <a:pt x="526" y="43"/>
                  </a:lnTo>
                  <a:close/>
                  <a:moveTo>
                    <a:pt x="520" y="106"/>
                  </a:moveTo>
                  <a:cubicBezTo>
                    <a:pt x="515" y="63"/>
                    <a:pt x="515" y="63"/>
                    <a:pt x="515" y="63"/>
                  </a:cubicBezTo>
                  <a:cubicBezTo>
                    <a:pt x="493" y="106"/>
                    <a:pt x="493" y="106"/>
                    <a:pt x="493" y="106"/>
                  </a:cubicBezTo>
                  <a:cubicBezTo>
                    <a:pt x="494" y="106"/>
                    <a:pt x="498" y="106"/>
                    <a:pt x="504" y="106"/>
                  </a:cubicBezTo>
                  <a:cubicBezTo>
                    <a:pt x="513" y="106"/>
                    <a:pt x="519" y="106"/>
                    <a:pt x="520" y="106"/>
                  </a:cubicBezTo>
                  <a:close/>
                  <a:moveTo>
                    <a:pt x="579" y="32"/>
                  </a:moveTo>
                  <a:cubicBezTo>
                    <a:pt x="573" y="59"/>
                    <a:pt x="568" y="90"/>
                    <a:pt x="565" y="123"/>
                  </a:cubicBezTo>
                  <a:cubicBezTo>
                    <a:pt x="548" y="123"/>
                    <a:pt x="548" y="123"/>
                    <a:pt x="548" y="123"/>
                  </a:cubicBezTo>
                  <a:cubicBezTo>
                    <a:pt x="553" y="99"/>
                    <a:pt x="558" y="69"/>
                    <a:pt x="563" y="32"/>
                  </a:cubicBezTo>
                  <a:cubicBezTo>
                    <a:pt x="555" y="32"/>
                    <a:pt x="545" y="32"/>
                    <a:pt x="535" y="33"/>
                  </a:cubicBezTo>
                  <a:cubicBezTo>
                    <a:pt x="536" y="29"/>
                    <a:pt x="537" y="25"/>
                    <a:pt x="537" y="22"/>
                  </a:cubicBezTo>
                  <a:cubicBezTo>
                    <a:pt x="555" y="22"/>
                    <a:pt x="567" y="22"/>
                    <a:pt x="572" y="22"/>
                  </a:cubicBezTo>
                  <a:cubicBezTo>
                    <a:pt x="607" y="22"/>
                    <a:pt x="607" y="22"/>
                    <a:pt x="607" y="22"/>
                  </a:cubicBezTo>
                  <a:cubicBezTo>
                    <a:pt x="606" y="25"/>
                    <a:pt x="605" y="29"/>
                    <a:pt x="605" y="33"/>
                  </a:cubicBezTo>
                  <a:cubicBezTo>
                    <a:pt x="591" y="32"/>
                    <a:pt x="583" y="32"/>
                    <a:pt x="579" y="32"/>
                  </a:cubicBezTo>
                  <a:close/>
                  <a:moveTo>
                    <a:pt x="629" y="107"/>
                  </a:moveTo>
                  <a:cubicBezTo>
                    <a:pt x="628" y="112"/>
                    <a:pt x="628" y="115"/>
                    <a:pt x="628" y="117"/>
                  </a:cubicBezTo>
                  <a:cubicBezTo>
                    <a:pt x="618" y="117"/>
                    <a:pt x="611" y="116"/>
                    <a:pt x="606" y="116"/>
                  </a:cubicBezTo>
                  <a:cubicBezTo>
                    <a:pt x="603" y="116"/>
                    <a:pt x="602" y="116"/>
                    <a:pt x="601" y="116"/>
                  </a:cubicBezTo>
                  <a:cubicBezTo>
                    <a:pt x="599" y="116"/>
                    <a:pt x="597" y="117"/>
                    <a:pt x="596" y="117"/>
                  </a:cubicBezTo>
                  <a:cubicBezTo>
                    <a:pt x="593" y="135"/>
                    <a:pt x="591" y="148"/>
                    <a:pt x="590" y="156"/>
                  </a:cubicBezTo>
                  <a:cubicBezTo>
                    <a:pt x="594" y="156"/>
                    <a:pt x="594" y="156"/>
                    <a:pt x="594" y="156"/>
                  </a:cubicBezTo>
                  <a:cubicBezTo>
                    <a:pt x="603" y="156"/>
                    <a:pt x="609" y="156"/>
                    <a:pt x="612" y="155"/>
                  </a:cubicBezTo>
                  <a:cubicBezTo>
                    <a:pt x="619" y="155"/>
                    <a:pt x="624" y="154"/>
                    <a:pt x="627" y="154"/>
                  </a:cubicBezTo>
                  <a:cubicBezTo>
                    <a:pt x="626" y="157"/>
                    <a:pt x="625" y="161"/>
                    <a:pt x="626" y="165"/>
                  </a:cubicBezTo>
                  <a:cubicBezTo>
                    <a:pt x="614" y="165"/>
                    <a:pt x="614" y="165"/>
                    <a:pt x="614" y="165"/>
                  </a:cubicBezTo>
                  <a:cubicBezTo>
                    <a:pt x="606" y="165"/>
                    <a:pt x="599" y="165"/>
                    <a:pt x="593" y="165"/>
                  </a:cubicBezTo>
                  <a:cubicBezTo>
                    <a:pt x="586" y="165"/>
                    <a:pt x="586" y="165"/>
                    <a:pt x="586" y="165"/>
                  </a:cubicBezTo>
                  <a:cubicBezTo>
                    <a:pt x="584" y="165"/>
                    <a:pt x="583" y="165"/>
                    <a:pt x="581" y="165"/>
                  </a:cubicBezTo>
                  <a:cubicBezTo>
                    <a:pt x="580" y="165"/>
                    <a:pt x="579" y="165"/>
                    <a:pt x="579" y="165"/>
                  </a:cubicBezTo>
                  <a:cubicBezTo>
                    <a:pt x="573" y="165"/>
                    <a:pt x="573" y="165"/>
                    <a:pt x="573" y="165"/>
                  </a:cubicBezTo>
                  <a:cubicBezTo>
                    <a:pt x="579" y="132"/>
                    <a:pt x="584" y="98"/>
                    <a:pt x="588" y="64"/>
                  </a:cubicBezTo>
                  <a:cubicBezTo>
                    <a:pt x="594" y="64"/>
                    <a:pt x="599" y="64"/>
                    <a:pt x="601" y="64"/>
                  </a:cubicBezTo>
                  <a:cubicBezTo>
                    <a:pt x="625" y="64"/>
                    <a:pt x="625" y="64"/>
                    <a:pt x="625" y="64"/>
                  </a:cubicBezTo>
                  <a:cubicBezTo>
                    <a:pt x="629" y="64"/>
                    <a:pt x="635" y="64"/>
                    <a:pt x="641" y="64"/>
                  </a:cubicBezTo>
                  <a:cubicBezTo>
                    <a:pt x="640" y="67"/>
                    <a:pt x="639" y="71"/>
                    <a:pt x="639" y="75"/>
                  </a:cubicBezTo>
                  <a:cubicBezTo>
                    <a:pt x="611" y="73"/>
                    <a:pt x="611" y="73"/>
                    <a:pt x="611" y="73"/>
                  </a:cubicBezTo>
                  <a:cubicBezTo>
                    <a:pt x="607" y="73"/>
                    <a:pt x="605" y="73"/>
                    <a:pt x="603" y="73"/>
                  </a:cubicBezTo>
                  <a:cubicBezTo>
                    <a:pt x="600" y="90"/>
                    <a:pt x="598" y="102"/>
                    <a:pt x="597" y="108"/>
                  </a:cubicBezTo>
                  <a:cubicBezTo>
                    <a:pt x="598" y="108"/>
                    <a:pt x="598" y="108"/>
                    <a:pt x="599" y="108"/>
                  </a:cubicBezTo>
                  <a:cubicBezTo>
                    <a:pt x="600" y="108"/>
                    <a:pt x="601" y="108"/>
                    <a:pt x="602" y="108"/>
                  </a:cubicBezTo>
                  <a:cubicBezTo>
                    <a:pt x="607" y="108"/>
                    <a:pt x="607" y="108"/>
                    <a:pt x="607" y="108"/>
                  </a:cubicBezTo>
                  <a:cubicBezTo>
                    <a:pt x="612" y="108"/>
                    <a:pt x="619" y="108"/>
                    <a:pt x="629" y="107"/>
                  </a:cubicBezTo>
                  <a:close/>
                  <a:moveTo>
                    <a:pt x="699" y="84"/>
                  </a:moveTo>
                  <a:cubicBezTo>
                    <a:pt x="694" y="90"/>
                    <a:pt x="688" y="93"/>
                    <a:pt x="680" y="95"/>
                  </a:cubicBezTo>
                  <a:cubicBezTo>
                    <a:pt x="689" y="114"/>
                    <a:pt x="697" y="131"/>
                    <a:pt x="704" y="144"/>
                  </a:cubicBezTo>
                  <a:cubicBezTo>
                    <a:pt x="686" y="144"/>
                    <a:pt x="686" y="144"/>
                    <a:pt x="686" y="144"/>
                  </a:cubicBezTo>
                  <a:cubicBezTo>
                    <a:pt x="681" y="133"/>
                    <a:pt x="674" y="117"/>
                    <a:pt x="663" y="96"/>
                  </a:cubicBezTo>
                  <a:cubicBezTo>
                    <a:pt x="663" y="96"/>
                    <a:pt x="663" y="96"/>
                    <a:pt x="662" y="96"/>
                  </a:cubicBezTo>
                  <a:cubicBezTo>
                    <a:pt x="660" y="96"/>
                    <a:pt x="660" y="96"/>
                    <a:pt x="660" y="96"/>
                  </a:cubicBezTo>
                  <a:cubicBezTo>
                    <a:pt x="659" y="106"/>
                    <a:pt x="657" y="122"/>
                    <a:pt x="654" y="144"/>
                  </a:cubicBezTo>
                  <a:cubicBezTo>
                    <a:pt x="637" y="144"/>
                    <a:pt x="637" y="144"/>
                    <a:pt x="637" y="144"/>
                  </a:cubicBezTo>
                  <a:cubicBezTo>
                    <a:pt x="644" y="113"/>
                    <a:pt x="649" y="79"/>
                    <a:pt x="653" y="43"/>
                  </a:cubicBezTo>
                  <a:cubicBezTo>
                    <a:pt x="661" y="43"/>
                    <a:pt x="666" y="43"/>
                    <a:pt x="666" y="43"/>
                  </a:cubicBezTo>
                  <a:cubicBezTo>
                    <a:pt x="679" y="43"/>
                    <a:pt x="679" y="43"/>
                    <a:pt x="679" y="43"/>
                  </a:cubicBezTo>
                  <a:cubicBezTo>
                    <a:pt x="698" y="43"/>
                    <a:pt x="707" y="49"/>
                    <a:pt x="707" y="63"/>
                  </a:cubicBezTo>
                  <a:cubicBezTo>
                    <a:pt x="707" y="71"/>
                    <a:pt x="705" y="78"/>
                    <a:pt x="699" y="84"/>
                  </a:cubicBezTo>
                  <a:close/>
                  <a:moveTo>
                    <a:pt x="683" y="81"/>
                  </a:moveTo>
                  <a:cubicBezTo>
                    <a:pt x="688" y="78"/>
                    <a:pt x="691" y="72"/>
                    <a:pt x="691" y="65"/>
                  </a:cubicBezTo>
                  <a:cubicBezTo>
                    <a:pt x="691" y="56"/>
                    <a:pt x="685" y="52"/>
                    <a:pt x="674" y="52"/>
                  </a:cubicBezTo>
                  <a:cubicBezTo>
                    <a:pt x="668" y="52"/>
                    <a:pt x="668" y="52"/>
                    <a:pt x="668" y="52"/>
                  </a:cubicBezTo>
                  <a:cubicBezTo>
                    <a:pt x="665" y="69"/>
                    <a:pt x="663" y="80"/>
                    <a:pt x="662" y="87"/>
                  </a:cubicBezTo>
                  <a:cubicBezTo>
                    <a:pt x="664" y="87"/>
                    <a:pt x="664" y="87"/>
                    <a:pt x="664" y="87"/>
                  </a:cubicBezTo>
                  <a:cubicBezTo>
                    <a:pt x="671" y="87"/>
                    <a:pt x="678" y="85"/>
                    <a:pt x="683" y="8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0"/>
            <a:lstStyle/>
            <a:p>
              <a:endParaRPr lang="en-US" dirty="0"/>
            </a:p>
          </p:txBody>
        </p:sp>
        <p:sp>
          <p:nvSpPr>
            <p:cNvPr id="11" name="Freeform 13"/>
            <p:cNvSpPr>
              <a:spLocks noEditPoints="1"/>
            </p:cNvSpPr>
            <p:nvPr/>
          </p:nvSpPr>
          <p:spPr bwMode="black">
            <a:xfrm>
              <a:off x="1399010" y="7159625"/>
              <a:ext cx="712917" cy="216985"/>
            </a:xfrm>
            <a:custGeom>
              <a:avLst/>
              <a:gdLst>
                <a:gd name="T0" fmla="*/ 2147483647 w 587"/>
                <a:gd name="T1" fmla="*/ 2147483647 h 187"/>
                <a:gd name="T2" fmla="*/ 2147483647 w 587"/>
                <a:gd name="T3" fmla="*/ 2147483647 h 187"/>
                <a:gd name="T4" fmla="*/ 2147483647 w 587"/>
                <a:gd name="T5" fmla="*/ 2147483647 h 187"/>
                <a:gd name="T6" fmla="*/ 0 w 587"/>
                <a:gd name="T7" fmla="*/ 2147483647 h 187"/>
                <a:gd name="T8" fmla="*/ 2147483647 w 587"/>
                <a:gd name="T9" fmla="*/ 2147483647 h 187"/>
                <a:gd name="T10" fmla="*/ 2147483647 w 587"/>
                <a:gd name="T11" fmla="*/ 2147483647 h 187"/>
                <a:gd name="T12" fmla="*/ 2147483647 w 587"/>
                <a:gd name="T13" fmla="*/ 2147483647 h 187"/>
                <a:gd name="T14" fmla="*/ 2147483647 w 587"/>
                <a:gd name="T15" fmla="*/ 2147483647 h 187"/>
                <a:gd name="T16" fmla="*/ 2147483647 w 587"/>
                <a:gd name="T17" fmla="*/ 2147483647 h 187"/>
                <a:gd name="T18" fmla="*/ 2147483647 w 587"/>
                <a:gd name="T19" fmla="*/ 2147483647 h 187"/>
                <a:gd name="T20" fmla="*/ 2147483647 w 587"/>
                <a:gd name="T21" fmla="*/ 2147483647 h 187"/>
                <a:gd name="T22" fmla="*/ 2147483647 w 587"/>
                <a:gd name="T23" fmla="*/ 2147483647 h 187"/>
                <a:gd name="T24" fmla="*/ 2147483647 w 587"/>
                <a:gd name="T25" fmla="*/ 2147483647 h 187"/>
                <a:gd name="T26" fmla="*/ 2147483647 w 587"/>
                <a:gd name="T27" fmla="*/ 2147483647 h 187"/>
                <a:gd name="T28" fmla="*/ 2147483647 w 587"/>
                <a:gd name="T29" fmla="*/ 2147483647 h 187"/>
                <a:gd name="T30" fmla="*/ 2147483647 w 587"/>
                <a:gd name="T31" fmla="*/ 2147483647 h 187"/>
                <a:gd name="T32" fmla="*/ 2147483647 w 587"/>
                <a:gd name="T33" fmla="*/ 2147483647 h 187"/>
                <a:gd name="T34" fmla="*/ 2147483647 w 587"/>
                <a:gd name="T35" fmla="*/ 2147483647 h 187"/>
                <a:gd name="T36" fmla="*/ 2147483647 w 587"/>
                <a:gd name="T37" fmla="*/ 2147483647 h 187"/>
                <a:gd name="T38" fmla="*/ 2147483647 w 587"/>
                <a:gd name="T39" fmla="*/ 2147483647 h 187"/>
                <a:gd name="T40" fmla="*/ 2147483647 w 587"/>
                <a:gd name="T41" fmla="*/ 2147483647 h 187"/>
                <a:gd name="T42" fmla="*/ 2147483647 w 587"/>
                <a:gd name="T43" fmla="*/ 2147483647 h 187"/>
                <a:gd name="T44" fmla="*/ 2147483647 w 587"/>
                <a:gd name="T45" fmla="*/ 2147483647 h 187"/>
                <a:gd name="T46" fmla="*/ 2147483647 w 587"/>
                <a:gd name="T47" fmla="*/ 2147483647 h 187"/>
                <a:gd name="T48" fmla="*/ 2147483647 w 587"/>
                <a:gd name="T49" fmla="*/ 2147483647 h 187"/>
                <a:gd name="T50" fmla="*/ 2147483647 w 587"/>
                <a:gd name="T51" fmla="*/ 2147483647 h 187"/>
                <a:gd name="T52" fmla="*/ 2147483647 w 587"/>
                <a:gd name="T53" fmla="*/ 2147483647 h 187"/>
                <a:gd name="T54" fmla="*/ 2147483647 w 587"/>
                <a:gd name="T55" fmla="*/ 2147483647 h 187"/>
                <a:gd name="T56" fmla="*/ 2147483647 w 587"/>
                <a:gd name="T57" fmla="*/ 2147483647 h 187"/>
                <a:gd name="T58" fmla="*/ 2147483647 w 587"/>
                <a:gd name="T59" fmla="*/ 2147483647 h 187"/>
                <a:gd name="T60" fmla="*/ 2147483647 w 587"/>
                <a:gd name="T61" fmla="*/ 2147483647 h 187"/>
                <a:gd name="T62" fmla="*/ 2147483647 w 587"/>
                <a:gd name="T63" fmla="*/ 2147483647 h 187"/>
                <a:gd name="T64" fmla="*/ 2147483647 w 587"/>
                <a:gd name="T65" fmla="*/ 2147483647 h 187"/>
                <a:gd name="T66" fmla="*/ 2147483647 w 587"/>
                <a:gd name="T67" fmla="*/ 2147483647 h 187"/>
                <a:gd name="T68" fmla="*/ 2147483647 w 587"/>
                <a:gd name="T69" fmla="*/ 2147483647 h 187"/>
                <a:gd name="T70" fmla="*/ 2147483647 w 587"/>
                <a:gd name="T71" fmla="*/ 2147483647 h 187"/>
                <a:gd name="T72" fmla="*/ 2147483647 w 587"/>
                <a:gd name="T73" fmla="*/ 2147483647 h 187"/>
                <a:gd name="T74" fmla="*/ 2147483647 w 587"/>
                <a:gd name="T75" fmla="*/ 2147483647 h 187"/>
                <a:gd name="T76" fmla="*/ 2147483647 w 587"/>
                <a:gd name="T77" fmla="*/ 2147483647 h 187"/>
                <a:gd name="T78" fmla="*/ 2147483647 w 587"/>
                <a:gd name="T79" fmla="*/ 2147483647 h 187"/>
                <a:gd name="T80" fmla="*/ 2147483647 w 587"/>
                <a:gd name="T81" fmla="*/ 2147483647 h 187"/>
                <a:gd name="T82" fmla="*/ 2147483647 w 587"/>
                <a:gd name="T83" fmla="*/ 2147483647 h 187"/>
                <a:gd name="T84" fmla="*/ 2147483647 w 587"/>
                <a:gd name="T85" fmla="*/ 2147483647 h 187"/>
                <a:gd name="T86" fmla="*/ 2147483647 w 587"/>
                <a:gd name="T87" fmla="*/ 2147483647 h 187"/>
                <a:gd name="T88" fmla="*/ 2147483647 w 587"/>
                <a:gd name="T89" fmla="*/ 2147483647 h 187"/>
                <a:gd name="T90" fmla="*/ 2147483647 w 587"/>
                <a:gd name="T91" fmla="*/ 2147483647 h 187"/>
                <a:gd name="T92" fmla="*/ 2147483647 w 587"/>
                <a:gd name="T93" fmla="*/ 2147483647 h 187"/>
                <a:gd name="T94" fmla="*/ 2147483647 w 587"/>
                <a:gd name="T95" fmla="*/ 2147483647 h 1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87" h="187">
                  <a:moveTo>
                    <a:pt x="65" y="55"/>
                  </a:moveTo>
                  <a:cubicBezTo>
                    <a:pt x="82" y="55"/>
                    <a:pt x="82" y="55"/>
                    <a:pt x="82" y="55"/>
                  </a:cubicBezTo>
                  <a:cubicBezTo>
                    <a:pt x="75" y="85"/>
                    <a:pt x="70" y="118"/>
                    <a:pt x="67" y="153"/>
                  </a:cubicBezTo>
                  <a:cubicBezTo>
                    <a:pt x="50" y="153"/>
                    <a:pt x="50" y="153"/>
                    <a:pt x="50" y="153"/>
                  </a:cubicBezTo>
                  <a:cubicBezTo>
                    <a:pt x="54" y="131"/>
                    <a:pt x="57" y="115"/>
                    <a:pt x="59" y="104"/>
                  </a:cubicBezTo>
                  <a:cubicBezTo>
                    <a:pt x="59" y="104"/>
                    <a:pt x="58" y="104"/>
                    <a:pt x="56" y="104"/>
                  </a:cubicBezTo>
                  <a:cubicBezTo>
                    <a:pt x="54" y="104"/>
                    <a:pt x="52" y="104"/>
                    <a:pt x="51" y="104"/>
                  </a:cubicBezTo>
                  <a:cubicBezTo>
                    <a:pt x="43" y="104"/>
                    <a:pt x="36" y="104"/>
                    <a:pt x="29" y="104"/>
                  </a:cubicBezTo>
                  <a:cubicBezTo>
                    <a:pt x="28" y="104"/>
                    <a:pt x="26" y="104"/>
                    <a:pt x="25" y="104"/>
                  </a:cubicBezTo>
                  <a:cubicBezTo>
                    <a:pt x="22" y="104"/>
                    <a:pt x="22" y="104"/>
                    <a:pt x="22" y="104"/>
                  </a:cubicBezTo>
                  <a:cubicBezTo>
                    <a:pt x="19" y="127"/>
                    <a:pt x="17" y="143"/>
                    <a:pt x="16" y="153"/>
                  </a:cubicBezTo>
                  <a:cubicBezTo>
                    <a:pt x="0" y="153"/>
                    <a:pt x="0" y="153"/>
                    <a:pt x="0" y="153"/>
                  </a:cubicBezTo>
                  <a:cubicBezTo>
                    <a:pt x="6" y="122"/>
                    <a:pt x="11" y="90"/>
                    <a:pt x="15" y="55"/>
                  </a:cubicBezTo>
                  <a:cubicBezTo>
                    <a:pt x="32" y="55"/>
                    <a:pt x="32" y="55"/>
                    <a:pt x="32" y="55"/>
                  </a:cubicBezTo>
                  <a:cubicBezTo>
                    <a:pt x="28" y="73"/>
                    <a:pt x="25" y="87"/>
                    <a:pt x="24" y="96"/>
                  </a:cubicBezTo>
                  <a:cubicBezTo>
                    <a:pt x="29" y="96"/>
                    <a:pt x="34" y="96"/>
                    <a:pt x="39" y="96"/>
                  </a:cubicBezTo>
                  <a:cubicBezTo>
                    <a:pt x="42" y="96"/>
                    <a:pt x="49" y="96"/>
                    <a:pt x="60" y="96"/>
                  </a:cubicBezTo>
                  <a:lnTo>
                    <a:pt x="65" y="55"/>
                  </a:lnTo>
                  <a:close/>
                  <a:moveTo>
                    <a:pt x="163" y="55"/>
                  </a:moveTo>
                  <a:cubicBezTo>
                    <a:pt x="168" y="63"/>
                    <a:pt x="171" y="72"/>
                    <a:pt x="171" y="84"/>
                  </a:cubicBezTo>
                  <a:cubicBezTo>
                    <a:pt x="171" y="99"/>
                    <a:pt x="167" y="113"/>
                    <a:pt x="158" y="125"/>
                  </a:cubicBezTo>
                  <a:cubicBezTo>
                    <a:pt x="148" y="139"/>
                    <a:pt x="136" y="146"/>
                    <a:pt x="121" y="146"/>
                  </a:cubicBezTo>
                  <a:cubicBezTo>
                    <a:pt x="110" y="146"/>
                    <a:pt x="101" y="142"/>
                    <a:pt x="95" y="134"/>
                  </a:cubicBezTo>
                  <a:cubicBezTo>
                    <a:pt x="89" y="126"/>
                    <a:pt x="87" y="117"/>
                    <a:pt x="87" y="105"/>
                  </a:cubicBezTo>
                  <a:cubicBezTo>
                    <a:pt x="87" y="90"/>
                    <a:pt x="91" y="76"/>
                    <a:pt x="99" y="64"/>
                  </a:cubicBezTo>
                  <a:cubicBezTo>
                    <a:pt x="109" y="50"/>
                    <a:pt x="122" y="43"/>
                    <a:pt x="137" y="43"/>
                  </a:cubicBezTo>
                  <a:cubicBezTo>
                    <a:pt x="148" y="43"/>
                    <a:pt x="157" y="47"/>
                    <a:pt x="163" y="55"/>
                  </a:cubicBezTo>
                  <a:close/>
                  <a:moveTo>
                    <a:pt x="147" y="117"/>
                  </a:moveTo>
                  <a:cubicBezTo>
                    <a:pt x="152" y="106"/>
                    <a:pt x="155" y="95"/>
                    <a:pt x="155" y="83"/>
                  </a:cubicBezTo>
                  <a:cubicBezTo>
                    <a:pt x="155" y="62"/>
                    <a:pt x="149" y="52"/>
                    <a:pt x="136" y="52"/>
                  </a:cubicBezTo>
                  <a:cubicBezTo>
                    <a:pt x="126" y="52"/>
                    <a:pt x="117" y="59"/>
                    <a:pt x="111" y="72"/>
                  </a:cubicBezTo>
                  <a:cubicBezTo>
                    <a:pt x="105" y="83"/>
                    <a:pt x="103" y="95"/>
                    <a:pt x="103" y="107"/>
                  </a:cubicBezTo>
                  <a:cubicBezTo>
                    <a:pt x="103" y="127"/>
                    <a:pt x="109" y="137"/>
                    <a:pt x="122" y="137"/>
                  </a:cubicBezTo>
                  <a:cubicBezTo>
                    <a:pt x="132" y="137"/>
                    <a:pt x="140" y="130"/>
                    <a:pt x="147" y="117"/>
                  </a:cubicBezTo>
                  <a:close/>
                  <a:moveTo>
                    <a:pt x="258" y="44"/>
                  </a:moveTo>
                  <a:cubicBezTo>
                    <a:pt x="245" y="107"/>
                    <a:pt x="245" y="107"/>
                    <a:pt x="245" y="107"/>
                  </a:cubicBezTo>
                  <a:cubicBezTo>
                    <a:pt x="240" y="133"/>
                    <a:pt x="227" y="146"/>
                    <a:pt x="207" y="146"/>
                  </a:cubicBezTo>
                  <a:cubicBezTo>
                    <a:pt x="187" y="146"/>
                    <a:pt x="177" y="137"/>
                    <a:pt x="177" y="117"/>
                  </a:cubicBezTo>
                  <a:cubicBezTo>
                    <a:pt x="177" y="117"/>
                    <a:pt x="178" y="112"/>
                    <a:pt x="179" y="104"/>
                  </a:cubicBezTo>
                  <a:cubicBezTo>
                    <a:pt x="180" y="98"/>
                    <a:pt x="182" y="87"/>
                    <a:pt x="184" y="74"/>
                  </a:cubicBezTo>
                  <a:cubicBezTo>
                    <a:pt x="186" y="62"/>
                    <a:pt x="188" y="51"/>
                    <a:pt x="188" y="44"/>
                  </a:cubicBezTo>
                  <a:cubicBezTo>
                    <a:pt x="205" y="44"/>
                    <a:pt x="205" y="44"/>
                    <a:pt x="205" y="44"/>
                  </a:cubicBezTo>
                  <a:cubicBezTo>
                    <a:pt x="202" y="58"/>
                    <a:pt x="200" y="70"/>
                    <a:pt x="197" y="81"/>
                  </a:cubicBezTo>
                  <a:cubicBezTo>
                    <a:pt x="195" y="97"/>
                    <a:pt x="193" y="109"/>
                    <a:pt x="193" y="118"/>
                  </a:cubicBezTo>
                  <a:cubicBezTo>
                    <a:pt x="193" y="130"/>
                    <a:pt x="198" y="136"/>
                    <a:pt x="209" y="136"/>
                  </a:cubicBezTo>
                  <a:cubicBezTo>
                    <a:pt x="217" y="136"/>
                    <a:pt x="224" y="132"/>
                    <a:pt x="228" y="125"/>
                  </a:cubicBezTo>
                  <a:cubicBezTo>
                    <a:pt x="231" y="120"/>
                    <a:pt x="234" y="113"/>
                    <a:pt x="236" y="103"/>
                  </a:cubicBezTo>
                  <a:cubicBezTo>
                    <a:pt x="240" y="80"/>
                    <a:pt x="243" y="60"/>
                    <a:pt x="245" y="44"/>
                  </a:cubicBezTo>
                  <a:lnTo>
                    <a:pt x="258" y="44"/>
                  </a:lnTo>
                  <a:close/>
                  <a:moveTo>
                    <a:pt x="270" y="70"/>
                  </a:moveTo>
                  <a:cubicBezTo>
                    <a:pt x="276" y="64"/>
                    <a:pt x="284" y="61"/>
                    <a:pt x="293" y="61"/>
                  </a:cubicBezTo>
                  <a:cubicBezTo>
                    <a:pt x="302" y="61"/>
                    <a:pt x="309" y="63"/>
                    <a:pt x="314" y="68"/>
                  </a:cubicBezTo>
                  <a:cubicBezTo>
                    <a:pt x="312" y="73"/>
                    <a:pt x="310" y="78"/>
                    <a:pt x="310" y="81"/>
                  </a:cubicBezTo>
                  <a:cubicBezTo>
                    <a:pt x="308" y="81"/>
                    <a:pt x="308" y="81"/>
                    <a:pt x="308" y="81"/>
                  </a:cubicBezTo>
                  <a:cubicBezTo>
                    <a:pt x="308" y="80"/>
                    <a:pt x="307" y="78"/>
                    <a:pt x="304" y="75"/>
                  </a:cubicBezTo>
                  <a:cubicBezTo>
                    <a:pt x="301" y="72"/>
                    <a:pt x="297" y="70"/>
                    <a:pt x="292" y="70"/>
                  </a:cubicBezTo>
                  <a:cubicBezTo>
                    <a:pt x="287" y="70"/>
                    <a:pt x="283" y="71"/>
                    <a:pt x="279" y="74"/>
                  </a:cubicBezTo>
                  <a:cubicBezTo>
                    <a:pt x="276" y="77"/>
                    <a:pt x="274" y="81"/>
                    <a:pt x="274" y="86"/>
                  </a:cubicBezTo>
                  <a:cubicBezTo>
                    <a:pt x="274" y="91"/>
                    <a:pt x="276" y="95"/>
                    <a:pt x="279" y="98"/>
                  </a:cubicBezTo>
                  <a:cubicBezTo>
                    <a:pt x="281" y="99"/>
                    <a:pt x="285" y="102"/>
                    <a:pt x="291" y="105"/>
                  </a:cubicBezTo>
                  <a:cubicBezTo>
                    <a:pt x="297" y="108"/>
                    <a:pt x="301" y="111"/>
                    <a:pt x="303" y="114"/>
                  </a:cubicBezTo>
                  <a:cubicBezTo>
                    <a:pt x="306" y="118"/>
                    <a:pt x="308" y="123"/>
                    <a:pt x="308" y="130"/>
                  </a:cubicBezTo>
                  <a:cubicBezTo>
                    <a:pt x="308" y="139"/>
                    <a:pt x="304" y="148"/>
                    <a:pt x="296" y="154"/>
                  </a:cubicBezTo>
                  <a:cubicBezTo>
                    <a:pt x="289" y="161"/>
                    <a:pt x="280" y="164"/>
                    <a:pt x="270" y="164"/>
                  </a:cubicBezTo>
                  <a:cubicBezTo>
                    <a:pt x="262" y="164"/>
                    <a:pt x="254" y="161"/>
                    <a:pt x="247" y="156"/>
                  </a:cubicBezTo>
                  <a:cubicBezTo>
                    <a:pt x="249" y="150"/>
                    <a:pt x="251" y="145"/>
                    <a:pt x="251" y="142"/>
                  </a:cubicBezTo>
                  <a:cubicBezTo>
                    <a:pt x="253" y="142"/>
                    <a:pt x="253" y="142"/>
                    <a:pt x="253" y="142"/>
                  </a:cubicBezTo>
                  <a:cubicBezTo>
                    <a:pt x="257" y="151"/>
                    <a:pt x="263" y="155"/>
                    <a:pt x="271" y="155"/>
                  </a:cubicBezTo>
                  <a:cubicBezTo>
                    <a:pt x="277" y="155"/>
                    <a:pt x="282" y="153"/>
                    <a:pt x="286" y="149"/>
                  </a:cubicBezTo>
                  <a:cubicBezTo>
                    <a:pt x="290" y="144"/>
                    <a:pt x="292" y="139"/>
                    <a:pt x="292" y="134"/>
                  </a:cubicBezTo>
                  <a:cubicBezTo>
                    <a:pt x="292" y="129"/>
                    <a:pt x="289" y="124"/>
                    <a:pt x="283" y="121"/>
                  </a:cubicBezTo>
                  <a:cubicBezTo>
                    <a:pt x="274" y="115"/>
                    <a:pt x="269" y="112"/>
                    <a:pt x="268" y="110"/>
                  </a:cubicBezTo>
                  <a:cubicBezTo>
                    <a:pt x="263" y="106"/>
                    <a:pt x="261" y="100"/>
                    <a:pt x="261" y="93"/>
                  </a:cubicBezTo>
                  <a:cubicBezTo>
                    <a:pt x="261" y="84"/>
                    <a:pt x="264" y="76"/>
                    <a:pt x="270" y="70"/>
                  </a:cubicBezTo>
                  <a:close/>
                  <a:moveTo>
                    <a:pt x="476" y="156"/>
                  </a:moveTo>
                  <a:cubicBezTo>
                    <a:pt x="478" y="156"/>
                    <a:pt x="478" y="156"/>
                    <a:pt x="478" y="156"/>
                  </a:cubicBezTo>
                  <a:cubicBezTo>
                    <a:pt x="474" y="173"/>
                    <a:pt x="474" y="173"/>
                    <a:pt x="474" y="173"/>
                  </a:cubicBezTo>
                  <a:cubicBezTo>
                    <a:pt x="472" y="175"/>
                    <a:pt x="468" y="177"/>
                    <a:pt x="461" y="180"/>
                  </a:cubicBezTo>
                  <a:cubicBezTo>
                    <a:pt x="451" y="185"/>
                    <a:pt x="440" y="187"/>
                    <a:pt x="430" y="187"/>
                  </a:cubicBezTo>
                  <a:cubicBezTo>
                    <a:pt x="413" y="187"/>
                    <a:pt x="400" y="181"/>
                    <a:pt x="390" y="168"/>
                  </a:cubicBezTo>
                  <a:cubicBezTo>
                    <a:pt x="381" y="156"/>
                    <a:pt x="376" y="142"/>
                    <a:pt x="375" y="124"/>
                  </a:cubicBezTo>
                  <a:cubicBezTo>
                    <a:pt x="364" y="124"/>
                    <a:pt x="364" y="124"/>
                    <a:pt x="364" y="124"/>
                  </a:cubicBezTo>
                  <a:cubicBezTo>
                    <a:pt x="360" y="124"/>
                    <a:pt x="352" y="124"/>
                    <a:pt x="339" y="124"/>
                  </a:cubicBezTo>
                  <a:cubicBezTo>
                    <a:pt x="338" y="124"/>
                    <a:pt x="336" y="124"/>
                    <a:pt x="332" y="124"/>
                  </a:cubicBezTo>
                  <a:cubicBezTo>
                    <a:pt x="328" y="124"/>
                    <a:pt x="325" y="124"/>
                    <a:pt x="322" y="124"/>
                  </a:cubicBezTo>
                  <a:cubicBezTo>
                    <a:pt x="316" y="124"/>
                    <a:pt x="316" y="124"/>
                    <a:pt x="316" y="124"/>
                  </a:cubicBezTo>
                  <a:cubicBezTo>
                    <a:pt x="322" y="92"/>
                    <a:pt x="327" y="59"/>
                    <a:pt x="330" y="26"/>
                  </a:cubicBezTo>
                  <a:cubicBezTo>
                    <a:pt x="337" y="26"/>
                    <a:pt x="341" y="26"/>
                    <a:pt x="343" y="26"/>
                  </a:cubicBezTo>
                  <a:cubicBezTo>
                    <a:pt x="366" y="26"/>
                    <a:pt x="366" y="26"/>
                    <a:pt x="366" y="26"/>
                  </a:cubicBezTo>
                  <a:cubicBezTo>
                    <a:pt x="370" y="26"/>
                    <a:pt x="376" y="26"/>
                    <a:pt x="382" y="26"/>
                  </a:cubicBezTo>
                  <a:cubicBezTo>
                    <a:pt x="381" y="29"/>
                    <a:pt x="380" y="33"/>
                    <a:pt x="380" y="37"/>
                  </a:cubicBezTo>
                  <a:cubicBezTo>
                    <a:pt x="363" y="35"/>
                    <a:pt x="351" y="35"/>
                    <a:pt x="345" y="35"/>
                  </a:cubicBezTo>
                  <a:cubicBezTo>
                    <a:pt x="342" y="52"/>
                    <a:pt x="340" y="63"/>
                    <a:pt x="339" y="68"/>
                  </a:cubicBezTo>
                  <a:cubicBezTo>
                    <a:pt x="340" y="68"/>
                    <a:pt x="342" y="68"/>
                    <a:pt x="344" y="68"/>
                  </a:cubicBezTo>
                  <a:cubicBezTo>
                    <a:pt x="346" y="69"/>
                    <a:pt x="348" y="69"/>
                    <a:pt x="349" y="69"/>
                  </a:cubicBezTo>
                  <a:cubicBezTo>
                    <a:pt x="350" y="69"/>
                    <a:pt x="356" y="68"/>
                    <a:pt x="366" y="68"/>
                  </a:cubicBezTo>
                  <a:cubicBezTo>
                    <a:pt x="365" y="72"/>
                    <a:pt x="365" y="76"/>
                    <a:pt x="365" y="78"/>
                  </a:cubicBezTo>
                  <a:cubicBezTo>
                    <a:pt x="360" y="77"/>
                    <a:pt x="354" y="77"/>
                    <a:pt x="347" y="77"/>
                  </a:cubicBezTo>
                  <a:cubicBezTo>
                    <a:pt x="345" y="77"/>
                    <a:pt x="343" y="77"/>
                    <a:pt x="342" y="77"/>
                  </a:cubicBezTo>
                  <a:cubicBezTo>
                    <a:pt x="339" y="77"/>
                    <a:pt x="338" y="77"/>
                    <a:pt x="338" y="77"/>
                  </a:cubicBezTo>
                  <a:cubicBezTo>
                    <a:pt x="335" y="94"/>
                    <a:pt x="333" y="107"/>
                    <a:pt x="332" y="115"/>
                  </a:cubicBezTo>
                  <a:cubicBezTo>
                    <a:pt x="339" y="115"/>
                    <a:pt x="339" y="115"/>
                    <a:pt x="339" y="115"/>
                  </a:cubicBezTo>
                  <a:cubicBezTo>
                    <a:pt x="355" y="115"/>
                    <a:pt x="367" y="114"/>
                    <a:pt x="374" y="113"/>
                  </a:cubicBezTo>
                  <a:cubicBezTo>
                    <a:pt x="374" y="113"/>
                    <a:pt x="374" y="113"/>
                    <a:pt x="374" y="113"/>
                  </a:cubicBezTo>
                  <a:cubicBezTo>
                    <a:pt x="374" y="86"/>
                    <a:pt x="382" y="60"/>
                    <a:pt x="396" y="38"/>
                  </a:cubicBezTo>
                  <a:cubicBezTo>
                    <a:pt x="413" y="12"/>
                    <a:pt x="435" y="0"/>
                    <a:pt x="461" y="0"/>
                  </a:cubicBezTo>
                  <a:cubicBezTo>
                    <a:pt x="471" y="0"/>
                    <a:pt x="480" y="2"/>
                    <a:pt x="489" y="6"/>
                  </a:cubicBezTo>
                  <a:cubicBezTo>
                    <a:pt x="494" y="8"/>
                    <a:pt x="498" y="10"/>
                    <a:pt x="501" y="12"/>
                  </a:cubicBezTo>
                  <a:cubicBezTo>
                    <a:pt x="497" y="19"/>
                    <a:pt x="495" y="26"/>
                    <a:pt x="493" y="32"/>
                  </a:cubicBezTo>
                  <a:cubicBezTo>
                    <a:pt x="491" y="32"/>
                    <a:pt x="491" y="32"/>
                    <a:pt x="491" y="32"/>
                  </a:cubicBezTo>
                  <a:cubicBezTo>
                    <a:pt x="488" y="29"/>
                    <a:pt x="485" y="25"/>
                    <a:pt x="483" y="21"/>
                  </a:cubicBezTo>
                  <a:cubicBezTo>
                    <a:pt x="476" y="14"/>
                    <a:pt x="468" y="11"/>
                    <a:pt x="459" y="11"/>
                  </a:cubicBezTo>
                  <a:cubicBezTo>
                    <a:pt x="438" y="11"/>
                    <a:pt x="421" y="25"/>
                    <a:pt x="409" y="52"/>
                  </a:cubicBezTo>
                  <a:cubicBezTo>
                    <a:pt x="399" y="74"/>
                    <a:pt x="394" y="96"/>
                    <a:pt x="394" y="120"/>
                  </a:cubicBezTo>
                  <a:cubicBezTo>
                    <a:pt x="394" y="136"/>
                    <a:pt x="398" y="150"/>
                    <a:pt x="406" y="161"/>
                  </a:cubicBezTo>
                  <a:cubicBezTo>
                    <a:pt x="413" y="171"/>
                    <a:pt x="423" y="176"/>
                    <a:pt x="434" y="176"/>
                  </a:cubicBezTo>
                  <a:cubicBezTo>
                    <a:pt x="450" y="176"/>
                    <a:pt x="464" y="169"/>
                    <a:pt x="476" y="156"/>
                  </a:cubicBezTo>
                  <a:close/>
                  <a:moveTo>
                    <a:pt x="579" y="55"/>
                  </a:moveTo>
                  <a:cubicBezTo>
                    <a:pt x="584" y="63"/>
                    <a:pt x="587" y="72"/>
                    <a:pt x="587" y="83"/>
                  </a:cubicBezTo>
                  <a:cubicBezTo>
                    <a:pt x="587" y="99"/>
                    <a:pt x="582" y="112"/>
                    <a:pt x="574" y="125"/>
                  </a:cubicBezTo>
                  <a:cubicBezTo>
                    <a:pt x="564" y="139"/>
                    <a:pt x="552" y="146"/>
                    <a:pt x="537" y="146"/>
                  </a:cubicBezTo>
                  <a:cubicBezTo>
                    <a:pt x="521" y="146"/>
                    <a:pt x="512" y="139"/>
                    <a:pt x="507" y="124"/>
                  </a:cubicBezTo>
                  <a:cubicBezTo>
                    <a:pt x="499" y="139"/>
                    <a:pt x="487" y="146"/>
                    <a:pt x="471" y="146"/>
                  </a:cubicBezTo>
                  <a:cubicBezTo>
                    <a:pt x="460" y="146"/>
                    <a:pt x="451" y="142"/>
                    <a:pt x="445" y="134"/>
                  </a:cubicBezTo>
                  <a:cubicBezTo>
                    <a:pt x="440" y="127"/>
                    <a:pt x="437" y="117"/>
                    <a:pt x="437" y="105"/>
                  </a:cubicBezTo>
                  <a:cubicBezTo>
                    <a:pt x="437" y="90"/>
                    <a:pt x="441" y="76"/>
                    <a:pt x="450" y="64"/>
                  </a:cubicBezTo>
                  <a:cubicBezTo>
                    <a:pt x="460" y="50"/>
                    <a:pt x="472" y="43"/>
                    <a:pt x="487" y="43"/>
                  </a:cubicBezTo>
                  <a:cubicBezTo>
                    <a:pt x="503" y="43"/>
                    <a:pt x="513" y="50"/>
                    <a:pt x="517" y="64"/>
                  </a:cubicBezTo>
                  <a:cubicBezTo>
                    <a:pt x="524" y="50"/>
                    <a:pt x="536" y="43"/>
                    <a:pt x="553" y="43"/>
                  </a:cubicBezTo>
                  <a:cubicBezTo>
                    <a:pt x="564" y="43"/>
                    <a:pt x="572" y="47"/>
                    <a:pt x="579" y="55"/>
                  </a:cubicBezTo>
                  <a:close/>
                  <a:moveTo>
                    <a:pt x="497" y="117"/>
                  </a:moveTo>
                  <a:cubicBezTo>
                    <a:pt x="503" y="106"/>
                    <a:pt x="505" y="94"/>
                    <a:pt x="505" y="82"/>
                  </a:cubicBezTo>
                  <a:cubicBezTo>
                    <a:pt x="505" y="62"/>
                    <a:pt x="499" y="52"/>
                    <a:pt x="486" y="52"/>
                  </a:cubicBezTo>
                  <a:cubicBezTo>
                    <a:pt x="476" y="52"/>
                    <a:pt x="468" y="58"/>
                    <a:pt x="461" y="72"/>
                  </a:cubicBezTo>
                  <a:cubicBezTo>
                    <a:pt x="456" y="83"/>
                    <a:pt x="453" y="95"/>
                    <a:pt x="453" y="107"/>
                  </a:cubicBezTo>
                  <a:cubicBezTo>
                    <a:pt x="453" y="127"/>
                    <a:pt x="459" y="137"/>
                    <a:pt x="472" y="137"/>
                  </a:cubicBezTo>
                  <a:cubicBezTo>
                    <a:pt x="482" y="137"/>
                    <a:pt x="491" y="130"/>
                    <a:pt x="497" y="117"/>
                  </a:cubicBezTo>
                  <a:close/>
                  <a:moveTo>
                    <a:pt x="561" y="117"/>
                  </a:moveTo>
                  <a:cubicBezTo>
                    <a:pt x="567" y="106"/>
                    <a:pt x="569" y="94"/>
                    <a:pt x="569" y="82"/>
                  </a:cubicBezTo>
                  <a:cubicBezTo>
                    <a:pt x="569" y="62"/>
                    <a:pt x="563" y="53"/>
                    <a:pt x="551" y="53"/>
                  </a:cubicBezTo>
                  <a:cubicBezTo>
                    <a:pt x="541" y="53"/>
                    <a:pt x="532" y="59"/>
                    <a:pt x="526" y="72"/>
                  </a:cubicBezTo>
                  <a:cubicBezTo>
                    <a:pt x="521" y="83"/>
                    <a:pt x="518" y="94"/>
                    <a:pt x="518" y="106"/>
                  </a:cubicBezTo>
                  <a:cubicBezTo>
                    <a:pt x="518" y="127"/>
                    <a:pt x="524" y="137"/>
                    <a:pt x="537" y="137"/>
                  </a:cubicBezTo>
                  <a:cubicBezTo>
                    <a:pt x="547" y="137"/>
                    <a:pt x="555" y="130"/>
                    <a:pt x="561" y="117"/>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0"/>
            <a:lstStyle/>
            <a:p>
              <a:endParaRPr lang="en-US" dirty="0"/>
            </a:p>
          </p:txBody>
        </p:sp>
        <p:sp>
          <p:nvSpPr>
            <p:cNvPr id="12" name="Freeform 14"/>
            <p:cNvSpPr>
              <a:spLocks noEditPoints="1"/>
            </p:cNvSpPr>
            <p:nvPr/>
          </p:nvSpPr>
          <p:spPr bwMode="black">
            <a:xfrm>
              <a:off x="2113710" y="7159625"/>
              <a:ext cx="559640" cy="218825"/>
            </a:xfrm>
            <a:custGeom>
              <a:avLst/>
              <a:gdLst>
                <a:gd name="T0" fmla="*/ 2147483647 w 460"/>
                <a:gd name="T1" fmla="*/ 2147483647 h 188"/>
                <a:gd name="T2" fmla="*/ 0 w 460"/>
                <a:gd name="T3" fmla="*/ 2147483647 h 188"/>
                <a:gd name="T4" fmla="*/ 2147483647 w 460"/>
                <a:gd name="T5" fmla="*/ 2147483647 h 188"/>
                <a:gd name="T6" fmla="*/ 2147483647 w 460"/>
                <a:gd name="T7" fmla="*/ 2147483647 h 188"/>
                <a:gd name="T8" fmla="*/ 2147483647 w 460"/>
                <a:gd name="T9" fmla="*/ 2147483647 h 188"/>
                <a:gd name="T10" fmla="*/ 2147483647 w 460"/>
                <a:gd name="T11" fmla="*/ 2147483647 h 188"/>
                <a:gd name="T12" fmla="*/ 2147483647 w 460"/>
                <a:gd name="T13" fmla="*/ 2147483647 h 188"/>
                <a:gd name="T14" fmla="*/ 2147483647 w 460"/>
                <a:gd name="T15" fmla="*/ 2147483647 h 188"/>
                <a:gd name="T16" fmla="*/ 2147483647 w 460"/>
                <a:gd name="T17" fmla="*/ 2147483647 h 188"/>
                <a:gd name="T18" fmla="*/ 2147483647 w 460"/>
                <a:gd name="T19" fmla="*/ 2147483647 h 188"/>
                <a:gd name="T20" fmla="*/ 2147483647 w 460"/>
                <a:gd name="T21" fmla="*/ 2147483647 h 188"/>
                <a:gd name="T22" fmla="*/ 2147483647 w 460"/>
                <a:gd name="T23" fmla="*/ 2147483647 h 188"/>
                <a:gd name="T24" fmla="*/ 2147483647 w 460"/>
                <a:gd name="T25" fmla="*/ 2147483647 h 188"/>
                <a:gd name="T26" fmla="*/ 2147483647 w 460"/>
                <a:gd name="T27" fmla="*/ 2147483647 h 188"/>
                <a:gd name="T28" fmla="*/ 2147483647 w 460"/>
                <a:gd name="T29" fmla="*/ 2147483647 h 188"/>
                <a:gd name="T30" fmla="*/ 2147483647 w 460"/>
                <a:gd name="T31" fmla="*/ 2147483647 h 188"/>
                <a:gd name="T32" fmla="*/ 2147483647 w 460"/>
                <a:gd name="T33" fmla="*/ 2147483647 h 188"/>
                <a:gd name="T34" fmla="*/ 2147483647 w 460"/>
                <a:gd name="T35" fmla="*/ 2147483647 h 188"/>
                <a:gd name="T36" fmla="*/ 2147483647 w 460"/>
                <a:gd name="T37" fmla="*/ 2147483647 h 188"/>
                <a:gd name="T38" fmla="*/ 2147483647 w 460"/>
                <a:gd name="T39" fmla="*/ 2147483647 h 188"/>
                <a:gd name="T40" fmla="*/ 2147483647 w 460"/>
                <a:gd name="T41" fmla="*/ 2147483647 h 188"/>
                <a:gd name="T42" fmla="*/ 2147483647 w 460"/>
                <a:gd name="T43" fmla="*/ 2147483647 h 188"/>
                <a:gd name="T44" fmla="*/ 2147483647 w 460"/>
                <a:gd name="T45" fmla="*/ 2147483647 h 188"/>
                <a:gd name="T46" fmla="*/ 2147483647 w 460"/>
                <a:gd name="T47" fmla="*/ 2147483647 h 188"/>
                <a:gd name="T48" fmla="*/ 2147483647 w 460"/>
                <a:gd name="T49" fmla="*/ 2147483647 h 188"/>
                <a:gd name="T50" fmla="*/ 2147483647 w 460"/>
                <a:gd name="T51" fmla="*/ 2147483647 h 188"/>
                <a:gd name="T52" fmla="*/ 2147483647 w 460"/>
                <a:gd name="T53" fmla="*/ 2147483647 h 188"/>
                <a:gd name="T54" fmla="*/ 2147483647 w 460"/>
                <a:gd name="T55" fmla="*/ 2147483647 h 188"/>
                <a:gd name="T56" fmla="*/ 2147483647 w 460"/>
                <a:gd name="T57" fmla="*/ 2147483647 h 188"/>
                <a:gd name="T58" fmla="*/ 2147483647 w 460"/>
                <a:gd name="T59" fmla="*/ 2147483647 h 188"/>
                <a:gd name="T60" fmla="*/ 2147483647 w 460"/>
                <a:gd name="T61" fmla="*/ 0 h 188"/>
                <a:gd name="T62" fmla="*/ 2147483647 w 460"/>
                <a:gd name="T63" fmla="*/ 2147483647 h 188"/>
                <a:gd name="T64" fmla="*/ 2147483647 w 460"/>
                <a:gd name="T65" fmla="*/ 2147483647 h 188"/>
                <a:gd name="T66" fmla="*/ 2147483647 w 460"/>
                <a:gd name="T67" fmla="*/ 2147483647 h 188"/>
                <a:gd name="T68" fmla="*/ 2147483647 w 460"/>
                <a:gd name="T69" fmla="*/ 2147483647 h 188"/>
                <a:gd name="T70" fmla="*/ 2147483647 w 460"/>
                <a:gd name="T71" fmla="*/ 2147483647 h 188"/>
                <a:gd name="T72" fmla="*/ 2147483647 w 460"/>
                <a:gd name="T73" fmla="*/ 2147483647 h 188"/>
                <a:gd name="T74" fmla="*/ 2147483647 w 460"/>
                <a:gd name="T75" fmla="*/ 2147483647 h 188"/>
                <a:gd name="T76" fmla="*/ 2147483647 w 460"/>
                <a:gd name="T77" fmla="*/ 2147483647 h 188"/>
                <a:gd name="T78" fmla="*/ 2147483647 w 460"/>
                <a:gd name="T79" fmla="*/ 2147483647 h 188"/>
                <a:gd name="T80" fmla="*/ 2147483647 w 460"/>
                <a:gd name="T81" fmla="*/ 2147483647 h 188"/>
                <a:gd name="T82" fmla="*/ 2147483647 w 460"/>
                <a:gd name="T83" fmla="*/ 2147483647 h 188"/>
                <a:gd name="T84" fmla="*/ 2147483647 w 460"/>
                <a:gd name="T85" fmla="*/ 2147483647 h 188"/>
                <a:gd name="T86" fmla="*/ 2147483647 w 460"/>
                <a:gd name="T87" fmla="*/ 2147483647 h 188"/>
                <a:gd name="T88" fmla="*/ 2147483647 w 460"/>
                <a:gd name="T89" fmla="*/ 2147483647 h 188"/>
                <a:gd name="T90" fmla="*/ 2147483647 w 460"/>
                <a:gd name="T91" fmla="*/ 2147483647 h 188"/>
                <a:gd name="T92" fmla="*/ 2147483647 w 460"/>
                <a:gd name="T93" fmla="*/ 2147483647 h 188"/>
                <a:gd name="T94" fmla="*/ 2147483647 w 460"/>
                <a:gd name="T95" fmla="*/ 2147483647 h 188"/>
                <a:gd name="T96" fmla="*/ 2147483647 w 460"/>
                <a:gd name="T97" fmla="*/ 2147483647 h 188"/>
                <a:gd name="T98" fmla="*/ 2147483647 w 460"/>
                <a:gd name="T99" fmla="*/ 2147483647 h 188"/>
                <a:gd name="T100" fmla="*/ 2147483647 w 460"/>
                <a:gd name="T101" fmla="*/ 2147483647 h 188"/>
                <a:gd name="T102" fmla="*/ 2147483647 w 460"/>
                <a:gd name="T103" fmla="*/ 2147483647 h 1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60" h="188">
                  <a:moveTo>
                    <a:pt x="74" y="64"/>
                  </a:moveTo>
                  <a:cubicBezTo>
                    <a:pt x="74" y="74"/>
                    <a:pt x="70" y="82"/>
                    <a:pt x="62" y="89"/>
                  </a:cubicBezTo>
                  <a:cubicBezTo>
                    <a:pt x="54" y="96"/>
                    <a:pt x="45" y="99"/>
                    <a:pt x="35" y="99"/>
                  </a:cubicBezTo>
                  <a:cubicBezTo>
                    <a:pt x="28" y="99"/>
                    <a:pt x="24" y="99"/>
                    <a:pt x="23" y="99"/>
                  </a:cubicBezTo>
                  <a:cubicBezTo>
                    <a:pt x="21" y="111"/>
                    <a:pt x="19" y="127"/>
                    <a:pt x="17" y="145"/>
                  </a:cubicBezTo>
                  <a:cubicBezTo>
                    <a:pt x="0" y="145"/>
                    <a:pt x="0" y="145"/>
                    <a:pt x="0" y="145"/>
                  </a:cubicBezTo>
                  <a:cubicBezTo>
                    <a:pt x="7" y="113"/>
                    <a:pt x="12" y="80"/>
                    <a:pt x="16" y="43"/>
                  </a:cubicBezTo>
                  <a:cubicBezTo>
                    <a:pt x="24" y="44"/>
                    <a:pt x="28" y="44"/>
                    <a:pt x="29" y="44"/>
                  </a:cubicBezTo>
                  <a:cubicBezTo>
                    <a:pt x="46" y="43"/>
                    <a:pt x="46" y="43"/>
                    <a:pt x="46" y="43"/>
                  </a:cubicBezTo>
                  <a:cubicBezTo>
                    <a:pt x="65" y="43"/>
                    <a:pt x="74" y="50"/>
                    <a:pt x="74" y="64"/>
                  </a:cubicBezTo>
                  <a:close/>
                  <a:moveTo>
                    <a:pt x="50" y="84"/>
                  </a:moveTo>
                  <a:cubicBezTo>
                    <a:pt x="55" y="80"/>
                    <a:pt x="57" y="74"/>
                    <a:pt x="57" y="66"/>
                  </a:cubicBezTo>
                  <a:cubicBezTo>
                    <a:pt x="57" y="57"/>
                    <a:pt x="52" y="52"/>
                    <a:pt x="41" y="52"/>
                  </a:cubicBezTo>
                  <a:cubicBezTo>
                    <a:pt x="31" y="52"/>
                    <a:pt x="31" y="52"/>
                    <a:pt x="31" y="52"/>
                  </a:cubicBezTo>
                  <a:cubicBezTo>
                    <a:pt x="28" y="67"/>
                    <a:pt x="26" y="79"/>
                    <a:pt x="25" y="90"/>
                  </a:cubicBezTo>
                  <a:cubicBezTo>
                    <a:pt x="25" y="90"/>
                    <a:pt x="26" y="90"/>
                    <a:pt x="27" y="90"/>
                  </a:cubicBezTo>
                  <a:cubicBezTo>
                    <a:pt x="30" y="90"/>
                    <a:pt x="30" y="90"/>
                    <a:pt x="30" y="90"/>
                  </a:cubicBezTo>
                  <a:cubicBezTo>
                    <a:pt x="38" y="90"/>
                    <a:pt x="44" y="88"/>
                    <a:pt x="50" y="84"/>
                  </a:cubicBezTo>
                  <a:close/>
                  <a:moveTo>
                    <a:pt x="129" y="86"/>
                  </a:moveTo>
                  <a:cubicBezTo>
                    <a:pt x="128" y="91"/>
                    <a:pt x="127" y="95"/>
                    <a:pt x="128" y="97"/>
                  </a:cubicBezTo>
                  <a:cubicBezTo>
                    <a:pt x="118" y="96"/>
                    <a:pt x="110" y="96"/>
                    <a:pt x="105" y="96"/>
                  </a:cubicBezTo>
                  <a:cubicBezTo>
                    <a:pt x="103" y="96"/>
                    <a:pt x="101" y="96"/>
                    <a:pt x="100" y="96"/>
                  </a:cubicBezTo>
                  <a:cubicBezTo>
                    <a:pt x="98" y="96"/>
                    <a:pt x="97" y="96"/>
                    <a:pt x="95" y="96"/>
                  </a:cubicBezTo>
                  <a:cubicBezTo>
                    <a:pt x="93" y="114"/>
                    <a:pt x="91" y="127"/>
                    <a:pt x="90" y="135"/>
                  </a:cubicBezTo>
                  <a:cubicBezTo>
                    <a:pt x="93" y="135"/>
                    <a:pt x="93" y="135"/>
                    <a:pt x="93" y="135"/>
                  </a:cubicBezTo>
                  <a:cubicBezTo>
                    <a:pt x="103" y="135"/>
                    <a:pt x="109" y="135"/>
                    <a:pt x="112" y="135"/>
                  </a:cubicBezTo>
                  <a:cubicBezTo>
                    <a:pt x="119" y="134"/>
                    <a:pt x="123" y="134"/>
                    <a:pt x="126" y="133"/>
                  </a:cubicBezTo>
                  <a:cubicBezTo>
                    <a:pt x="125" y="137"/>
                    <a:pt x="125" y="140"/>
                    <a:pt x="125" y="145"/>
                  </a:cubicBezTo>
                  <a:cubicBezTo>
                    <a:pt x="114" y="145"/>
                    <a:pt x="114" y="145"/>
                    <a:pt x="114" y="145"/>
                  </a:cubicBezTo>
                  <a:cubicBezTo>
                    <a:pt x="106" y="144"/>
                    <a:pt x="99" y="144"/>
                    <a:pt x="93" y="144"/>
                  </a:cubicBezTo>
                  <a:cubicBezTo>
                    <a:pt x="85" y="144"/>
                    <a:pt x="85" y="144"/>
                    <a:pt x="85" y="144"/>
                  </a:cubicBezTo>
                  <a:cubicBezTo>
                    <a:pt x="84" y="144"/>
                    <a:pt x="82" y="144"/>
                    <a:pt x="81" y="145"/>
                  </a:cubicBezTo>
                  <a:cubicBezTo>
                    <a:pt x="80" y="145"/>
                    <a:pt x="79" y="145"/>
                    <a:pt x="79" y="145"/>
                  </a:cubicBezTo>
                  <a:cubicBezTo>
                    <a:pt x="72" y="145"/>
                    <a:pt x="72" y="145"/>
                    <a:pt x="72" y="145"/>
                  </a:cubicBezTo>
                  <a:cubicBezTo>
                    <a:pt x="79" y="111"/>
                    <a:pt x="84" y="78"/>
                    <a:pt x="88" y="43"/>
                  </a:cubicBezTo>
                  <a:cubicBezTo>
                    <a:pt x="94" y="44"/>
                    <a:pt x="99" y="44"/>
                    <a:pt x="101" y="44"/>
                  </a:cubicBezTo>
                  <a:cubicBezTo>
                    <a:pt x="125" y="44"/>
                    <a:pt x="125" y="44"/>
                    <a:pt x="125" y="44"/>
                  </a:cubicBezTo>
                  <a:cubicBezTo>
                    <a:pt x="126" y="44"/>
                    <a:pt x="132" y="44"/>
                    <a:pt x="141" y="43"/>
                  </a:cubicBezTo>
                  <a:cubicBezTo>
                    <a:pt x="140" y="47"/>
                    <a:pt x="139" y="50"/>
                    <a:pt x="139" y="54"/>
                  </a:cubicBezTo>
                  <a:cubicBezTo>
                    <a:pt x="121" y="53"/>
                    <a:pt x="109" y="53"/>
                    <a:pt x="103" y="53"/>
                  </a:cubicBezTo>
                  <a:cubicBezTo>
                    <a:pt x="100" y="70"/>
                    <a:pt x="98" y="81"/>
                    <a:pt x="97" y="87"/>
                  </a:cubicBezTo>
                  <a:cubicBezTo>
                    <a:pt x="101" y="87"/>
                    <a:pt x="101" y="87"/>
                    <a:pt x="101" y="87"/>
                  </a:cubicBezTo>
                  <a:cubicBezTo>
                    <a:pt x="106" y="87"/>
                    <a:pt x="108" y="88"/>
                    <a:pt x="107" y="88"/>
                  </a:cubicBezTo>
                  <a:cubicBezTo>
                    <a:pt x="111" y="88"/>
                    <a:pt x="118" y="87"/>
                    <a:pt x="129" y="86"/>
                  </a:cubicBezTo>
                  <a:close/>
                  <a:moveTo>
                    <a:pt x="273" y="50"/>
                  </a:moveTo>
                  <a:cubicBezTo>
                    <a:pt x="270" y="56"/>
                    <a:pt x="269" y="60"/>
                    <a:pt x="269" y="64"/>
                  </a:cubicBezTo>
                  <a:cubicBezTo>
                    <a:pt x="267" y="64"/>
                    <a:pt x="267" y="64"/>
                    <a:pt x="267" y="64"/>
                  </a:cubicBezTo>
                  <a:cubicBezTo>
                    <a:pt x="267" y="62"/>
                    <a:pt x="265" y="60"/>
                    <a:pt x="263" y="58"/>
                  </a:cubicBezTo>
                  <a:cubicBezTo>
                    <a:pt x="260" y="54"/>
                    <a:pt x="255" y="52"/>
                    <a:pt x="250" y="52"/>
                  </a:cubicBezTo>
                  <a:cubicBezTo>
                    <a:pt x="245" y="52"/>
                    <a:pt x="241" y="54"/>
                    <a:pt x="237" y="57"/>
                  </a:cubicBezTo>
                  <a:cubicBezTo>
                    <a:pt x="234" y="60"/>
                    <a:pt x="232" y="64"/>
                    <a:pt x="232" y="69"/>
                  </a:cubicBezTo>
                  <a:cubicBezTo>
                    <a:pt x="232" y="73"/>
                    <a:pt x="234" y="77"/>
                    <a:pt x="237" y="81"/>
                  </a:cubicBezTo>
                  <a:cubicBezTo>
                    <a:pt x="239" y="82"/>
                    <a:pt x="243" y="85"/>
                    <a:pt x="249" y="88"/>
                  </a:cubicBezTo>
                  <a:cubicBezTo>
                    <a:pt x="255" y="91"/>
                    <a:pt x="260" y="95"/>
                    <a:pt x="262" y="98"/>
                  </a:cubicBezTo>
                  <a:cubicBezTo>
                    <a:pt x="265" y="102"/>
                    <a:pt x="266" y="107"/>
                    <a:pt x="266" y="113"/>
                  </a:cubicBezTo>
                  <a:cubicBezTo>
                    <a:pt x="266" y="124"/>
                    <a:pt x="262" y="132"/>
                    <a:pt x="254" y="139"/>
                  </a:cubicBezTo>
                  <a:cubicBezTo>
                    <a:pt x="247" y="145"/>
                    <a:pt x="237" y="149"/>
                    <a:pt x="226" y="149"/>
                  </a:cubicBezTo>
                  <a:cubicBezTo>
                    <a:pt x="215" y="149"/>
                    <a:pt x="205" y="146"/>
                    <a:pt x="198" y="141"/>
                  </a:cubicBezTo>
                  <a:cubicBezTo>
                    <a:pt x="190" y="136"/>
                    <a:pt x="184" y="129"/>
                    <a:pt x="178" y="118"/>
                  </a:cubicBezTo>
                  <a:cubicBezTo>
                    <a:pt x="171" y="106"/>
                    <a:pt x="167" y="99"/>
                    <a:pt x="165" y="96"/>
                  </a:cubicBezTo>
                  <a:cubicBezTo>
                    <a:pt x="164" y="96"/>
                    <a:pt x="162" y="96"/>
                    <a:pt x="161" y="96"/>
                  </a:cubicBezTo>
                  <a:cubicBezTo>
                    <a:pt x="158" y="118"/>
                    <a:pt x="156" y="134"/>
                    <a:pt x="154" y="145"/>
                  </a:cubicBezTo>
                  <a:cubicBezTo>
                    <a:pt x="137" y="145"/>
                    <a:pt x="137" y="145"/>
                    <a:pt x="137" y="145"/>
                  </a:cubicBezTo>
                  <a:cubicBezTo>
                    <a:pt x="144" y="113"/>
                    <a:pt x="149" y="80"/>
                    <a:pt x="153" y="43"/>
                  </a:cubicBezTo>
                  <a:cubicBezTo>
                    <a:pt x="160" y="44"/>
                    <a:pt x="164" y="44"/>
                    <a:pt x="166" y="44"/>
                  </a:cubicBezTo>
                  <a:cubicBezTo>
                    <a:pt x="181" y="44"/>
                    <a:pt x="190" y="44"/>
                    <a:pt x="193" y="45"/>
                  </a:cubicBezTo>
                  <a:cubicBezTo>
                    <a:pt x="203" y="47"/>
                    <a:pt x="208" y="54"/>
                    <a:pt x="208" y="64"/>
                  </a:cubicBezTo>
                  <a:cubicBezTo>
                    <a:pt x="208" y="72"/>
                    <a:pt x="206" y="78"/>
                    <a:pt x="201" y="84"/>
                  </a:cubicBezTo>
                  <a:cubicBezTo>
                    <a:pt x="196" y="90"/>
                    <a:pt x="189" y="94"/>
                    <a:pt x="182" y="95"/>
                  </a:cubicBezTo>
                  <a:cubicBezTo>
                    <a:pt x="194" y="115"/>
                    <a:pt x="194" y="115"/>
                    <a:pt x="194" y="115"/>
                  </a:cubicBezTo>
                  <a:cubicBezTo>
                    <a:pt x="203" y="131"/>
                    <a:pt x="214" y="139"/>
                    <a:pt x="228" y="139"/>
                  </a:cubicBezTo>
                  <a:cubicBezTo>
                    <a:pt x="234" y="139"/>
                    <a:pt x="239" y="137"/>
                    <a:pt x="244" y="133"/>
                  </a:cubicBezTo>
                  <a:cubicBezTo>
                    <a:pt x="248" y="129"/>
                    <a:pt x="251" y="124"/>
                    <a:pt x="251" y="117"/>
                  </a:cubicBezTo>
                  <a:cubicBezTo>
                    <a:pt x="251" y="112"/>
                    <a:pt x="247" y="108"/>
                    <a:pt x="241" y="104"/>
                  </a:cubicBezTo>
                  <a:cubicBezTo>
                    <a:pt x="232" y="99"/>
                    <a:pt x="227" y="95"/>
                    <a:pt x="225" y="94"/>
                  </a:cubicBezTo>
                  <a:cubicBezTo>
                    <a:pt x="220" y="89"/>
                    <a:pt x="218" y="83"/>
                    <a:pt x="218" y="76"/>
                  </a:cubicBezTo>
                  <a:cubicBezTo>
                    <a:pt x="218" y="66"/>
                    <a:pt x="221" y="58"/>
                    <a:pt x="227" y="52"/>
                  </a:cubicBezTo>
                  <a:cubicBezTo>
                    <a:pt x="233" y="46"/>
                    <a:pt x="242" y="42"/>
                    <a:pt x="252" y="42"/>
                  </a:cubicBezTo>
                  <a:cubicBezTo>
                    <a:pt x="261" y="42"/>
                    <a:pt x="268" y="45"/>
                    <a:pt x="273" y="50"/>
                  </a:cubicBezTo>
                  <a:close/>
                  <a:moveTo>
                    <a:pt x="184" y="82"/>
                  </a:moveTo>
                  <a:cubicBezTo>
                    <a:pt x="189" y="78"/>
                    <a:pt x="191" y="72"/>
                    <a:pt x="191" y="65"/>
                  </a:cubicBezTo>
                  <a:cubicBezTo>
                    <a:pt x="191" y="57"/>
                    <a:pt x="186" y="52"/>
                    <a:pt x="175" y="52"/>
                  </a:cubicBezTo>
                  <a:cubicBezTo>
                    <a:pt x="168" y="52"/>
                    <a:pt x="168" y="52"/>
                    <a:pt x="168" y="52"/>
                  </a:cubicBezTo>
                  <a:cubicBezTo>
                    <a:pt x="165" y="69"/>
                    <a:pt x="163" y="81"/>
                    <a:pt x="162" y="87"/>
                  </a:cubicBezTo>
                  <a:cubicBezTo>
                    <a:pt x="163" y="87"/>
                    <a:pt x="164" y="88"/>
                    <a:pt x="166" y="88"/>
                  </a:cubicBezTo>
                  <a:cubicBezTo>
                    <a:pt x="173" y="88"/>
                    <a:pt x="179" y="86"/>
                    <a:pt x="184" y="82"/>
                  </a:cubicBezTo>
                  <a:close/>
                  <a:moveTo>
                    <a:pt x="459" y="163"/>
                  </a:moveTo>
                  <a:cubicBezTo>
                    <a:pt x="460" y="159"/>
                    <a:pt x="460" y="152"/>
                    <a:pt x="460" y="143"/>
                  </a:cubicBezTo>
                  <a:cubicBezTo>
                    <a:pt x="460" y="46"/>
                    <a:pt x="460" y="46"/>
                    <a:pt x="460" y="46"/>
                  </a:cubicBezTo>
                  <a:cubicBezTo>
                    <a:pt x="460" y="37"/>
                    <a:pt x="460" y="30"/>
                    <a:pt x="459" y="26"/>
                  </a:cubicBezTo>
                  <a:cubicBezTo>
                    <a:pt x="456" y="12"/>
                    <a:pt x="448" y="4"/>
                    <a:pt x="434" y="1"/>
                  </a:cubicBezTo>
                  <a:cubicBezTo>
                    <a:pt x="430" y="1"/>
                    <a:pt x="424" y="0"/>
                    <a:pt x="414" y="0"/>
                  </a:cubicBezTo>
                  <a:cubicBezTo>
                    <a:pt x="370" y="0"/>
                    <a:pt x="370" y="0"/>
                    <a:pt x="370" y="0"/>
                  </a:cubicBezTo>
                  <a:cubicBezTo>
                    <a:pt x="360" y="0"/>
                    <a:pt x="353" y="1"/>
                    <a:pt x="350" y="1"/>
                  </a:cubicBezTo>
                  <a:cubicBezTo>
                    <a:pt x="344" y="3"/>
                    <a:pt x="338" y="5"/>
                    <a:pt x="334" y="10"/>
                  </a:cubicBezTo>
                  <a:cubicBezTo>
                    <a:pt x="329" y="14"/>
                    <a:pt x="326" y="20"/>
                    <a:pt x="325" y="26"/>
                  </a:cubicBezTo>
                  <a:cubicBezTo>
                    <a:pt x="324" y="30"/>
                    <a:pt x="324" y="36"/>
                    <a:pt x="324" y="46"/>
                  </a:cubicBezTo>
                  <a:cubicBezTo>
                    <a:pt x="324" y="143"/>
                    <a:pt x="324" y="143"/>
                    <a:pt x="324" y="143"/>
                  </a:cubicBezTo>
                  <a:cubicBezTo>
                    <a:pt x="324" y="153"/>
                    <a:pt x="324" y="159"/>
                    <a:pt x="325" y="163"/>
                  </a:cubicBezTo>
                  <a:cubicBezTo>
                    <a:pt x="326" y="169"/>
                    <a:pt x="329" y="174"/>
                    <a:pt x="334" y="179"/>
                  </a:cubicBezTo>
                  <a:cubicBezTo>
                    <a:pt x="338" y="184"/>
                    <a:pt x="344" y="186"/>
                    <a:pt x="350" y="187"/>
                  </a:cubicBezTo>
                  <a:cubicBezTo>
                    <a:pt x="353" y="188"/>
                    <a:pt x="359" y="188"/>
                    <a:pt x="370" y="188"/>
                  </a:cubicBezTo>
                  <a:cubicBezTo>
                    <a:pt x="414" y="188"/>
                    <a:pt x="414" y="188"/>
                    <a:pt x="414" y="188"/>
                  </a:cubicBezTo>
                  <a:cubicBezTo>
                    <a:pt x="425" y="188"/>
                    <a:pt x="431" y="188"/>
                    <a:pt x="434" y="187"/>
                  </a:cubicBezTo>
                  <a:cubicBezTo>
                    <a:pt x="440" y="186"/>
                    <a:pt x="446" y="184"/>
                    <a:pt x="450" y="179"/>
                  </a:cubicBezTo>
                  <a:cubicBezTo>
                    <a:pt x="455" y="174"/>
                    <a:pt x="458" y="169"/>
                    <a:pt x="459" y="163"/>
                  </a:cubicBezTo>
                  <a:close/>
                  <a:moveTo>
                    <a:pt x="446" y="48"/>
                  </a:moveTo>
                  <a:cubicBezTo>
                    <a:pt x="441" y="61"/>
                    <a:pt x="441" y="61"/>
                    <a:pt x="441" y="61"/>
                  </a:cubicBezTo>
                  <a:cubicBezTo>
                    <a:pt x="435" y="52"/>
                    <a:pt x="427" y="48"/>
                    <a:pt x="418" y="48"/>
                  </a:cubicBezTo>
                  <a:cubicBezTo>
                    <a:pt x="407" y="48"/>
                    <a:pt x="398" y="52"/>
                    <a:pt x="390" y="62"/>
                  </a:cubicBezTo>
                  <a:cubicBezTo>
                    <a:pt x="384" y="70"/>
                    <a:pt x="380" y="80"/>
                    <a:pt x="378" y="92"/>
                  </a:cubicBezTo>
                  <a:cubicBezTo>
                    <a:pt x="390" y="88"/>
                    <a:pt x="396" y="80"/>
                    <a:pt x="396" y="68"/>
                  </a:cubicBezTo>
                  <a:cubicBezTo>
                    <a:pt x="396" y="69"/>
                    <a:pt x="396" y="67"/>
                    <a:pt x="395" y="64"/>
                  </a:cubicBezTo>
                  <a:cubicBezTo>
                    <a:pt x="400" y="60"/>
                    <a:pt x="404" y="57"/>
                    <a:pt x="407" y="56"/>
                  </a:cubicBezTo>
                  <a:cubicBezTo>
                    <a:pt x="408" y="58"/>
                    <a:pt x="408" y="61"/>
                    <a:pt x="408" y="64"/>
                  </a:cubicBezTo>
                  <a:cubicBezTo>
                    <a:pt x="408" y="77"/>
                    <a:pt x="403" y="87"/>
                    <a:pt x="393" y="93"/>
                  </a:cubicBezTo>
                  <a:cubicBezTo>
                    <a:pt x="385" y="98"/>
                    <a:pt x="373" y="101"/>
                    <a:pt x="360" y="101"/>
                  </a:cubicBezTo>
                  <a:cubicBezTo>
                    <a:pt x="358" y="101"/>
                    <a:pt x="357" y="101"/>
                    <a:pt x="357" y="101"/>
                  </a:cubicBezTo>
                  <a:cubicBezTo>
                    <a:pt x="349" y="149"/>
                    <a:pt x="349" y="149"/>
                    <a:pt x="349" y="149"/>
                  </a:cubicBezTo>
                  <a:cubicBezTo>
                    <a:pt x="336" y="149"/>
                    <a:pt x="336" y="149"/>
                    <a:pt x="336" y="149"/>
                  </a:cubicBezTo>
                  <a:cubicBezTo>
                    <a:pt x="354" y="41"/>
                    <a:pt x="354" y="41"/>
                    <a:pt x="354" y="41"/>
                  </a:cubicBezTo>
                  <a:cubicBezTo>
                    <a:pt x="378" y="41"/>
                    <a:pt x="378" y="41"/>
                    <a:pt x="378" y="41"/>
                  </a:cubicBezTo>
                  <a:cubicBezTo>
                    <a:pt x="387" y="41"/>
                    <a:pt x="393" y="42"/>
                    <a:pt x="398" y="45"/>
                  </a:cubicBezTo>
                  <a:cubicBezTo>
                    <a:pt x="406" y="42"/>
                    <a:pt x="413" y="40"/>
                    <a:pt x="419" y="40"/>
                  </a:cubicBezTo>
                  <a:cubicBezTo>
                    <a:pt x="428" y="40"/>
                    <a:pt x="437" y="43"/>
                    <a:pt x="446" y="48"/>
                  </a:cubicBezTo>
                  <a:close/>
                  <a:moveTo>
                    <a:pt x="389" y="51"/>
                  </a:moveTo>
                  <a:cubicBezTo>
                    <a:pt x="385" y="49"/>
                    <a:pt x="379" y="48"/>
                    <a:pt x="369" y="48"/>
                  </a:cubicBezTo>
                  <a:cubicBezTo>
                    <a:pt x="365" y="48"/>
                    <a:pt x="365" y="48"/>
                    <a:pt x="365" y="48"/>
                  </a:cubicBezTo>
                  <a:cubicBezTo>
                    <a:pt x="358" y="94"/>
                    <a:pt x="358" y="94"/>
                    <a:pt x="358" y="94"/>
                  </a:cubicBezTo>
                  <a:cubicBezTo>
                    <a:pt x="360" y="94"/>
                    <a:pt x="360" y="94"/>
                    <a:pt x="360" y="94"/>
                  </a:cubicBezTo>
                  <a:cubicBezTo>
                    <a:pt x="361" y="94"/>
                    <a:pt x="362" y="94"/>
                    <a:pt x="362" y="94"/>
                  </a:cubicBezTo>
                  <a:cubicBezTo>
                    <a:pt x="364" y="94"/>
                    <a:pt x="364" y="94"/>
                    <a:pt x="364" y="94"/>
                  </a:cubicBezTo>
                  <a:cubicBezTo>
                    <a:pt x="367" y="76"/>
                    <a:pt x="376" y="62"/>
                    <a:pt x="389" y="51"/>
                  </a:cubicBezTo>
                  <a:close/>
                  <a:moveTo>
                    <a:pt x="431" y="132"/>
                  </a:moveTo>
                  <a:cubicBezTo>
                    <a:pt x="429" y="144"/>
                    <a:pt x="429" y="144"/>
                    <a:pt x="429" y="144"/>
                  </a:cubicBezTo>
                  <a:cubicBezTo>
                    <a:pt x="420" y="148"/>
                    <a:pt x="410" y="150"/>
                    <a:pt x="401" y="150"/>
                  </a:cubicBezTo>
                  <a:cubicBezTo>
                    <a:pt x="389" y="150"/>
                    <a:pt x="379" y="147"/>
                    <a:pt x="373" y="139"/>
                  </a:cubicBezTo>
                  <a:cubicBezTo>
                    <a:pt x="366" y="132"/>
                    <a:pt x="363" y="122"/>
                    <a:pt x="363" y="110"/>
                  </a:cubicBezTo>
                  <a:cubicBezTo>
                    <a:pt x="363" y="106"/>
                    <a:pt x="363" y="106"/>
                    <a:pt x="363" y="106"/>
                  </a:cubicBezTo>
                  <a:cubicBezTo>
                    <a:pt x="369" y="106"/>
                    <a:pt x="373" y="106"/>
                    <a:pt x="377" y="105"/>
                  </a:cubicBezTo>
                  <a:cubicBezTo>
                    <a:pt x="376" y="106"/>
                    <a:pt x="376" y="107"/>
                    <a:pt x="376" y="109"/>
                  </a:cubicBezTo>
                  <a:cubicBezTo>
                    <a:pt x="376" y="118"/>
                    <a:pt x="378" y="126"/>
                    <a:pt x="382" y="132"/>
                  </a:cubicBezTo>
                  <a:cubicBezTo>
                    <a:pt x="387" y="140"/>
                    <a:pt x="394" y="143"/>
                    <a:pt x="403" y="143"/>
                  </a:cubicBezTo>
                  <a:cubicBezTo>
                    <a:pt x="412" y="143"/>
                    <a:pt x="421" y="139"/>
                    <a:pt x="431" y="132"/>
                  </a:cubicBezTo>
                  <a:close/>
                  <a:moveTo>
                    <a:pt x="445" y="79"/>
                  </a:moveTo>
                  <a:cubicBezTo>
                    <a:pt x="423" y="130"/>
                    <a:pt x="423" y="130"/>
                    <a:pt x="423" y="130"/>
                  </a:cubicBezTo>
                  <a:cubicBezTo>
                    <a:pt x="416" y="130"/>
                    <a:pt x="416" y="130"/>
                    <a:pt x="416" y="130"/>
                  </a:cubicBezTo>
                  <a:cubicBezTo>
                    <a:pt x="411" y="97"/>
                    <a:pt x="411" y="97"/>
                    <a:pt x="411" y="97"/>
                  </a:cubicBezTo>
                  <a:cubicBezTo>
                    <a:pt x="398" y="130"/>
                    <a:pt x="398" y="130"/>
                    <a:pt x="398" y="130"/>
                  </a:cubicBezTo>
                  <a:cubicBezTo>
                    <a:pt x="392" y="130"/>
                    <a:pt x="392" y="130"/>
                    <a:pt x="392" y="130"/>
                  </a:cubicBezTo>
                  <a:cubicBezTo>
                    <a:pt x="389" y="102"/>
                    <a:pt x="389" y="102"/>
                    <a:pt x="389" y="102"/>
                  </a:cubicBezTo>
                  <a:cubicBezTo>
                    <a:pt x="391" y="100"/>
                    <a:pt x="394" y="99"/>
                    <a:pt x="397" y="97"/>
                  </a:cubicBezTo>
                  <a:cubicBezTo>
                    <a:pt x="398" y="114"/>
                    <a:pt x="398" y="114"/>
                    <a:pt x="398" y="114"/>
                  </a:cubicBezTo>
                  <a:cubicBezTo>
                    <a:pt x="412" y="79"/>
                    <a:pt x="412" y="79"/>
                    <a:pt x="412" y="79"/>
                  </a:cubicBezTo>
                  <a:cubicBezTo>
                    <a:pt x="419" y="79"/>
                    <a:pt x="419" y="79"/>
                    <a:pt x="419" y="79"/>
                  </a:cubicBezTo>
                  <a:cubicBezTo>
                    <a:pt x="423" y="114"/>
                    <a:pt x="423" y="114"/>
                    <a:pt x="423" y="114"/>
                  </a:cubicBezTo>
                  <a:cubicBezTo>
                    <a:pt x="437" y="79"/>
                    <a:pt x="437" y="79"/>
                    <a:pt x="437" y="79"/>
                  </a:cubicBezTo>
                  <a:lnTo>
                    <a:pt x="445" y="79"/>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0"/>
            <a:lstStyle/>
            <a:p>
              <a:endParaRPr lang="en-US" dirty="0"/>
            </a:p>
          </p:txBody>
        </p:sp>
      </p:grpSp>
      <p:pic>
        <p:nvPicPr>
          <p:cNvPr id="13" name="Picture 1" descr="agra_logo"/>
          <p:cNvPicPr>
            <a:picLocks noChangeAspect="1" noChangeArrowheads="1"/>
          </p:cNvPicPr>
          <p:nvPr userDrawn="1"/>
        </p:nvPicPr>
        <p:blipFill>
          <a:blip r:embed="rId7"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63657" y="233243"/>
            <a:ext cx="744047" cy="3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cNvSpPr>
            <a:spLocks noGrp="1"/>
          </p:cNvSpPr>
          <p:nvPr>
            <p:ph type="ctrTitle"/>
          </p:nvPr>
        </p:nvSpPr>
        <p:spPr>
          <a:xfrm>
            <a:off x="531322" y="919779"/>
            <a:ext cx="8816340" cy="707874"/>
          </a:xfrm>
        </p:spPr>
        <p:txBody>
          <a:bodyPr>
            <a:noAutofit/>
          </a:bodyPr>
          <a:lstStyle>
            <a:lvl1pPr>
              <a:defRPr sz="3700" baseline="0"/>
            </a:lvl1pPr>
          </a:lstStyle>
          <a:p>
            <a:r>
              <a:rPr lang="en-US" noProof="0" smtClean="0"/>
              <a:t>Click to edit Master title style</a:t>
            </a:r>
            <a:endParaRPr lang="en-GB" noProof="0"/>
          </a:p>
        </p:txBody>
      </p:sp>
      <p:sp>
        <p:nvSpPr>
          <p:cNvPr id="3" name="Subtitle"/>
          <p:cNvSpPr>
            <a:spLocks noGrp="1"/>
          </p:cNvSpPr>
          <p:nvPr>
            <p:ph type="subTitle" idx="1"/>
          </p:nvPr>
        </p:nvSpPr>
        <p:spPr>
          <a:xfrm>
            <a:off x="531322" y="1406077"/>
            <a:ext cx="8816340" cy="707874"/>
          </a:xfrm>
        </p:spPr>
        <p:txBody>
          <a:bodyPr>
            <a:noAutofit/>
          </a:bodyPr>
          <a:lstStyle>
            <a:lvl1pPr marL="0" indent="0" algn="l">
              <a:buNone/>
              <a:defRPr sz="3700">
                <a:solidFill>
                  <a:schemeClr val="accent1"/>
                </a:solidFill>
              </a:defRPr>
            </a:lvl1pPr>
            <a:lvl2pPr marL="473197" indent="0" algn="ctr">
              <a:buNone/>
              <a:defRPr>
                <a:solidFill>
                  <a:schemeClr val="tx1">
                    <a:tint val="75000"/>
                  </a:schemeClr>
                </a:solidFill>
              </a:defRPr>
            </a:lvl2pPr>
            <a:lvl3pPr marL="946400" indent="0" algn="ctr">
              <a:buNone/>
              <a:defRPr>
                <a:solidFill>
                  <a:schemeClr val="tx1">
                    <a:tint val="75000"/>
                  </a:schemeClr>
                </a:solidFill>
              </a:defRPr>
            </a:lvl3pPr>
            <a:lvl4pPr marL="1419574" indent="0" algn="ctr">
              <a:buNone/>
              <a:defRPr>
                <a:solidFill>
                  <a:schemeClr val="tx1">
                    <a:tint val="75000"/>
                  </a:schemeClr>
                </a:solidFill>
              </a:defRPr>
            </a:lvl4pPr>
            <a:lvl5pPr marL="1892804" indent="0" algn="ctr">
              <a:buNone/>
              <a:defRPr>
                <a:solidFill>
                  <a:schemeClr val="tx1">
                    <a:tint val="75000"/>
                  </a:schemeClr>
                </a:solidFill>
              </a:defRPr>
            </a:lvl5pPr>
            <a:lvl6pPr marL="2366004" indent="0" algn="ctr">
              <a:buNone/>
              <a:defRPr>
                <a:solidFill>
                  <a:schemeClr val="tx1">
                    <a:tint val="75000"/>
                  </a:schemeClr>
                </a:solidFill>
              </a:defRPr>
            </a:lvl6pPr>
            <a:lvl7pPr marL="2839197" indent="0" algn="ctr">
              <a:buNone/>
              <a:defRPr>
                <a:solidFill>
                  <a:schemeClr val="tx1">
                    <a:tint val="75000"/>
                  </a:schemeClr>
                </a:solidFill>
              </a:defRPr>
            </a:lvl7pPr>
            <a:lvl8pPr marL="3312408" indent="0" algn="ctr">
              <a:buNone/>
              <a:defRPr>
                <a:solidFill>
                  <a:schemeClr val="tx1">
                    <a:tint val="75000"/>
                  </a:schemeClr>
                </a:solidFill>
              </a:defRPr>
            </a:lvl8pPr>
            <a:lvl9pPr marL="3785593" indent="0" algn="ctr">
              <a:buNone/>
              <a:defRPr>
                <a:solidFill>
                  <a:schemeClr val="tx1">
                    <a:tint val="75000"/>
                  </a:schemeClr>
                </a:solidFill>
              </a:defRPr>
            </a:lvl9pPr>
          </a:lstStyle>
          <a:p>
            <a:r>
              <a:rPr lang="en-US" noProof="0" smtClean="0"/>
              <a:t>Click to edit Master subtitle style</a:t>
            </a:r>
            <a:endParaRPr lang="en-GB" noProof="0"/>
          </a:p>
        </p:txBody>
      </p:sp>
    </p:spTree>
    <p:extLst>
      <p:ext uri="{BB962C8B-B14F-4D97-AF65-F5344CB8AC3E}">
        <p14:creationId xmlns:p14="http://schemas.microsoft.com/office/powerpoint/2010/main" val="664387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atin typeface="Arial" charset="0"/>
                <a:ea typeface="ＭＳ Ｐゴシック" charset="0"/>
                <a:cs typeface="Arial" charset="0"/>
              </a:defRPr>
            </a:lvl1pPr>
          </a:lstStyle>
          <a:p>
            <a:pPr>
              <a:defRPr/>
            </a:pPr>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a:xfrm>
            <a:off x="7035103" y="6355887"/>
            <a:ext cx="2312862" cy="366062"/>
          </a:xfrm>
        </p:spPr>
        <p:txBody>
          <a:bodyPr lIns="85936" tIns="42968" rIns="85936" bIns="42968"/>
          <a:lstStyle>
            <a:lvl1pPr eaLnBrk="1" hangingPunct="1">
              <a:defRPr sz="1900">
                <a:solidFill>
                  <a:srgbClr val="000000"/>
                </a:solidFill>
              </a:defRPr>
            </a:lvl1pPr>
          </a:lstStyle>
          <a:p>
            <a:pPr>
              <a:defRPr/>
            </a:pPr>
            <a:fld id="{E660BC69-7FB9-0847-9170-7A1898099DD0}" type="slidenum">
              <a:rPr lang="en-GB"/>
              <a:pPr>
                <a:defRPr/>
              </a:pPr>
              <a:t>‹#›</a:t>
            </a:fld>
            <a:endParaRPr lang="en-GB" dirty="0"/>
          </a:p>
        </p:txBody>
      </p:sp>
    </p:spTree>
    <p:extLst>
      <p:ext uri="{BB962C8B-B14F-4D97-AF65-F5344CB8AC3E}">
        <p14:creationId xmlns:p14="http://schemas.microsoft.com/office/powerpoint/2010/main" val="1973003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4"/>
          </a:xfrm>
        </p:spPr>
        <p:txBody>
          <a:bodyPr/>
          <a:lstStyle/>
          <a:p>
            <a:r>
              <a:rPr lang="en-US" smtClean="0"/>
              <a:t>Click to edit Master title style</a:t>
            </a:r>
            <a:endParaRPr lang="en-US"/>
          </a:p>
        </p:txBody>
      </p:sp>
      <p:sp>
        <p:nvSpPr>
          <p:cNvPr id="3" name="Subtitle 2"/>
          <p:cNvSpPr>
            <a:spLocks noGrp="1"/>
          </p:cNvSpPr>
          <p:nvPr>
            <p:ph type="subTitle" idx="1"/>
          </p:nvPr>
        </p:nvSpPr>
        <p:spPr>
          <a:xfrm>
            <a:off x="1485901" y="3886200"/>
            <a:ext cx="6934200" cy="1752600"/>
          </a:xfrm>
        </p:spPr>
        <p:txBody>
          <a:bodyPr/>
          <a:lstStyle>
            <a:lvl1pPr marL="0" indent="0" algn="ctr">
              <a:buNone/>
              <a:defRPr/>
            </a:lvl1pPr>
            <a:lvl2pPr marL="478749" indent="0" algn="ctr">
              <a:buNone/>
              <a:defRPr/>
            </a:lvl2pPr>
            <a:lvl3pPr marL="957499" indent="0" algn="ctr">
              <a:buNone/>
              <a:defRPr/>
            </a:lvl3pPr>
            <a:lvl4pPr marL="1436249" indent="0" algn="ctr">
              <a:buNone/>
              <a:defRPr/>
            </a:lvl4pPr>
            <a:lvl5pPr marL="1914998" indent="0" algn="ctr">
              <a:buNone/>
              <a:defRPr/>
            </a:lvl5pPr>
            <a:lvl6pPr marL="2393747" indent="0" algn="ctr">
              <a:buNone/>
              <a:defRPr/>
            </a:lvl6pPr>
            <a:lvl7pPr marL="2872498" indent="0" algn="ctr">
              <a:buNone/>
              <a:defRPr/>
            </a:lvl7pPr>
            <a:lvl8pPr marL="3351247" indent="0" algn="ctr">
              <a:buNone/>
              <a:defRPr/>
            </a:lvl8pPr>
            <a:lvl9pPr marL="3829997"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7100031" y="6245744"/>
            <a:ext cx="2311108" cy="476205"/>
          </a:xfrm>
        </p:spPr>
        <p:txBody>
          <a:bodyPr lIns="95750" tIns="47875" rIns="95750" bIns="47875"/>
          <a:lstStyle>
            <a:lvl1pPr eaLnBrk="1" hangingPunct="1">
              <a:defRPr sz="1900">
                <a:solidFill>
                  <a:srgbClr val="000000"/>
                </a:solidFill>
              </a:defRPr>
            </a:lvl1pPr>
          </a:lstStyle>
          <a:p>
            <a:pPr>
              <a:defRPr/>
            </a:pPr>
            <a:fld id="{D116C366-717A-0F41-BE39-315A03AC8628}" type="slidenum">
              <a:rPr lang="en-US"/>
              <a:pPr>
                <a:defRPr/>
              </a:pPr>
              <a:t>‹#›</a:t>
            </a:fld>
            <a:endParaRPr lang="en-US" dirty="0"/>
          </a:p>
        </p:txBody>
      </p:sp>
    </p:spTree>
    <p:extLst>
      <p:ext uri="{BB962C8B-B14F-4D97-AF65-F5344CB8AC3E}">
        <p14:creationId xmlns:p14="http://schemas.microsoft.com/office/powerpoint/2010/main" val="38788722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graphicFrame>
        <p:nvGraphicFramePr>
          <p:cNvPr id="4" name="Rectangle 1193"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202021" name="think-cell Slide" r:id="rId5" imgW="0" imgH="0" progId="">
                  <p:embed/>
                </p:oleObj>
              </mc:Choice>
              <mc:Fallback>
                <p:oleObj name="think-cell Slide" r:id="rId5"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 name="McK Title Elements"/>
          <p:cNvGrpSpPr>
            <a:grpSpLocks/>
          </p:cNvGrpSpPr>
          <p:nvPr/>
        </p:nvGrpSpPr>
        <p:grpSpPr bwMode="auto">
          <a:xfrm>
            <a:off x="2918287" y="5019603"/>
            <a:ext cx="5455757" cy="1190512"/>
            <a:chOff x="1663" y="3099"/>
            <a:chExt cx="3109" cy="735"/>
          </a:xfrm>
        </p:grpSpPr>
        <p:sp>
          <p:nvSpPr>
            <p:cNvPr id="6" name="McK Document type" hidden="1"/>
            <p:cNvSpPr txBox="1">
              <a:spLocks noChangeArrowheads="1"/>
            </p:cNvSpPr>
            <p:nvPr userDrawn="1"/>
          </p:nvSpPr>
          <p:spPr bwMode="auto">
            <a:xfrm>
              <a:off x="1663" y="3099"/>
              <a:ext cx="3109" cy="143"/>
            </a:xfrm>
            <a:prstGeom prst="rect">
              <a:avLst/>
            </a:prstGeom>
            <a:noFill/>
            <a:ln>
              <a:noFill/>
            </a:ln>
            <a:effectLst/>
            <a:extLst/>
          </p:spPr>
          <p:txBody>
            <a:bodyPr lIns="0" tIns="0" rIns="0" bIns="0" anchor="b">
              <a:spAutoFit/>
            </a:bodyPr>
            <a:lstStyle>
              <a:lvl1pPr eaLnBrk="0" hangingPunct="0">
                <a:defRPr sz="1200">
                  <a:solidFill>
                    <a:schemeClr val="bg2"/>
                  </a:solidFill>
                  <a:latin typeface="Arial" pitchFamily="34" charset="0"/>
                </a:defRPr>
              </a:lvl1pPr>
              <a:lvl2pPr marL="742950" indent="-285750" eaLnBrk="0" hangingPunct="0">
                <a:defRPr sz="1200">
                  <a:solidFill>
                    <a:schemeClr val="bg2"/>
                  </a:solidFill>
                  <a:latin typeface="Arial" pitchFamily="34" charset="0"/>
                </a:defRPr>
              </a:lvl2pPr>
              <a:lvl3pPr marL="1143000" indent="-228600" eaLnBrk="0" hangingPunct="0">
                <a:defRPr sz="1200">
                  <a:solidFill>
                    <a:schemeClr val="bg2"/>
                  </a:solidFill>
                  <a:latin typeface="Arial" pitchFamily="34" charset="0"/>
                </a:defRPr>
              </a:lvl3pPr>
              <a:lvl4pPr marL="1600200" indent="-228600" eaLnBrk="0" hangingPunct="0">
                <a:defRPr sz="1200">
                  <a:solidFill>
                    <a:schemeClr val="bg2"/>
                  </a:solidFill>
                  <a:latin typeface="Arial" pitchFamily="34" charset="0"/>
                </a:defRPr>
              </a:lvl4pPr>
              <a:lvl5pPr marL="2057400" indent="-228600" eaLnBrk="0" hangingPunct="0">
                <a:defRPr sz="1200">
                  <a:solidFill>
                    <a:schemeClr val="bg2"/>
                  </a:solidFill>
                  <a:latin typeface="Arial" pitchFamily="34" charset="0"/>
                </a:defRPr>
              </a:lvl5pPr>
              <a:lvl6pPr marL="2514600" indent="-228600" eaLnBrk="0" fontAlgn="base" hangingPunct="0">
                <a:spcBef>
                  <a:spcPct val="0"/>
                </a:spcBef>
                <a:spcAft>
                  <a:spcPct val="0"/>
                </a:spcAft>
                <a:buClr>
                  <a:schemeClr val="tx2"/>
                </a:buClr>
                <a:defRPr sz="1200">
                  <a:solidFill>
                    <a:schemeClr val="bg2"/>
                  </a:solidFill>
                  <a:latin typeface="Arial" pitchFamily="34" charset="0"/>
                </a:defRPr>
              </a:lvl6pPr>
              <a:lvl7pPr marL="2971800" indent="-228600" eaLnBrk="0" fontAlgn="base" hangingPunct="0">
                <a:spcBef>
                  <a:spcPct val="0"/>
                </a:spcBef>
                <a:spcAft>
                  <a:spcPct val="0"/>
                </a:spcAft>
                <a:buClr>
                  <a:schemeClr val="tx2"/>
                </a:buClr>
                <a:defRPr sz="1200">
                  <a:solidFill>
                    <a:schemeClr val="bg2"/>
                  </a:solidFill>
                  <a:latin typeface="Arial" pitchFamily="34" charset="0"/>
                </a:defRPr>
              </a:lvl7pPr>
              <a:lvl8pPr marL="3429000" indent="-228600" eaLnBrk="0" fontAlgn="base" hangingPunct="0">
                <a:spcBef>
                  <a:spcPct val="0"/>
                </a:spcBef>
                <a:spcAft>
                  <a:spcPct val="0"/>
                </a:spcAft>
                <a:buClr>
                  <a:schemeClr val="tx2"/>
                </a:buClr>
                <a:defRPr sz="1200">
                  <a:solidFill>
                    <a:schemeClr val="bg2"/>
                  </a:solidFill>
                  <a:latin typeface="Arial" pitchFamily="34" charset="0"/>
                </a:defRPr>
              </a:lvl8pPr>
              <a:lvl9pPr marL="3886200" indent="-228600" eaLnBrk="0" fontAlgn="base" hangingPunct="0">
                <a:spcBef>
                  <a:spcPct val="0"/>
                </a:spcBef>
                <a:spcAft>
                  <a:spcPct val="0"/>
                </a:spcAft>
                <a:buClr>
                  <a:schemeClr val="tx2"/>
                </a:buClr>
                <a:defRPr sz="1200">
                  <a:solidFill>
                    <a:schemeClr val="bg2"/>
                  </a:solidFill>
                  <a:latin typeface="Arial" pitchFamily="34" charset="0"/>
                </a:defRPr>
              </a:lvl9pPr>
            </a:lstStyle>
            <a:p>
              <a:pPr eaLnBrk="1" hangingPunct="1">
                <a:defRPr/>
              </a:pPr>
              <a:r>
                <a:rPr lang="en-GB" sz="1500" dirty="0" smtClean="0">
                  <a:solidFill>
                    <a:srgbClr val="000000"/>
                  </a:solidFill>
                  <a:ea typeface="MS PGothic" pitchFamily="34" charset="-128"/>
                  <a:cs typeface="+mn-cs"/>
                </a:rPr>
                <a:t>Document type</a:t>
              </a:r>
            </a:p>
          </p:txBody>
        </p:sp>
        <p:sp>
          <p:nvSpPr>
            <p:cNvPr id="7" name="McK Date" hidden="1"/>
            <p:cNvSpPr txBox="1">
              <a:spLocks noChangeArrowheads="1"/>
            </p:cNvSpPr>
            <p:nvPr userDrawn="1"/>
          </p:nvSpPr>
          <p:spPr bwMode="auto">
            <a:xfrm>
              <a:off x="1663" y="3275"/>
              <a:ext cx="3109" cy="143"/>
            </a:xfrm>
            <a:prstGeom prst="rect">
              <a:avLst/>
            </a:prstGeom>
            <a:noFill/>
            <a:ln>
              <a:noFill/>
            </a:ln>
            <a:effectLst/>
            <a:extLst/>
          </p:spPr>
          <p:txBody>
            <a:bodyPr lIns="0" tIns="0" rIns="0" bIns="0">
              <a:spAutoFit/>
            </a:bodyPr>
            <a:lstStyle>
              <a:lvl1pPr eaLnBrk="0" hangingPunct="0">
                <a:defRPr sz="1200">
                  <a:solidFill>
                    <a:schemeClr val="bg2"/>
                  </a:solidFill>
                  <a:latin typeface="Arial" pitchFamily="34" charset="0"/>
                </a:defRPr>
              </a:lvl1pPr>
              <a:lvl2pPr marL="742950" indent="-285750" eaLnBrk="0" hangingPunct="0">
                <a:defRPr sz="1200">
                  <a:solidFill>
                    <a:schemeClr val="bg2"/>
                  </a:solidFill>
                  <a:latin typeface="Arial" pitchFamily="34" charset="0"/>
                </a:defRPr>
              </a:lvl2pPr>
              <a:lvl3pPr marL="1143000" indent="-228600" eaLnBrk="0" hangingPunct="0">
                <a:defRPr sz="1200">
                  <a:solidFill>
                    <a:schemeClr val="bg2"/>
                  </a:solidFill>
                  <a:latin typeface="Arial" pitchFamily="34" charset="0"/>
                </a:defRPr>
              </a:lvl3pPr>
              <a:lvl4pPr marL="1600200" indent="-228600" eaLnBrk="0" hangingPunct="0">
                <a:defRPr sz="1200">
                  <a:solidFill>
                    <a:schemeClr val="bg2"/>
                  </a:solidFill>
                  <a:latin typeface="Arial" pitchFamily="34" charset="0"/>
                </a:defRPr>
              </a:lvl4pPr>
              <a:lvl5pPr marL="2057400" indent="-228600" eaLnBrk="0" hangingPunct="0">
                <a:defRPr sz="1200">
                  <a:solidFill>
                    <a:schemeClr val="bg2"/>
                  </a:solidFill>
                  <a:latin typeface="Arial" pitchFamily="34" charset="0"/>
                </a:defRPr>
              </a:lvl5pPr>
              <a:lvl6pPr marL="2514600" indent="-228600" eaLnBrk="0" fontAlgn="base" hangingPunct="0">
                <a:spcBef>
                  <a:spcPct val="0"/>
                </a:spcBef>
                <a:spcAft>
                  <a:spcPct val="0"/>
                </a:spcAft>
                <a:buClr>
                  <a:schemeClr val="tx2"/>
                </a:buClr>
                <a:defRPr sz="1200">
                  <a:solidFill>
                    <a:schemeClr val="bg2"/>
                  </a:solidFill>
                  <a:latin typeface="Arial" pitchFamily="34" charset="0"/>
                </a:defRPr>
              </a:lvl6pPr>
              <a:lvl7pPr marL="2971800" indent="-228600" eaLnBrk="0" fontAlgn="base" hangingPunct="0">
                <a:spcBef>
                  <a:spcPct val="0"/>
                </a:spcBef>
                <a:spcAft>
                  <a:spcPct val="0"/>
                </a:spcAft>
                <a:buClr>
                  <a:schemeClr val="tx2"/>
                </a:buClr>
                <a:defRPr sz="1200">
                  <a:solidFill>
                    <a:schemeClr val="bg2"/>
                  </a:solidFill>
                  <a:latin typeface="Arial" pitchFamily="34" charset="0"/>
                </a:defRPr>
              </a:lvl7pPr>
              <a:lvl8pPr marL="3429000" indent="-228600" eaLnBrk="0" fontAlgn="base" hangingPunct="0">
                <a:spcBef>
                  <a:spcPct val="0"/>
                </a:spcBef>
                <a:spcAft>
                  <a:spcPct val="0"/>
                </a:spcAft>
                <a:buClr>
                  <a:schemeClr val="tx2"/>
                </a:buClr>
                <a:defRPr sz="1200">
                  <a:solidFill>
                    <a:schemeClr val="bg2"/>
                  </a:solidFill>
                  <a:latin typeface="Arial" pitchFamily="34" charset="0"/>
                </a:defRPr>
              </a:lvl8pPr>
              <a:lvl9pPr marL="3886200" indent="-228600" eaLnBrk="0" fontAlgn="base" hangingPunct="0">
                <a:spcBef>
                  <a:spcPct val="0"/>
                </a:spcBef>
                <a:spcAft>
                  <a:spcPct val="0"/>
                </a:spcAft>
                <a:buClr>
                  <a:schemeClr val="tx2"/>
                </a:buClr>
                <a:defRPr sz="1200">
                  <a:solidFill>
                    <a:schemeClr val="bg2"/>
                  </a:solidFill>
                  <a:latin typeface="Arial" pitchFamily="34" charset="0"/>
                </a:defRPr>
              </a:lvl9pPr>
            </a:lstStyle>
            <a:p>
              <a:pPr eaLnBrk="1" hangingPunct="1">
                <a:defRPr/>
              </a:pPr>
              <a:r>
                <a:rPr lang="en-GB" sz="1500" dirty="0" smtClean="0">
                  <a:solidFill>
                    <a:srgbClr val="000000"/>
                  </a:solidFill>
                  <a:ea typeface="MS PGothic" pitchFamily="34" charset="-128"/>
                  <a:cs typeface="+mn-cs"/>
                </a:rPr>
                <a:t>Date</a:t>
              </a:r>
            </a:p>
          </p:txBody>
        </p:sp>
        <p:sp>
          <p:nvSpPr>
            <p:cNvPr id="8" name="McK Disclaimer" hidden="1"/>
            <p:cNvSpPr>
              <a:spLocks noChangeArrowheads="1"/>
            </p:cNvSpPr>
            <p:nvPr userDrawn="1"/>
          </p:nvSpPr>
          <p:spPr bwMode="auto">
            <a:xfrm>
              <a:off x="1663" y="3663"/>
              <a:ext cx="2777"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p>
              <a:pPr defTabSz="856660" eaLnBrk="0" hangingPunct="0"/>
              <a:r>
                <a:rPr lang="en-GB" sz="900" dirty="0">
                  <a:solidFill>
                    <a:srgbClr val="000000"/>
                  </a:solidFill>
                  <a:ea typeface="MS PGothic" charset="0"/>
                  <a:cs typeface="MS PGothic" charset="0"/>
                </a:rPr>
                <a:t>CONFIDENTIAL AND PROPRIETARY</a:t>
              </a:r>
            </a:p>
            <a:p>
              <a:pPr defTabSz="856660" eaLnBrk="0" hangingPunct="0"/>
              <a:r>
                <a:rPr lang="en-GB" sz="900" dirty="0">
                  <a:solidFill>
                    <a:srgbClr val="000000"/>
                  </a:solidFill>
                  <a:ea typeface="MS PGothic" charset="0"/>
                  <a:cs typeface="MS PGothic" charset="0"/>
                </a:rPr>
                <a:t>Any use of this material without specific permission of McKinsey &amp; Company is strictly prohibited</a:t>
              </a:r>
            </a:p>
          </p:txBody>
        </p:sp>
      </p:grpSp>
      <p:pic>
        <p:nvPicPr>
          <p:cNvPr id="9" name="TitleBottomBarBW" hidden="1"/>
          <p:cNvPicPr>
            <a:picLocks noChangeAspect="1" noChangeArrowheads="1"/>
          </p:cNvPicPr>
          <p:nvPr>
            <p:custDataLst>
              <p:tags r:id="rId3"/>
            </p:custDataLst>
          </p:nvPr>
        </p:nvPicPr>
        <p:blipFill>
          <a:blip r:embed="rId6" cstate="email">
            <a:extLst>
              <a:ext uri="{28A0092B-C50C-407E-A947-70E740481C1C}">
                <a14:useLocalDpi xmlns:a14="http://schemas.microsoft.com/office/drawing/2010/main" val="0"/>
              </a:ext>
            </a:extLst>
          </a:blip>
          <a:srcRect/>
          <a:stretch>
            <a:fillRect/>
          </a:stretch>
        </p:blipFill>
        <p:spPr bwMode="auto">
          <a:xfrm>
            <a:off x="7972189" y="6577792"/>
            <a:ext cx="1805717" cy="19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0" y="5942852"/>
            <a:ext cx="9906000" cy="9151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11" name="Picture 75" descr="Nigeria_Coat_of_Arms"/>
          <p:cNvPicPr>
            <a:picLocks noChangeAspect="1" noChangeArrowheads="1"/>
          </p:cNvPicPr>
          <p:nvPr userDrawn="1"/>
        </p:nvPicPr>
        <p:blipFill>
          <a:blip r:embed="rId7"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9907" y="6096720"/>
            <a:ext cx="772124" cy="609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le 1"/>
          <p:cNvSpPr>
            <a:spLocks noGrp="1"/>
          </p:cNvSpPr>
          <p:nvPr>
            <p:ph type="ctrTitle"/>
          </p:nvPr>
        </p:nvSpPr>
        <p:spPr>
          <a:xfrm>
            <a:off x="1528122" y="2008496"/>
            <a:ext cx="8370549" cy="736964"/>
          </a:xfrm>
          <a:prstGeom prst="rect">
            <a:avLst/>
          </a:prstGeom>
        </p:spPr>
        <p:txBody>
          <a:bodyPr/>
          <a:lstStyle>
            <a:lvl1pPr algn="l">
              <a:defRPr sz="3400">
                <a:latin typeface="Arial" pitchFamily="34" charset="0"/>
                <a:cs typeface="Arial" pitchFamily="34" charset="0"/>
              </a:defRPr>
            </a:lvl1pPr>
          </a:lstStyle>
          <a:p>
            <a:r>
              <a:rPr lang="en-US" smtClean="0"/>
              <a:t>Click to edit Master title style</a:t>
            </a:r>
            <a:endParaRPr lang="en-US" dirty="0"/>
          </a:p>
        </p:txBody>
      </p:sp>
      <p:sp>
        <p:nvSpPr>
          <p:cNvPr id="18" name="Subtitle 2"/>
          <p:cNvSpPr>
            <a:spLocks noGrp="1"/>
          </p:cNvSpPr>
          <p:nvPr>
            <p:ph type="subTitle" idx="1"/>
          </p:nvPr>
        </p:nvSpPr>
        <p:spPr>
          <a:xfrm>
            <a:off x="2966971" y="3352351"/>
            <a:ext cx="6949129" cy="1788198"/>
          </a:xfrm>
        </p:spPr>
        <p:txBody>
          <a:bodyPr>
            <a:normAutofit/>
          </a:bodyPr>
          <a:lstStyle>
            <a:lvl1pPr marL="0" indent="0" algn="l">
              <a:buNone/>
              <a:defRPr sz="2600">
                <a:solidFill>
                  <a:schemeClr val="tx1">
                    <a:tint val="75000"/>
                  </a:schemeClr>
                </a:solidFill>
                <a:latin typeface="Arial" pitchFamily="34" charset="0"/>
                <a:cs typeface="Arial" pitchFamily="34" charset="0"/>
              </a:defRPr>
            </a:lvl1pPr>
            <a:lvl2pPr marL="487869" indent="0" algn="ctr">
              <a:buNone/>
              <a:defRPr>
                <a:solidFill>
                  <a:schemeClr val="tx1">
                    <a:tint val="75000"/>
                  </a:schemeClr>
                </a:solidFill>
              </a:defRPr>
            </a:lvl2pPr>
            <a:lvl3pPr marL="975759" indent="0" algn="ctr">
              <a:buNone/>
              <a:defRPr>
                <a:solidFill>
                  <a:schemeClr val="tx1">
                    <a:tint val="75000"/>
                  </a:schemeClr>
                </a:solidFill>
              </a:defRPr>
            </a:lvl3pPr>
            <a:lvl4pPr marL="1463636" indent="0" algn="ctr">
              <a:buNone/>
              <a:defRPr>
                <a:solidFill>
                  <a:schemeClr val="tx1">
                    <a:tint val="75000"/>
                  </a:schemeClr>
                </a:solidFill>
              </a:defRPr>
            </a:lvl4pPr>
            <a:lvl5pPr marL="1951509" indent="0" algn="ctr">
              <a:buNone/>
              <a:defRPr>
                <a:solidFill>
                  <a:schemeClr val="tx1">
                    <a:tint val="75000"/>
                  </a:schemeClr>
                </a:solidFill>
              </a:defRPr>
            </a:lvl5pPr>
            <a:lvl6pPr marL="2439390" indent="0" algn="ctr">
              <a:buNone/>
              <a:defRPr>
                <a:solidFill>
                  <a:schemeClr val="tx1">
                    <a:tint val="75000"/>
                  </a:schemeClr>
                </a:solidFill>
              </a:defRPr>
            </a:lvl6pPr>
            <a:lvl7pPr marL="2927265" indent="0" algn="ctr">
              <a:buNone/>
              <a:defRPr>
                <a:solidFill>
                  <a:schemeClr val="tx1">
                    <a:tint val="75000"/>
                  </a:schemeClr>
                </a:solidFill>
              </a:defRPr>
            </a:lvl7pPr>
            <a:lvl8pPr marL="3415142" indent="0" algn="ctr">
              <a:buNone/>
              <a:defRPr>
                <a:solidFill>
                  <a:schemeClr val="tx1">
                    <a:tint val="75000"/>
                  </a:schemeClr>
                </a:solidFill>
              </a:defRPr>
            </a:lvl8pPr>
            <a:lvl9pPr marL="3903020" indent="0" algn="ctr">
              <a:buNone/>
              <a:defRPr>
                <a:solidFill>
                  <a:schemeClr val="tx1">
                    <a:tint val="75000"/>
                  </a:schemeClr>
                </a:solidFill>
              </a:defRPr>
            </a:lvl9pPr>
          </a:lstStyle>
          <a:p>
            <a:r>
              <a:rPr lang="en-US" dirty="0" smtClean="0"/>
              <a:t>Click to edit Master subtitle style</a:t>
            </a:r>
            <a:endParaRPr lang="en-US" dirty="0"/>
          </a:p>
        </p:txBody>
      </p:sp>
      <p:sp>
        <p:nvSpPr>
          <p:cNvPr id="12" name="Slide Number Placeholder 1"/>
          <p:cNvSpPr>
            <a:spLocks noGrp="1"/>
          </p:cNvSpPr>
          <p:nvPr>
            <p:ph type="sldNum" sz="quarter" idx="10"/>
          </p:nvPr>
        </p:nvSpPr>
        <p:spPr/>
        <p:txBody>
          <a:bodyPr/>
          <a:lstStyle>
            <a:lvl1pPr>
              <a:defRPr/>
            </a:lvl1pPr>
          </a:lstStyle>
          <a:p>
            <a:pPr>
              <a:defRPr/>
            </a:pPr>
            <a:fld id="{7FA36B51-4DBD-154E-8C17-F1C88B21AD7D}" type="slidenum">
              <a:rPr lang="en-GB"/>
              <a:pPr>
                <a:defRPr/>
              </a:pPr>
              <a:t>‹#›</a:t>
            </a:fld>
            <a:r>
              <a:rPr lang="en-GB" dirty="0"/>
              <a:t> </a:t>
            </a:r>
          </a:p>
        </p:txBody>
      </p:sp>
    </p:spTree>
    <p:extLst>
      <p:ext uri="{BB962C8B-B14F-4D97-AF65-F5344CB8AC3E}">
        <p14:creationId xmlns:p14="http://schemas.microsoft.com/office/powerpoint/2010/main" val="16934001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graphicFrame>
        <p:nvGraphicFramePr>
          <p:cNvPr id="4"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203045" name="think-cell Slide" r:id="rId6" imgW="0" imgH="0" progId="">
                  <p:embed/>
                </p:oleObj>
              </mc:Choice>
              <mc:Fallback>
                <p:oleObj name="think-cell Slide" r:id="rId6"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7"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S PGothic" pitchFamily="34" charset="-128"/>
                <a:cs typeface="+mn-cs"/>
              </a:rPr>
              <a:t>Unit of measure</a:t>
            </a:r>
          </a:p>
        </p:txBody>
      </p:sp>
      <p:sp>
        <p:nvSpPr>
          <p:cNvPr id="3" name="Content Placeholder 2"/>
          <p:cNvSpPr>
            <a:spLocks noGrp="1"/>
          </p:cNvSpPr>
          <p:nvPr>
            <p:ph idx="1"/>
          </p:nvPr>
        </p:nvSpPr>
        <p:spPr>
          <a:xfrm>
            <a:off x="122188" y="848827"/>
            <a:ext cx="9668807" cy="4753951"/>
          </a:xfrm>
        </p:spPr>
        <p:txBody>
          <a:bodyPr/>
          <a:lstStyle>
            <a:lvl1pPr>
              <a:defRPr sz="1700"/>
            </a:lvl1pPr>
            <a:lvl2pPr>
              <a:defRPr sz="1700"/>
            </a:lvl2pPr>
            <a:lvl3pPr>
              <a:defRPr sz="1700"/>
            </a:lvl3pPr>
            <a:lvl4pPr>
              <a:defRPr sz="1700"/>
            </a:lvl4pPr>
            <a:lvl5pPr>
              <a:defRPr sz="17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1"/>
          <p:cNvSpPr>
            <a:spLocks noGrp="1"/>
          </p:cNvSpPr>
          <p:nvPr>
            <p:ph type="title"/>
          </p:nvPr>
        </p:nvSpPr>
        <p:spPr>
          <a:xfrm>
            <a:off x="83590" y="71338"/>
            <a:ext cx="9719880" cy="594446"/>
          </a:xfrm>
          <a:prstGeom prst="rect">
            <a:avLst/>
          </a:prstGeom>
        </p:spPr>
        <p:txBody>
          <a:bodyPr/>
          <a:lstStyle>
            <a:lvl1pPr>
              <a:defRPr sz="2100"/>
            </a:lvl1pPr>
          </a:lstStyle>
          <a:p>
            <a:r>
              <a:rPr lang="en-US" dirty="0" smtClean="0"/>
              <a:t>Click to edit Master title style</a:t>
            </a:r>
            <a:endParaRPr lang="en-US" dirty="0"/>
          </a:p>
        </p:txBody>
      </p:sp>
    </p:spTree>
    <p:extLst>
      <p:ext uri="{BB962C8B-B14F-4D97-AF65-F5344CB8AC3E}">
        <p14:creationId xmlns:p14="http://schemas.microsoft.com/office/powerpoint/2010/main" val="28921390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graphicFrame>
        <p:nvGraphicFramePr>
          <p:cNvPr id="3"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204069" name="think-cell Slide" r:id="rId6" imgW="0" imgH="0" progId="">
                  <p:embed/>
                </p:oleObj>
              </mc:Choice>
              <mc:Fallback>
                <p:oleObj name="think-cell Slide" r:id="rId6"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6"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S PGothic" pitchFamily="34" charset="-128"/>
                <a:cs typeface="+mn-cs"/>
              </a:rPr>
              <a:t>Unit of measure</a:t>
            </a:r>
          </a:p>
        </p:txBody>
      </p:sp>
      <p:sp>
        <p:nvSpPr>
          <p:cNvPr id="5" name="Title 1"/>
          <p:cNvSpPr>
            <a:spLocks noGrp="1"/>
          </p:cNvSpPr>
          <p:nvPr>
            <p:ph type="title"/>
          </p:nvPr>
        </p:nvSpPr>
        <p:spPr>
          <a:xfrm>
            <a:off x="95152" y="71340"/>
            <a:ext cx="9690156" cy="594446"/>
          </a:xfrm>
          <a:prstGeom prst="rect">
            <a:avLst/>
          </a:prstGeom>
        </p:spPr>
        <p:txBody>
          <a:bodyPr/>
          <a:lstStyle>
            <a:lvl1pPr>
              <a:defRPr sz="2100"/>
            </a:lvl1pPr>
          </a:lstStyle>
          <a:p>
            <a:r>
              <a:rPr lang="en-US" dirty="0" smtClean="0"/>
              <a:t>Click to edit Master title style</a:t>
            </a:r>
            <a:endParaRPr lang="en-US" dirty="0"/>
          </a:p>
        </p:txBody>
      </p:sp>
    </p:spTree>
    <p:extLst>
      <p:ext uri="{BB962C8B-B14F-4D97-AF65-F5344CB8AC3E}">
        <p14:creationId xmlns:p14="http://schemas.microsoft.com/office/powerpoint/2010/main" val="16670890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205093" name="think-cell Slide" r:id="rId6" imgW="0" imgH="0" progId="">
                  <p:embed/>
                </p:oleObj>
              </mc:Choice>
              <mc:Fallback>
                <p:oleObj name="think-cell Slide" r:id="rId6"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4"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S PGothic" pitchFamily="34" charset="-128"/>
                <a:cs typeface="+mn-cs"/>
              </a:rPr>
              <a:t>Unit of measure</a:t>
            </a:r>
          </a:p>
        </p:txBody>
      </p:sp>
    </p:spTree>
    <p:extLst>
      <p:ext uri="{BB962C8B-B14F-4D97-AF65-F5344CB8AC3E}">
        <p14:creationId xmlns:p14="http://schemas.microsoft.com/office/powerpoint/2010/main" val="7597396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cSld name="Monitor 2007 Title, Bullets">
    <p:spTree>
      <p:nvGrpSpPr>
        <p:cNvPr id="1" name=""/>
        <p:cNvGrpSpPr/>
        <p:nvPr/>
      </p:nvGrpSpPr>
      <p:grpSpPr>
        <a:xfrm>
          <a:off x="0" y="0"/>
          <a:ext cx="0" cy="0"/>
          <a:chOff x="0" y="0"/>
          <a:chExt cx="0" cy="0"/>
        </a:xfrm>
      </p:grpSpPr>
      <p:graphicFrame>
        <p:nvGraphicFramePr>
          <p:cNvPr id="5" name="Rectangle 722" hidden="1"/>
          <p:cNvGraphicFramePr>
            <a:graphicFrameLocks/>
          </p:cNvGraphicFramePr>
          <p:nvPr>
            <p:custDataLst>
              <p:tags r:id="rId2"/>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206117" name="think-cell Slide" r:id="rId6" imgW="0" imgH="0" progId="">
                  <p:embed/>
                </p:oleObj>
              </mc:Choice>
              <mc:Fallback>
                <p:oleObj name="think-cell Slide" r:id="rId6" imgW="0" imgH="0" progId="">
                  <p:embed/>
                  <p:pic>
                    <p:nvPicPr>
                      <p:cNvPr id="0" name="AutoShape 150"/>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McK 1. On-page tracker" hidden="1"/>
          <p:cNvSpPr>
            <a:spLocks noChangeArrowheads="1"/>
          </p:cNvSpPr>
          <p:nvPr>
            <p:custDataLst>
              <p:tags r:id="rId3"/>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7" name="McK 3. Unit of measure" hidden="1"/>
          <p:cNvSpPr txBox="1">
            <a:spLocks noChangeArrowheads="1"/>
          </p:cNvSpPr>
          <p:nvPr>
            <p:custDataLst>
              <p:tags r:id="rId4"/>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S PGothic" pitchFamily="34" charset="-128"/>
                <a:cs typeface="+mn-cs"/>
              </a:rPr>
              <a:t>Unit of measure</a:t>
            </a:r>
          </a:p>
        </p:txBody>
      </p:sp>
      <p:sp>
        <p:nvSpPr>
          <p:cNvPr id="2" name="Title 1"/>
          <p:cNvSpPr>
            <a:spLocks noGrp="1"/>
          </p:cNvSpPr>
          <p:nvPr>
            <p:ph type="title"/>
          </p:nvPr>
        </p:nvSpPr>
        <p:spPr>
          <a:xfrm>
            <a:off x="219362" y="396838"/>
            <a:ext cx="9451499" cy="594446"/>
          </a:xfrm>
        </p:spPr>
        <p:txBody>
          <a:bodyPr/>
          <a:lstStyle/>
          <a:p>
            <a:r>
              <a:rPr lang="en-US" smtClean="0"/>
              <a:t>Click to edit Master title style</a:t>
            </a:r>
            <a:endParaRPr lang="en-US"/>
          </a:p>
        </p:txBody>
      </p:sp>
      <p:sp>
        <p:nvSpPr>
          <p:cNvPr id="4" name="Text Placeholder 3"/>
          <p:cNvSpPr>
            <a:spLocks noGrp="1"/>
          </p:cNvSpPr>
          <p:nvPr>
            <p:ph type="body" sz="quarter" idx="10"/>
          </p:nvPr>
        </p:nvSpPr>
        <p:spPr>
          <a:xfrm>
            <a:off x="416052" y="1261872"/>
            <a:ext cx="9083802" cy="5184648"/>
          </a:xfrm>
        </p:spPr>
        <p:txBody>
          <a:bodyPr/>
          <a:lstStyle>
            <a:lvl1pPr marL="0" inden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05036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5.xml"/><Relationship Id="rId3" Type="http://schemas.openxmlformats.org/officeDocument/2006/relationships/slideLayout" Target="../slideLayouts/slideLayout3.xml"/><Relationship Id="rId21" Type="http://schemas.openxmlformats.org/officeDocument/2006/relationships/image" Target="../media/image2.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tags" Target="../tags/tag3.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ags" Target="../tags/tag46.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7.jpe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114.xml"/><Relationship Id="rId13" Type="http://schemas.openxmlformats.org/officeDocument/2006/relationships/image" Target="../media/image4.jpeg"/><Relationship Id="rId3" Type="http://schemas.openxmlformats.org/officeDocument/2006/relationships/slideLayout" Target="../slideLayouts/slideLayout31.xml"/><Relationship Id="rId7" Type="http://schemas.openxmlformats.org/officeDocument/2006/relationships/vmlDrawing" Target="../drawings/vmlDrawing13.vml"/><Relationship Id="rId12" Type="http://schemas.openxmlformats.org/officeDocument/2006/relationships/oleObject" Target="../embeddings/oleObject13.bin"/><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theme" Target="../theme/theme3.xml"/><Relationship Id="rId11" Type="http://schemas.openxmlformats.org/officeDocument/2006/relationships/tags" Target="../tags/tag117.xml"/><Relationship Id="rId5" Type="http://schemas.openxmlformats.org/officeDocument/2006/relationships/slideLayout" Target="../slideLayouts/slideLayout33.xml"/><Relationship Id="rId10" Type="http://schemas.openxmlformats.org/officeDocument/2006/relationships/tags" Target="../tags/tag116.xml"/><Relationship Id="rId4" Type="http://schemas.openxmlformats.org/officeDocument/2006/relationships/slideLayout" Target="../slideLayouts/slideLayout32.xml"/><Relationship Id="rId9" Type="http://schemas.openxmlformats.org/officeDocument/2006/relationships/tags" Target="../tags/tag1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graphicFrame>
        <p:nvGraphicFramePr>
          <p:cNvPr id="1026" name="Rectangle 722" hidden="1"/>
          <p:cNvGraphicFramePr>
            <a:graphicFrameLocks/>
          </p:cNvGraphicFramePr>
          <p:nvPr>
            <p:custDataLst>
              <p:tags r:id="rId15"/>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1332" name="think-cell Slide" r:id="rId19" imgW="0" imgH="0" progId="">
                  <p:embed/>
                </p:oleObj>
              </mc:Choice>
              <mc:Fallback>
                <p:oleObj name="think-cell Slide" r:id="rId19" imgW="0" imgH="0" progId="">
                  <p:embed/>
                  <p:pic>
                    <p:nvPicPr>
                      <p:cNvPr id="0" name="AutoShape 16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7" name="McK 1. On-page tracker" hidden="1"/>
          <p:cNvSpPr>
            <a:spLocks noChangeArrowheads="1"/>
          </p:cNvSpPr>
          <p:nvPr>
            <p:custDataLst>
              <p:tags r:id="rId16"/>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2" name="McK 3. Unit of measure" hidden="1"/>
          <p:cNvSpPr txBox="1">
            <a:spLocks noChangeArrowheads="1"/>
          </p:cNvSpPr>
          <p:nvPr>
            <p:custDataLst>
              <p:tags r:id="rId17"/>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n-ea"/>
                <a:cs typeface="+mn-cs"/>
              </a:rPr>
              <a:t>Unit of measure</a:t>
            </a:r>
          </a:p>
        </p:txBody>
      </p:sp>
      <p:sp>
        <p:nvSpPr>
          <p:cNvPr id="1029" name="Rectangle 286"/>
          <p:cNvSpPr>
            <a:spLocks noGrp="1" noChangeArrowheads="1"/>
          </p:cNvSpPr>
          <p:nvPr>
            <p:ph type="body" idx="1"/>
            <p:custDataLst>
              <p:tags r:id="rId18"/>
            </p:custDataLst>
          </p:nvPr>
        </p:nvSpPr>
        <p:spPr bwMode="gray">
          <a:xfrm>
            <a:off x="1605670" y="1990667"/>
            <a:ext cx="4755582" cy="124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30" name="Title Placeholder 1"/>
          <p:cNvSpPr>
            <a:spLocks noGrp="1"/>
          </p:cNvSpPr>
          <p:nvPr>
            <p:ph type="title"/>
          </p:nvPr>
        </p:nvSpPr>
        <p:spPr bwMode="auto">
          <a:xfrm>
            <a:off x="219362" y="319090"/>
            <a:ext cx="9451499" cy="59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616" tIns="48809" rIns="97616" bIns="48809" numCol="1" anchor="ctr" anchorCtr="0" compatLnSpc="1">
            <a:prstTxWarp prst="textNoShape">
              <a:avLst/>
            </a:prstTxWarp>
          </a:bodyPr>
          <a:lstStyle/>
          <a:p>
            <a:pPr lvl="0"/>
            <a:r>
              <a:rPr lang="en-US"/>
              <a:t/>
            </a:r>
            <a:br>
              <a:rPr lang="en-US"/>
            </a:br>
            <a:r>
              <a:rPr lang="en-US"/>
              <a:t>Click to edit Master title style</a:t>
            </a:r>
            <a:br>
              <a:rPr lang="en-US"/>
            </a:br>
            <a:endParaRPr lang="en-US"/>
          </a:p>
        </p:txBody>
      </p:sp>
      <p:sp>
        <p:nvSpPr>
          <p:cNvPr id="19" name="Rectangle 18"/>
          <p:cNvSpPr/>
          <p:nvPr/>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1032" name="Picture 75" descr="Nigeria_Coat_of_Arms"/>
          <p:cNvPicPr>
            <a:picLocks noChangeAspect="1" noChangeArrowheads="1"/>
          </p:cNvPicPr>
          <p:nvPr userDrawn="1"/>
        </p:nvPicPr>
        <p:blipFill>
          <a:blip r:embed="rId20"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1903" y="6288684"/>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lide Number Placeholder 1"/>
          <p:cNvSpPr>
            <a:spLocks noGrp="1"/>
          </p:cNvSpPr>
          <p:nvPr>
            <p:ph type="sldNum" sz="quarter" idx="4"/>
          </p:nvPr>
        </p:nvSpPr>
        <p:spPr>
          <a:xfrm>
            <a:off x="9270753" y="6532432"/>
            <a:ext cx="484332" cy="204088"/>
          </a:xfrm>
          <a:prstGeom prst="rect">
            <a:avLst/>
          </a:prstGeom>
          <a:noFill/>
          <a:extLst/>
        </p:spPr>
        <p:txBody>
          <a:bodyPr vert="horz" wrap="square" lIns="97710" tIns="48855" rIns="97710" bIns="48855" numCol="1" anchor="t" anchorCtr="0" compatLnSpc="1">
            <a:prstTxWarp prst="textNoShape">
              <a:avLst/>
            </a:prstTxWarp>
          </a:bodyPr>
          <a:lstStyle>
            <a:lvl1pPr eaLnBrk="0" hangingPunct="0">
              <a:defRPr sz="1100">
                <a:solidFill>
                  <a:schemeClr val="bg1"/>
                </a:solidFill>
              </a:defRPr>
            </a:lvl1pPr>
          </a:lstStyle>
          <a:p>
            <a:pPr>
              <a:defRPr/>
            </a:pPr>
            <a:fld id="{7F463135-2AF4-CB49-A802-97EF000A5515}" type="slidenum">
              <a:rPr lang="en-GB"/>
              <a:pPr>
                <a:defRPr/>
              </a:pPr>
              <a:t>‹#›</a:t>
            </a:fld>
            <a:r>
              <a:rPr lang="en-GB" dirty="0"/>
              <a:t> </a:t>
            </a:r>
          </a:p>
        </p:txBody>
      </p:sp>
      <p:sp>
        <p:nvSpPr>
          <p:cNvPr id="22" name="Subtitle 2"/>
          <p:cNvSpPr txBox="1">
            <a:spLocks/>
          </p:cNvSpPr>
          <p:nvPr/>
        </p:nvSpPr>
        <p:spPr bwMode="auto">
          <a:xfrm>
            <a:off x="1000252" y="6410951"/>
            <a:ext cx="8256462" cy="915156"/>
          </a:xfrm>
          <a:prstGeom prst="rect">
            <a:avLst/>
          </a:prstGeom>
          <a:noFill/>
          <a:ln>
            <a:noFill/>
          </a:ln>
          <a:extLst/>
        </p:spPr>
        <p:txBody>
          <a:bodyPr lIns="95755" tIns="47878" rIns="95755" bIns="47878"/>
          <a:lstStyle>
            <a:lvl1pPr defTabSz="895350">
              <a:defRPr sz="1200">
                <a:solidFill>
                  <a:schemeClr val="bg2"/>
                </a:solidFill>
                <a:latin typeface="Arial" charset="0"/>
                <a:ea typeface="ＭＳ Ｐゴシック" charset="0"/>
                <a:cs typeface="ＭＳ Ｐゴシック" charset="0"/>
              </a:defRPr>
            </a:lvl1pPr>
            <a:lvl2pPr marL="742950" indent="-285750" defTabSz="895350">
              <a:defRPr sz="1200">
                <a:solidFill>
                  <a:schemeClr val="bg2"/>
                </a:solidFill>
                <a:latin typeface="Arial" charset="0"/>
                <a:ea typeface="ＭＳ Ｐゴシック" charset="0"/>
              </a:defRPr>
            </a:lvl2pPr>
            <a:lvl3pPr marL="1143000" indent="-228600" defTabSz="895350">
              <a:defRPr sz="1200">
                <a:solidFill>
                  <a:schemeClr val="bg2"/>
                </a:solidFill>
                <a:latin typeface="Arial" charset="0"/>
                <a:ea typeface="ＭＳ Ｐゴシック" charset="0"/>
              </a:defRPr>
            </a:lvl3pPr>
            <a:lvl4pPr marL="1600200" indent="-228600" defTabSz="895350">
              <a:defRPr sz="1200">
                <a:solidFill>
                  <a:schemeClr val="bg2"/>
                </a:solidFill>
                <a:latin typeface="Arial" charset="0"/>
                <a:ea typeface="ＭＳ Ｐゴシック" charset="0"/>
              </a:defRPr>
            </a:lvl4pPr>
            <a:lvl5pPr marL="2057400" indent="-228600" defTabSz="89535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a:spcBef>
                <a:spcPct val="20000"/>
              </a:spcBef>
              <a:spcAft>
                <a:spcPts val="1256"/>
              </a:spcAft>
              <a:defRPr/>
            </a:pPr>
            <a:r>
              <a:rPr lang="en-US" dirty="0" smtClean="0">
                <a:solidFill>
                  <a:schemeClr val="bg1"/>
                </a:solidFill>
                <a:latin typeface="Book Antiqua" charset="0"/>
                <a:ea typeface="Batang" charset="0"/>
                <a:cs typeface="Batang" charset="0"/>
              </a:rPr>
              <a:t>Federal Ministry of Agriculture and Rural Development, Federal Republic of Nigeria</a:t>
            </a:r>
          </a:p>
        </p:txBody>
      </p:sp>
      <p:pic>
        <p:nvPicPr>
          <p:cNvPr id="13" name="Picture 12"/>
          <p:cNvPicPr/>
          <p:nvPr userDrawn="1"/>
        </p:nvPicPr>
        <p:blipFill>
          <a:blip r:embed="rId21" cstate="email">
            <a:extLst>
              <a:ext uri="{28A0092B-C50C-407E-A947-70E740481C1C}">
                <a14:useLocalDpi xmlns:a14="http://schemas.microsoft.com/office/drawing/2010/main" val="0"/>
              </a:ext>
            </a:extLst>
          </a:blip>
          <a:srcRect/>
          <a:stretch>
            <a:fillRect/>
          </a:stretch>
        </p:blipFill>
        <p:spPr bwMode="auto">
          <a:xfrm>
            <a:off x="8886645" y="13786"/>
            <a:ext cx="965901" cy="781238"/>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92618" r:id="rId1"/>
    <p:sldLayoutId id="2147492619" r:id="rId2"/>
    <p:sldLayoutId id="2147492620" r:id="rId3"/>
    <p:sldLayoutId id="2147492621" r:id="rId4"/>
    <p:sldLayoutId id="2147492622" r:id="rId5"/>
    <p:sldLayoutId id="2147492623" r:id="rId6"/>
    <p:sldLayoutId id="2147492624" r:id="rId7"/>
    <p:sldLayoutId id="2147492625" r:id="rId8"/>
    <p:sldLayoutId id="2147492626" r:id="rId9"/>
    <p:sldLayoutId id="2147492627" r:id="rId10"/>
    <p:sldLayoutId id="2147492628" r:id="rId11"/>
    <p:sldLayoutId id="2147492650" r:id="rId12"/>
  </p:sldLayoutIdLst>
  <p:hf hdr="0" ftr="0" dt="0"/>
  <p:txStyles>
    <p:titleStyle>
      <a:lvl1pPr algn="l" defTabSz="955049" rtl="0" eaLnBrk="0" fontAlgn="base" hangingPunct="0">
        <a:spcBef>
          <a:spcPct val="0"/>
        </a:spcBef>
        <a:spcAft>
          <a:spcPct val="0"/>
        </a:spcAft>
        <a:defRPr sz="2000" b="1">
          <a:solidFill>
            <a:srgbClr val="263B19"/>
          </a:solidFill>
          <a:latin typeface="+mj-lt"/>
          <a:ea typeface="ＭＳ Ｐゴシック" pitchFamily="34" charset="-128"/>
          <a:cs typeface="ＭＳ Ｐゴシック" charset="0"/>
        </a:defRPr>
      </a:lvl1pPr>
      <a:lvl2pPr algn="l" defTabSz="955049" rtl="0" eaLnBrk="0" fontAlgn="base" hangingPunct="0">
        <a:spcBef>
          <a:spcPct val="0"/>
        </a:spcBef>
        <a:spcAft>
          <a:spcPct val="0"/>
        </a:spcAft>
        <a:defRPr sz="2000" b="1">
          <a:solidFill>
            <a:srgbClr val="263B19"/>
          </a:solidFill>
          <a:latin typeface="Arial" charset="0"/>
          <a:ea typeface="ＭＳ Ｐゴシック" pitchFamily="34" charset="-128"/>
          <a:cs typeface="ＭＳ Ｐゴシック" charset="0"/>
        </a:defRPr>
      </a:lvl2pPr>
      <a:lvl3pPr algn="l" defTabSz="955049" rtl="0" eaLnBrk="0" fontAlgn="base" hangingPunct="0">
        <a:spcBef>
          <a:spcPct val="0"/>
        </a:spcBef>
        <a:spcAft>
          <a:spcPct val="0"/>
        </a:spcAft>
        <a:defRPr sz="2000" b="1">
          <a:solidFill>
            <a:srgbClr val="263B19"/>
          </a:solidFill>
          <a:latin typeface="Arial" charset="0"/>
          <a:ea typeface="ＭＳ Ｐゴシック" pitchFamily="34" charset="-128"/>
          <a:cs typeface="ＭＳ Ｐゴシック" charset="0"/>
        </a:defRPr>
      </a:lvl3pPr>
      <a:lvl4pPr algn="l" defTabSz="955049" rtl="0" eaLnBrk="0" fontAlgn="base" hangingPunct="0">
        <a:spcBef>
          <a:spcPct val="0"/>
        </a:spcBef>
        <a:spcAft>
          <a:spcPct val="0"/>
        </a:spcAft>
        <a:defRPr sz="2000" b="1">
          <a:solidFill>
            <a:srgbClr val="263B19"/>
          </a:solidFill>
          <a:latin typeface="Arial" charset="0"/>
          <a:ea typeface="ＭＳ Ｐゴシック" pitchFamily="34" charset="-128"/>
          <a:cs typeface="ＭＳ Ｐゴシック" charset="0"/>
        </a:defRPr>
      </a:lvl4pPr>
      <a:lvl5pPr algn="l" defTabSz="955049" rtl="0" eaLnBrk="0" fontAlgn="base" hangingPunct="0">
        <a:spcBef>
          <a:spcPct val="0"/>
        </a:spcBef>
        <a:spcAft>
          <a:spcPct val="0"/>
        </a:spcAft>
        <a:defRPr sz="2000" b="1">
          <a:solidFill>
            <a:srgbClr val="263B19"/>
          </a:solidFill>
          <a:latin typeface="Arial" charset="0"/>
          <a:ea typeface="ＭＳ Ｐゴシック" pitchFamily="34" charset="-128"/>
          <a:cs typeface="ＭＳ Ｐゴシック" charset="0"/>
        </a:defRPr>
      </a:lvl5pPr>
      <a:lvl6pPr marL="488079" algn="l" defTabSz="955831" rtl="0" fontAlgn="base">
        <a:spcBef>
          <a:spcPct val="0"/>
        </a:spcBef>
        <a:spcAft>
          <a:spcPct val="0"/>
        </a:spcAft>
        <a:defRPr sz="2000" b="1">
          <a:solidFill>
            <a:srgbClr val="263B19"/>
          </a:solidFill>
          <a:latin typeface="Arial" charset="0"/>
        </a:defRPr>
      </a:lvl6pPr>
      <a:lvl7pPr marL="976171" algn="l" defTabSz="955831" rtl="0" fontAlgn="base">
        <a:spcBef>
          <a:spcPct val="0"/>
        </a:spcBef>
        <a:spcAft>
          <a:spcPct val="0"/>
        </a:spcAft>
        <a:defRPr sz="2000" b="1">
          <a:solidFill>
            <a:srgbClr val="263B19"/>
          </a:solidFill>
          <a:latin typeface="Arial" charset="0"/>
        </a:defRPr>
      </a:lvl7pPr>
      <a:lvl8pPr marL="1464256" algn="l" defTabSz="955831" rtl="0" fontAlgn="base">
        <a:spcBef>
          <a:spcPct val="0"/>
        </a:spcBef>
        <a:spcAft>
          <a:spcPct val="0"/>
        </a:spcAft>
        <a:defRPr sz="2000" b="1">
          <a:solidFill>
            <a:srgbClr val="263B19"/>
          </a:solidFill>
          <a:latin typeface="Arial" charset="0"/>
        </a:defRPr>
      </a:lvl8pPr>
      <a:lvl9pPr marL="1952337" algn="l" defTabSz="955831" rtl="0" fontAlgn="base">
        <a:spcBef>
          <a:spcPct val="0"/>
        </a:spcBef>
        <a:spcAft>
          <a:spcPct val="0"/>
        </a:spcAft>
        <a:defRPr sz="2000" b="1">
          <a:solidFill>
            <a:srgbClr val="263B19"/>
          </a:solidFill>
          <a:latin typeface="Arial" charset="0"/>
        </a:defRPr>
      </a:lvl9pPr>
    </p:titleStyle>
    <p:bodyStyle>
      <a:lvl1pPr marL="364717" indent="-364717" algn="l" defTabSz="955049" rtl="0" eaLnBrk="0" fontAlgn="base" hangingPunct="0">
        <a:spcBef>
          <a:spcPct val="0"/>
        </a:spcBef>
        <a:spcAft>
          <a:spcPct val="0"/>
        </a:spcAft>
        <a:buClr>
          <a:schemeClr val="tx2"/>
        </a:buClr>
        <a:defRPr sz="1700">
          <a:solidFill>
            <a:schemeClr val="tx1"/>
          </a:solidFill>
          <a:latin typeface="+mn-lt"/>
          <a:ea typeface="ＭＳ Ｐゴシック" pitchFamily="34" charset="-128"/>
          <a:cs typeface="ＭＳ Ｐゴシック" charset="0"/>
        </a:defRPr>
      </a:lvl1pPr>
      <a:lvl2pPr marL="205260" indent="-203563" algn="l" defTabSz="955049"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2pPr>
      <a:lvl3pPr marL="486854" indent="-278200" algn="l" defTabSz="955049"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3pPr>
      <a:lvl4pPr marL="654793" indent="-164545" algn="l" defTabSz="955049"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4pPr>
      <a:lvl5pPr marL="795592" indent="-137406" algn="l" defTabSz="955049"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5pPr>
      <a:lvl6pPr marL="1284612" indent="-138970" algn="l" defTabSz="955831" rtl="0" fontAlgn="base">
        <a:spcBef>
          <a:spcPct val="0"/>
        </a:spcBef>
        <a:spcAft>
          <a:spcPct val="0"/>
        </a:spcAft>
        <a:buClr>
          <a:srgbClr val="355422"/>
        </a:buClr>
        <a:buFont typeface="Arial" charset="0"/>
        <a:buChar char="-"/>
        <a:defRPr sz="1700">
          <a:solidFill>
            <a:schemeClr val="tx1"/>
          </a:solidFill>
          <a:latin typeface="+mn-lt"/>
        </a:defRPr>
      </a:lvl6pPr>
      <a:lvl7pPr marL="1772697" indent="-138970" algn="l" defTabSz="955831" rtl="0" fontAlgn="base">
        <a:spcBef>
          <a:spcPct val="0"/>
        </a:spcBef>
        <a:spcAft>
          <a:spcPct val="0"/>
        </a:spcAft>
        <a:buClr>
          <a:srgbClr val="355422"/>
        </a:buClr>
        <a:buFont typeface="Arial" charset="0"/>
        <a:buChar char="-"/>
        <a:defRPr sz="1700">
          <a:solidFill>
            <a:schemeClr val="tx1"/>
          </a:solidFill>
          <a:latin typeface="+mn-lt"/>
        </a:defRPr>
      </a:lvl7pPr>
      <a:lvl8pPr marL="2260780" indent="-138970" algn="l" defTabSz="955831" rtl="0" fontAlgn="base">
        <a:spcBef>
          <a:spcPct val="0"/>
        </a:spcBef>
        <a:spcAft>
          <a:spcPct val="0"/>
        </a:spcAft>
        <a:buClr>
          <a:srgbClr val="355422"/>
        </a:buClr>
        <a:buFont typeface="Arial" charset="0"/>
        <a:buChar char="-"/>
        <a:defRPr sz="1700">
          <a:solidFill>
            <a:schemeClr val="tx1"/>
          </a:solidFill>
          <a:latin typeface="+mn-lt"/>
        </a:defRPr>
      </a:lvl8pPr>
      <a:lvl9pPr marL="2748866" indent="-138970" algn="l" defTabSz="955831" rtl="0" fontAlgn="base">
        <a:spcBef>
          <a:spcPct val="0"/>
        </a:spcBef>
        <a:spcAft>
          <a:spcPct val="0"/>
        </a:spcAft>
        <a:buClr>
          <a:srgbClr val="355422"/>
        </a:buClr>
        <a:buFont typeface="Arial" charset="0"/>
        <a:buChar char="-"/>
        <a:defRPr sz="1700">
          <a:solidFill>
            <a:schemeClr val="tx1"/>
          </a:solidFill>
          <a:latin typeface="+mn-lt"/>
        </a:defRPr>
      </a:lvl9pPr>
    </p:bodyStyle>
    <p:otherStyle>
      <a:defPPr>
        <a:defRPr lang="en-US"/>
      </a:defPPr>
      <a:lvl1pPr marL="0" algn="l" defTabSz="976171" rtl="0" eaLnBrk="1" latinLnBrk="0" hangingPunct="1">
        <a:defRPr sz="1900" kern="1200">
          <a:solidFill>
            <a:schemeClr val="tx1"/>
          </a:solidFill>
          <a:latin typeface="+mn-lt"/>
          <a:ea typeface="+mn-ea"/>
          <a:cs typeface="+mn-cs"/>
        </a:defRPr>
      </a:lvl1pPr>
      <a:lvl2pPr marL="488079" algn="l" defTabSz="976171" rtl="0" eaLnBrk="1" latinLnBrk="0" hangingPunct="1">
        <a:defRPr sz="1900" kern="1200">
          <a:solidFill>
            <a:schemeClr val="tx1"/>
          </a:solidFill>
          <a:latin typeface="+mn-lt"/>
          <a:ea typeface="+mn-ea"/>
          <a:cs typeface="+mn-cs"/>
        </a:defRPr>
      </a:lvl2pPr>
      <a:lvl3pPr marL="976171" algn="l" defTabSz="976171" rtl="0" eaLnBrk="1" latinLnBrk="0" hangingPunct="1">
        <a:defRPr sz="1900" kern="1200">
          <a:solidFill>
            <a:schemeClr val="tx1"/>
          </a:solidFill>
          <a:latin typeface="+mn-lt"/>
          <a:ea typeface="+mn-ea"/>
          <a:cs typeface="+mn-cs"/>
        </a:defRPr>
      </a:lvl3pPr>
      <a:lvl4pPr marL="1464256" algn="l" defTabSz="976171" rtl="0" eaLnBrk="1" latinLnBrk="0" hangingPunct="1">
        <a:defRPr sz="1900" kern="1200">
          <a:solidFill>
            <a:schemeClr val="tx1"/>
          </a:solidFill>
          <a:latin typeface="+mn-lt"/>
          <a:ea typeface="+mn-ea"/>
          <a:cs typeface="+mn-cs"/>
        </a:defRPr>
      </a:lvl4pPr>
      <a:lvl5pPr marL="1952337" algn="l" defTabSz="976171" rtl="0" eaLnBrk="1" latinLnBrk="0" hangingPunct="1">
        <a:defRPr sz="1900" kern="1200">
          <a:solidFill>
            <a:schemeClr val="tx1"/>
          </a:solidFill>
          <a:latin typeface="+mn-lt"/>
          <a:ea typeface="+mn-ea"/>
          <a:cs typeface="+mn-cs"/>
        </a:defRPr>
      </a:lvl5pPr>
      <a:lvl6pPr marL="2440419" algn="l" defTabSz="976171" rtl="0" eaLnBrk="1" latinLnBrk="0" hangingPunct="1">
        <a:defRPr sz="1900" kern="1200">
          <a:solidFill>
            <a:schemeClr val="tx1"/>
          </a:solidFill>
          <a:latin typeface="+mn-lt"/>
          <a:ea typeface="+mn-ea"/>
          <a:cs typeface="+mn-cs"/>
        </a:defRPr>
      </a:lvl6pPr>
      <a:lvl7pPr marL="2928507" algn="l" defTabSz="976171" rtl="0" eaLnBrk="1" latinLnBrk="0" hangingPunct="1">
        <a:defRPr sz="1900" kern="1200">
          <a:solidFill>
            <a:schemeClr val="tx1"/>
          </a:solidFill>
          <a:latin typeface="+mn-lt"/>
          <a:ea typeface="+mn-ea"/>
          <a:cs typeface="+mn-cs"/>
        </a:defRPr>
      </a:lvl7pPr>
      <a:lvl8pPr marL="3416590" algn="l" defTabSz="976171" rtl="0" eaLnBrk="1" latinLnBrk="0" hangingPunct="1">
        <a:defRPr sz="1900" kern="1200">
          <a:solidFill>
            <a:schemeClr val="tx1"/>
          </a:solidFill>
          <a:latin typeface="+mn-lt"/>
          <a:ea typeface="+mn-ea"/>
          <a:cs typeface="+mn-cs"/>
        </a:defRPr>
      </a:lvl8pPr>
      <a:lvl9pPr marL="3904676" algn="l" defTabSz="976171"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531722" y="920023"/>
            <a:ext cx="8803967" cy="806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7317" rIns="0" bIns="47317" numCol="1" anchor="t" anchorCtr="0" compatLnSpc="1">
            <a:prstTxWarp prst="textNoShape">
              <a:avLst/>
            </a:prstTxWarp>
          </a:bodyPr>
          <a:lstStyle/>
          <a:p>
            <a:pPr lvl="0"/>
            <a:r>
              <a:rPr lang="en-GB"/>
              <a:t>Click to edit Master title style</a:t>
            </a:r>
          </a:p>
        </p:txBody>
      </p:sp>
      <p:sp>
        <p:nvSpPr>
          <p:cNvPr id="13315" name="Text Placeholder 2"/>
          <p:cNvSpPr>
            <a:spLocks noGrp="1"/>
          </p:cNvSpPr>
          <p:nvPr>
            <p:ph type="body" idx="1"/>
          </p:nvPr>
        </p:nvSpPr>
        <p:spPr bwMode="auto">
          <a:xfrm>
            <a:off x="531722" y="1882151"/>
            <a:ext cx="8803967" cy="3730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7317" rIns="0" bIns="47317"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494861" y="6355887"/>
            <a:ext cx="2311108" cy="366062"/>
          </a:xfrm>
          <a:prstGeom prst="rect">
            <a:avLst/>
          </a:prstGeom>
        </p:spPr>
        <p:txBody>
          <a:bodyPr vert="horz" wrap="square" lIns="94637" tIns="47317" rIns="94637" bIns="47317" numCol="1" anchor="ctr" anchorCtr="0" compatLnSpc="1">
            <a:prstTxWarp prst="textNoShape">
              <a:avLst/>
            </a:prstTxWarp>
          </a:bodyPr>
          <a:lstStyle>
            <a:lvl1pPr eaLnBrk="1" hangingPunct="1">
              <a:defRPr sz="1200">
                <a:solidFill>
                  <a:srgbClr val="898989"/>
                </a:solidFill>
                <a:latin typeface="Arial" pitchFamily="34" charset="0"/>
                <a:ea typeface="+mn-ea"/>
                <a:cs typeface="Arial" pitchFamily="34" charset="0"/>
              </a:defRPr>
            </a:lvl1pPr>
          </a:lstStyle>
          <a:p>
            <a:pPr>
              <a:defRPr/>
            </a:pPr>
            <a:endParaRPr lang="en-US" dirty="0"/>
          </a:p>
        </p:txBody>
      </p:sp>
      <p:sp>
        <p:nvSpPr>
          <p:cNvPr id="5" name="Footer Placeholder 4"/>
          <p:cNvSpPr>
            <a:spLocks noGrp="1"/>
          </p:cNvSpPr>
          <p:nvPr>
            <p:ph type="ftr" sz="quarter" idx="3"/>
          </p:nvPr>
        </p:nvSpPr>
        <p:spPr>
          <a:xfrm>
            <a:off x="3385062" y="6355887"/>
            <a:ext cx="3135876" cy="366062"/>
          </a:xfrm>
          <a:prstGeom prst="rect">
            <a:avLst/>
          </a:prstGeom>
        </p:spPr>
        <p:txBody>
          <a:bodyPr vert="horz" wrap="square" lIns="94637" tIns="47317" rIns="94637" bIns="47317" numCol="1" anchor="ctr" anchorCtr="0" compatLnSpc="1">
            <a:prstTxWarp prst="textNoShape">
              <a:avLst/>
            </a:prstTxWarp>
          </a:bodyPr>
          <a:lstStyle>
            <a:lvl1pPr algn="ctr" eaLnBrk="1" hangingPunct="1">
              <a:defRPr sz="1200">
                <a:solidFill>
                  <a:srgbClr val="898989"/>
                </a:solidFill>
                <a:latin typeface="Arial" pitchFamily="34" charset="0"/>
                <a:ea typeface="+mn-ea"/>
                <a:cs typeface="Arial" pitchFamily="34" charset="0"/>
              </a:defRPr>
            </a:lvl1pPr>
          </a:lstStyle>
          <a:p>
            <a:pPr>
              <a:defRPr/>
            </a:pPr>
            <a:endParaRPr lang="en-US" dirty="0"/>
          </a:p>
        </p:txBody>
      </p:sp>
      <p:grpSp>
        <p:nvGrpSpPr>
          <p:cNvPr id="13318" name="Grid" hidden="1"/>
          <p:cNvGrpSpPr>
            <a:grpSpLocks/>
          </p:cNvGrpSpPr>
          <p:nvPr>
            <p:custDataLst>
              <p:tags r:id="rId18"/>
            </p:custDataLst>
          </p:nvPr>
        </p:nvGrpSpPr>
        <p:grpSpPr bwMode="auto">
          <a:xfrm>
            <a:off x="526452" y="8"/>
            <a:ext cx="8812742" cy="6858000"/>
            <a:chOff x="534988" y="0"/>
            <a:chExt cx="8947594" cy="7772400"/>
          </a:xfrm>
        </p:grpSpPr>
        <p:sp>
          <p:nvSpPr>
            <p:cNvPr id="13322" name="Rectangle 202"/>
            <p:cNvSpPr>
              <a:spLocks noChangeArrowheads="1"/>
            </p:cNvSpPr>
            <p:nvPr/>
          </p:nvSpPr>
          <p:spPr bwMode="gray">
            <a:xfrm>
              <a:off x="540334" y="6966523"/>
              <a:ext cx="8942248" cy="805877"/>
            </a:xfrm>
            <a:prstGeom prst="rect">
              <a:avLst/>
            </a:prstGeom>
            <a:solidFill>
              <a:srgbClr val="EEECEA">
                <a:alpha val="25098"/>
              </a:srgbClr>
            </a:solidFill>
            <a:ln w="3175" cap="rnd">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23" name="Rectangle 203"/>
            <p:cNvSpPr>
              <a:spLocks noChangeArrowheads="1"/>
            </p:cNvSpPr>
            <p:nvPr/>
          </p:nvSpPr>
          <p:spPr bwMode="gray">
            <a:xfrm>
              <a:off x="536770" y="1044520"/>
              <a:ext cx="8942248" cy="908676"/>
            </a:xfrm>
            <a:prstGeom prst="rect">
              <a:avLst/>
            </a:prstGeom>
            <a:solidFill>
              <a:srgbClr val="EEECEA">
                <a:alpha val="25098"/>
              </a:srgbClr>
            </a:solidFill>
            <a:ln w="3175" cap="rnd">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24" name="Rectangle 204"/>
            <p:cNvSpPr>
              <a:spLocks noChangeArrowheads="1"/>
            </p:cNvSpPr>
            <p:nvPr/>
          </p:nvSpPr>
          <p:spPr bwMode="gray">
            <a:xfrm>
              <a:off x="536770" y="0"/>
              <a:ext cx="8942248" cy="921527"/>
            </a:xfrm>
            <a:prstGeom prst="rect">
              <a:avLst/>
            </a:prstGeom>
            <a:solidFill>
              <a:srgbClr val="EEECEA">
                <a:alpha val="25098"/>
              </a:srgbClr>
            </a:solidFill>
            <a:ln w="3175" cap="rnd">
              <a:solidFill>
                <a:srgbClr val="CCC5C1"/>
              </a:solidFill>
              <a:prstDash val="sysDot"/>
              <a:miter lim="800000"/>
              <a:headEnd/>
              <a:tailEnd/>
            </a:ln>
          </p:spPr>
          <p:txBody>
            <a:bodyPr wrap="none" lIns="63306" tIns="0" rIns="64600" bIns="0" anchor="ctr"/>
            <a:lstStyle/>
            <a:p>
              <a:pPr algn="ctr" defTabSz="744702">
                <a:buSzPct val="90000"/>
              </a:pPr>
              <a:endParaRPr lang="en-US" dirty="0">
                <a:solidFill>
                  <a:srgbClr val="707014"/>
                </a:solidFill>
                <a:ea typeface="MS PGothic" charset="0"/>
                <a:cs typeface="MS PGothic" charset="0"/>
              </a:endParaRPr>
            </a:p>
          </p:txBody>
        </p:sp>
        <p:grpSp>
          <p:nvGrpSpPr>
            <p:cNvPr id="13325" name="Group 205"/>
            <p:cNvGrpSpPr>
              <a:grpSpLocks/>
            </p:cNvGrpSpPr>
            <p:nvPr/>
          </p:nvGrpSpPr>
          <p:grpSpPr bwMode="auto">
            <a:xfrm>
              <a:off x="534988" y="2133601"/>
              <a:ext cx="8943975" cy="4633915"/>
              <a:chOff x="279" y="1344"/>
              <a:chExt cx="5751" cy="2919"/>
            </a:xfrm>
          </p:grpSpPr>
          <p:grpSp>
            <p:nvGrpSpPr>
              <p:cNvPr id="13326" name="Group 206"/>
              <p:cNvGrpSpPr>
                <a:grpSpLocks/>
              </p:cNvGrpSpPr>
              <p:nvPr/>
            </p:nvGrpSpPr>
            <p:grpSpPr bwMode="auto">
              <a:xfrm>
                <a:off x="279" y="1344"/>
                <a:ext cx="5751" cy="384"/>
                <a:chOff x="279" y="1344"/>
                <a:chExt cx="5751" cy="384"/>
              </a:xfrm>
            </p:grpSpPr>
            <p:sp>
              <p:nvSpPr>
                <p:cNvPr id="13362" name="Rectangle 207"/>
                <p:cNvSpPr>
                  <a:spLocks noChangeArrowheads="1"/>
                </p:cNvSpPr>
                <p:nvPr/>
              </p:nvSpPr>
              <p:spPr bwMode="gray">
                <a:xfrm>
                  <a:off x="279" y="1344"/>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63" name="Rectangle 208"/>
                <p:cNvSpPr>
                  <a:spLocks noChangeArrowheads="1"/>
                </p:cNvSpPr>
                <p:nvPr/>
              </p:nvSpPr>
              <p:spPr bwMode="gray">
                <a:xfrm>
                  <a:off x="1259" y="1344"/>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64" name="Rectangle 209"/>
                <p:cNvSpPr>
                  <a:spLocks noChangeArrowheads="1"/>
                </p:cNvSpPr>
                <p:nvPr/>
              </p:nvSpPr>
              <p:spPr bwMode="gray">
                <a:xfrm>
                  <a:off x="2240" y="1344"/>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65" name="Rectangle 210"/>
                <p:cNvSpPr>
                  <a:spLocks noChangeArrowheads="1"/>
                </p:cNvSpPr>
                <p:nvPr/>
              </p:nvSpPr>
              <p:spPr bwMode="gray">
                <a:xfrm>
                  <a:off x="3220" y="1344"/>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66" name="Rectangle 211"/>
                <p:cNvSpPr>
                  <a:spLocks noChangeArrowheads="1"/>
                </p:cNvSpPr>
                <p:nvPr/>
              </p:nvSpPr>
              <p:spPr bwMode="gray">
                <a:xfrm>
                  <a:off x="5181" y="1344"/>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67" name="Rectangle 212"/>
                <p:cNvSpPr>
                  <a:spLocks noChangeArrowheads="1"/>
                </p:cNvSpPr>
                <p:nvPr/>
              </p:nvSpPr>
              <p:spPr bwMode="gray">
                <a:xfrm>
                  <a:off x="4200" y="1344"/>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grpSp>
          <p:grpSp>
            <p:nvGrpSpPr>
              <p:cNvPr id="13327" name="Group 213"/>
              <p:cNvGrpSpPr>
                <a:grpSpLocks/>
              </p:cNvGrpSpPr>
              <p:nvPr/>
            </p:nvGrpSpPr>
            <p:grpSpPr bwMode="auto">
              <a:xfrm>
                <a:off x="279" y="1851"/>
                <a:ext cx="5751" cy="384"/>
                <a:chOff x="279" y="1848"/>
                <a:chExt cx="5751" cy="384"/>
              </a:xfrm>
            </p:grpSpPr>
            <p:sp>
              <p:nvSpPr>
                <p:cNvPr id="13356" name="Rectangle 214"/>
                <p:cNvSpPr>
                  <a:spLocks noChangeArrowheads="1"/>
                </p:cNvSpPr>
                <p:nvPr/>
              </p:nvSpPr>
              <p:spPr bwMode="gray">
                <a:xfrm>
                  <a:off x="279" y="1848"/>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57" name="Rectangle 215"/>
                <p:cNvSpPr>
                  <a:spLocks noChangeArrowheads="1"/>
                </p:cNvSpPr>
                <p:nvPr/>
              </p:nvSpPr>
              <p:spPr bwMode="gray">
                <a:xfrm>
                  <a:off x="1259" y="1848"/>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58" name="Rectangle 216"/>
                <p:cNvSpPr>
                  <a:spLocks noChangeArrowheads="1"/>
                </p:cNvSpPr>
                <p:nvPr/>
              </p:nvSpPr>
              <p:spPr bwMode="gray">
                <a:xfrm>
                  <a:off x="2240" y="1848"/>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59" name="Rectangle 217"/>
                <p:cNvSpPr>
                  <a:spLocks noChangeArrowheads="1"/>
                </p:cNvSpPr>
                <p:nvPr/>
              </p:nvSpPr>
              <p:spPr bwMode="gray">
                <a:xfrm>
                  <a:off x="3220" y="1848"/>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60" name="Rectangle 218"/>
                <p:cNvSpPr>
                  <a:spLocks noChangeArrowheads="1"/>
                </p:cNvSpPr>
                <p:nvPr/>
              </p:nvSpPr>
              <p:spPr bwMode="gray">
                <a:xfrm>
                  <a:off x="5181" y="1848"/>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61" name="Rectangle 219"/>
                <p:cNvSpPr>
                  <a:spLocks noChangeArrowheads="1"/>
                </p:cNvSpPr>
                <p:nvPr/>
              </p:nvSpPr>
              <p:spPr bwMode="gray">
                <a:xfrm>
                  <a:off x="4200" y="1848"/>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grpSp>
          <p:grpSp>
            <p:nvGrpSpPr>
              <p:cNvPr id="13328" name="Group 220"/>
              <p:cNvGrpSpPr>
                <a:grpSpLocks/>
              </p:cNvGrpSpPr>
              <p:nvPr/>
            </p:nvGrpSpPr>
            <p:grpSpPr bwMode="auto">
              <a:xfrm>
                <a:off x="279" y="2358"/>
                <a:ext cx="5751" cy="384"/>
                <a:chOff x="279" y="2360"/>
                <a:chExt cx="5751" cy="384"/>
              </a:xfrm>
            </p:grpSpPr>
            <p:sp>
              <p:nvSpPr>
                <p:cNvPr id="13350" name="Rectangle 221"/>
                <p:cNvSpPr>
                  <a:spLocks noChangeArrowheads="1"/>
                </p:cNvSpPr>
                <p:nvPr/>
              </p:nvSpPr>
              <p:spPr bwMode="gray">
                <a:xfrm>
                  <a:off x="279" y="2360"/>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51" name="Rectangle 222"/>
                <p:cNvSpPr>
                  <a:spLocks noChangeArrowheads="1"/>
                </p:cNvSpPr>
                <p:nvPr/>
              </p:nvSpPr>
              <p:spPr bwMode="gray">
                <a:xfrm>
                  <a:off x="1259" y="2360"/>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52" name="Rectangle 223"/>
                <p:cNvSpPr>
                  <a:spLocks noChangeArrowheads="1"/>
                </p:cNvSpPr>
                <p:nvPr/>
              </p:nvSpPr>
              <p:spPr bwMode="gray">
                <a:xfrm>
                  <a:off x="2240" y="2360"/>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53" name="Rectangle 224"/>
                <p:cNvSpPr>
                  <a:spLocks noChangeArrowheads="1"/>
                </p:cNvSpPr>
                <p:nvPr/>
              </p:nvSpPr>
              <p:spPr bwMode="gray">
                <a:xfrm>
                  <a:off x="3220" y="2360"/>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54" name="Rectangle 225"/>
                <p:cNvSpPr>
                  <a:spLocks noChangeArrowheads="1"/>
                </p:cNvSpPr>
                <p:nvPr/>
              </p:nvSpPr>
              <p:spPr bwMode="gray">
                <a:xfrm>
                  <a:off x="5181" y="2360"/>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55" name="Rectangle 226"/>
                <p:cNvSpPr>
                  <a:spLocks noChangeArrowheads="1"/>
                </p:cNvSpPr>
                <p:nvPr/>
              </p:nvSpPr>
              <p:spPr bwMode="gray">
                <a:xfrm>
                  <a:off x="4200" y="2360"/>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grpSp>
          <p:grpSp>
            <p:nvGrpSpPr>
              <p:cNvPr id="13329" name="Group 227"/>
              <p:cNvGrpSpPr>
                <a:grpSpLocks/>
              </p:cNvGrpSpPr>
              <p:nvPr/>
            </p:nvGrpSpPr>
            <p:grpSpPr bwMode="auto">
              <a:xfrm>
                <a:off x="279" y="2865"/>
                <a:ext cx="5751" cy="384"/>
                <a:chOff x="279" y="2887"/>
                <a:chExt cx="5751" cy="384"/>
              </a:xfrm>
            </p:grpSpPr>
            <p:sp>
              <p:nvSpPr>
                <p:cNvPr id="13344" name="Rectangle 228"/>
                <p:cNvSpPr>
                  <a:spLocks noChangeArrowheads="1"/>
                </p:cNvSpPr>
                <p:nvPr/>
              </p:nvSpPr>
              <p:spPr bwMode="gray">
                <a:xfrm>
                  <a:off x="279" y="2887"/>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45" name="Rectangle 229"/>
                <p:cNvSpPr>
                  <a:spLocks noChangeArrowheads="1"/>
                </p:cNvSpPr>
                <p:nvPr/>
              </p:nvSpPr>
              <p:spPr bwMode="gray">
                <a:xfrm>
                  <a:off x="1259" y="2887"/>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46" name="Rectangle 230"/>
                <p:cNvSpPr>
                  <a:spLocks noChangeArrowheads="1"/>
                </p:cNvSpPr>
                <p:nvPr/>
              </p:nvSpPr>
              <p:spPr bwMode="gray">
                <a:xfrm>
                  <a:off x="2240" y="2887"/>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47" name="Rectangle 231"/>
                <p:cNvSpPr>
                  <a:spLocks noChangeArrowheads="1"/>
                </p:cNvSpPr>
                <p:nvPr/>
              </p:nvSpPr>
              <p:spPr bwMode="gray">
                <a:xfrm>
                  <a:off x="3220" y="2887"/>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48" name="Rectangle 232"/>
                <p:cNvSpPr>
                  <a:spLocks noChangeArrowheads="1"/>
                </p:cNvSpPr>
                <p:nvPr/>
              </p:nvSpPr>
              <p:spPr bwMode="gray">
                <a:xfrm>
                  <a:off x="5181" y="2887"/>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49" name="Rectangle 233"/>
                <p:cNvSpPr>
                  <a:spLocks noChangeArrowheads="1"/>
                </p:cNvSpPr>
                <p:nvPr/>
              </p:nvSpPr>
              <p:spPr bwMode="gray">
                <a:xfrm>
                  <a:off x="4200" y="2887"/>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grpSp>
          <p:grpSp>
            <p:nvGrpSpPr>
              <p:cNvPr id="13330" name="Group 234"/>
              <p:cNvGrpSpPr>
                <a:grpSpLocks/>
              </p:cNvGrpSpPr>
              <p:nvPr/>
            </p:nvGrpSpPr>
            <p:grpSpPr bwMode="auto">
              <a:xfrm>
                <a:off x="279" y="3372"/>
                <a:ext cx="5751" cy="384"/>
                <a:chOff x="279" y="3391"/>
                <a:chExt cx="5751" cy="384"/>
              </a:xfrm>
            </p:grpSpPr>
            <p:sp>
              <p:nvSpPr>
                <p:cNvPr id="13338" name="Rectangle 235"/>
                <p:cNvSpPr>
                  <a:spLocks noChangeArrowheads="1"/>
                </p:cNvSpPr>
                <p:nvPr/>
              </p:nvSpPr>
              <p:spPr bwMode="gray">
                <a:xfrm>
                  <a:off x="279" y="3391"/>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39" name="Rectangle 236"/>
                <p:cNvSpPr>
                  <a:spLocks noChangeArrowheads="1"/>
                </p:cNvSpPr>
                <p:nvPr/>
              </p:nvSpPr>
              <p:spPr bwMode="gray">
                <a:xfrm>
                  <a:off x="1259" y="3391"/>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40" name="Rectangle 237"/>
                <p:cNvSpPr>
                  <a:spLocks noChangeArrowheads="1"/>
                </p:cNvSpPr>
                <p:nvPr/>
              </p:nvSpPr>
              <p:spPr bwMode="gray">
                <a:xfrm>
                  <a:off x="2240" y="3391"/>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41" name="Rectangle 238"/>
                <p:cNvSpPr>
                  <a:spLocks noChangeArrowheads="1"/>
                </p:cNvSpPr>
                <p:nvPr/>
              </p:nvSpPr>
              <p:spPr bwMode="gray">
                <a:xfrm>
                  <a:off x="3220" y="3391"/>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42" name="Rectangle 239"/>
                <p:cNvSpPr>
                  <a:spLocks noChangeArrowheads="1"/>
                </p:cNvSpPr>
                <p:nvPr/>
              </p:nvSpPr>
              <p:spPr bwMode="gray">
                <a:xfrm>
                  <a:off x="5181" y="3391"/>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43" name="Rectangle 240"/>
                <p:cNvSpPr>
                  <a:spLocks noChangeArrowheads="1"/>
                </p:cNvSpPr>
                <p:nvPr/>
              </p:nvSpPr>
              <p:spPr bwMode="gray">
                <a:xfrm>
                  <a:off x="4200" y="3391"/>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grpSp>
          <p:grpSp>
            <p:nvGrpSpPr>
              <p:cNvPr id="13331" name="Group 241"/>
              <p:cNvGrpSpPr>
                <a:grpSpLocks/>
              </p:cNvGrpSpPr>
              <p:nvPr/>
            </p:nvGrpSpPr>
            <p:grpSpPr bwMode="auto">
              <a:xfrm>
                <a:off x="279" y="3879"/>
                <a:ext cx="5751" cy="384"/>
                <a:chOff x="279" y="3879"/>
                <a:chExt cx="5751" cy="384"/>
              </a:xfrm>
            </p:grpSpPr>
            <p:sp>
              <p:nvSpPr>
                <p:cNvPr id="13332" name="Rectangle 242"/>
                <p:cNvSpPr>
                  <a:spLocks noChangeArrowheads="1"/>
                </p:cNvSpPr>
                <p:nvPr/>
              </p:nvSpPr>
              <p:spPr bwMode="gray">
                <a:xfrm>
                  <a:off x="279" y="3883"/>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33" name="Rectangle 243"/>
                <p:cNvSpPr>
                  <a:spLocks noChangeArrowheads="1"/>
                </p:cNvSpPr>
                <p:nvPr/>
              </p:nvSpPr>
              <p:spPr bwMode="gray">
                <a:xfrm>
                  <a:off x="1259" y="3883"/>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34" name="Rectangle 244"/>
                <p:cNvSpPr>
                  <a:spLocks noChangeArrowheads="1"/>
                </p:cNvSpPr>
                <p:nvPr/>
              </p:nvSpPr>
              <p:spPr bwMode="gray">
                <a:xfrm>
                  <a:off x="2240" y="3883"/>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35" name="Rectangle 245"/>
                <p:cNvSpPr>
                  <a:spLocks noChangeArrowheads="1"/>
                </p:cNvSpPr>
                <p:nvPr/>
              </p:nvSpPr>
              <p:spPr bwMode="gray">
                <a:xfrm>
                  <a:off x="3220" y="3883"/>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36" name="Rectangle 246"/>
                <p:cNvSpPr>
                  <a:spLocks noChangeArrowheads="1"/>
                </p:cNvSpPr>
                <p:nvPr/>
              </p:nvSpPr>
              <p:spPr bwMode="gray">
                <a:xfrm>
                  <a:off x="5181" y="3883"/>
                  <a:ext cx="849"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sp>
              <p:nvSpPr>
                <p:cNvPr id="13337" name="Rectangle 247"/>
                <p:cNvSpPr>
                  <a:spLocks noChangeArrowheads="1"/>
                </p:cNvSpPr>
                <p:nvPr/>
              </p:nvSpPr>
              <p:spPr bwMode="gray">
                <a:xfrm>
                  <a:off x="4200" y="3883"/>
                  <a:ext cx="850" cy="384"/>
                </a:xfrm>
                <a:prstGeom prst="rect">
                  <a:avLst/>
                </a:prstGeom>
                <a:solidFill>
                  <a:srgbClr val="EEECEA"/>
                </a:solidFill>
                <a:ln w="3175">
                  <a:solidFill>
                    <a:srgbClr val="CCC5C1"/>
                  </a:solidFill>
                  <a:prstDash val="sysDot"/>
                  <a:miter lim="800000"/>
                  <a:headEnd/>
                  <a:tailEnd/>
                </a:ln>
              </p:spPr>
              <p:txBody>
                <a:bodyPr wrap="none" lIns="63478" tIns="0" rIns="64777" bIns="0" anchor="ctr"/>
                <a:lstStyle/>
                <a:p>
                  <a:pPr algn="ctr" defTabSz="846482"/>
                  <a:endParaRPr lang="en-US" sz="1900" dirty="0">
                    <a:solidFill>
                      <a:srgbClr val="000000"/>
                    </a:solidFill>
                    <a:ea typeface="MS PGothic" charset="0"/>
                    <a:cs typeface="MS PGothic" charset="0"/>
                  </a:endParaRPr>
                </a:p>
              </p:txBody>
            </p:sp>
          </p:grpSp>
        </p:grpSp>
      </p:grpSp>
      <p:sp>
        <p:nvSpPr>
          <p:cNvPr id="54" name="Rectangle 53"/>
          <p:cNvSpPr/>
          <p:nvPr/>
        </p:nvSpPr>
        <p:spPr>
          <a:xfrm>
            <a:off x="0" y="6061085"/>
            <a:ext cx="9906000" cy="7969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13320" name="Picture 75" descr="Nigeria_Coat_of_Arms"/>
          <p:cNvPicPr>
            <a:picLocks noChangeAspect="1" noChangeArrowheads="1"/>
          </p:cNvPicPr>
          <p:nvPr/>
        </p:nvPicPr>
        <p:blipFill>
          <a:blip r:embed="rId19"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7633" y="6198765"/>
            <a:ext cx="656305" cy="51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Slide Number Placeholder 1"/>
          <p:cNvSpPr>
            <a:spLocks noGrp="1"/>
          </p:cNvSpPr>
          <p:nvPr>
            <p:ph type="sldNum" sz="quarter" idx="4"/>
          </p:nvPr>
        </p:nvSpPr>
        <p:spPr>
          <a:xfrm>
            <a:off x="9444486" y="6478980"/>
            <a:ext cx="461520" cy="267258"/>
          </a:xfrm>
          <a:prstGeom prst="rect">
            <a:avLst/>
          </a:prstGeom>
          <a:noFill/>
          <a:extLst/>
        </p:spPr>
        <p:txBody>
          <a:bodyPr vert="horz" wrap="square" lIns="97710" tIns="48855" rIns="97710" bIns="48855" numCol="1" anchor="t" anchorCtr="0" compatLnSpc="1">
            <a:prstTxWarp prst="textNoShape">
              <a:avLst/>
            </a:prstTxWarp>
          </a:bodyPr>
          <a:lstStyle>
            <a:lvl1pPr eaLnBrk="0" hangingPunct="0">
              <a:defRPr sz="1100">
                <a:solidFill>
                  <a:schemeClr val="bg1"/>
                </a:solidFill>
              </a:defRPr>
            </a:lvl1pPr>
          </a:lstStyle>
          <a:p>
            <a:pPr>
              <a:defRPr/>
            </a:pPr>
            <a:fld id="{DD6EE83F-4F2F-474E-A09B-9B871B3BA5DF}" type="slidenum">
              <a:rPr lang="en-GB"/>
              <a:pPr>
                <a:defRPr/>
              </a:pPr>
              <a:t>‹#›</a:t>
            </a:fld>
            <a:r>
              <a:rPr lang="en-GB" dirty="0"/>
              <a:t> </a:t>
            </a:r>
          </a:p>
        </p:txBody>
      </p:sp>
    </p:spTree>
  </p:cSld>
  <p:clrMap bg1="lt1" tx1="dk1" bg2="lt2" tx2="dk2" accent1="accent1" accent2="accent2" accent3="accent3" accent4="accent4" accent5="accent5" accent6="accent6" hlink="hlink" folHlink="folHlink"/>
  <p:sldLayoutIdLst>
    <p:sldLayoutId id="2147492629" r:id="rId1"/>
    <p:sldLayoutId id="2147492630" r:id="rId2"/>
    <p:sldLayoutId id="2147492631" r:id="rId3"/>
    <p:sldLayoutId id="2147492632" r:id="rId4"/>
    <p:sldLayoutId id="2147492633" r:id="rId5"/>
    <p:sldLayoutId id="2147492634" r:id="rId6"/>
    <p:sldLayoutId id="2147492635" r:id="rId7"/>
    <p:sldLayoutId id="2147492636" r:id="rId8"/>
    <p:sldLayoutId id="2147492637" r:id="rId9"/>
    <p:sldLayoutId id="2147492638" r:id="rId10"/>
    <p:sldLayoutId id="2147492639" r:id="rId11"/>
    <p:sldLayoutId id="2147492640" r:id="rId12"/>
    <p:sldLayoutId id="2147492641" r:id="rId13"/>
    <p:sldLayoutId id="2147492642" r:id="rId14"/>
    <p:sldLayoutId id="2147492643" r:id="rId15"/>
    <p:sldLayoutId id="2147492644" r:id="rId16"/>
  </p:sldLayoutIdLst>
  <p:hf hdr="0" ftr="0" dt="0"/>
  <p:txStyles>
    <p:titleStyle>
      <a:lvl1pPr algn="l" defTabSz="944870" rtl="0" eaLnBrk="0" fontAlgn="base" hangingPunct="0">
        <a:spcBef>
          <a:spcPct val="0"/>
        </a:spcBef>
        <a:spcAft>
          <a:spcPct val="0"/>
        </a:spcAft>
        <a:defRPr sz="2500" kern="1200">
          <a:solidFill>
            <a:schemeClr val="tx2"/>
          </a:solidFill>
          <a:latin typeface="+mj-lt"/>
          <a:ea typeface="ＭＳ Ｐゴシック" pitchFamily="34" charset="-128"/>
          <a:cs typeface="ＭＳ Ｐゴシック" charset="0"/>
        </a:defRPr>
      </a:lvl1pPr>
      <a:lvl2pPr algn="l" defTabSz="944870" rtl="0" eaLnBrk="0" fontAlgn="base" hangingPunct="0">
        <a:spcBef>
          <a:spcPct val="0"/>
        </a:spcBef>
        <a:spcAft>
          <a:spcPct val="0"/>
        </a:spcAft>
        <a:defRPr sz="2500">
          <a:solidFill>
            <a:schemeClr val="tx2"/>
          </a:solidFill>
          <a:latin typeface="Arial" charset="0"/>
          <a:ea typeface="ＭＳ Ｐゴシック" pitchFamily="34" charset="-128"/>
          <a:cs typeface="ＭＳ Ｐゴシック" charset="0"/>
        </a:defRPr>
      </a:lvl2pPr>
      <a:lvl3pPr algn="l" defTabSz="944870" rtl="0" eaLnBrk="0" fontAlgn="base" hangingPunct="0">
        <a:spcBef>
          <a:spcPct val="0"/>
        </a:spcBef>
        <a:spcAft>
          <a:spcPct val="0"/>
        </a:spcAft>
        <a:defRPr sz="2500">
          <a:solidFill>
            <a:schemeClr val="tx2"/>
          </a:solidFill>
          <a:latin typeface="Arial" charset="0"/>
          <a:ea typeface="ＭＳ Ｐゴシック" pitchFamily="34" charset="-128"/>
          <a:cs typeface="ＭＳ Ｐゴシック" charset="0"/>
        </a:defRPr>
      </a:lvl3pPr>
      <a:lvl4pPr algn="l" defTabSz="944870" rtl="0" eaLnBrk="0" fontAlgn="base" hangingPunct="0">
        <a:spcBef>
          <a:spcPct val="0"/>
        </a:spcBef>
        <a:spcAft>
          <a:spcPct val="0"/>
        </a:spcAft>
        <a:defRPr sz="2500">
          <a:solidFill>
            <a:schemeClr val="tx2"/>
          </a:solidFill>
          <a:latin typeface="Arial" charset="0"/>
          <a:ea typeface="ＭＳ Ｐゴシック" pitchFamily="34" charset="-128"/>
          <a:cs typeface="ＭＳ Ｐゴシック" charset="0"/>
        </a:defRPr>
      </a:lvl4pPr>
      <a:lvl5pPr algn="l" defTabSz="944870" rtl="0" eaLnBrk="0" fontAlgn="base" hangingPunct="0">
        <a:spcBef>
          <a:spcPct val="0"/>
        </a:spcBef>
        <a:spcAft>
          <a:spcPct val="0"/>
        </a:spcAft>
        <a:defRPr sz="2500">
          <a:solidFill>
            <a:schemeClr val="tx2"/>
          </a:solidFill>
          <a:latin typeface="Arial" charset="0"/>
          <a:ea typeface="ＭＳ Ｐゴシック" pitchFamily="34" charset="-128"/>
          <a:cs typeface="ＭＳ Ｐゴシック" charset="0"/>
        </a:defRPr>
      </a:lvl5pPr>
      <a:lvl6pPr marL="429680" algn="l" defTabSz="945893" rtl="0" fontAlgn="base">
        <a:spcBef>
          <a:spcPct val="0"/>
        </a:spcBef>
        <a:spcAft>
          <a:spcPct val="0"/>
        </a:spcAft>
        <a:defRPr sz="2500">
          <a:solidFill>
            <a:schemeClr val="tx2"/>
          </a:solidFill>
          <a:latin typeface="Arial" charset="0"/>
        </a:defRPr>
      </a:lvl6pPr>
      <a:lvl7pPr marL="859360" algn="l" defTabSz="945893" rtl="0" fontAlgn="base">
        <a:spcBef>
          <a:spcPct val="0"/>
        </a:spcBef>
        <a:spcAft>
          <a:spcPct val="0"/>
        </a:spcAft>
        <a:defRPr sz="2500">
          <a:solidFill>
            <a:schemeClr val="tx2"/>
          </a:solidFill>
          <a:latin typeface="Arial" charset="0"/>
        </a:defRPr>
      </a:lvl7pPr>
      <a:lvl8pPr marL="1289041" algn="l" defTabSz="945893" rtl="0" fontAlgn="base">
        <a:spcBef>
          <a:spcPct val="0"/>
        </a:spcBef>
        <a:spcAft>
          <a:spcPct val="0"/>
        </a:spcAft>
        <a:defRPr sz="2500">
          <a:solidFill>
            <a:schemeClr val="tx2"/>
          </a:solidFill>
          <a:latin typeface="Arial" charset="0"/>
        </a:defRPr>
      </a:lvl8pPr>
      <a:lvl9pPr marL="1718720" algn="l" defTabSz="945893" rtl="0" fontAlgn="base">
        <a:spcBef>
          <a:spcPct val="0"/>
        </a:spcBef>
        <a:spcAft>
          <a:spcPct val="0"/>
        </a:spcAft>
        <a:defRPr sz="2500">
          <a:solidFill>
            <a:schemeClr val="tx2"/>
          </a:solidFill>
          <a:latin typeface="Arial" charset="0"/>
        </a:defRPr>
      </a:lvl9pPr>
    </p:titleStyle>
    <p:bodyStyle>
      <a:lvl1pPr marL="320613" indent="-320613" algn="l" defTabSz="944870" rtl="0" eaLnBrk="0" fontAlgn="base" hangingPunct="0">
        <a:spcBef>
          <a:spcPct val="0"/>
        </a:spcBef>
        <a:spcAft>
          <a:spcPct val="50000"/>
        </a:spcAft>
        <a:buClr>
          <a:srgbClr val="000000"/>
        </a:buClr>
        <a:buFont typeface="Wingdings" charset="0"/>
        <a:buChar char="•"/>
        <a:defRPr kern="1200">
          <a:solidFill>
            <a:schemeClr val="tx2"/>
          </a:solidFill>
          <a:latin typeface="+mn-lt"/>
          <a:ea typeface="ＭＳ Ｐゴシック" pitchFamily="34" charset="-128"/>
          <a:cs typeface="ＭＳ Ｐゴシック" charset="0"/>
        </a:defRPr>
      </a:lvl1pPr>
      <a:lvl2pPr marL="217133" indent="-215438" algn="l" defTabSz="944870" rtl="0" eaLnBrk="0" fontAlgn="base" hangingPunct="0">
        <a:spcBef>
          <a:spcPct val="0"/>
        </a:spcBef>
        <a:spcAft>
          <a:spcPct val="50000"/>
        </a:spcAft>
        <a:buClr>
          <a:schemeClr val="tx2"/>
        </a:buClr>
        <a:buFont typeface="Times New Roman" charset="0"/>
        <a:buChar char="•"/>
        <a:defRPr kern="1200">
          <a:solidFill>
            <a:schemeClr val="tx2"/>
          </a:solidFill>
          <a:latin typeface="+mn-lt"/>
          <a:ea typeface="ＭＳ Ｐゴシック" pitchFamily="34" charset="-128"/>
          <a:cs typeface="MS PGothic" charset="0"/>
        </a:defRPr>
      </a:lvl2pPr>
      <a:lvl3pPr marL="530961" indent="-210348" algn="l" defTabSz="944870" rtl="0" eaLnBrk="0" fontAlgn="base" hangingPunct="0">
        <a:spcBef>
          <a:spcPct val="0"/>
        </a:spcBef>
        <a:spcAft>
          <a:spcPct val="50000"/>
        </a:spcAft>
        <a:buClr>
          <a:schemeClr val="tx2"/>
        </a:buClr>
        <a:buFont typeface="Arial" charset="0"/>
        <a:buChar char="–"/>
        <a:defRPr sz="2200" kern="1200">
          <a:solidFill>
            <a:schemeClr val="tx2"/>
          </a:solidFill>
          <a:latin typeface="+mn-lt"/>
          <a:ea typeface="ＭＳ Ｐゴシック" pitchFamily="34" charset="-128"/>
          <a:cs typeface="MS PGothic" charset="0"/>
        </a:defRPr>
      </a:lvl3pPr>
      <a:lvl4pPr marL="851570" indent="-212045" algn="l" defTabSz="944870" rtl="0" eaLnBrk="0" fontAlgn="base" hangingPunct="0">
        <a:spcBef>
          <a:spcPct val="0"/>
        </a:spcBef>
        <a:spcAft>
          <a:spcPct val="50000"/>
        </a:spcAft>
        <a:buClr>
          <a:schemeClr val="tx2"/>
        </a:buClr>
        <a:buChar char="&gt;"/>
        <a:defRPr kern="1200">
          <a:solidFill>
            <a:schemeClr val="tx2"/>
          </a:solidFill>
          <a:latin typeface="+mn-lt"/>
          <a:ea typeface="ＭＳ Ｐゴシック" pitchFamily="34" charset="-128"/>
          <a:cs typeface="MS PGothic" charset="0"/>
        </a:defRPr>
      </a:lvl4pPr>
      <a:lvl5pPr marL="1168789" indent="-210348" algn="l" defTabSz="944870" rtl="0" eaLnBrk="0" fontAlgn="base" hangingPunct="0">
        <a:spcBef>
          <a:spcPct val="0"/>
        </a:spcBef>
        <a:spcAft>
          <a:spcPct val="50000"/>
        </a:spcAft>
        <a:buClr>
          <a:schemeClr val="tx2"/>
        </a:buClr>
        <a:buChar char="»"/>
        <a:defRPr kern="1200">
          <a:solidFill>
            <a:schemeClr val="tx2"/>
          </a:solidFill>
          <a:latin typeface="+mn-lt"/>
          <a:ea typeface="ＭＳ Ｐゴシック" pitchFamily="34" charset="-128"/>
          <a:cs typeface="MS PGothic" charset="0"/>
        </a:defRPr>
      </a:lvl5pPr>
      <a:lvl6pPr marL="1486616" indent="-212369" algn="l" defTabSz="946400" rtl="0" eaLnBrk="1" latinLnBrk="0" hangingPunct="1">
        <a:spcBef>
          <a:spcPts val="0"/>
        </a:spcBef>
        <a:spcAft>
          <a:spcPts val="1015"/>
        </a:spcAft>
        <a:buFont typeface="Arial" pitchFamily="34" charset="0"/>
        <a:buChar char="•"/>
        <a:defRPr sz="1700" kern="1200">
          <a:solidFill>
            <a:schemeClr val="tx2"/>
          </a:solidFill>
          <a:latin typeface="+mn-lt"/>
          <a:ea typeface="+mn-ea"/>
          <a:cs typeface="+mn-cs"/>
        </a:defRPr>
      </a:lvl6pPr>
      <a:lvl7pPr marL="1800936" indent="-212369" algn="l" defTabSz="946400" rtl="0" eaLnBrk="1" latinLnBrk="0" hangingPunct="1">
        <a:spcBef>
          <a:spcPts val="0"/>
        </a:spcBef>
        <a:spcAft>
          <a:spcPts val="1015"/>
        </a:spcAft>
        <a:buFont typeface="Arial" pitchFamily="34" charset="0"/>
        <a:buChar char="•"/>
        <a:defRPr sz="1700" kern="1200">
          <a:solidFill>
            <a:schemeClr val="tx2"/>
          </a:solidFill>
          <a:latin typeface="+mn-lt"/>
          <a:ea typeface="+mn-ea"/>
          <a:cs typeface="+mn-cs"/>
        </a:defRPr>
      </a:lvl7pPr>
      <a:lvl8pPr marL="2115247" indent="-209416" algn="l" defTabSz="946400" rtl="0" eaLnBrk="1" latinLnBrk="0" hangingPunct="1">
        <a:spcBef>
          <a:spcPts val="0"/>
        </a:spcBef>
        <a:spcAft>
          <a:spcPts val="1015"/>
        </a:spcAft>
        <a:buFont typeface="Arial" pitchFamily="34" charset="0"/>
        <a:buChar char="•"/>
        <a:defRPr sz="1700" kern="1200" baseline="0">
          <a:solidFill>
            <a:schemeClr val="tx2"/>
          </a:solidFill>
          <a:latin typeface="+mn-lt"/>
          <a:ea typeface="+mn-ea"/>
          <a:cs typeface="+mn-cs"/>
        </a:defRPr>
      </a:lvl8pPr>
      <a:lvl9pPr marL="4022204" indent="-236596" algn="l" defTabSz="946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46400" rtl="0" eaLnBrk="1" latinLnBrk="0" hangingPunct="1">
        <a:defRPr sz="1900" kern="1200">
          <a:solidFill>
            <a:schemeClr val="tx1"/>
          </a:solidFill>
          <a:latin typeface="+mn-lt"/>
          <a:ea typeface="+mn-ea"/>
          <a:cs typeface="+mn-cs"/>
        </a:defRPr>
      </a:lvl1pPr>
      <a:lvl2pPr marL="473197" algn="l" defTabSz="946400" rtl="0" eaLnBrk="1" latinLnBrk="0" hangingPunct="1">
        <a:defRPr sz="1900" kern="1200">
          <a:solidFill>
            <a:schemeClr val="tx1"/>
          </a:solidFill>
          <a:latin typeface="+mn-lt"/>
          <a:ea typeface="+mn-ea"/>
          <a:cs typeface="+mn-cs"/>
        </a:defRPr>
      </a:lvl2pPr>
      <a:lvl3pPr marL="946400" algn="l" defTabSz="946400" rtl="0" eaLnBrk="1" latinLnBrk="0" hangingPunct="1">
        <a:defRPr sz="1900" kern="1200">
          <a:solidFill>
            <a:schemeClr val="tx1"/>
          </a:solidFill>
          <a:latin typeface="+mn-lt"/>
          <a:ea typeface="+mn-ea"/>
          <a:cs typeface="+mn-cs"/>
        </a:defRPr>
      </a:lvl3pPr>
      <a:lvl4pPr marL="1419574" algn="l" defTabSz="946400" rtl="0" eaLnBrk="1" latinLnBrk="0" hangingPunct="1">
        <a:defRPr sz="1900" kern="1200">
          <a:solidFill>
            <a:schemeClr val="tx1"/>
          </a:solidFill>
          <a:latin typeface="+mn-lt"/>
          <a:ea typeface="+mn-ea"/>
          <a:cs typeface="+mn-cs"/>
        </a:defRPr>
      </a:lvl4pPr>
      <a:lvl5pPr marL="1892804" algn="l" defTabSz="946400" rtl="0" eaLnBrk="1" latinLnBrk="0" hangingPunct="1">
        <a:defRPr sz="1900" kern="1200">
          <a:solidFill>
            <a:schemeClr val="tx1"/>
          </a:solidFill>
          <a:latin typeface="+mn-lt"/>
          <a:ea typeface="+mn-ea"/>
          <a:cs typeface="+mn-cs"/>
        </a:defRPr>
      </a:lvl5pPr>
      <a:lvl6pPr marL="2366004" algn="l" defTabSz="946400" rtl="0" eaLnBrk="1" latinLnBrk="0" hangingPunct="1">
        <a:defRPr sz="1900" kern="1200">
          <a:solidFill>
            <a:schemeClr val="tx1"/>
          </a:solidFill>
          <a:latin typeface="+mn-lt"/>
          <a:ea typeface="+mn-ea"/>
          <a:cs typeface="+mn-cs"/>
        </a:defRPr>
      </a:lvl6pPr>
      <a:lvl7pPr marL="2839197" algn="l" defTabSz="946400" rtl="0" eaLnBrk="1" latinLnBrk="0" hangingPunct="1">
        <a:defRPr sz="1900" kern="1200">
          <a:solidFill>
            <a:schemeClr val="tx1"/>
          </a:solidFill>
          <a:latin typeface="+mn-lt"/>
          <a:ea typeface="+mn-ea"/>
          <a:cs typeface="+mn-cs"/>
        </a:defRPr>
      </a:lvl7pPr>
      <a:lvl8pPr marL="3312408" algn="l" defTabSz="946400" rtl="0" eaLnBrk="1" latinLnBrk="0" hangingPunct="1">
        <a:defRPr sz="1900" kern="1200">
          <a:solidFill>
            <a:schemeClr val="tx1"/>
          </a:solidFill>
          <a:latin typeface="+mn-lt"/>
          <a:ea typeface="+mn-ea"/>
          <a:cs typeface="+mn-cs"/>
        </a:defRPr>
      </a:lvl8pPr>
      <a:lvl9pPr marL="3785593" algn="l" defTabSz="946400" rtl="0" eaLnBrk="1" latinLnBrk="0"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graphicFrame>
        <p:nvGraphicFramePr>
          <p:cNvPr id="29698" name="Rectangle 722" hidden="1"/>
          <p:cNvGraphicFramePr>
            <a:graphicFrameLocks/>
          </p:cNvGraphicFramePr>
          <p:nvPr>
            <p:custDataLst>
              <p:tags r:id="rId8"/>
            </p:custData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30000" name="think-cell Slide" r:id="rId12" imgW="0" imgH="0" progId="">
                  <p:embed/>
                </p:oleObj>
              </mc:Choice>
              <mc:Fallback>
                <p:oleObj name="think-cell Slide" r:id="rId12" imgW="0" imgH="0" progId="">
                  <p:embed/>
                  <p:pic>
                    <p:nvPicPr>
                      <p:cNvPr id="0" name="AutoShape 16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699" name="McK 1. On-page tracker" hidden="1"/>
          <p:cNvSpPr>
            <a:spLocks noChangeArrowheads="1"/>
          </p:cNvSpPr>
          <p:nvPr>
            <p:custDataLst>
              <p:tags r:id="rId9"/>
            </p:custDataLst>
          </p:nvPr>
        </p:nvSpPr>
        <p:spPr bwMode="gray">
          <a:xfrm>
            <a:off x="131616" y="27536"/>
            <a:ext cx="9191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1500" dirty="0">
                <a:solidFill>
                  <a:srgbClr val="808080"/>
                </a:solidFill>
                <a:ea typeface="MS PGothic" charset="0"/>
                <a:cs typeface="MS PGothic" charset="0"/>
              </a:rPr>
              <a:t>TRACKER</a:t>
            </a:r>
          </a:p>
        </p:txBody>
      </p:sp>
      <p:sp>
        <p:nvSpPr>
          <p:cNvPr id="2" name="McK 3. Unit of measure" hidden="1"/>
          <p:cNvSpPr txBox="1">
            <a:spLocks noChangeArrowheads="1"/>
          </p:cNvSpPr>
          <p:nvPr>
            <p:custDataLst>
              <p:tags r:id="rId10"/>
            </p:custDataLst>
          </p:nvPr>
        </p:nvSpPr>
        <p:spPr bwMode="gray">
          <a:xfrm>
            <a:off x="131613" y="542615"/>
            <a:ext cx="4041366" cy="230832"/>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500" dirty="0" smtClean="0">
                <a:solidFill>
                  <a:srgbClr val="808080"/>
                </a:solidFill>
                <a:ea typeface="MS PGothic" pitchFamily="34" charset="-128"/>
                <a:cs typeface="+mn-cs"/>
              </a:rPr>
              <a:t>Unit of measure</a:t>
            </a:r>
          </a:p>
        </p:txBody>
      </p:sp>
      <p:sp>
        <p:nvSpPr>
          <p:cNvPr id="29701" name="Rectangle 286"/>
          <p:cNvSpPr>
            <a:spLocks noGrp="1" noChangeArrowheads="1"/>
          </p:cNvSpPr>
          <p:nvPr>
            <p:ph type="body" idx="1"/>
            <p:custDataLst>
              <p:tags r:id="rId11"/>
            </p:custDataLst>
          </p:nvPr>
        </p:nvSpPr>
        <p:spPr bwMode="gray">
          <a:xfrm>
            <a:off x="117574" y="918404"/>
            <a:ext cx="9672607" cy="504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9702" name="Title Placeholder 1"/>
          <p:cNvSpPr>
            <a:spLocks noGrp="1"/>
          </p:cNvSpPr>
          <p:nvPr>
            <p:ph type="title"/>
          </p:nvPr>
        </p:nvSpPr>
        <p:spPr bwMode="auto">
          <a:xfrm>
            <a:off x="107045" y="97192"/>
            <a:ext cx="9669098" cy="594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573" tIns="48788" rIns="97573" bIns="48788" numCol="1" anchor="ctr" anchorCtr="0" compatLnSpc="1">
            <a:prstTxWarp prst="textNoShape">
              <a:avLst/>
            </a:prstTxWarp>
          </a:bodyPr>
          <a:lstStyle/>
          <a:p>
            <a:pPr lvl="0"/>
            <a:r>
              <a:rPr lang="en-US"/>
              <a:t/>
            </a:r>
            <a:br>
              <a:rPr lang="en-US"/>
            </a:br>
            <a:r>
              <a:rPr lang="en-US"/>
              <a:t>Click to edit Master title style</a:t>
            </a:r>
            <a:br>
              <a:rPr lang="en-US"/>
            </a:br>
            <a:endParaRPr lang="en-US"/>
          </a:p>
        </p:txBody>
      </p:sp>
      <p:sp>
        <p:nvSpPr>
          <p:cNvPr id="19" name="Rectangle 18"/>
          <p:cNvSpPr/>
          <p:nvPr/>
        </p:nvSpPr>
        <p:spPr>
          <a:xfrm>
            <a:off x="0" y="5942852"/>
            <a:ext cx="9906000" cy="9151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29704" name="Picture 75" descr="Nigeria_Coat_of_Arms"/>
          <p:cNvPicPr>
            <a:picLocks noChangeAspect="1" noChangeArrowheads="1"/>
          </p:cNvPicPr>
          <p:nvPr/>
        </p:nvPicPr>
        <p:blipFill>
          <a:blip r:embed="rId13"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9907" y="6096720"/>
            <a:ext cx="772124" cy="609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lide Number Placeholder 1"/>
          <p:cNvSpPr>
            <a:spLocks noGrp="1"/>
          </p:cNvSpPr>
          <p:nvPr>
            <p:ph type="sldNum" sz="quarter" idx="4"/>
          </p:nvPr>
        </p:nvSpPr>
        <p:spPr>
          <a:xfrm>
            <a:off x="9446235" y="6581024"/>
            <a:ext cx="215843" cy="155496"/>
          </a:xfrm>
          <a:prstGeom prst="rect">
            <a:avLst/>
          </a:prstGeom>
          <a:noFill/>
          <a:extLst/>
        </p:spPr>
        <p:txBody>
          <a:bodyPr vert="horz" wrap="square" lIns="97710" tIns="48855" rIns="97710" bIns="48855" numCol="1" anchor="t" anchorCtr="0" compatLnSpc="1">
            <a:prstTxWarp prst="textNoShape">
              <a:avLst/>
            </a:prstTxWarp>
          </a:bodyPr>
          <a:lstStyle>
            <a:lvl1pPr eaLnBrk="0" hangingPunct="0">
              <a:defRPr sz="1100">
                <a:solidFill>
                  <a:schemeClr val="bg1"/>
                </a:solidFill>
              </a:defRPr>
            </a:lvl1pPr>
          </a:lstStyle>
          <a:p>
            <a:pPr>
              <a:defRPr/>
            </a:pPr>
            <a:fld id="{A04FE638-E850-1346-A00E-37F77434E039}" type="slidenum">
              <a:rPr lang="en-GB"/>
              <a:pPr>
                <a:defRPr/>
              </a:pPr>
              <a:t>‹#›</a:t>
            </a:fld>
            <a:r>
              <a:rPr lang="en-GB" dirty="0"/>
              <a:t> </a:t>
            </a:r>
          </a:p>
        </p:txBody>
      </p:sp>
    </p:spTree>
  </p:cSld>
  <p:clrMap bg1="lt1" tx1="dk1" bg2="lt2" tx2="dk2" accent1="accent1" accent2="accent2" accent3="accent3" accent4="accent4" accent5="accent5" accent6="accent6" hlink="hlink" folHlink="folHlink"/>
  <p:sldLayoutIdLst>
    <p:sldLayoutId id="2147492645" r:id="rId1"/>
    <p:sldLayoutId id="2147492646" r:id="rId2"/>
    <p:sldLayoutId id="2147492647" r:id="rId3"/>
    <p:sldLayoutId id="2147492648" r:id="rId4"/>
    <p:sldLayoutId id="2147492649" r:id="rId5"/>
  </p:sldLayoutIdLst>
  <p:hf hdr="0" ftr="0" dt="0"/>
  <p:txStyles>
    <p:titleStyle>
      <a:lvl1pPr algn="l" defTabSz="953352" rtl="0" eaLnBrk="0" fontAlgn="base" hangingPunct="0">
        <a:spcBef>
          <a:spcPct val="0"/>
        </a:spcBef>
        <a:spcAft>
          <a:spcPct val="0"/>
        </a:spcAft>
        <a:defRPr sz="2000" b="1">
          <a:solidFill>
            <a:srgbClr val="FF0000"/>
          </a:solidFill>
          <a:latin typeface="+mj-lt"/>
          <a:ea typeface="ＭＳ Ｐゴシック" pitchFamily="34" charset="-128"/>
          <a:cs typeface="ＭＳ Ｐゴシック" charset="0"/>
        </a:defRPr>
      </a:lvl1pPr>
      <a:lvl2pPr algn="l" defTabSz="953352" rtl="0" eaLnBrk="0" fontAlgn="base" hangingPunct="0">
        <a:spcBef>
          <a:spcPct val="0"/>
        </a:spcBef>
        <a:spcAft>
          <a:spcPct val="0"/>
        </a:spcAft>
        <a:defRPr sz="2000" b="1">
          <a:solidFill>
            <a:srgbClr val="FF0000"/>
          </a:solidFill>
          <a:latin typeface="Arial" charset="0"/>
          <a:ea typeface="ＭＳ Ｐゴシック" pitchFamily="34" charset="-128"/>
          <a:cs typeface="ＭＳ Ｐゴシック" charset="0"/>
        </a:defRPr>
      </a:lvl2pPr>
      <a:lvl3pPr algn="l" defTabSz="953352" rtl="0" eaLnBrk="0" fontAlgn="base" hangingPunct="0">
        <a:spcBef>
          <a:spcPct val="0"/>
        </a:spcBef>
        <a:spcAft>
          <a:spcPct val="0"/>
        </a:spcAft>
        <a:defRPr sz="2000" b="1">
          <a:solidFill>
            <a:srgbClr val="FF0000"/>
          </a:solidFill>
          <a:latin typeface="Arial" charset="0"/>
          <a:ea typeface="ＭＳ Ｐゴシック" pitchFamily="34" charset="-128"/>
          <a:cs typeface="ＭＳ Ｐゴシック" charset="0"/>
        </a:defRPr>
      </a:lvl3pPr>
      <a:lvl4pPr algn="l" defTabSz="953352" rtl="0" eaLnBrk="0" fontAlgn="base" hangingPunct="0">
        <a:spcBef>
          <a:spcPct val="0"/>
        </a:spcBef>
        <a:spcAft>
          <a:spcPct val="0"/>
        </a:spcAft>
        <a:defRPr sz="2000" b="1">
          <a:solidFill>
            <a:srgbClr val="FF0000"/>
          </a:solidFill>
          <a:latin typeface="Arial" charset="0"/>
          <a:ea typeface="ＭＳ Ｐゴシック" pitchFamily="34" charset="-128"/>
          <a:cs typeface="ＭＳ Ｐゴシック" charset="0"/>
        </a:defRPr>
      </a:lvl4pPr>
      <a:lvl5pPr algn="l" defTabSz="953352" rtl="0" eaLnBrk="0" fontAlgn="base" hangingPunct="0">
        <a:spcBef>
          <a:spcPct val="0"/>
        </a:spcBef>
        <a:spcAft>
          <a:spcPct val="0"/>
        </a:spcAft>
        <a:defRPr sz="2000" b="1">
          <a:solidFill>
            <a:srgbClr val="FF0000"/>
          </a:solidFill>
          <a:latin typeface="Arial" charset="0"/>
          <a:ea typeface="ＭＳ Ｐゴシック" pitchFamily="34" charset="-128"/>
          <a:cs typeface="ＭＳ Ｐゴシック" charset="0"/>
        </a:defRPr>
      </a:lvl5pPr>
      <a:lvl6pPr marL="487869" algn="l" defTabSz="955425" rtl="0" fontAlgn="base">
        <a:spcBef>
          <a:spcPct val="0"/>
        </a:spcBef>
        <a:spcAft>
          <a:spcPct val="0"/>
        </a:spcAft>
        <a:defRPr sz="2000" b="1">
          <a:solidFill>
            <a:srgbClr val="263B19"/>
          </a:solidFill>
          <a:latin typeface="Arial" charset="0"/>
        </a:defRPr>
      </a:lvl6pPr>
      <a:lvl7pPr marL="975759" algn="l" defTabSz="955425" rtl="0" fontAlgn="base">
        <a:spcBef>
          <a:spcPct val="0"/>
        </a:spcBef>
        <a:spcAft>
          <a:spcPct val="0"/>
        </a:spcAft>
        <a:defRPr sz="2000" b="1">
          <a:solidFill>
            <a:srgbClr val="263B19"/>
          </a:solidFill>
          <a:latin typeface="Arial" charset="0"/>
        </a:defRPr>
      </a:lvl7pPr>
      <a:lvl8pPr marL="1463636" algn="l" defTabSz="955425" rtl="0" fontAlgn="base">
        <a:spcBef>
          <a:spcPct val="0"/>
        </a:spcBef>
        <a:spcAft>
          <a:spcPct val="0"/>
        </a:spcAft>
        <a:defRPr sz="2000" b="1">
          <a:solidFill>
            <a:srgbClr val="263B19"/>
          </a:solidFill>
          <a:latin typeface="Arial" charset="0"/>
        </a:defRPr>
      </a:lvl8pPr>
      <a:lvl9pPr marL="1951509" algn="l" defTabSz="955425" rtl="0" fontAlgn="base">
        <a:spcBef>
          <a:spcPct val="0"/>
        </a:spcBef>
        <a:spcAft>
          <a:spcPct val="0"/>
        </a:spcAft>
        <a:defRPr sz="2000" b="1">
          <a:solidFill>
            <a:srgbClr val="263B19"/>
          </a:solidFill>
          <a:latin typeface="Arial" charset="0"/>
        </a:defRPr>
      </a:lvl9pPr>
    </p:titleStyle>
    <p:bodyStyle>
      <a:lvl1pPr marL="363020" indent="-363020" algn="l" defTabSz="953352" rtl="0" eaLnBrk="0" fontAlgn="base" hangingPunct="0">
        <a:spcBef>
          <a:spcPct val="0"/>
        </a:spcBef>
        <a:spcAft>
          <a:spcPct val="0"/>
        </a:spcAft>
        <a:buClr>
          <a:schemeClr val="tx2"/>
        </a:buClr>
        <a:defRPr sz="1700">
          <a:solidFill>
            <a:schemeClr val="tx1"/>
          </a:solidFill>
          <a:latin typeface="+mn-lt"/>
          <a:ea typeface="ＭＳ Ｐゴシック" pitchFamily="34" charset="-128"/>
          <a:cs typeface="ＭＳ Ｐゴシック" charset="0"/>
        </a:defRPr>
      </a:lvl1pPr>
      <a:lvl2pPr marL="203563" indent="-201867"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2pPr>
      <a:lvl3pPr marL="485158" indent="-276507"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3pPr>
      <a:lvl4pPr marL="653098" indent="-162848"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4pPr>
      <a:lvl5pPr marL="793896" indent="-135709"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5pPr>
      <a:lvl6pPr marL="1284066" indent="-138909" algn="l" defTabSz="955425" rtl="0" fontAlgn="base">
        <a:spcBef>
          <a:spcPct val="0"/>
        </a:spcBef>
        <a:spcAft>
          <a:spcPct val="0"/>
        </a:spcAft>
        <a:buClr>
          <a:srgbClr val="355422"/>
        </a:buClr>
        <a:buFont typeface="Arial" charset="0"/>
        <a:buChar char="-"/>
        <a:defRPr sz="1700">
          <a:solidFill>
            <a:schemeClr val="tx1"/>
          </a:solidFill>
          <a:latin typeface="+mn-lt"/>
        </a:defRPr>
      </a:lvl6pPr>
      <a:lvl7pPr marL="1771945" indent="-138909" algn="l" defTabSz="955425" rtl="0" fontAlgn="base">
        <a:spcBef>
          <a:spcPct val="0"/>
        </a:spcBef>
        <a:spcAft>
          <a:spcPct val="0"/>
        </a:spcAft>
        <a:buClr>
          <a:srgbClr val="355422"/>
        </a:buClr>
        <a:buFont typeface="Arial" charset="0"/>
        <a:buChar char="-"/>
        <a:defRPr sz="1700">
          <a:solidFill>
            <a:schemeClr val="tx1"/>
          </a:solidFill>
          <a:latin typeface="+mn-lt"/>
        </a:defRPr>
      </a:lvl7pPr>
      <a:lvl8pPr marL="2259823" indent="-138909" algn="l" defTabSz="955425" rtl="0" fontAlgn="base">
        <a:spcBef>
          <a:spcPct val="0"/>
        </a:spcBef>
        <a:spcAft>
          <a:spcPct val="0"/>
        </a:spcAft>
        <a:buClr>
          <a:srgbClr val="355422"/>
        </a:buClr>
        <a:buFont typeface="Arial" charset="0"/>
        <a:buChar char="-"/>
        <a:defRPr sz="1700">
          <a:solidFill>
            <a:schemeClr val="tx1"/>
          </a:solidFill>
          <a:latin typeface="+mn-lt"/>
        </a:defRPr>
      </a:lvl8pPr>
      <a:lvl9pPr marL="2747700" indent="-138909" algn="l" defTabSz="955425" rtl="0" fontAlgn="base">
        <a:spcBef>
          <a:spcPct val="0"/>
        </a:spcBef>
        <a:spcAft>
          <a:spcPct val="0"/>
        </a:spcAft>
        <a:buClr>
          <a:srgbClr val="355422"/>
        </a:buClr>
        <a:buFont typeface="Arial" charset="0"/>
        <a:buChar char="-"/>
        <a:defRPr sz="1700">
          <a:solidFill>
            <a:schemeClr val="tx1"/>
          </a:solidFill>
          <a:latin typeface="+mn-lt"/>
        </a:defRPr>
      </a:lvl9pPr>
    </p:bodyStyle>
    <p:otherStyle>
      <a:defPPr>
        <a:defRPr lang="en-US"/>
      </a:defPPr>
      <a:lvl1pPr marL="0" algn="l" defTabSz="975759" rtl="0" eaLnBrk="1" latinLnBrk="0" hangingPunct="1">
        <a:defRPr sz="1900" kern="1200">
          <a:solidFill>
            <a:schemeClr val="tx1"/>
          </a:solidFill>
          <a:latin typeface="+mn-lt"/>
          <a:ea typeface="+mn-ea"/>
          <a:cs typeface="+mn-cs"/>
        </a:defRPr>
      </a:lvl1pPr>
      <a:lvl2pPr marL="487869" algn="l" defTabSz="975759" rtl="0" eaLnBrk="1" latinLnBrk="0" hangingPunct="1">
        <a:defRPr sz="1900" kern="1200">
          <a:solidFill>
            <a:schemeClr val="tx1"/>
          </a:solidFill>
          <a:latin typeface="+mn-lt"/>
          <a:ea typeface="+mn-ea"/>
          <a:cs typeface="+mn-cs"/>
        </a:defRPr>
      </a:lvl2pPr>
      <a:lvl3pPr marL="975759" algn="l" defTabSz="975759" rtl="0" eaLnBrk="1" latinLnBrk="0" hangingPunct="1">
        <a:defRPr sz="1900" kern="1200">
          <a:solidFill>
            <a:schemeClr val="tx1"/>
          </a:solidFill>
          <a:latin typeface="+mn-lt"/>
          <a:ea typeface="+mn-ea"/>
          <a:cs typeface="+mn-cs"/>
        </a:defRPr>
      </a:lvl3pPr>
      <a:lvl4pPr marL="1463636" algn="l" defTabSz="975759" rtl="0" eaLnBrk="1" latinLnBrk="0" hangingPunct="1">
        <a:defRPr sz="1900" kern="1200">
          <a:solidFill>
            <a:schemeClr val="tx1"/>
          </a:solidFill>
          <a:latin typeface="+mn-lt"/>
          <a:ea typeface="+mn-ea"/>
          <a:cs typeface="+mn-cs"/>
        </a:defRPr>
      </a:lvl4pPr>
      <a:lvl5pPr marL="1951509" algn="l" defTabSz="975759" rtl="0" eaLnBrk="1" latinLnBrk="0" hangingPunct="1">
        <a:defRPr sz="1900" kern="1200">
          <a:solidFill>
            <a:schemeClr val="tx1"/>
          </a:solidFill>
          <a:latin typeface="+mn-lt"/>
          <a:ea typeface="+mn-ea"/>
          <a:cs typeface="+mn-cs"/>
        </a:defRPr>
      </a:lvl5pPr>
      <a:lvl6pPr marL="2439390" algn="l" defTabSz="975759" rtl="0" eaLnBrk="1" latinLnBrk="0" hangingPunct="1">
        <a:defRPr sz="1900" kern="1200">
          <a:solidFill>
            <a:schemeClr val="tx1"/>
          </a:solidFill>
          <a:latin typeface="+mn-lt"/>
          <a:ea typeface="+mn-ea"/>
          <a:cs typeface="+mn-cs"/>
        </a:defRPr>
      </a:lvl6pPr>
      <a:lvl7pPr marL="2927265" algn="l" defTabSz="975759" rtl="0" eaLnBrk="1" latinLnBrk="0" hangingPunct="1">
        <a:defRPr sz="1900" kern="1200">
          <a:solidFill>
            <a:schemeClr val="tx1"/>
          </a:solidFill>
          <a:latin typeface="+mn-lt"/>
          <a:ea typeface="+mn-ea"/>
          <a:cs typeface="+mn-cs"/>
        </a:defRPr>
      </a:lvl7pPr>
      <a:lvl8pPr marL="3415142" algn="l" defTabSz="975759" rtl="0" eaLnBrk="1" latinLnBrk="0" hangingPunct="1">
        <a:defRPr sz="1900" kern="1200">
          <a:solidFill>
            <a:schemeClr val="tx1"/>
          </a:solidFill>
          <a:latin typeface="+mn-lt"/>
          <a:ea typeface="+mn-ea"/>
          <a:cs typeface="+mn-cs"/>
        </a:defRPr>
      </a:lvl8pPr>
      <a:lvl9pPr marL="3903020" algn="l" defTabSz="975759"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tags" Target="../tags/tag138.xml"/><Relationship Id="rId13" Type="http://schemas.openxmlformats.org/officeDocument/2006/relationships/notesSlide" Target="../notesSlides/notesSlide3.xml"/><Relationship Id="rId18" Type="http://schemas.openxmlformats.org/officeDocument/2006/relationships/image" Target="../media/image15.png"/><Relationship Id="rId3" Type="http://schemas.openxmlformats.org/officeDocument/2006/relationships/tags" Target="../tags/tag133.xml"/><Relationship Id="rId7" Type="http://schemas.openxmlformats.org/officeDocument/2006/relationships/tags" Target="../tags/tag137.xml"/><Relationship Id="rId12" Type="http://schemas.openxmlformats.org/officeDocument/2006/relationships/slideLayout" Target="../slideLayouts/slideLayout6.xml"/><Relationship Id="rId17" Type="http://schemas.openxmlformats.org/officeDocument/2006/relationships/image" Target="../media/image14.png"/><Relationship Id="rId2" Type="http://schemas.openxmlformats.org/officeDocument/2006/relationships/tags" Target="../tags/tag132.xml"/><Relationship Id="rId16" Type="http://schemas.openxmlformats.org/officeDocument/2006/relationships/image" Target="../media/image13.png"/><Relationship Id="rId1" Type="http://schemas.openxmlformats.org/officeDocument/2006/relationships/vmlDrawing" Target="../drawings/vmlDrawing19.vml"/><Relationship Id="rId6" Type="http://schemas.openxmlformats.org/officeDocument/2006/relationships/tags" Target="../tags/tag136.xml"/><Relationship Id="rId11" Type="http://schemas.openxmlformats.org/officeDocument/2006/relationships/tags" Target="../tags/tag141.xml"/><Relationship Id="rId5" Type="http://schemas.openxmlformats.org/officeDocument/2006/relationships/tags" Target="../tags/tag135.xml"/><Relationship Id="rId15" Type="http://schemas.openxmlformats.org/officeDocument/2006/relationships/image" Target="../media/image12.emf"/><Relationship Id="rId10" Type="http://schemas.openxmlformats.org/officeDocument/2006/relationships/tags" Target="../tags/tag140.xml"/><Relationship Id="rId19" Type="http://schemas.openxmlformats.org/officeDocument/2006/relationships/image" Target="../media/image16.jpeg"/><Relationship Id="rId4" Type="http://schemas.openxmlformats.org/officeDocument/2006/relationships/tags" Target="../tags/tag134.xml"/><Relationship Id="rId9" Type="http://schemas.openxmlformats.org/officeDocument/2006/relationships/tags" Target="../tags/tag139.xml"/><Relationship Id="rId14" Type="http://schemas.openxmlformats.org/officeDocument/2006/relationships/oleObject" Target="../embeddings/oleObject19.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42.xml"/><Relationship Id="rId5" Type="http://schemas.openxmlformats.org/officeDocument/2006/relationships/image" Target="../media/image18.jpe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143.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46.xml"/><Relationship Id="rId7" Type="http://schemas.openxmlformats.org/officeDocument/2006/relationships/image" Target="../media/image26.png"/><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tags" Target="../tags/tag153.xml"/><Relationship Id="rId13" Type="http://schemas.openxmlformats.org/officeDocument/2006/relationships/tags" Target="../tags/tag158.xml"/><Relationship Id="rId18" Type="http://schemas.openxmlformats.org/officeDocument/2006/relationships/tags" Target="../tags/tag163.xml"/><Relationship Id="rId26" Type="http://schemas.openxmlformats.org/officeDocument/2006/relationships/tags" Target="../tags/tag171.xml"/><Relationship Id="rId39" Type="http://schemas.openxmlformats.org/officeDocument/2006/relationships/image" Target="../media/image33.jpeg"/><Relationship Id="rId3" Type="http://schemas.openxmlformats.org/officeDocument/2006/relationships/tags" Target="../tags/tag148.xml"/><Relationship Id="rId21" Type="http://schemas.openxmlformats.org/officeDocument/2006/relationships/tags" Target="../tags/tag166.xml"/><Relationship Id="rId34" Type="http://schemas.openxmlformats.org/officeDocument/2006/relationships/image" Target="../media/image28.png"/><Relationship Id="rId42" Type="http://schemas.openxmlformats.org/officeDocument/2006/relationships/image" Target="../media/image36.jpeg"/><Relationship Id="rId7" Type="http://schemas.openxmlformats.org/officeDocument/2006/relationships/tags" Target="../tags/tag152.xml"/><Relationship Id="rId12" Type="http://schemas.openxmlformats.org/officeDocument/2006/relationships/tags" Target="../tags/tag157.xml"/><Relationship Id="rId17" Type="http://schemas.openxmlformats.org/officeDocument/2006/relationships/tags" Target="../tags/tag162.xml"/><Relationship Id="rId25" Type="http://schemas.openxmlformats.org/officeDocument/2006/relationships/tags" Target="../tags/tag170.xml"/><Relationship Id="rId33" Type="http://schemas.openxmlformats.org/officeDocument/2006/relationships/image" Target="../media/image27.emf"/><Relationship Id="rId38" Type="http://schemas.openxmlformats.org/officeDocument/2006/relationships/image" Target="../media/image32.jpeg"/><Relationship Id="rId2" Type="http://schemas.openxmlformats.org/officeDocument/2006/relationships/tags" Target="../tags/tag147.xml"/><Relationship Id="rId16" Type="http://schemas.openxmlformats.org/officeDocument/2006/relationships/tags" Target="../tags/tag161.xml"/><Relationship Id="rId20" Type="http://schemas.openxmlformats.org/officeDocument/2006/relationships/tags" Target="../tags/tag165.xml"/><Relationship Id="rId29" Type="http://schemas.openxmlformats.org/officeDocument/2006/relationships/notesSlide" Target="../notesSlides/notesSlide8.xml"/><Relationship Id="rId41" Type="http://schemas.openxmlformats.org/officeDocument/2006/relationships/image" Target="../media/image35.jpeg"/><Relationship Id="rId1" Type="http://schemas.openxmlformats.org/officeDocument/2006/relationships/vmlDrawing" Target="../drawings/vmlDrawing20.vml"/><Relationship Id="rId6" Type="http://schemas.openxmlformats.org/officeDocument/2006/relationships/tags" Target="../tags/tag151.xml"/><Relationship Id="rId11" Type="http://schemas.openxmlformats.org/officeDocument/2006/relationships/tags" Target="../tags/tag156.xml"/><Relationship Id="rId24" Type="http://schemas.openxmlformats.org/officeDocument/2006/relationships/tags" Target="../tags/tag169.xml"/><Relationship Id="rId32" Type="http://schemas.openxmlformats.org/officeDocument/2006/relationships/oleObject" Target="../embeddings/oleObject21.bin"/><Relationship Id="rId37" Type="http://schemas.openxmlformats.org/officeDocument/2006/relationships/image" Target="../media/image31.jpeg"/><Relationship Id="rId40" Type="http://schemas.openxmlformats.org/officeDocument/2006/relationships/image" Target="../media/image34.jpeg"/><Relationship Id="rId5" Type="http://schemas.openxmlformats.org/officeDocument/2006/relationships/tags" Target="../tags/tag150.xml"/><Relationship Id="rId15" Type="http://schemas.openxmlformats.org/officeDocument/2006/relationships/tags" Target="../tags/tag160.xml"/><Relationship Id="rId23" Type="http://schemas.openxmlformats.org/officeDocument/2006/relationships/tags" Target="../tags/tag168.xml"/><Relationship Id="rId28" Type="http://schemas.openxmlformats.org/officeDocument/2006/relationships/slideLayout" Target="../slideLayouts/slideLayout2.xml"/><Relationship Id="rId36" Type="http://schemas.openxmlformats.org/officeDocument/2006/relationships/image" Target="../media/image30.jpeg"/><Relationship Id="rId10" Type="http://schemas.openxmlformats.org/officeDocument/2006/relationships/tags" Target="../tags/tag155.xml"/><Relationship Id="rId19" Type="http://schemas.openxmlformats.org/officeDocument/2006/relationships/tags" Target="../tags/tag164.xml"/><Relationship Id="rId31" Type="http://schemas.openxmlformats.org/officeDocument/2006/relationships/image" Target="../media/image12.emf"/><Relationship Id="rId4" Type="http://schemas.openxmlformats.org/officeDocument/2006/relationships/tags" Target="../tags/tag149.xml"/><Relationship Id="rId9" Type="http://schemas.openxmlformats.org/officeDocument/2006/relationships/tags" Target="../tags/tag154.xml"/><Relationship Id="rId14" Type="http://schemas.openxmlformats.org/officeDocument/2006/relationships/tags" Target="../tags/tag159.xml"/><Relationship Id="rId22" Type="http://schemas.openxmlformats.org/officeDocument/2006/relationships/tags" Target="../tags/tag167.xml"/><Relationship Id="rId27" Type="http://schemas.openxmlformats.org/officeDocument/2006/relationships/tags" Target="../tags/tag172.xml"/><Relationship Id="rId30" Type="http://schemas.openxmlformats.org/officeDocument/2006/relationships/oleObject" Target="../embeddings/oleObject20.bin"/><Relationship Id="rId35" Type="http://schemas.openxmlformats.org/officeDocument/2006/relationships/image" Target="../media/image29.jpeg"/><Relationship Id="rId43"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tags" Target="../tags/tag180.xml"/><Relationship Id="rId13" Type="http://schemas.openxmlformats.org/officeDocument/2006/relationships/tags" Target="../tags/tag185.xml"/><Relationship Id="rId18" Type="http://schemas.openxmlformats.org/officeDocument/2006/relationships/tags" Target="../tags/tag190.xml"/><Relationship Id="rId26" Type="http://schemas.openxmlformats.org/officeDocument/2006/relationships/chart" Target="../charts/chart4.xml"/><Relationship Id="rId3" Type="http://schemas.openxmlformats.org/officeDocument/2006/relationships/tags" Target="../tags/tag175.xml"/><Relationship Id="rId21" Type="http://schemas.openxmlformats.org/officeDocument/2006/relationships/tags" Target="../tags/tag193.xml"/><Relationship Id="rId34" Type="http://schemas.openxmlformats.org/officeDocument/2006/relationships/image" Target="../media/image5.jpeg"/><Relationship Id="rId7" Type="http://schemas.openxmlformats.org/officeDocument/2006/relationships/tags" Target="../tags/tag179.xml"/><Relationship Id="rId12" Type="http://schemas.openxmlformats.org/officeDocument/2006/relationships/tags" Target="../tags/tag184.xml"/><Relationship Id="rId17" Type="http://schemas.openxmlformats.org/officeDocument/2006/relationships/tags" Target="../tags/tag189.xml"/><Relationship Id="rId25" Type="http://schemas.openxmlformats.org/officeDocument/2006/relationships/notesSlide" Target="../notesSlides/notesSlide9.xml"/><Relationship Id="rId33" Type="http://schemas.openxmlformats.org/officeDocument/2006/relationships/image" Target="../media/image43.jpeg"/><Relationship Id="rId2" Type="http://schemas.openxmlformats.org/officeDocument/2006/relationships/tags" Target="../tags/tag174.xml"/><Relationship Id="rId16" Type="http://schemas.openxmlformats.org/officeDocument/2006/relationships/tags" Target="../tags/tag188.xml"/><Relationship Id="rId20" Type="http://schemas.openxmlformats.org/officeDocument/2006/relationships/tags" Target="../tags/tag192.xml"/><Relationship Id="rId29" Type="http://schemas.openxmlformats.org/officeDocument/2006/relationships/image" Target="../media/image40.png"/><Relationship Id="rId1" Type="http://schemas.openxmlformats.org/officeDocument/2006/relationships/tags" Target="../tags/tag173.xml"/><Relationship Id="rId6" Type="http://schemas.openxmlformats.org/officeDocument/2006/relationships/tags" Target="../tags/tag178.xml"/><Relationship Id="rId11" Type="http://schemas.openxmlformats.org/officeDocument/2006/relationships/tags" Target="../tags/tag183.xml"/><Relationship Id="rId24" Type="http://schemas.openxmlformats.org/officeDocument/2006/relationships/slideLayout" Target="../slideLayouts/slideLayout2.xml"/><Relationship Id="rId32" Type="http://schemas.openxmlformats.org/officeDocument/2006/relationships/image" Target="../media/image42.jpeg"/><Relationship Id="rId5" Type="http://schemas.openxmlformats.org/officeDocument/2006/relationships/tags" Target="../tags/tag177.xml"/><Relationship Id="rId15" Type="http://schemas.openxmlformats.org/officeDocument/2006/relationships/tags" Target="../tags/tag187.xml"/><Relationship Id="rId23" Type="http://schemas.openxmlformats.org/officeDocument/2006/relationships/tags" Target="../tags/tag195.xml"/><Relationship Id="rId28" Type="http://schemas.openxmlformats.org/officeDocument/2006/relationships/image" Target="../media/image39.png"/><Relationship Id="rId10" Type="http://schemas.openxmlformats.org/officeDocument/2006/relationships/tags" Target="../tags/tag182.xml"/><Relationship Id="rId19" Type="http://schemas.openxmlformats.org/officeDocument/2006/relationships/tags" Target="../tags/tag191.xml"/><Relationship Id="rId31" Type="http://schemas.openxmlformats.org/officeDocument/2006/relationships/chart" Target="../charts/chart5.xml"/><Relationship Id="rId4" Type="http://schemas.openxmlformats.org/officeDocument/2006/relationships/tags" Target="../tags/tag176.xml"/><Relationship Id="rId9" Type="http://schemas.openxmlformats.org/officeDocument/2006/relationships/tags" Target="../tags/tag181.xml"/><Relationship Id="rId14" Type="http://schemas.openxmlformats.org/officeDocument/2006/relationships/tags" Target="../tags/tag186.xml"/><Relationship Id="rId22" Type="http://schemas.openxmlformats.org/officeDocument/2006/relationships/tags" Target="../tags/tag194.xml"/><Relationship Id="rId27" Type="http://schemas.openxmlformats.org/officeDocument/2006/relationships/image" Target="../media/image38.png"/><Relationship Id="rId30"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32.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notesSlide" Target="../notesSlides/notesSlide11.xml"/><Relationship Id="rId7" Type="http://schemas.openxmlformats.org/officeDocument/2006/relationships/image" Target="../media/image47.png"/><Relationship Id="rId2" Type="http://schemas.openxmlformats.org/officeDocument/2006/relationships/slideLayout" Target="../slideLayouts/slideLayout32.xml"/><Relationship Id="rId1" Type="http://schemas.openxmlformats.org/officeDocument/2006/relationships/vmlDrawing" Target="../drawings/vmlDrawing21.vml"/><Relationship Id="rId6" Type="http://schemas.openxmlformats.org/officeDocument/2006/relationships/image" Target="../media/image46.png"/><Relationship Id="rId11" Type="http://schemas.openxmlformats.org/officeDocument/2006/relationships/image" Target="../media/image50.png"/><Relationship Id="rId5" Type="http://schemas.openxmlformats.org/officeDocument/2006/relationships/image" Target="../media/image45.emf"/><Relationship Id="rId10" Type="http://schemas.openxmlformats.org/officeDocument/2006/relationships/image" Target="../media/image49.jpeg"/><Relationship Id="rId4" Type="http://schemas.openxmlformats.org/officeDocument/2006/relationships/oleObject" Target="../embeddings/oleObject22.bin"/><Relationship Id="rId9"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32.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58.png"/><Relationship Id="rId3" Type="http://schemas.openxmlformats.org/officeDocument/2006/relationships/tags" Target="../tags/tag197.xml"/><Relationship Id="rId7" Type="http://schemas.openxmlformats.org/officeDocument/2006/relationships/image" Target="../media/image54.png"/><Relationship Id="rId12" Type="http://schemas.openxmlformats.org/officeDocument/2006/relationships/image" Target="../media/image57.png"/><Relationship Id="rId2" Type="http://schemas.openxmlformats.org/officeDocument/2006/relationships/tags" Target="../tags/tag196.xml"/><Relationship Id="rId16" Type="http://schemas.openxmlformats.org/officeDocument/2006/relationships/image" Target="../media/image61.png"/><Relationship Id="rId1" Type="http://schemas.openxmlformats.org/officeDocument/2006/relationships/vmlDrawing" Target="../drawings/vmlDrawing22.vml"/><Relationship Id="rId6" Type="http://schemas.openxmlformats.org/officeDocument/2006/relationships/slideLayout" Target="../slideLayouts/slideLayout31.xml"/><Relationship Id="rId11" Type="http://schemas.openxmlformats.org/officeDocument/2006/relationships/image" Target="../media/image56.jpeg"/><Relationship Id="rId5" Type="http://schemas.openxmlformats.org/officeDocument/2006/relationships/tags" Target="../tags/tag199.xml"/><Relationship Id="rId15" Type="http://schemas.openxmlformats.org/officeDocument/2006/relationships/image" Target="../media/image60.emf"/><Relationship Id="rId10" Type="http://schemas.openxmlformats.org/officeDocument/2006/relationships/image" Target="../media/image55.jpeg"/><Relationship Id="rId4" Type="http://schemas.openxmlformats.org/officeDocument/2006/relationships/tags" Target="../tags/tag198.xml"/><Relationship Id="rId9" Type="http://schemas.openxmlformats.org/officeDocument/2006/relationships/image" Target="../media/image53.emf"/><Relationship Id="rId14" Type="http://schemas.openxmlformats.org/officeDocument/2006/relationships/image" Target="../media/image59.pn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32.xml"/><Relationship Id="rId1" Type="http://schemas.openxmlformats.org/officeDocument/2006/relationships/tags" Target="../tags/tag200.xml"/></Relationships>
</file>

<file path=ppt/slides/_rels/slide1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3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73.emf"/><Relationship Id="rId7" Type="http://schemas.openxmlformats.org/officeDocument/2006/relationships/image" Target="../media/image76.png"/><Relationship Id="rId2" Type="http://schemas.openxmlformats.org/officeDocument/2006/relationships/image" Target="../media/image4.jpeg"/><Relationship Id="rId1" Type="http://schemas.openxmlformats.org/officeDocument/2006/relationships/slideLayout" Target="../slideLayouts/slideLayout30.xml"/><Relationship Id="rId6" Type="http://schemas.openxmlformats.org/officeDocument/2006/relationships/image" Target="../media/image75.png"/><Relationship Id="rId5" Type="http://schemas.openxmlformats.org/officeDocument/2006/relationships/image" Target="../media/image5.jpeg"/><Relationship Id="rId4" Type="http://schemas.openxmlformats.org/officeDocument/2006/relationships/image" Target="../media/image74.png"/></Relationships>
</file>

<file path=ppt/slides/_rels/slide24.xml.rels><?xml version="1.0" encoding="UTF-8" standalone="yes"?>
<Relationships xmlns="http://schemas.openxmlformats.org/package/2006/relationships"><Relationship Id="rId2" Type="http://schemas.openxmlformats.org/officeDocument/2006/relationships/image" Target="../media/image77.gif"/><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32.xml"/><Relationship Id="rId1" Type="http://schemas.openxmlformats.org/officeDocument/2006/relationships/tags" Target="../tags/tag201.xml"/><Relationship Id="rId5" Type="http://schemas.openxmlformats.org/officeDocument/2006/relationships/image" Target="../media/image79.png"/><Relationship Id="rId4" Type="http://schemas.openxmlformats.org/officeDocument/2006/relationships/image" Target="../media/image78.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03.xml"/><Relationship Id="rId1" Type="http://schemas.openxmlformats.org/officeDocument/2006/relationships/tags" Target="../tags/tag202.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2.png"/><Relationship Id="rId7" Type="http://schemas.microsoft.com/office/2007/relationships/hdphoto" Target="../media/hdphoto2.wdp"/><Relationship Id="rId2" Type="http://schemas.openxmlformats.org/officeDocument/2006/relationships/notesSlide" Target="../notesSlides/notesSlide14.xml"/><Relationship Id="rId1" Type="http://schemas.openxmlformats.org/officeDocument/2006/relationships/slideLayout" Target="../slideLayouts/slideLayout30.xml"/><Relationship Id="rId6" Type="http://schemas.openxmlformats.org/officeDocument/2006/relationships/image" Target="../media/image84.png"/><Relationship Id="rId5" Type="http://schemas.openxmlformats.org/officeDocument/2006/relationships/image" Target="../media/image83.jpeg"/><Relationship Id="rId10" Type="http://schemas.openxmlformats.org/officeDocument/2006/relationships/image" Target="../media/image87.png"/><Relationship Id="rId4" Type="http://schemas.microsoft.com/office/2007/relationships/hdphoto" Target="../media/hdphoto1.wdp"/><Relationship Id="rId9" Type="http://schemas.openxmlformats.org/officeDocument/2006/relationships/image" Target="../media/image86.jpeg"/></Relationships>
</file>

<file path=ppt/slides/_rels/slide3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32.xml"/><Relationship Id="rId4" Type="http://schemas.openxmlformats.org/officeDocument/2006/relationships/image" Target="../media/image90.jpeg"/></Relationships>
</file>

<file path=ppt/slides/_rels/slide31.xml.rels><?xml version="1.0" encoding="UTF-8" standalone="yes"?>
<Relationships xmlns="http://schemas.openxmlformats.org/package/2006/relationships"><Relationship Id="rId8" Type="http://schemas.openxmlformats.org/officeDocument/2006/relationships/tags" Target="../tags/tag210.xml"/><Relationship Id="rId13" Type="http://schemas.openxmlformats.org/officeDocument/2006/relationships/tags" Target="../tags/tag215.xml"/><Relationship Id="rId18" Type="http://schemas.openxmlformats.org/officeDocument/2006/relationships/tags" Target="../tags/tag220.xml"/><Relationship Id="rId26" Type="http://schemas.openxmlformats.org/officeDocument/2006/relationships/notesSlide" Target="../notesSlides/notesSlide15.xml"/><Relationship Id="rId3" Type="http://schemas.openxmlformats.org/officeDocument/2006/relationships/tags" Target="../tags/tag205.xml"/><Relationship Id="rId21" Type="http://schemas.openxmlformats.org/officeDocument/2006/relationships/tags" Target="../tags/tag223.xml"/><Relationship Id="rId7" Type="http://schemas.openxmlformats.org/officeDocument/2006/relationships/tags" Target="../tags/tag209.xml"/><Relationship Id="rId12" Type="http://schemas.openxmlformats.org/officeDocument/2006/relationships/tags" Target="../tags/tag214.xml"/><Relationship Id="rId17" Type="http://schemas.openxmlformats.org/officeDocument/2006/relationships/tags" Target="../tags/tag219.xml"/><Relationship Id="rId25" Type="http://schemas.openxmlformats.org/officeDocument/2006/relationships/slideLayout" Target="../slideLayouts/slideLayout31.xml"/><Relationship Id="rId2" Type="http://schemas.openxmlformats.org/officeDocument/2006/relationships/tags" Target="../tags/tag204.xml"/><Relationship Id="rId16" Type="http://schemas.openxmlformats.org/officeDocument/2006/relationships/tags" Target="../tags/tag218.xml"/><Relationship Id="rId20" Type="http://schemas.openxmlformats.org/officeDocument/2006/relationships/tags" Target="../tags/tag222.xml"/><Relationship Id="rId29" Type="http://schemas.openxmlformats.org/officeDocument/2006/relationships/oleObject" Target="../embeddings/oleObject25.bin"/><Relationship Id="rId1" Type="http://schemas.openxmlformats.org/officeDocument/2006/relationships/vmlDrawing" Target="../drawings/vmlDrawing23.vml"/><Relationship Id="rId6" Type="http://schemas.openxmlformats.org/officeDocument/2006/relationships/tags" Target="../tags/tag208.xml"/><Relationship Id="rId11" Type="http://schemas.openxmlformats.org/officeDocument/2006/relationships/tags" Target="../tags/tag213.xml"/><Relationship Id="rId24" Type="http://schemas.openxmlformats.org/officeDocument/2006/relationships/tags" Target="../tags/tag226.xml"/><Relationship Id="rId5" Type="http://schemas.openxmlformats.org/officeDocument/2006/relationships/tags" Target="../tags/tag207.xml"/><Relationship Id="rId15" Type="http://schemas.openxmlformats.org/officeDocument/2006/relationships/tags" Target="../tags/tag217.xml"/><Relationship Id="rId23" Type="http://schemas.openxmlformats.org/officeDocument/2006/relationships/tags" Target="../tags/tag225.xml"/><Relationship Id="rId28" Type="http://schemas.openxmlformats.org/officeDocument/2006/relationships/image" Target="../media/image12.emf"/><Relationship Id="rId10" Type="http://schemas.openxmlformats.org/officeDocument/2006/relationships/tags" Target="../tags/tag212.xml"/><Relationship Id="rId19" Type="http://schemas.openxmlformats.org/officeDocument/2006/relationships/tags" Target="../tags/tag221.xml"/><Relationship Id="rId4" Type="http://schemas.openxmlformats.org/officeDocument/2006/relationships/tags" Target="../tags/tag206.xml"/><Relationship Id="rId9" Type="http://schemas.openxmlformats.org/officeDocument/2006/relationships/tags" Target="../tags/tag211.xml"/><Relationship Id="rId14" Type="http://schemas.openxmlformats.org/officeDocument/2006/relationships/tags" Target="../tags/tag216.xml"/><Relationship Id="rId22" Type="http://schemas.openxmlformats.org/officeDocument/2006/relationships/tags" Target="../tags/tag224.xml"/><Relationship Id="rId27" Type="http://schemas.openxmlformats.org/officeDocument/2006/relationships/oleObject" Target="../embeddings/oleObject24.bin"/><Relationship Id="rId30" Type="http://schemas.openxmlformats.org/officeDocument/2006/relationships/image" Target="../media/image91.emf"/></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tags" Target="../tags/tag227.xml"/></Relationships>
</file>

<file path=ppt/slides/_rels/slide33.xml.rels><?xml version="1.0" encoding="UTF-8" standalone="yes"?>
<Relationships xmlns="http://schemas.openxmlformats.org/package/2006/relationships"><Relationship Id="rId8" Type="http://schemas.openxmlformats.org/officeDocument/2006/relationships/tags" Target="../tags/tag234.xml"/><Relationship Id="rId13" Type="http://schemas.openxmlformats.org/officeDocument/2006/relationships/tags" Target="../tags/tag239.xml"/><Relationship Id="rId18" Type="http://schemas.openxmlformats.org/officeDocument/2006/relationships/tags" Target="../tags/tag244.xml"/><Relationship Id="rId26" Type="http://schemas.openxmlformats.org/officeDocument/2006/relationships/tags" Target="../tags/tag252.xml"/><Relationship Id="rId3" Type="http://schemas.openxmlformats.org/officeDocument/2006/relationships/tags" Target="../tags/tag229.xml"/><Relationship Id="rId21" Type="http://schemas.openxmlformats.org/officeDocument/2006/relationships/tags" Target="../tags/tag247.xml"/><Relationship Id="rId7" Type="http://schemas.openxmlformats.org/officeDocument/2006/relationships/tags" Target="../tags/tag233.xml"/><Relationship Id="rId12" Type="http://schemas.openxmlformats.org/officeDocument/2006/relationships/tags" Target="../tags/tag238.xml"/><Relationship Id="rId17" Type="http://schemas.openxmlformats.org/officeDocument/2006/relationships/tags" Target="../tags/tag243.xml"/><Relationship Id="rId25" Type="http://schemas.openxmlformats.org/officeDocument/2006/relationships/tags" Target="../tags/tag251.xml"/><Relationship Id="rId2" Type="http://schemas.openxmlformats.org/officeDocument/2006/relationships/tags" Target="../tags/tag228.xml"/><Relationship Id="rId16" Type="http://schemas.openxmlformats.org/officeDocument/2006/relationships/tags" Target="../tags/tag242.xml"/><Relationship Id="rId20" Type="http://schemas.openxmlformats.org/officeDocument/2006/relationships/tags" Target="../tags/tag246.xml"/><Relationship Id="rId29" Type="http://schemas.openxmlformats.org/officeDocument/2006/relationships/slideLayout" Target="../slideLayouts/slideLayout31.xml"/><Relationship Id="rId1" Type="http://schemas.openxmlformats.org/officeDocument/2006/relationships/vmlDrawing" Target="../drawings/vmlDrawing24.vml"/><Relationship Id="rId6" Type="http://schemas.openxmlformats.org/officeDocument/2006/relationships/tags" Target="../tags/tag232.xml"/><Relationship Id="rId11" Type="http://schemas.openxmlformats.org/officeDocument/2006/relationships/tags" Target="../tags/tag237.xml"/><Relationship Id="rId24" Type="http://schemas.openxmlformats.org/officeDocument/2006/relationships/tags" Target="../tags/tag250.xml"/><Relationship Id="rId5" Type="http://schemas.openxmlformats.org/officeDocument/2006/relationships/tags" Target="../tags/tag231.xml"/><Relationship Id="rId15" Type="http://schemas.openxmlformats.org/officeDocument/2006/relationships/tags" Target="../tags/tag241.xml"/><Relationship Id="rId23" Type="http://schemas.openxmlformats.org/officeDocument/2006/relationships/tags" Target="../tags/tag249.xml"/><Relationship Id="rId28" Type="http://schemas.openxmlformats.org/officeDocument/2006/relationships/tags" Target="../tags/tag254.xml"/><Relationship Id="rId10" Type="http://schemas.openxmlformats.org/officeDocument/2006/relationships/tags" Target="../tags/tag236.xml"/><Relationship Id="rId19" Type="http://schemas.openxmlformats.org/officeDocument/2006/relationships/tags" Target="../tags/tag245.xml"/><Relationship Id="rId31" Type="http://schemas.openxmlformats.org/officeDocument/2006/relationships/image" Target="../media/image53.emf"/><Relationship Id="rId4" Type="http://schemas.openxmlformats.org/officeDocument/2006/relationships/tags" Target="../tags/tag230.xml"/><Relationship Id="rId9" Type="http://schemas.openxmlformats.org/officeDocument/2006/relationships/tags" Target="../tags/tag235.xml"/><Relationship Id="rId14" Type="http://schemas.openxmlformats.org/officeDocument/2006/relationships/tags" Target="../tags/tag240.xml"/><Relationship Id="rId22" Type="http://schemas.openxmlformats.org/officeDocument/2006/relationships/tags" Target="../tags/tag248.xml"/><Relationship Id="rId27" Type="http://schemas.openxmlformats.org/officeDocument/2006/relationships/tags" Target="../tags/tag253.xml"/><Relationship Id="rId30" Type="http://schemas.openxmlformats.org/officeDocument/2006/relationships/oleObject" Target="../embeddings/oleObject26.bin"/></Relationships>
</file>

<file path=ppt/slides/_rels/slide34.xml.rels><?xml version="1.0" encoding="UTF-8" standalone="yes"?>
<Relationships xmlns="http://schemas.openxmlformats.org/package/2006/relationships"><Relationship Id="rId13" Type="http://schemas.openxmlformats.org/officeDocument/2006/relationships/tags" Target="../tags/tag266.xml"/><Relationship Id="rId18" Type="http://schemas.openxmlformats.org/officeDocument/2006/relationships/tags" Target="../tags/tag271.xml"/><Relationship Id="rId26" Type="http://schemas.openxmlformats.org/officeDocument/2006/relationships/tags" Target="../tags/tag279.xml"/><Relationship Id="rId39" Type="http://schemas.openxmlformats.org/officeDocument/2006/relationships/tags" Target="../tags/tag292.xml"/><Relationship Id="rId21" Type="http://schemas.openxmlformats.org/officeDocument/2006/relationships/tags" Target="../tags/tag274.xml"/><Relationship Id="rId34" Type="http://schemas.openxmlformats.org/officeDocument/2006/relationships/tags" Target="../tags/tag287.xml"/><Relationship Id="rId42" Type="http://schemas.openxmlformats.org/officeDocument/2006/relationships/tags" Target="../tags/tag295.xml"/><Relationship Id="rId47" Type="http://schemas.openxmlformats.org/officeDocument/2006/relationships/tags" Target="../tags/tag300.xml"/><Relationship Id="rId50" Type="http://schemas.openxmlformats.org/officeDocument/2006/relationships/tags" Target="../tags/tag303.xml"/><Relationship Id="rId55" Type="http://schemas.openxmlformats.org/officeDocument/2006/relationships/tags" Target="../tags/tag308.xml"/><Relationship Id="rId63" Type="http://schemas.openxmlformats.org/officeDocument/2006/relationships/tags" Target="../tags/tag316.xml"/><Relationship Id="rId68" Type="http://schemas.openxmlformats.org/officeDocument/2006/relationships/tags" Target="../tags/tag321.xml"/><Relationship Id="rId7" Type="http://schemas.openxmlformats.org/officeDocument/2006/relationships/tags" Target="../tags/tag260.xml"/><Relationship Id="rId71" Type="http://schemas.openxmlformats.org/officeDocument/2006/relationships/oleObject" Target="../embeddings/oleObject27.bin"/><Relationship Id="rId2" Type="http://schemas.openxmlformats.org/officeDocument/2006/relationships/tags" Target="../tags/tag255.xml"/><Relationship Id="rId16" Type="http://schemas.openxmlformats.org/officeDocument/2006/relationships/tags" Target="../tags/tag269.xml"/><Relationship Id="rId29" Type="http://schemas.openxmlformats.org/officeDocument/2006/relationships/tags" Target="../tags/tag282.xml"/><Relationship Id="rId11" Type="http://schemas.openxmlformats.org/officeDocument/2006/relationships/tags" Target="../tags/tag264.xml"/><Relationship Id="rId24" Type="http://schemas.openxmlformats.org/officeDocument/2006/relationships/tags" Target="../tags/tag277.xml"/><Relationship Id="rId32" Type="http://schemas.openxmlformats.org/officeDocument/2006/relationships/tags" Target="../tags/tag285.xml"/><Relationship Id="rId37" Type="http://schemas.openxmlformats.org/officeDocument/2006/relationships/tags" Target="../tags/tag290.xml"/><Relationship Id="rId40" Type="http://schemas.openxmlformats.org/officeDocument/2006/relationships/tags" Target="../tags/tag293.xml"/><Relationship Id="rId45" Type="http://schemas.openxmlformats.org/officeDocument/2006/relationships/tags" Target="../tags/tag298.xml"/><Relationship Id="rId53" Type="http://schemas.openxmlformats.org/officeDocument/2006/relationships/tags" Target="../tags/tag306.xml"/><Relationship Id="rId58" Type="http://schemas.openxmlformats.org/officeDocument/2006/relationships/tags" Target="../tags/tag311.xml"/><Relationship Id="rId66" Type="http://schemas.openxmlformats.org/officeDocument/2006/relationships/tags" Target="../tags/tag319.xml"/><Relationship Id="rId74" Type="http://schemas.openxmlformats.org/officeDocument/2006/relationships/image" Target="../media/image93.emf"/><Relationship Id="rId5" Type="http://schemas.openxmlformats.org/officeDocument/2006/relationships/tags" Target="../tags/tag258.xml"/><Relationship Id="rId15" Type="http://schemas.openxmlformats.org/officeDocument/2006/relationships/tags" Target="../tags/tag268.xml"/><Relationship Id="rId23" Type="http://schemas.openxmlformats.org/officeDocument/2006/relationships/tags" Target="../tags/tag276.xml"/><Relationship Id="rId28" Type="http://schemas.openxmlformats.org/officeDocument/2006/relationships/tags" Target="../tags/tag281.xml"/><Relationship Id="rId36" Type="http://schemas.openxmlformats.org/officeDocument/2006/relationships/tags" Target="../tags/tag289.xml"/><Relationship Id="rId49" Type="http://schemas.openxmlformats.org/officeDocument/2006/relationships/tags" Target="../tags/tag302.xml"/><Relationship Id="rId57" Type="http://schemas.openxmlformats.org/officeDocument/2006/relationships/tags" Target="../tags/tag310.xml"/><Relationship Id="rId61" Type="http://schemas.openxmlformats.org/officeDocument/2006/relationships/tags" Target="../tags/tag314.xml"/><Relationship Id="rId10" Type="http://schemas.openxmlformats.org/officeDocument/2006/relationships/tags" Target="../tags/tag263.xml"/><Relationship Id="rId19" Type="http://schemas.openxmlformats.org/officeDocument/2006/relationships/tags" Target="../tags/tag272.xml"/><Relationship Id="rId31" Type="http://schemas.openxmlformats.org/officeDocument/2006/relationships/tags" Target="../tags/tag284.xml"/><Relationship Id="rId44" Type="http://schemas.openxmlformats.org/officeDocument/2006/relationships/tags" Target="../tags/tag297.xml"/><Relationship Id="rId52" Type="http://schemas.openxmlformats.org/officeDocument/2006/relationships/tags" Target="../tags/tag305.xml"/><Relationship Id="rId60" Type="http://schemas.openxmlformats.org/officeDocument/2006/relationships/tags" Target="../tags/tag313.xml"/><Relationship Id="rId65" Type="http://schemas.openxmlformats.org/officeDocument/2006/relationships/tags" Target="../tags/tag318.xml"/><Relationship Id="rId73" Type="http://schemas.openxmlformats.org/officeDocument/2006/relationships/oleObject" Target="../embeddings/oleObject28.bin"/><Relationship Id="rId4" Type="http://schemas.openxmlformats.org/officeDocument/2006/relationships/tags" Target="../tags/tag257.xml"/><Relationship Id="rId9" Type="http://schemas.openxmlformats.org/officeDocument/2006/relationships/tags" Target="../tags/tag262.xml"/><Relationship Id="rId14" Type="http://schemas.openxmlformats.org/officeDocument/2006/relationships/tags" Target="../tags/tag267.xml"/><Relationship Id="rId22" Type="http://schemas.openxmlformats.org/officeDocument/2006/relationships/tags" Target="../tags/tag275.xml"/><Relationship Id="rId27" Type="http://schemas.openxmlformats.org/officeDocument/2006/relationships/tags" Target="../tags/tag280.xml"/><Relationship Id="rId30" Type="http://schemas.openxmlformats.org/officeDocument/2006/relationships/tags" Target="../tags/tag283.xml"/><Relationship Id="rId35" Type="http://schemas.openxmlformats.org/officeDocument/2006/relationships/tags" Target="../tags/tag288.xml"/><Relationship Id="rId43" Type="http://schemas.openxmlformats.org/officeDocument/2006/relationships/tags" Target="../tags/tag296.xml"/><Relationship Id="rId48" Type="http://schemas.openxmlformats.org/officeDocument/2006/relationships/tags" Target="../tags/tag301.xml"/><Relationship Id="rId56" Type="http://schemas.openxmlformats.org/officeDocument/2006/relationships/tags" Target="../tags/tag309.xml"/><Relationship Id="rId64" Type="http://schemas.openxmlformats.org/officeDocument/2006/relationships/tags" Target="../tags/tag317.xml"/><Relationship Id="rId69" Type="http://schemas.openxmlformats.org/officeDocument/2006/relationships/slideLayout" Target="../slideLayouts/slideLayout30.xml"/><Relationship Id="rId8" Type="http://schemas.openxmlformats.org/officeDocument/2006/relationships/tags" Target="../tags/tag261.xml"/><Relationship Id="rId51" Type="http://schemas.openxmlformats.org/officeDocument/2006/relationships/tags" Target="../tags/tag304.xml"/><Relationship Id="rId72" Type="http://schemas.openxmlformats.org/officeDocument/2006/relationships/image" Target="../media/image92.emf"/><Relationship Id="rId3" Type="http://schemas.openxmlformats.org/officeDocument/2006/relationships/tags" Target="../tags/tag256.xml"/><Relationship Id="rId12" Type="http://schemas.openxmlformats.org/officeDocument/2006/relationships/tags" Target="../tags/tag265.xml"/><Relationship Id="rId17" Type="http://schemas.openxmlformats.org/officeDocument/2006/relationships/tags" Target="../tags/tag270.xml"/><Relationship Id="rId25" Type="http://schemas.openxmlformats.org/officeDocument/2006/relationships/tags" Target="../tags/tag278.xml"/><Relationship Id="rId33" Type="http://schemas.openxmlformats.org/officeDocument/2006/relationships/tags" Target="../tags/tag286.xml"/><Relationship Id="rId38" Type="http://schemas.openxmlformats.org/officeDocument/2006/relationships/tags" Target="../tags/tag291.xml"/><Relationship Id="rId46" Type="http://schemas.openxmlformats.org/officeDocument/2006/relationships/tags" Target="../tags/tag299.xml"/><Relationship Id="rId59" Type="http://schemas.openxmlformats.org/officeDocument/2006/relationships/tags" Target="../tags/tag312.xml"/><Relationship Id="rId67" Type="http://schemas.openxmlformats.org/officeDocument/2006/relationships/tags" Target="../tags/tag320.xml"/><Relationship Id="rId20" Type="http://schemas.openxmlformats.org/officeDocument/2006/relationships/tags" Target="../tags/tag273.xml"/><Relationship Id="rId41" Type="http://schemas.openxmlformats.org/officeDocument/2006/relationships/tags" Target="../tags/tag294.xml"/><Relationship Id="rId54" Type="http://schemas.openxmlformats.org/officeDocument/2006/relationships/tags" Target="../tags/tag307.xml"/><Relationship Id="rId62" Type="http://schemas.openxmlformats.org/officeDocument/2006/relationships/tags" Target="../tags/tag315.xml"/><Relationship Id="rId70" Type="http://schemas.openxmlformats.org/officeDocument/2006/relationships/notesSlide" Target="../notesSlides/notesSlide16.xml"/><Relationship Id="rId75" Type="http://schemas.openxmlformats.org/officeDocument/2006/relationships/image" Target="../media/image5.jpeg"/><Relationship Id="rId1" Type="http://schemas.openxmlformats.org/officeDocument/2006/relationships/vmlDrawing" Target="../drawings/vmlDrawing25.vml"/><Relationship Id="rId6" Type="http://schemas.openxmlformats.org/officeDocument/2006/relationships/tags" Target="../tags/tag259.xml"/></Relationships>
</file>

<file path=ppt/slides/_rels/slide3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slideLayout" Target="../slideLayouts/slideLayout32.xml"/><Relationship Id="rId1" Type="http://schemas.openxmlformats.org/officeDocument/2006/relationships/tags" Target="../tags/tag322.xml"/><Relationship Id="rId5" Type="http://schemas.openxmlformats.org/officeDocument/2006/relationships/image" Target="../media/image60.emf"/><Relationship Id="rId4" Type="http://schemas.openxmlformats.org/officeDocument/2006/relationships/image" Target="../media/image95.png"/></Relationships>
</file>

<file path=ppt/slides/_rels/slide36.xml.rels><?xml version="1.0" encoding="UTF-8" standalone="yes"?>
<Relationships xmlns="http://schemas.openxmlformats.org/package/2006/relationships"><Relationship Id="rId8" Type="http://schemas.openxmlformats.org/officeDocument/2006/relationships/tags" Target="../tags/tag329.xml"/><Relationship Id="rId13" Type="http://schemas.openxmlformats.org/officeDocument/2006/relationships/tags" Target="../tags/tag334.xml"/><Relationship Id="rId18" Type="http://schemas.openxmlformats.org/officeDocument/2006/relationships/tags" Target="../tags/tag339.xml"/><Relationship Id="rId26" Type="http://schemas.openxmlformats.org/officeDocument/2006/relationships/oleObject" Target="../embeddings/oleObject30.bin"/><Relationship Id="rId3" Type="http://schemas.openxmlformats.org/officeDocument/2006/relationships/tags" Target="../tags/tag324.xml"/><Relationship Id="rId21" Type="http://schemas.openxmlformats.org/officeDocument/2006/relationships/slideLayout" Target="../slideLayouts/slideLayout31.xml"/><Relationship Id="rId34" Type="http://schemas.openxmlformats.org/officeDocument/2006/relationships/oleObject" Target="../embeddings/oleObject34.bin"/><Relationship Id="rId7" Type="http://schemas.openxmlformats.org/officeDocument/2006/relationships/tags" Target="../tags/tag328.xml"/><Relationship Id="rId12" Type="http://schemas.openxmlformats.org/officeDocument/2006/relationships/tags" Target="../tags/tag333.xml"/><Relationship Id="rId17" Type="http://schemas.openxmlformats.org/officeDocument/2006/relationships/tags" Target="../tags/tag338.xml"/><Relationship Id="rId25" Type="http://schemas.openxmlformats.org/officeDocument/2006/relationships/image" Target="../media/image101.jpeg"/><Relationship Id="rId33" Type="http://schemas.openxmlformats.org/officeDocument/2006/relationships/image" Target="../media/image99.emf"/><Relationship Id="rId2" Type="http://schemas.openxmlformats.org/officeDocument/2006/relationships/tags" Target="../tags/tag323.xml"/><Relationship Id="rId16" Type="http://schemas.openxmlformats.org/officeDocument/2006/relationships/tags" Target="../tags/tag337.xml"/><Relationship Id="rId20" Type="http://schemas.openxmlformats.org/officeDocument/2006/relationships/tags" Target="../tags/tag341.xml"/><Relationship Id="rId29" Type="http://schemas.openxmlformats.org/officeDocument/2006/relationships/image" Target="../media/image97.emf"/><Relationship Id="rId1" Type="http://schemas.openxmlformats.org/officeDocument/2006/relationships/vmlDrawing" Target="../drawings/vmlDrawing26.vml"/><Relationship Id="rId6" Type="http://schemas.openxmlformats.org/officeDocument/2006/relationships/tags" Target="../tags/tag327.xml"/><Relationship Id="rId11" Type="http://schemas.openxmlformats.org/officeDocument/2006/relationships/tags" Target="../tags/tag332.xml"/><Relationship Id="rId24" Type="http://schemas.openxmlformats.org/officeDocument/2006/relationships/image" Target="../media/image12.emf"/><Relationship Id="rId32" Type="http://schemas.openxmlformats.org/officeDocument/2006/relationships/oleObject" Target="../embeddings/oleObject33.bin"/><Relationship Id="rId5" Type="http://schemas.openxmlformats.org/officeDocument/2006/relationships/tags" Target="../tags/tag326.xml"/><Relationship Id="rId15" Type="http://schemas.openxmlformats.org/officeDocument/2006/relationships/tags" Target="../tags/tag336.xml"/><Relationship Id="rId23" Type="http://schemas.openxmlformats.org/officeDocument/2006/relationships/oleObject" Target="../embeddings/oleObject29.bin"/><Relationship Id="rId28" Type="http://schemas.openxmlformats.org/officeDocument/2006/relationships/oleObject" Target="../embeddings/oleObject31.bin"/><Relationship Id="rId36" Type="http://schemas.openxmlformats.org/officeDocument/2006/relationships/image" Target="../media/image16.jpeg"/><Relationship Id="rId10" Type="http://schemas.openxmlformats.org/officeDocument/2006/relationships/tags" Target="../tags/tag331.xml"/><Relationship Id="rId19" Type="http://schemas.openxmlformats.org/officeDocument/2006/relationships/tags" Target="../tags/tag340.xml"/><Relationship Id="rId31" Type="http://schemas.openxmlformats.org/officeDocument/2006/relationships/image" Target="../media/image98.emf"/><Relationship Id="rId4" Type="http://schemas.openxmlformats.org/officeDocument/2006/relationships/tags" Target="../tags/tag325.xml"/><Relationship Id="rId9" Type="http://schemas.openxmlformats.org/officeDocument/2006/relationships/tags" Target="../tags/tag330.xml"/><Relationship Id="rId14" Type="http://schemas.openxmlformats.org/officeDocument/2006/relationships/tags" Target="../tags/tag335.xml"/><Relationship Id="rId22" Type="http://schemas.openxmlformats.org/officeDocument/2006/relationships/notesSlide" Target="../notesSlides/notesSlide17.xml"/><Relationship Id="rId27" Type="http://schemas.openxmlformats.org/officeDocument/2006/relationships/image" Target="../media/image96.emf"/><Relationship Id="rId30" Type="http://schemas.openxmlformats.org/officeDocument/2006/relationships/oleObject" Target="../embeddings/oleObject32.bin"/><Relationship Id="rId35" Type="http://schemas.openxmlformats.org/officeDocument/2006/relationships/image" Target="../media/image100.e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9.xml"/><Relationship Id="rId1" Type="http://schemas.openxmlformats.org/officeDocument/2006/relationships/slideLayout" Target="../slideLayouts/slideLayout30.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jpeg"/></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30.xml"/><Relationship Id="rId4" Type="http://schemas.openxmlformats.org/officeDocument/2006/relationships/image" Target="../media/image106.png"/></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07.png"/><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oleObject" Target="../embeddings/Microsoft_Excel_97-2003_Worksheet4.xls"/><Relationship Id="rId3" Type="http://schemas.openxmlformats.org/officeDocument/2006/relationships/tags" Target="../tags/tag343.xml"/><Relationship Id="rId7" Type="http://schemas.openxmlformats.org/officeDocument/2006/relationships/oleObject" Target="../embeddings/Microsoft_Excel_97-2003_Worksheet1.xls"/><Relationship Id="rId12" Type="http://schemas.openxmlformats.org/officeDocument/2006/relationships/image" Target="../media/image110.png"/><Relationship Id="rId2" Type="http://schemas.openxmlformats.org/officeDocument/2006/relationships/tags" Target="../tags/tag342.xml"/><Relationship Id="rId1" Type="http://schemas.openxmlformats.org/officeDocument/2006/relationships/vmlDrawing" Target="../drawings/vmlDrawing27.vml"/><Relationship Id="rId6" Type="http://schemas.openxmlformats.org/officeDocument/2006/relationships/slideLayout" Target="../slideLayouts/slideLayout31.xml"/><Relationship Id="rId11" Type="http://schemas.openxmlformats.org/officeDocument/2006/relationships/oleObject" Target="../embeddings/Microsoft_Excel_97-2003_Worksheet3.xls"/><Relationship Id="rId5" Type="http://schemas.openxmlformats.org/officeDocument/2006/relationships/tags" Target="../tags/tag345.xml"/><Relationship Id="rId10" Type="http://schemas.openxmlformats.org/officeDocument/2006/relationships/image" Target="../media/image109.png"/><Relationship Id="rId4" Type="http://schemas.openxmlformats.org/officeDocument/2006/relationships/tags" Target="../tags/tag344.xml"/><Relationship Id="rId9" Type="http://schemas.openxmlformats.org/officeDocument/2006/relationships/oleObject" Target="../embeddings/Microsoft_Excel_97-2003_Worksheet2.xls"/><Relationship Id="rId14" Type="http://schemas.openxmlformats.org/officeDocument/2006/relationships/image" Target="../media/image111.png"/></Relationships>
</file>

<file path=ppt/slides/_rels/slide42.xml.rels><?xml version="1.0" encoding="UTF-8" standalone="yes"?>
<Relationships xmlns="http://schemas.openxmlformats.org/package/2006/relationships"><Relationship Id="rId8" Type="http://schemas.openxmlformats.org/officeDocument/2006/relationships/tags" Target="../tags/tag352.xml"/><Relationship Id="rId13" Type="http://schemas.openxmlformats.org/officeDocument/2006/relationships/slideLayout" Target="../slideLayouts/slideLayout30.xml"/><Relationship Id="rId18" Type="http://schemas.openxmlformats.org/officeDocument/2006/relationships/image" Target="../media/image112.emf"/><Relationship Id="rId3" Type="http://schemas.openxmlformats.org/officeDocument/2006/relationships/tags" Target="../tags/tag347.xml"/><Relationship Id="rId7" Type="http://schemas.openxmlformats.org/officeDocument/2006/relationships/tags" Target="../tags/tag351.xml"/><Relationship Id="rId12" Type="http://schemas.openxmlformats.org/officeDocument/2006/relationships/tags" Target="../tags/tag356.xml"/><Relationship Id="rId17" Type="http://schemas.openxmlformats.org/officeDocument/2006/relationships/oleObject" Target="../embeddings/oleObject36.bin"/><Relationship Id="rId2" Type="http://schemas.openxmlformats.org/officeDocument/2006/relationships/tags" Target="../tags/tag346.xml"/><Relationship Id="rId16" Type="http://schemas.openxmlformats.org/officeDocument/2006/relationships/image" Target="../media/image12.emf"/><Relationship Id="rId1" Type="http://schemas.openxmlformats.org/officeDocument/2006/relationships/vmlDrawing" Target="../drawings/vmlDrawing28.vml"/><Relationship Id="rId6" Type="http://schemas.openxmlformats.org/officeDocument/2006/relationships/tags" Target="../tags/tag350.xml"/><Relationship Id="rId11" Type="http://schemas.openxmlformats.org/officeDocument/2006/relationships/tags" Target="../tags/tag355.xml"/><Relationship Id="rId5" Type="http://schemas.openxmlformats.org/officeDocument/2006/relationships/tags" Target="../tags/tag349.xml"/><Relationship Id="rId15" Type="http://schemas.openxmlformats.org/officeDocument/2006/relationships/oleObject" Target="../embeddings/oleObject35.bin"/><Relationship Id="rId10" Type="http://schemas.openxmlformats.org/officeDocument/2006/relationships/tags" Target="../tags/tag354.xml"/><Relationship Id="rId19" Type="http://schemas.openxmlformats.org/officeDocument/2006/relationships/image" Target="../media/image113.jpeg"/><Relationship Id="rId4" Type="http://schemas.openxmlformats.org/officeDocument/2006/relationships/tags" Target="../tags/tag348.xml"/><Relationship Id="rId9" Type="http://schemas.openxmlformats.org/officeDocument/2006/relationships/tags" Target="../tags/tag353.xml"/><Relationship Id="rId14" Type="http://schemas.openxmlformats.org/officeDocument/2006/relationships/notesSlide" Target="../notesSlides/notesSlide21.xml"/></Relationships>
</file>

<file path=ppt/slides/_rels/slide43.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hyperlink" Target="http://verodcapital.com/" TargetMode="External"/><Relationship Id="rId18" Type="http://schemas.openxmlformats.org/officeDocument/2006/relationships/hyperlink" Target="http://www.clicktgi.net/" TargetMode="External"/><Relationship Id="rId26" Type="http://schemas.openxmlformats.org/officeDocument/2006/relationships/image" Target="../media/image24.png"/><Relationship Id="rId3" Type="http://schemas.openxmlformats.org/officeDocument/2006/relationships/tags" Target="../tags/tag358.xml"/><Relationship Id="rId21" Type="http://schemas.openxmlformats.org/officeDocument/2006/relationships/image" Target="../media/image124.jpeg"/><Relationship Id="rId7" Type="http://schemas.openxmlformats.org/officeDocument/2006/relationships/image" Target="../media/image12.emf"/><Relationship Id="rId12" Type="http://schemas.openxmlformats.org/officeDocument/2006/relationships/image" Target="../media/image118.png"/><Relationship Id="rId17" Type="http://schemas.openxmlformats.org/officeDocument/2006/relationships/image" Target="../media/image121.png"/><Relationship Id="rId25" Type="http://schemas.openxmlformats.org/officeDocument/2006/relationships/image" Target="../media/image128.png"/><Relationship Id="rId2" Type="http://schemas.openxmlformats.org/officeDocument/2006/relationships/tags" Target="../tags/tag357.xml"/><Relationship Id="rId16" Type="http://schemas.openxmlformats.org/officeDocument/2006/relationships/image" Target="../media/image120.png"/><Relationship Id="rId20" Type="http://schemas.openxmlformats.org/officeDocument/2006/relationships/image" Target="../media/image123.jpeg"/><Relationship Id="rId1" Type="http://schemas.openxmlformats.org/officeDocument/2006/relationships/vmlDrawing" Target="../drawings/vmlDrawing29.vml"/><Relationship Id="rId6" Type="http://schemas.openxmlformats.org/officeDocument/2006/relationships/oleObject" Target="../embeddings/oleObject37.bin"/><Relationship Id="rId11" Type="http://schemas.openxmlformats.org/officeDocument/2006/relationships/image" Target="../media/image117.jpeg"/><Relationship Id="rId24" Type="http://schemas.openxmlformats.org/officeDocument/2006/relationships/image" Target="../media/image127.jpeg"/><Relationship Id="rId5" Type="http://schemas.openxmlformats.org/officeDocument/2006/relationships/slideLayout" Target="../slideLayouts/slideLayout31.xml"/><Relationship Id="rId15" Type="http://schemas.openxmlformats.org/officeDocument/2006/relationships/hyperlink" Target="http://www.dufil.com/index.aspx" TargetMode="External"/><Relationship Id="rId23" Type="http://schemas.openxmlformats.org/officeDocument/2006/relationships/image" Target="../media/image126.jpeg"/><Relationship Id="rId10" Type="http://schemas.openxmlformats.org/officeDocument/2006/relationships/image" Target="../media/image116.jpeg"/><Relationship Id="rId19" Type="http://schemas.openxmlformats.org/officeDocument/2006/relationships/image" Target="../media/image122.png"/><Relationship Id="rId4" Type="http://schemas.openxmlformats.org/officeDocument/2006/relationships/tags" Target="../tags/tag359.xml"/><Relationship Id="rId9" Type="http://schemas.openxmlformats.org/officeDocument/2006/relationships/image" Target="../media/image115.png"/><Relationship Id="rId14" Type="http://schemas.openxmlformats.org/officeDocument/2006/relationships/image" Target="../media/image119.png"/><Relationship Id="rId22" Type="http://schemas.openxmlformats.org/officeDocument/2006/relationships/image" Target="../media/image125.jpeg"/><Relationship Id="rId27" Type="http://schemas.openxmlformats.org/officeDocument/2006/relationships/image" Target="../media/image61.png"/></Relationships>
</file>

<file path=ppt/slides/_rels/slide45.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32.xml"/><Relationship Id="rId6" Type="http://schemas.openxmlformats.org/officeDocument/2006/relationships/image" Target="../media/image133.jpeg"/><Relationship Id="rId5" Type="http://schemas.openxmlformats.org/officeDocument/2006/relationships/image" Target="../media/image132.png"/><Relationship Id="rId4" Type="http://schemas.openxmlformats.org/officeDocument/2006/relationships/image" Target="../media/image131.png"/></Relationships>
</file>

<file path=ppt/slides/_rels/slide46.xml.rels><?xml version="1.0" encoding="UTF-8" standalone="yes"?>
<Relationships xmlns="http://schemas.openxmlformats.org/package/2006/relationships"><Relationship Id="rId3" Type="http://schemas.openxmlformats.org/officeDocument/2006/relationships/tags" Target="../tags/tag362.xml"/><Relationship Id="rId2" Type="http://schemas.openxmlformats.org/officeDocument/2006/relationships/tags" Target="../tags/tag361.xml"/><Relationship Id="rId1" Type="http://schemas.openxmlformats.org/officeDocument/2006/relationships/tags" Target="../tags/tag360.xml"/><Relationship Id="rId5" Type="http://schemas.openxmlformats.org/officeDocument/2006/relationships/image" Target="../media/image134.jpeg"/><Relationship Id="rId4"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image" Target="../media/image135.png"/><Relationship Id="rId1" Type="http://schemas.openxmlformats.org/officeDocument/2006/relationships/slideLayout" Target="../slideLayouts/slideLayout32.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 Id="rId9" Type="http://schemas.openxmlformats.org/officeDocument/2006/relationships/image" Target="../media/image142.png"/></Relationships>
</file>

<file path=ppt/slides/_rels/slide48.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942851"/>
            <a:ext cx="9906000" cy="9151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68" tIns="47885" rIns="95768" bIns="47885" anchor="ctr"/>
          <a:lstStyle/>
          <a:p>
            <a:pPr algn="ctr" eaLnBrk="0" hangingPunct="0">
              <a:defRPr/>
            </a:pPr>
            <a:endParaRPr lang="en-US"/>
          </a:p>
        </p:txBody>
      </p:sp>
      <p:sp>
        <p:nvSpPr>
          <p:cNvPr id="38916" name="Subtitle 2"/>
          <p:cNvSpPr txBox="1">
            <a:spLocks/>
          </p:cNvSpPr>
          <p:nvPr/>
        </p:nvSpPr>
        <p:spPr bwMode="auto">
          <a:xfrm>
            <a:off x="1128361" y="6282998"/>
            <a:ext cx="8256461" cy="915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8" tIns="47885" rIns="95768" bIns="47885"/>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b="1" dirty="0">
                <a:solidFill>
                  <a:schemeClr val="bg1"/>
                </a:solidFill>
                <a:latin typeface="Book Antiqua" charset="0"/>
                <a:ea typeface="Batang" charset="0"/>
                <a:cs typeface="Batang" charset="0"/>
              </a:rPr>
              <a:t>Federal Ministry of Agriculture and Rural Development, Federal Republic of Nigeria</a:t>
            </a:r>
          </a:p>
        </p:txBody>
      </p:sp>
      <p:sp>
        <p:nvSpPr>
          <p:cNvPr id="38920" name="Title 1"/>
          <p:cNvSpPr txBox="1">
            <a:spLocks/>
          </p:cNvSpPr>
          <p:nvPr/>
        </p:nvSpPr>
        <p:spPr bwMode="auto">
          <a:xfrm>
            <a:off x="109677" y="1722563"/>
            <a:ext cx="9686646" cy="1765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29" tIns="48816" rIns="97629" bIns="48816" anchor="ctr"/>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ts val="641"/>
              </a:spcBef>
              <a:spcAft>
                <a:spcPts val="0"/>
              </a:spcAft>
            </a:pPr>
            <a:r>
              <a:rPr lang="en-US" sz="2400" b="1" dirty="0" smtClean="0">
                <a:solidFill>
                  <a:srgbClr val="FF0000"/>
                </a:solidFill>
              </a:rPr>
              <a:t>e-AGRICULTURE</a:t>
            </a:r>
            <a:endParaRPr lang="en-US" sz="1800" b="1" dirty="0" smtClean="0"/>
          </a:p>
          <a:p>
            <a:pPr algn="ctr"/>
            <a:endParaRPr lang="en-US" sz="1800" b="1" dirty="0" smtClean="0"/>
          </a:p>
          <a:p>
            <a:pPr algn="ctr"/>
            <a:r>
              <a:rPr lang="en-US" sz="1800" b="1" dirty="0" smtClean="0"/>
              <a:t>PAPER PRESENTED AT THE</a:t>
            </a:r>
          </a:p>
          <a:p>
            <a:pPr algn="ctr"/>
            <a:r>
              <a:rPr lang="en-US" sz="1800" b="1" dirty="0" smtClean="0"/>
              <a:t>2014 IT PROFESSIONALS ASSEMBLY</a:t>
            </a:r>
            <a:endParaRPr lang="en-US" sz="1800" dirty="0"/>
          </a:p>
          <a:p>
            <a:pPr algn="ctr" eaLnBrk="1" hangingPunct="1">
              <a:spcBef>
                <a:spcPts val="641"/>
              </a:spcBef>
              <a:spcAft>
                <a:spcPts val="0"/>
              </a:spcAft>
            </a:pPr>
            <a:endParaRPr lang="en-US" sz="2400" b="1" dirty="0" smtClean="0">
              <a:solidFill>
                <a:srgbClr val="FF0000"/>
              </a:solidFill>
            </a:endParaRPr>
          </a:p>
        </p:txBody>
      </p:sp>
      <p:pic>
        <p:nvPicPr>
          <p:cNvPr id="17" name="Picture 75" descr="Nigeria_Coat_of_Arms"/>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9907" y="6096720"/>
            <a:ext cx="772124" cy="609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 descr="FMARD-FPO logo-1.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8384" y="531758"/>
            <a:ext cx="2397241" cy="558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396540" y="3944667"/>
            <a:ext cx="4953000" cy="1077218"/>
          </a:xfrm>
          <a:prstGeom prst="rect">
            <a:avLst/>
          </a:prstGeom>
        </p:spPr>
        <p:txBody>
          <a:bodyPr>
            <a:spAutoFit/>
          </a:bodyPr>
          <a:lstStyle/>
          <a:p>
            <a:pPr algn="ctr" defTabSz="955175">
              <a:buClr>
                <a:schemeClr val="tx2"/>
              </a:buClr>
              <a:defRPr/>
            </a:pPr>
            <a:r>
              <a:rPr lang="en-US" sz="1600" b="1" kern="0" dirty="0" smtClean="0">
                <a:solidFill>
                  <a:schemeClr val="tx1"/>
                </a:solidFill>
                <a:latin typeface="Times New Roman"/>
                <a:cs typeface="Times New Roman"/>
              </a:rPr>
              <a:t> </a:t>
            </a:r>
            <a:r>
              <a:rPr lang="en-US" sz="1600" b="1" kern="0" dirty="0" err="1" smtClean="0">
                <a:solidFill>
                  <a:schemeClr val="tx1"/>
                </a:solidFill>
                <a:latin typeface="Times New Roman"/>
                <a:cs typeface="Times New Roman"/>
              </a:rPr>
              <a:t>Mrs</a:t>
            </a:r>
            <a:r>
              <a:rPr lang="en-US" sz="1600" b="1" kern="0" dirty="0" smtClean="0">
                <a:solidFill>
                  <a:schemeClr val="tx1"/>
                </a:solidFill>
                <a:latin typeface="Times New Roman"/>
                <a:cs typeface="Times New Roman"/>
              </a:rPr>
              <a:t> </a:t>
            </a:r>
            <a:r>
              <a:rPr lang="en-US" sz="1600" b="1" kern="0" dirty="0" err="1" smtClean="0">
                <a:solidFill>
                  <a:schemeClr val="tx1"/>
                </a:solidFill>
                <a:latin typeface="Times New Roman"/>
                <a:cs typeface="Times New Roman"/>
              </a:rPr>
              <a:t>Ibukun</a:t>
            </a:r>
            <a:r>
              <a:rPr lang="en-US" sz="1600" b="1" kern="0" dirty="0" smtClean="0">
                <a:solidFill>
                  <a:schemeClr val="tx1"/>
                </a:solidFill>
                <a:latin typeface="Times New Roman"/>
                <a:cs typeface="Times New Roman"/>
              </a:rPr>
              <a:t> </a:t>
            </a:r>
            <a:r>
              <a:rPr lang="en-US" sz="1600" b="1" kern="0" dirty="0" err="1" smtClean="0">
                <a:solidFill>
                  <a:schemeClr val="tx1"/>
                </a:solidFill>
                <a:latin typeface="Times New Roman"/>
                <a:cs typeface="Times New Roman"/>
              </a:rPr>
              <a:t>Odusote</a:t>
            </a:r>
            <a:r>
              <a:rPr lang="en-US" sz="1600" b="1" kern="0" dirty="0" smtClean="0">
                <a:solidFill>
                  <a:schemeClr val="tx1"/>
                </a:solidFill>
                <a:latin typeface="Times New Roman"/>
                <a:cs typeface="Times New Roman"/>
              </a:rPr>
              <a:t> </a:t>
            </a:r>
          </a:p>
          <a:p>
            <a:pPr algn="ctr" defTabSz="955175">
              <a:buClr>
                <a:schemeClr val="tx2"/>
              </a:buClr>
              <a:defRPr/>
            </a:pPr>
            <a:r>
              <a:rPr lang="en-US" sz="1600" b="1" kern="0" dirty="0" smtClean="0">
                <a:solidFill>
                  <a:schemeClr val="tx1"/>
                </a:solidFill>
                <a:latin typeface="Times New Roman"/>
                <a:cs typeface="Times New Roman"/>
              </a:rPr>
              <a:t>Permanent Secretary </a:t>
            </a:r>
          </a:p>
          <a:p>
            <a:pPr algn="ctr" defTabSz="955175">
              <a:buClr>
                <a:schemeClr val="tx2"/>
              </a:buClr>
              <a:defRPr/>
            </a:pPr>
            <a:r>
              <a:rPr lang="en-US" sz="1600" b="1" kern="0" dirty="0" smtClean="0">
                <a:solidFill>
                  <a:schemeClr val="tx1"/>
                </a:solidFill>
                <a:latin typeface="Times New Roman"/>
                <a:cs typeface="Times New Roman"/>
              </a:rPr>
              <a:t>Federal Ministry of Agriculture and Rural Development</a:t>
            </a:r>
            <a:endParaRPr lang="en-US" sz="1600" b="1" kern="0" dirty="0">
              <a:solidFill>
                <a:schemeClr val="tx1"/>
              </a:solidFill>
              <a:latin typeface="Times New Roman"/>
              <a:cs typeface="Times New Roman"/>
            </a:endParaRPr>
          </a:p>
        </p:txBody>
      </p:sp>
    </p:spTree>
    <p:extLst>
      <p:ext uri="{BB962C8B-B14F-4D97-AF65-F5344CB8AC3E}">
        <p14:creationId xmlns:p14="http://schemas.microsoft.com/office/powerpoint/2010/main" val="17084903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81" y="5461000"/>
            <a:ext cx="9905819" cy="711200"/>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endParaRPr kumimoji="0" lang="en-US" sz="1200" b="0" i="0" u="none" strike="noStrike" cap="none" normalizeH="0" baseline="0" smtClean="0">
              <a:ln>
                <a:noFill/>
              </a:ln>
              <a:solidFill>
                <a:schemeClr val="bg2"/>
              </a:solidFill>
              <a:effectLst/>
              <a:latin typeface="Arial" charset="0"/>
            </a:endParaRPr>
          </a:p>
        </p:txBody>
      </p:sp>
      <p:cxnSp>
        <p:nvCxnSpPr>
          <p:cNvPr id="40" name="Straight Arrow Connector 39"/>
          <p:cNvCxnSpPr/>
          <p:nvPr/>
        </p:nvCxnSpPr>
        <p:spPr>
          <a:xfrm flipV="1">
            <a:off x="2830604" y="905164"/>
            <a:ext cx="3320814" cy="2105891"/>
          </a:xfrm>
          <a:prstGeom prst="straightConnector1">
            <a:avLst/>
          </a:prstGeom>
          <a:ln>
            <a:solidFill>
              <a:srgbClr val="A3D900"/>
            </a:solidFill>
            <a:tailEnd type="arrow"/>
          </a:ln>
        </p:spPr>
        <p:style>
          <a:lnRef idx="2">
            <a:schemeClr val="accent3"/>
          </a:lnRef>
          <a:fillRef idx="0">
            <a:schemeClr val="accent3"/>
          </a:fillRef>
          <a:effectRef idx="1">
            <a:schemeClr val="accent3"/>
          </a:effectRef>
          <a:fontRef idx="minor">
            <a:schemeClr val="tx1"/>
          </a:fontRef>
        </p:style>
      </p:cxnSp>
      <p:grpSp>
        <p:nvGrpSpPr>
          <p:cNvPr id="23" name="Group 22"/>
          <p:cNvGrpSpPr/>
          <p:nvPr/>
        </p:nvGrpSpPr>
        <p:grpSpPr>
          <a:xfrm>
            <a:off x="71972" y="48736"/>
            <a:ext cx="2047328" cy="694267"/>
            <a:chOff x="304800" y="133350"/>
            <a:chExt cx="1889841" cy="520700"/>
          </a:xfrm>
        </p:grpSpPr>
        <p:pic>
          <p:nvPicPr>
            <p:cNvPr id="27" name="Picture 5"/>
            <p:cNvPicPr>
              <a:picLocks noChangeAspect="1" noChangeArrowheads="1"/>
            </p:cNvPicPr>
            <p:nvPr/>
          </p:nvPicPr>
          <p:blipFill>
            <a:blip r:embed="rId3"/>
            <a:srcRect/>
            <a:stretch>
              <a:fillRect/>
            </a:stretch>
          </p:blipFill>
          <p:spPr bwMode="auto">
            <a:xfrm>
              <a:off x="304800" y="209550"/>
              <a:ext cx="495300" cy="444500"/>
            </a:xfrm>
            <a:prstGeom prst="rect">
              <a:avLst/>
            </a:prstGeom>
            <a:noFill/>
            <a:ln w="9525">
              <a:noFill/>
              <a:miter lim="800000"/>
              <a:headEnd/>
              <a:tailEnd/>
            </a:ln>
            <a:effectLst/>
          </p:spPr>
        </p:pic>
        <p:sp>
          <p:nvSpPr>
            <p:cNvPr id="28" name="TextBox 27"/>
            <p:cNvSpPr txBox="1"/>
            <p:nvPr/>
          </p:nvSpPr>
          <p:spPr>
            <a:xfrm>
              <a:off x="762000" y="133350"/>
              <a:ext cx="1432641" cy="473207"/>
            </a:xfrm>
            <a:prstGeom prst="rect">
              <a:avLst/>
            </a:prstGeom>
            <a:noFill/>
          </p:spPr>
          <p:txBody>
            <a:bodyPr wrap="none" rtlCol="0">
              <a:spAutoFit/>
            </a:bodyPr>
            <a:lstStyle/>
            <a:p>
              <a:r>
                <a:rPr lang="en-US" sz="1900" b="1" dirty="0">
                  <a:solidFill>
                    <a:srgbClr val="008000"/>
                  </a:solidFill>
                </a:rPr>
                <a:t>FMARD</a:t>
              </a:r>
            </a:p>
            <a:p>
              <a:r>
                <a:rPr lang="en-US" sz="800" dirty="0">
                  <a:solidFill>
                    <a:srgbClr val="008000"/>
                  </a:solidFill>
                </a:rPr>
                <a:t>Federal Ministry of Agriculture</a:t>
              </a:r>
            </a:p>
            <a:p>
              <a:r>
                <a:rPr lang="en-US" sz="800" dirty="0">
                  <a:solidFill>
                    <a:srgbClr val="008000"/>
                  </a:solidFill>
                </a:rPr>
                <a:t> and Rural Development</a:t>
              </a:r>
              <a:endParaRPr lang="en-US" sz="800" dirty="0">
                <a:solidFill>
                  <a:srgbClr val="008000"/>
                </a:solidFill>
              </a:endParaRPr>
            </a:p>
          </p:txBody>
        </p:sp>
      </p:grpSp>
      <p:sp>
        <p:nvSpPr>
          <p:cNvPr id="34" name="Slide Number Placeholder 33"/>
          <p:cNvSpPr>
            <a:spLocks noGrp="1"/>
          </p:cNvSpPr>
          <p:nvPr>
            <p:ph type="sldNum" sz="quarter" idx="12"/>
          </p:nvPr>
        </p:nvSpPr>
        <p:spPr/>
        <p:txBody>
          <a:bodyPr/>
          <a:lstStyle/>
          <a:p>
            <a:fld id="{1490E372-16E5-448B-8779-3CCC855B5AE6}" type="slidenum">
              <a:rPr lang="en-US" smtClean="0"/>
              <a:pPr/>
              <a:t>1</a:t>
            </a:fld>
            <a:endParaRPr lang="en-US" dirty="0"/>
          </a:p>
        </p:txBody>
      </p:sp>
      <p:pic>
        <p:nvPicPr>
          <p:cNvPr id="576514" name="Picture 2" descr="I:\NIG.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01454" y="2344956"/>
            <a:ext cx="2529150" cy="19969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bwMode="auto">
          <a:xfrm>
            <a:off x="8081818" y="48736"/>
            <a:ext cx="1745673" cy="694267"/>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endParaRPr kumimoji="0" lang="en-US" sz="1200" b="0" i="0" u="none" strike="noStrike" cap="none" normalizeH="0" baseline="0" smtClean="0">
              <a:ln>
                <a:noFill/>
              </a:ln>
              <a:solidFill>
                <a:schemeClr val="bg2"/>
              </a:solidFill>
              <a:effectLst/>
              <a:latin typeface="Arial" charset="0"/>
            </a:endParaRPr>
          </a:p>
        </p:txBody>
      </p:sp>
      <p:sp>
        <p:nvSpPr>
          <p:cNvPr id="22" name="Rounded Rectangle 21"/>
          <p:cNvSpPr/>
          <p:nvPr/>
        </p:nvSpPr>
        <p:spPr>
          <a:xfrm>
            <a:off x="6363854" y="323304"/>
            <a:ext cx="2937164" cy="839398"/>
          </a:xfrm>
          <a:prstGeom prst="roundRect">
            <a:avLst/>
          </a:prstGeom>
          <a:noFill/>
          <a:ln>
            <a:solidFill>
              <a:srgbClr val="00B050"/>
            </a:solid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00B050"/>
                </a:solidFill>
              </a:rPr>
              <a:t>Blessed with adequate rainfall</a:t>
            </a:r>
            <a:endParaRPr lang="en-US" sz="2000" b="1" dirty="0" smtClean="0">
              <a:solidFill>
                <a:srgbClr val="00B050"/>
              </a:solidFill>
            </a:endParaRPr>
          </a:p>
        </p:txBody>
      </p:sp>
      <p:sp>
        <p:nvSpPr>
          <p:cNvPr id="29" name="Rounded Rectangle 28"/>
          <p:cNvSpPr/>
          <p:nvPr/>
        </p:nvSpPr>
        <p:spPr>
          <a:xfrm>
            <a:off x="6253018" y="1622092"/>
            <a:ext cx="2937164" cy="927143"/>
          </a:xfrm>
          <a:prstGeom prst="roundRect">
            <a:avLst/>
          </a:prstGeom>
          <a:noFill/>
          <a:ln>
            <a:solidFill>
              <a:srgbClr val="00B050"/>
            </a:solid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00B050"/>
                </a:solidFill>
              </a:rPr>
              <a:t>84 million hectares of arable land</a:t>
            </a:r>
            <a:endParaRPr lang="en-US" sz="2000" b="1" dirty="0" smtClean="0">
              <a:solidFill>
                <a:srgbClr val="00B050"/>
              </a:solidFill>
            </a:endParaRPr>
          </a:p>
        </p:txBody>
      </p:sp>
      <p:sp>
        <p:nvSpPr>
          <p:cNvPr id="35" name="Rounded Rectangle 34"/>
          <p:cNvSpPr/>
          <p:nvPr/>
        </p:nvSpPr>
        <p:spPr>
          <a:xfrm>
            <a:off x="6253018" y="2727038"/>
            <a:ext cx="2937164" cy="839398"/>
          </a:xfrm>
          <a:prstGeom prst="roundRect">
            <a:avLst/>
          </a:prstGeom>
          <a:noFill/>
          <a:ln w="28575">
            <a:solidFill>
              <a:srgbClr val="00B050"/>
            </a:solid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00B050"/>
                </a:solidFill>
              </a:rPr>
              <a:t>Population of over 170 million</a:t>
            </a:r>
            <a:endParaRPr lang="en-US" sz="2000" b="1" dirty="0" smtClean="0">
              <a:solidFill>
                <a:srgbClr val="00B050"/>
              </a:solidFill>
            </a:endParaRPr>
          </a:p>
        </p:txBody>
      </p:sp>
      <p:cxnSp>
        <p:nvCxnSpPr>
          <p:cNvPr id="36" name="Straight Arrow Connector 35"/>
          <p:cNvCxnSpPr/>
          <p:nvPr/>
        </p:nvCxnSpPr>
        <p:spPr>
          <a:xfrm flipV="1">
            <a:off x="2678545" y="2224203"/>
            <a:ext cx="3472873" cy="1177979"/>
          </a:xfrm>
          <a:prstGeom prst="straightConnector1">
            <a:avLst/>
          </a:prstGeom>
          <a:ln>
            <a:solidFill>
              <a:srgbClr val="A3D900"/>
            </a:solidFill>
            <a:tailEnd type="arrow"/>
          </a:ln>
        </p:spPr>
        <p:style>
          <a:lnRef idx="2">
            <a:schemeClr val="accent3"/>
          </a:lnRef>
          <a:fillRef idx="0">
            <a:schemeClr val="accent3"/>
          </a:fillRef>
          <a:effectRef idx="1">
            <a:schemeClr val="accent3"/>
          </a:effectRef>
          <a:fontRef idx="minor">
            <a:schemeClr val="tx1"/>
          </a:fontRef>
        </p:style>
      </p:cxnSp>
      <p:cxnSp>
        <p:nvCxnSpPr>
          <p:cNvPr id="37" name="Straight Arrow Connector 36"/>
          <p:cNvCxnSpPr/>
          <p:nvPr/>
        </p:nvCxnSpPr>
        <p:spPr>
          <a:xfrm flipV="1">
            <a:off x="2429164" y="3146737"/>
            <a:ext cx="3583709" cy="510890"/>
          </a:xfrm>
          <a:prstGeom prst="straightConnector1">
            <a:avLst/>
          </a:prstGeom>
          <a:ln>
            <a:solidFill>
              <a:srgbClr val="A3D900"/>
            </a:solidFill>
            <a:tailEnd type="arrow"/>
          </a:ln>
        </p:spPr>
        <p:style>
          <a:lnRef idx="2">
            <a:schemeClr val="accent3"/>
          </a:lnRef>
          <a:fillRef idx="0">
            <a:schemeClr val="accent3"/>
          </a:fillRef>
          <a:effectRef idx="1">
            <a:schemeClr val="accent3"/>
          </a:effectRef>
          <a:fontRef idx="minor">
            <a:schemeClr val="tx1"/>
          </a:fontRef>
        </p:style>
      </p:cxnSp>
      <p:cxnSp>
        <p:nvCxnSpPr>
          <p:cNvPr id="15" name="Straight Connector 14"/>
          <p:cNvCxnSpPr/>
          <p:nvPr/>
        </p:nvCxnSpPr>
        <p:spPr bwMode="auto">
          <a:xfrm>
            <a:off x="6012873" y="3897759"/>
            <a:ext cx="3232727" cy="0"/>
          </a:xfrm>
          <a:prstGeom prst="line">
            <a:avLst/>
          </a:prstGeom>
          <a:solidFill>
            <a:schemeClr val="accent1"/>
          </a:solidFill>
          <a:ln w="2857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p:cNvSpPr txBox="1"/>
          <p:nvPr/>
        </p:nvSpPr>
        <p:spPr>
          <a:xfrm>
            <a:off x="5139431" y="3657627"/>
            <a:ext cx="665567" cy="477054"/>
          </a:xfrm>
          <a:prstGeom prst="rect">
            <a:avLst/>
          </a:prstGeom>
          <a:noFill/>
        </p:spPr>
        <p:txBody>
          <a:bodyPr wrap="none" rtlCol="0">
            <a:spAutoFit/>
          </a:bodyPr>
          <a:lstStyle/>
          <a:p>
            <a:r>
              <a:rPr lang="en-US" sz="2500" dirty="0" smtClean="0">
                <a:solidFill>
                  <a:srgbClr val="FF0000"/>
                </a:solidFill>
              </a:rPr>
              <a:t>But</a:t>
            </a:r>
            <a:endParaRPr lang="en-US" sz="2500" dirty="0">
              <a:solidFill>
                <a:srgbClr val="FF0000"/>
              </a:solidFill>
            </a:endParaRPr>
          </a:p>
        </p:txBody>
      </p:sp>
      <p:sp>
        <p:nvSpPr>
          <p:cNvPr id="46" name="Rounded Rectangle 45"/>
          <p:cNvSpPr/>
          <p:nvPr/>
        </p:nvSpPr>
        <p:spPr>
          <a:xfrm>
            <a:off x="6253018" y="4015194"/>
            <a:ext cx="2937164" cy="839398"/>
          </a:xfrm>
          <a:prstGeom prst="roundRect">
            <a:avLst/>
          </a:prstGeom>
          <a:noFill/>
          <a:ln>
            <a:solidFill>
              <a:srgbClr val="00B05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00B050"/>
                </a:solidFill>
              </a:rPr>
              <a:t>World’s </a:t>
            </a:r>
            <a:r>
              <a:rPr lang="en-US" sz="2000" b="1" dirty="0">
                <a:solidFill>
                  <a:srgbClr val="00B050"/>
                </a:solidFill>
              </a:rPr>
              <a:t>largest importer of rice</a:t>
            </a:r>
          </a:p>
        </p:txBody>
      </p:sp>
      <p:sp>
        <p:nvSpPr>
          <p:cNvPr id="47" name="Rounded Rectangle 46"/>
          <p:cNvSpPr/>
          <p:nvPr/>
        </p:nvSpPr>
        <p:spPr>
          <a:xfrm>
            <a:off x="5804998" y="4950691"/>
            <a:ext cx="3810057" cy="1070036"/>
          </a:xfrm>
          <a:prstGeom prst="roundRect">
            <a:avLst/>
          </a:prstGeom>
          <a:noFill/>
          <a:ln>
            <a:solidFill>
              <a:srgbClr val="00B050"/>
            </a:solid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00B050"/>
                </a:solidFill>
              </a:rPr>
              <a:t>Only about 10% of </a:t>
            </a:r>
            <a:r>
              <a:rPr lang="en-US" sz="2000" b="1" dirty="0" smtClean="0">
                <a:solidFill>
                  <a:srgbClr val="00B050"/>
                </a:solidFill>
              </a:rPr>
              <a:t>the arable </a:t>
            </a:r>
            <a:r>
              <a:rPr lang="en-US" sz="2000" b="1" dirty="0">
                <a:solidFill>
                  <a:srgbClr val="00B050"/>
                </a:solidFill>
              </a:rPr>
              <a:t>land is being cultivated</a:t>
            </a:r>
            <a:endParaRPr lang="en-US" sz="2000" b="1" dirty="0">
              <a:solidFill>
                <a:srgbClr val="00B050"/>
              </a:solidFill>
            </a:endParaRPr>
          </a:p>
        </p:txBody>
      </p:sp>
      <p:cxnSp>
        <p:nvCxnSpPr>
          <p:cNvPr id="53" name="Straight Arrow Connector 52"/>
          <p:cNvCxnSpPr/>
          <p:nvPr/>
        </p:nvCxnSpPr>
        <p:spPr>
          <a:xfrm>
            <a:off x="2429164" y="3810027"/>
            <a:ext cx="3722254" cy="624866"/>
          </a:xfrm>
          <a:prstGeom prst="straightConnector1">
            <a:avLst/>
          </a:prstGeom>
          <a:ln>
            <a:solidFill>
              <a:srgbClr val="A3D900"/>
            </a:solidFill>
            <a:tailEnd type="arrow"/>
          </a:ln>
        </p:spPr>
        <p:style>
          <a:lnRef idx="2">
            <a:schemeClr val="accent3"/>
          </a:lnRef>
          <a:fillRef idx="0">
            <a:schemeClr val="accent3"/>
          </a:fillRef>
          <a:effectRef idx="1">
            <a:schemeClr val="accent3"/>
          </a:effectRef>
          <a:fontRef idx="minor">
            <a:schemeClr val="tx1"/>
          </a:fontRef>
        </p:style>
      </p:cxnSp>
      <p:cxnSp>
        <p:nvCxnSpPr>
          <p:cNvPr id="56" name="Straight Arrow Connector 55"/>
          <p:cNvCxnSpPr/>
          <p:nvPr/>
        </p:nvCxnSpPr>
        <p:spPr>
          <a:xfrm>
            <a:off x="2355273" y="3962427"/>
            <a:ext cx="3334327" cy="1413137"/>
          </a:xfrm>
          <a:prstGeom prst="straightConnector1">
            <a:avLst/>
          </a:prstGeom>
          <a:ln>
            <a:solidFill>
              <a:srgbClr val="A3D900"/>
            </a:solidFill>
            <a:tailEnd type="arrow"/>
          </a:ln>
        </p:spPr>
        <p:style>
          <a:lnRef idx="2">
            <a:schemeClr val="accent3"/>
          </a:lnRef>
          <a:fillRef idx="0">
            <a:schemeClr val="accent3"/>
          </a:fillRef>
          <a:effectRef idx="1">
            <a:schemeClr val="accent3"/>
          </a:effectRef>
          <a:fontRef idx="minor">
            <a:schemeClr val="tx1"/>
          </a:fontRef>
        </p:style>
      </p:cxnSp>
      <p:sp>
        <p:nvSpPr>
          <p:cNvPr id="54" name="TextBox 53"/>
          <p:cNvSpPr txBox="1"/>
          <p:nvPr/>
        </p:nvSpPr>
        <p:spPr>
          <a:xfrm>
            <a:off x="662150" y="3099439"/>
            <a:ext cx="1519968" cy="477054"/>
          </a:xfrm>
          <a:prstGeom prst="rect">
            <a:avLst/>
          </a:prstGeom>
          <a:noFill/>
        </p:spPr>
        <p:txBody>
          <a:bodyPr wrap="none" rtlCol="0">
            <a:spAutoFit/>
          </a:bodyPr>
          <a:lstStyle/>
          <a:p>
            <a:r>
              <a:rPr lang="en-US" sz="2500" b="1" dirty="0" smtClean="0">
                <a:solidFill>
                  <a:schemeClr val="bg1"/>
                </a:solidFill>
              </a:rPr>
              <a:t>NIGERIA</a:t>
            </a:r>
            <a:endParaRPr lang="en-US" sz="2500" b="1" dirty="0">
              <a:solidFill>
                <a:schemeClr val="bg1"/>
              </a:solidFill>
            </a:endParaRPr>
          </a:p>
        </p:txBody>
      </p:sp>
    </p:spTree>
    <p:extLst>
      <p:ext uri="{BB962C8B-B14F-4D97-AF65-F5344CB8AC3E}">
        <p14:creationId xmlns:p14="http://schemas.microsoft.com/office/powerpoint/2010/main" val="286022814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09" name="Object 13" hidden="1"/>
          <p:cNvGraphicFramePr>
            <a:graphicFrameLocks/>
          </p:cNvGraphicFramePr>
          <p:nvPr>
            <p:custDataLst>
              <p:tags r:id="rId2"/>
            </p:custDataLst>
          </p:nvPr>
        </p:nvGraphicFramePr>
        <p:xfrm>
          <a:off x="1756" y="1626"/>
          <a:ext cx="1754" cy="1619"/>
        </p:xfrm>
        <a:graphic>
          <a:graphicData uri="http://schemas.openxmlformats.org/presentationml/2006/ole">
            <mc:AlternateContent xmlns:mc="http://schemas.openxmlformats.org/markup-compatibility/2006">
              <mc:Choice xmlns:v="urn:schemas-microsoft-com:vml" Requires="v">
                <p:oleObj spid="_x0000_s404639" name="think-cell Slide" r:id="rId14" imgW="270" imgH="270" progId="">
                  <p:embed/>
                </p:oleObj>
              </mc:Choice>
              <mc:Fallback>
                <p:oleObj name="think-cell Slide" r:id="rId14" imgW="270" imgH="270" progId="">
                  <p:embed/>
                  <p:pic>
                    <p:nvPicPr>
                      <p:cNvPr id="0" name="Picture 16"/>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56" y="1626"/>
                        <a:ext cx="1754"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011" name="Rectangle 7"/>
          <p:cNvSpPr txBox="1">
            <a:spLocks/>
          </p:cNvSpPr>
          <p:nvPr>
            <p:custDataLst>
              <p:tags r:id="rId3"/>
            </p:custDataLst>
          </p:nvPr>
        </p:nvSpPr>
        <p:spPr bwMode="auto">
          <a:xfrm>
            <a:off x="368514" y="1362206"/>
            <a:ext cx="2944600" cy="4313380"/>
          </a:xfrm>
          <a:prstGeom prst="rect">
            <a:avLst/>
          </a:prstGeom>
          <a:solidFill>
            <a:schemeClr val="bg1"/>
          </a:solidFill>
          <a:ln w="19050">
            <a:solidFill>
              <a:schemeClr val="accent1"/>
            </a:solidFill>
            <a:miter lim="800000"/>
            <a:headEnd/>
            <a:tailEnd/>
          </a:ln>
        </p:spPr>
        <p:txBody>
          <a:bodyPr lIns="76953" tIns="76953" rIns="76953" bIns="76953" anchor="ctr"/>
          <a:lstStyle>
            <a:lvl1pPr marL="339725" indent="-339725"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buClr>
                <a:schemeClr val="tx2"/>
              </a:buClr>
            </a:pPr>
            <a:endParaRPr lang="en-US" sz="1500" b="1" dirty="0">
              <a:cs typeface="Calibri" charset="0"/>
            </a:endParaRPr>
          </a:p>
        </p:txBody>
      </p:sp>
      <p:sp>
        <p:nvSpPr>
          <p:cNvPr id="43012" name="Rectangle 7"/>
          <p:cNvSpPr txBox="1">
            <a:spLocks/>
          </p:cNvSpPr>
          <p:nvPr>
            <p:custDataLst>
              <p:tags r:id="rId4"/>
            </p:custDataLst>
          </p:nvPr>
        </p:nvSpPr>
        <p:spPr bwMode="auto">
          <a:xfrm>
            <a:off x="3460523" y="1362206"/>
            <a:ext cx="2944600" cy="4313380"/>
          </a:xfrm>
          <a:prstGeom prst="rect">
            <a:avLst/>
          </a:prstGeom>
          <a:solidFill>
            <a:schemeClr val="bg1"/>
          </a:solidFill>
          <a:ln w="19050">
            <a:solidFill>
              <a:schemeClr val="accent1"/>
            </a:solidFill>
            <a:miter lim="800000"/>
            <a:headEnd/>
            <a:tailEnd/>
          </a:ln>
        </p:spPr>
        <p:txBody>
          <a:bodyPr lIns="76953" tIns="76953" rIns="76953" bIns="76953" anchor="ctr"/>
          <a:lstStyle>
            <a:lvl1pPr marL="339725" indent="-339725"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buClr>
                <a:schemeClr val="tx2"/>
              </a:buClr>
            </a:pPr>
            <a:endParaRPr lang="en-US" sz="1500" b="1" dirty="0">
              <a:cs typeface="Calibri" charset="0"/>
            </a:endParaRPr>
          </a:p>
        </p:txBody>
      </p:sp>
      <p:sp>
        <p:nvSpPr>
          <p:cNvPr id="43013" name="Rectangle 7"/>
          <p:cNvSpPr txBox="1">
            <a:spLocks/>
          </p:cNvSpPr>
          <p:nvPr>
            <p:custDataLst>
              <p:tags r:id="rId5"/>
            </p:custDataLst>
          </p:nvPr>
        </p:nvSpPr>
        <p:spPr bwMode="auto">
          <a:xfrm>
            <a:off x="6552525" y="1362206"/>
            <a:ext cx="2944600" cy="4313380"/>
          </a:xfrm>
          <a:prstGeom prst="rect">
            <a:avLst/>
          </a:prstGeom>
          <a:solidFill>
            <a:schemeClr val="bg1"/>
          </a:solidFill>
          <a:ln w="19050">
            <a:solidFill>
              <a:schemeClr val="accent1"/>
            </a:solidFill>
            <a:miter lim="800000"/>
            <a:headEnd/>
            <a:tailEnd/>
          </a:ln>
        </p:spPr>
        <p:txBody>
          <a:bodyPr lIns="76953" tIns="76953" rIns="76953" bIns="76953" anchor="ctr"/>
          <a:lstStyle>
            <a:lvl1pPr marL="339725" indent="-339725"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buClr>
                <a:schemeClr val="tx2"/>
              </a:buClr>
            </a:pPr>
            <a:endParaRPr lang="en-US" sz="1500" b="1" dirty="0">
              <a:cs typeface="Calibri" charset="0"/>
            </a:endParaRPr>
          </a:p>
        </p:txBody>
      </p:sp>
      <p:pic>
        <p:nvPicPr>
          <p:cNvPr id="43014" name="Picture 9" descr="Niger_Delta.jpg"/>
          <p:cNvPicPr>
            <a:picLocks noChangeArrowheads="1"/>
          </p:cNvPicPr>
          <p:nvPr>
            <p:custDataLst>
              <p:tags r:id="rId6"/>
            </p:custDataLst>
          </p:nvPr>
        </p:nvPicPr>
        <p:blipFill>
          <a:blip r:embed="rId16" cstate="email">
            <a:extLst>
              <a:ext uri="{28A0092B-C50C-407E-A947-70E740481C1C}">
                <a14:useLocalDpi xmlns:a14="http://schemas.microsoft.com/office/drawing/2010/main" val="0"/>
              </a:ext>
            </a:extLst>
          </a:blip>
          <a:srcRect/>
          <a:stretch>
            <a:fillRect/>
          </a:stretch>
        </p:blipFill>
        <p:spPr bwMode="auto">
          <a:xfrm>
            <a:off x="6698176" y="1815740"/>
            <a:ext cx="2648034" cy="156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1"/>
          <p:cNvPicPr>
            <a:picLocks noChangeArrowheads="1"/>
          </p:cNvPicPr>
          <p:nvPr>
            <p:custDataLst>
              <p:tags r:id="rId7"/>
            </p:custDataLst>
          </p:nvPr>
        </p:nvPicPr>
        <p:blipFill>
          <a:blip r:embed="rId17" cstate="email">
            <a:extLst>
              <a:ext uri="{28A0092B-C50C-407E-A947-70E740481C1C}">
                <a14:useLocalDpi xmlns:a14="http://schemas.microsoft.com/office/drawing/2010/main" val="0"/>
              </a:ext>
            </a:extLst>
          </a:blip>
          <a:srcRect/>
          <a:stretch>
            <a:fillRect/>
          </a:stretch>
        </p:blipFill>
        <p:spPr bwMode="auto">
          <a:xfrm>
            <a:off x="3604415" y="1815740"/>
            <a:ext cx="2655054" cy="156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2"/>
          <p:cNvPicPr>
            <a:picLocks noChangeArrowheads="1"/>
          </p:cNvPicPr>
          <p:nvPr>
            <p:custDataLst>
              <p:tags r:id="rId8"/>
            </p:custDataLst>
          </p:nvPr>
        </p:nvPicPr>
        <p:blipFill>
          <a:blip r:embed="rId18" cstate="email">
            <a:extLst>
              <a:ext uri="{28A0092B-C50C-407E-A947-70E740481C1C}">
                <a14:useLocalDpi xmlns:a14="http://schemas.microsoft.com/office/drawing/2010/main" val="0"/>
              </a:ext>
            </a:extLst>
          </a:blip>
          <a:srcRect/>
          <a:stretch>
            <a:fillRect/>
          </a:stretch>
        </p:blipFill>
        <p:spPr bwMode="auto">
          <a:xfrm>
            <a:off x="519432" y="1815740"/>
            <a:ext cx="2648035" cy="156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Rectangle 7"/>
          <p:cNvSpPr txBox="1">
            <a:spLocks/>
          </p:cNvSpPr>
          <p:nvPr>
            <p:custDataLst>
              <p:tags r:id="rId9"/>
            </p:custDataLst>
          </p:nvPr>
        </p:nvSpPr>
        <p:spPr bwMode="auto">
          <a:xfrm>
            <a:off x="368514" y="1226147"/>
            <a:ext cx="2944600" cy="503740"/>
          </a:xfrm>
          <a:prstGeom prst="rect">
            <a:avLst/>
          </a:prstGeom>
          <a:solidFill>
            <a:srgbClr val="003300"/>
          </a:solidFill>
          <a:ln w="19050">
            <a:solidFill>
              <a:schemeClr val="accent1"/>
            </a:solidFill>
            <a:miter lim="800000"/>
            <a:headEnd/>
            <a:tailEnd/>
          </a:ln>
        </p:spPr>
        <p:txBody>
          <a:bodyPr lIns="76953" tIns="76953" rIns="76953" bIns="76953" anchor="ctr"/>
          <a:lstStyle>
            <a:lvl1pPr marL="339725" indent="-339725"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buClr>
                <a:schemeClr val="tx2"/>
              </a:buClr>
            </a:pPr>
            <a:r>
              <a:rPr lang="en-US" sz="1600" b="1" dirty="0">
                <a:solidFill>
                  <a:schemeClr val="bg1"/>
                </a:solidFill>
                <a:cs typeface="Calibri" charset="0"/>
              </a:rPr>
              <a:t>Large Internal Market</a:t>
            </a:r>
          </a:p>
        </p:txBody>
      </p:sp>
      <p:sp>
        <p:nvSpPr>
          <p:cNvPr id="43018" name="Rectangle 7"/>
          <p:cNvSpPr txBox="1">
            <a:spLocks/>
          </p:cNvSpPr>
          <p:nvPr>
            <p:custDataLst>
              <p:tags r:id="rId10"/>
            </p:custDataLst>
          </p:nvPr>
        </p:nvSpPr>
        <p:spPr bwMode="auto">
          <a:xfrm>
            <a:off x="3460523" y="1187740"/>
            <a:ext cx="2944600" cy="542148"/>
          </a:xfrm>
          <a:prstGeom prst="rect">
            <a:avLst/>
          </a:prstGeom>
          <a:solidFill>
            <a:srgbClr val="003300"/>
          </a:solidFill>
          <a:ln w="19050">
            <a:solidFill>
              <a:schemeClr val="accent1"/>
            </a:solidFill>
            <a:miter lim="800000"/>
            <a:headEnd/>
            <a:tailEnd/>
          </a:ln>
        </p:spPr>
        <p:txBody>
          <a:bodyPr lIns="76953" tIns="76953" rIns="76953" bIns="76953" anchor="ctr"/>
          <a:lstStyle>
            <a:lvl1pPr marL="339725" indent="-339725"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buClr>
                <a:schemeClr val="tx2"/>
              </a:buClr>
            </a:pPr>
            <a:r>
              <a:rPr lang="en-US" sz="1600" b="1" dirty="0">
                <a:solidFill>
                  <a:schemeClr val="bg1"/>
                </a:solidFill>
                <a:cs typeface="Calibri" charset="0"/>
              </a:rPr>
              <a:t>Expansive Unutilized Land</a:t>
            </a:r>
          </a:p>
        </p:txBody>
      </p:sp>
      <p:sp>
        <p:nvSpPr>
          <p:cNvPr id="43019" name="Rectangle 7"/>
          <p:cNvSpPr txBox="1">
            <a:spLocks/>
          </p:cNvSpPr>
          <p:nvPr>
            <p:custDataLst>
              <p:tags r:id="rId11"/>
            </p:custDataLst>
          </p:nvPr>
        </p:nvSpPr>
        <p:spPr bwMode="auto">
          <a:xfrm>
            <a:off x="6552525" y="1226147"/>
            <a:ext cx="2944600" cy="503740"/>
          </a:xfrm>
          <a:prstGeom prst="rect">
            <a:avLst/>
          </a:prstGeom>
          <a:solidFill>
            <a:srgbClr val="003300"/>
          </a:solidFill>
          <a:ln w="19050">
            <a:solidFill>
              <a:schemeClr val="accent1"/>
            </a:solidFill>
            <a:miter lim="800000"/>
            <a:headEnd/>
            <a:tailEnd/>
          </a:ln>
        </p:spPr>
        <p:txBody>
          <a:bodyPr lIns="76953" tIns="76953" rIns="76953" bIns="76953" anchor="ctr"/>
          <a:lstStyle>
            <a:lvl1pPr marL="339725" indent="-339725"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buClr>
                <a:schemeClr val="tx2"/>
              </a:buClr>
            </a:pPr>
            <a:r>
              <a:rPr lang="en-US" sz="1600" b="1" dirty="0">
                <a:solidFill>
                  <a:schemeClr val="bg1"/>
                </a:solidFill>
                <a:cs typeface="Calibri" charset="0"/>
              </a:rPr>
              <a:t>Abundant Water Resources</a:t>
            </a:r>
          </a:p>
        </p:txBody>
      </p:sp>
      <p:sp>
        <p:nvSpPr>
          <p:cNvPr id="43020" name="Rectangle 10"/>
          <p:cNvSpPr txBox="1">
            <a:spLocks noChangeArrowheads="1"/>
          </p:cNvSpPr>
          <p:nvPr/>
        </p:nvSpPr>
        <p:spPr bwMode="auto">
          <a:xfrm>
            <a:off x="447488" y="3420901"/>
            <a:ext cx="2774381" cy="152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892175" eaLnBrk="0" hangingPunct="0">
              <a:defRPr sz="1200">
                <a:solidFill>
                  <a:schemeClr val="bg2"/>
                </a:solidFill>
                <a:latin typeface="Arial" charset="0"/>
                <a:ea typeface="ＭＳ Ｐゴシック" charset="0"/>
                <a:cs typeface="ＭＳ Ｐゴシック" charset="0"/>
              </a:defRPr>
            </a:lvl1pPr>
            <a:lvl2pPr marL="190500" indent="-188913"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lvl="1" eaLnBrk="1" hangingPunct="1">
              <a:spcBef>
                <a:spcPct val="30000"/>
              </a:spcBef>
              <a:buClr>
                <a:srgbClr val="355422"/>
              </a:buClr>
              <a:buFont typeface="Arial" charset="0"/>
              <a:buChar char="▪"/>
            </a:pPr>
            <a:r>
              <a:rPr lang="en-ZA" sz="1500" b="1" dirty="0">
                <a:solidFill>
                  <a:srgbClr val="FF0000"/>
                </a:solidFill>
                <a:cs typeface="Calibri" charset="0"/>
                <a:sym typeface="Calibri" charset="0"/>
              </a:rPr>
              <a:t>167 million </a:t>
            </a:r>
            <a:r>
              <a:rPr lang="en-ZA" sz="1500" dirty="0">
                <a:solidFill>
                  <a:srgbClr val="000000"/>
                </a:solidFill>
                <a:cs typeface="Calibri" charset="0"/>
                <a:sym typeface="Calibri" charset="0"/>
              </a:rPr>
              <a:t>people</a:t>
            </a:r>
          </a:p>
          <a:p>
            <a:pPr lvl="1" eaLnBrk="1" hangingPunct="1">
              <a:spcBef>
                <a:spcPct val="30000"/>
              </a:spcBef>
              <a:buClr>
                <a:srgbClr val="355422"/>
              </a:buClr>
              <a:buFont typeface="Arial" charset="0"/>
              <a:buChar char="▪"/>
            </a:pPr>
            <a:r>
              <a:rPr lang="en-ZA" sz="1500" dirty="0">
                <a:solidFill>
                  <a:srgbClr val="000000"/>
                </a:solidFill>
                <a:cs typeface="Calibri" charset="0"/>
                <a:sym typeface="Calibri" charset="0"/>
              </a:rPr>
              <a:t>Large </a:t>
            </a:r>
            <a:r>
              <a:rPr lang="en-ZA" sz="1500" b="1" dirty="0">
                <a:solidFill>
                  <a:srgbClr val="000000"/>
                </a:solidFill>
                <a:cs typeface="Calibri" charset="0"/>
                <a:sym typeface="Calibri" charset="0"/>
              </a:rPr>
              <a:t>labour force </a:t>
            </a:r>
            <a:r>
              <a:rPr lang="en-ZA" sz="1500" b="1" dirty="0">
                <a:solidFill>
                  <a:srgbClr val="FF0000"/>
                </a:solidFill>
                <a:cs typeface="Calibri" charset="0"/>
                <a:sym typeface="Calibri" charset="0"/>
              </a:rPr>
              <a:t>~ 110 million youth expected in the workforce by 2020</a:t>
            </a:r>
          </a:p>
          <a:p>
            <a:pPr lvl="1" eaLnBrk="1" hangingPunct="1">
              <a:spcBef>
                <a:spcPct val="30000"/>
              </a:spcBef>
              <a:buClr>
                <a:srgbClr val="355422"/>
              </a:buClr>
              <a:buFont typeface="Arial" charset="0"/>
              <a:buChar char="▪"/>
            </a:pPr>
            <a:r>
              <a:rPr lang="en-ZA" sz="1500" dirty="0">
                <a:solidFill>
                  <a:srgbClr val="000000"/>
                </a:solidFill>
                <a:cs typeface="Calibri" charset="0"/>
                <a:sym typeface="Calibri" charset="0"/>
              </a:rPr>
              <a:t>Low wages for agricultural intensification</a:t>
            </a:r>
          </a:p>
        </p:txBody>
      </p:sp>
      <p:sp>
        <p:nvSpPr>
          <p:cNvPr id="43021" name="Rectangle 10"/>
          <p:cNvSpPr txBox="1">
            <a:spLocks noChangeArrowheads="1"/>
          </p:cNvSpPr>
          <p:nvPr/>
        </p:nvSpPr>
        <p:spPr bwMode="auto">
          <a:xfrm>
            <a:off x="3553530" y="3420907"/>
            <a:ext cx="2772627" cy="1985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892175" eaLnBrk="0" hangingPunct="0">
              <a:defRPr sz="1200">
                <a:solidFill>
                  <a:schemeClr val="bg2"/>
                </a:solidFill>
                <a:latin typeface="Arial" charset="0"/>
                <a:ea typeface="ＭＳ Ｐゴシック" charset="0"/>
                <a:cs typeface="ＭＳ Ｐゴシック" charset="0"/>
              </a:defRPr>
            </a:lvl1pPr>
            <a:lvl2pPr marL="190500" indent="-188913"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lvl="1" eaLnBrk="1" hangingPunct="1">
              <a:spcBef>
                <a:spcPct val="30000"/>
              </a:spcBef>
              <a:buClr>
                <a:srgbClr val="355422"/>
              </a:buClr>
              <a:buFont typeface="Arial" charset="0"/>
              <a:buChar char="▪"/>
            </a:pPr>
            <a:r>
              <a:rPr lang="en-US" sz="1500" dirty="0">
                <a:solidFill>
                  <a:schemeClr val="tx1"/>
                </a:solidFill>
                <a:cs typeface="Calibri" charset="0"/>
              </a:rPr>
              <a:t>There are </a:t>
            </a:r>
            <a:r>
              <a:rPr lang="en-US" sz="1500" b="1" dirty="0">
                <a:solidFill>
                  <a:srgbClr val="FF0000"/>
                </a:solidFill>
                <a:cs typeface="Calibri" charset="0"/>
              </a:rPr>
              <a:t>84 Million hectares </a:t>
            </a:r>
            <a:r>
              <a:rPr lang="en-US" sz="1500" b="1" dirty="0">
                <a:solidFill>
                  <a:srgbClr val="263B19"/>
                </a:solidFill>
                <a:cs typeface="Calibri" charset="0"/>
              </a:rPr>
              <a:t>of arable land </a:t>
            </a:r>
            <a:r>
              <a:rPr lang="en-US" sz="1500" dirty="0">
                <a:solidFill>
                  <a:schemeClr val="tx1"/>
                </a:solidFill>
                <a:cs typeface="Calibri" charset="0"/>
              </a:rPr>
              <a:t>in Nigeria </a:t>
            </a:r>
          </a:p>
          <a:p>
            <a:pPr lvl="1" eaLnBrk="1" hangingPunct="1">
              <a:spcBef>
                <a:spcPct val="30000"/>
              </a:spcBef>
              <a:buClr>
                <a:srgbClr val="355422"/>
              </a:buClr>
              <a:buFont typeface="Arial" charset="0"/>
              <a:buChar char="▪"/>
            </a:pPr>
            <a:r>
              <a:rPr lang="en-US" sz="1500" b="1" dirty="0">
                <a:solidFill>
                  <a:srgbClr val="263B19"/>
                </a:solidFill>
                <a:cs typeface="Calibri" charset="0"/>
              </a:rPr>
              <a:t>60% </a:t>
            </a:r>
            <a:r>
              <a:rPr lang="en-US" sz="1500" dirty="0">
                <a:solidFill>
                  <a:schemeClr val="tx1"/>
                </a:solidFill>
                <a:cs typeface="Calibri" charset="0"/>
              </a:rPr>
              <a:t>of the arable land is </a:t>
            </a:r>
            <a:r>
              <a:rPr lang="en-US" sz="1500" b="1" dirty="0">
                <a:solidFill>
                  <a:srgbClr val="263B19"/>
                </a:solidFill>
                <a:cs typeface="Calibri" charset="0"/>
              </a:rPr>
              <a:t>unutilized</a:t>
            </a:r>
          </a:p>
          <a:p>
            <a:pPr lvl="1" eaLnBrk="1" hangingPunct="1">
              <a:spcBef>
                <a:spcPct val="30000"/>
              </a:spcBef>
              <a:buClr>
                <a:srgbClr val="355422"/>
              </a:buClr>
              <a:buFont typeface="Arial" charset="0"/>
              <a:buChar char="▪"/>
            </a:pPr>
            <a:r>
              <a:rPr lang="en-US" sz="1500" dirty="0">
                <a:solidFill>
                  <a:srgbClr val="000000"/>
                </a:solidFill>
                <a:cs typeface="Calibri" charset="0"/>
              </a:rPr>
              <a:t>There is a </a:t>
            </a:r>
            <a:r>
              <a:rPr lang="en-US" sz="1500" dirty="0">
                <a:solidFill>
                  <a:schemeClr val="tx1"/>
                </a:solidFill>
                <a:cs typeface="Calibri" charset="0"/>
              </a:rPr>
              <a:t>potential irrigable area of </a:t>
            </a:r>
            <a:r>
              <a:rPr lang="en-US" sz="1500" b="1" dirty="0">
                <a:solidFill>
                  <a:srgbClr val="FF0000"/>
                </a:solidFill>
                <a:cs typeface="Calibri" charset="0"/>
              </a:rPr>
              <a:t>3.14 Million hectares</a:t>
            </a:r>
            <a:r>
              <a:rPr lang="en-US" sz="1500" dirty="0">
                <a:solidFill>
                  <a:srgbClr val="000000"/>
                </a:solidFill>
                <a:cs typeface="Calibri" charset="0"/>
              </a:rPr>
              <a:t>, of which less than 1% is currently irrigated </a:t>
            </a:r>
          </a:p>
        </p:txBody>
      </p:sp>
      <p:sp>
        <p:nvSpPr>
          <p:cNvPr id="43022" name="Rectangle 10"/>
          <p:cNvSpPr txBox="1">
            <a:spLocks noChangeArrowheads="1"/>
          </p:cNvSpPr>
          <p:nvPr/>
        </p:nvSpPr>
        <p:spPr bwMode="auto">
          <a:xfrm>
            <a:off x="6638513" y="3420901"/>
            <a:ext cx="2876161" cy="152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892175" eaLnBrk="0" hangingPunct="0">
              <a:defRPr sz="1200">
                <a:solidFill>
                  <a:schemeClr val="bg2"/>
                </a:solidFill>
                <a:latin typeface="Arial" charset="0"/>
                <a:ea typeface="ＭＳ Ｐゴシック" charset="0"/>
                <a:cs typeface="ＭＳ Ｐゴシック" charset="0"/>
              </a:defRPr>
            </a:lvl1pPr>
            <a:lvl2pPr marL="190500" indent="-188913"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lvl="1" eaLnBrk="1" hangingPunct="1">
              <a:spcBef>
                <a:spcPct val="30000"/>
              </a:spcBef>
              <a:buClr>
                <a:srgbClr val="355422"/>
              </a:buClr>
              <a:buFont typeface="Arial" charset="0"/>
              <a:buChar char="▪"/>
            </a:pPr>
            <a:r>
              <a:rPr lang="en-US" sz="1500" b="1" dirty="0">
                <a:solidFill>
                  <a:srgbClr val="263B19"/>
                </a:solidFill>
                <a:cs typeface="Calibri" charset="0"/>
              </a:rPr>
              <a:t>279 BN cubic meters of available surface water</a:t>
            </a:r>
            <a:r>
              <a:rPr lang="en-US" sz="1500" dirty="0">
                <a:solidFill>
                  <a:schemeClr val="tx1"/>
                </a:solidFill>
                <a:cs typeface="Calibri" charset="0"/>
              </a:rPr>
              <a:t> </a:t>
            </a:r>
          </a:p>
          <a:p>
            <a:pPr lvl="1" eaLnBrk="1" hangingPunct="1">
              <a:spcBef>
                <a:spcPct val="30000"/>
              </a:spcBef>
              <a:buClr>
                <a:srgbClr val="355422"/>
              </a:buClr>
              <a:buFont typeface="Arial" charset="0"/>
              <a:buChar char="▪"/>
            </a:pPr>
            <a:r>
              <a:rPr lang="en-US" sz="1500" b="1" dirty="0">
                <a:solidFill>
                  <a:srgbClr val="FF0000"/>
                </a:solidFill>
                <a:cs typeface="Calibri" charset="0"/>
              </a:rPr>
              <a:t>58 BN cubic meters of underground water</a:t>
            </a:r>
          </a:p>
          <a:p>
            <a:pPr lvl="1" eaLnBrk="1" hangingPunct="1">
              <a:spcBef>
                <a:spcPct val="30000"/>
              </a:spcBef>
              <a:buClr>
                <a:srgbClr val="355422"/>
              </a:buClr>
              <a:buFont typeface="Arial" charset="0"/>
              <a:buChar char="▪"/>
            </a:pPr>
            <a:r>
              <a:rPr lang="en-US" sz="1500" dirty="0">
                <a:solidFill>
                  <a:srgbClr val="000000"/>
                </a:solidFill>
                <a:cs typeface="Calibri" charset="0"/>
              </a:rPr>
              <a:t>3 of Africa’s 8 major river systems</a:t>
            </a:r>
            <a:endParaRPr lang="en-US" sz="1500" b="1" dirty="0">
              <a:solidFill>
                <a:srgbClr val="FF0000"/>
              </a:solidFill>
              <a:cs typeface="Calibri" charset="0"/>
            </a:endParaRPr>
          </a:p>
        </p:txBody>
      </p:sp>
      <p:sp>
        <p:nvSpPr>
          <p:cNvPr id="26" name="Title 2"/>
          <p:cNvSpPr>
            <a:spLocks noGrp="1"/>
          </p:cNvSpPr>
          <p:nvPr>
            <p:ph type="title"/>
          </p:nvPr>
        </p:nvSpPr>
        <p:spPr>
          <a:xfrm>
            <a:off x="140386" y="67311"/>
            <a:ext cx="9765614" cy="960509"/>
          </a:xfrm>
        </p:spPr>
        <p:txBody>
          <a:bodyPr/>
          <a:lstStyle/>
          <a:p>
            <a:pPr>
              <a:defRPr/>
            </a:pPr>
            <a:r>
              <a:rPr lang="en-ZA" sz="2400" dirty="0">
                <a:solidFill>
                  <a:srgbClr val="FF0000"/>
                </a:solidFill>
                <a:latin typeface="+mn-lt"/>
                <a:cs typeface="Calibri" pitchFamily="34" charset="0"/>
              </a:rPr>
              <a:t>Agriculture Holds the Key to Unlocking New Growth Frontiers in Nigeria and </a:t>
            </a:r>
            <a:r>
              <a:rPr lang="en-ZA" sz="2400" dirty="0" smtClean="0">
                <a:solidFill>
                  <a:srgbClr val="FF0000"/>
                </a:solidFill>
                <a:latin typeface="+mn-lt"/>
                <a:cs typeface="Calibri" pitchFamily="34" charset="0"/>
              </a:rPr>
              <a:t>Ensuring Prosperity for All</a:t>
            </a:r>
            <a:endParaRPr lang="en-GB" sz="2400" dirty="0">
              <a:solidFill>
                <a:srgbClr val="FF0000"/>
              </a:solidFill>
              <a:latin typeface="+mn-lt"/>
            </a:endParaRPr>
          </a:p>
        </p:txBody>
      </p:sp>
      <p:sp>
        <p:nvSpPr>
          <p:cNvPr id="17" name="Slide Number Placeholder 1"/>
          <p:cNvSpPr txBox="1">
            <a:spLocks/>
          </p:cNvSpPr>
          <p:nvPr/>
        </p:nvSpPr>
        <p:spPr bwMode="auto">
          <a:xfrm>
            <a:off x="9446235" y="6581024"/>
            <a:ext cx="215843" cy="15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C42E52FA-94E7-C64D-B2AC-8540E4599008}" type="slidenum">
              <a:rPr lang="en-US" sz="1100">
                <a:solidFill>
                  <a:srgbClr val="FFFFFF"/>
                </a:solidFill>
              </a:rPr>
              <a:pPr eaLnBrk="1" hangingPunct="1"/>
              <a:t>2</a:t>
            </a:fld>
            <a:endParaRPr lang="en-US" sz="1100" dirty="0">
              <a:solidFill>
                <a:srgbClr val="FFFFFF"/>
              </a:solidFill>
            </a:endParaRPr>
          </a:p>
        </p:txBody>
      </p:sp>
      <p:sp>
        <p:nvSpPr>
          <p:cNvPr id="19" name="Rectangle 18"/>
          <p:cNvSpPr/>
          <p:nvPr/>
        </p:nvSpPr>
        <p:spPr>
          <a:xfrm>
            <a:off x="5" y="6158270"/>
            <a:ext cx="9967665"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64" tIns="47882" rIns="95764" bIns="47882" anchor="ctr"/>
          <a:lstStyle/>
          <a:p>
            <a:pPr algn="ctr">
              <a:defRPr/>
            </a:pPr>
            <a:endParaRPr lang="en-US"/>
          </a:p>
        </p:txBody>
      </p:sp>
      <p:pic>
        <p:nvPicPr>
          <p:cNvPr id="20" name="Picture 75" descr="Nigeria_Coat_of_Arms"/>
          <p:cNvPicPr>
            <a:picLocks noChangeAspect="1" noChangeArrowheads="1"/>
          </p:cNvPicPr>
          <p:nvPr/>
        </p:nvPicPr>
        <p:blipFill>
          <a:blip r:embed="rId19"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898"/>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lide Number Placeholder 1"/>
          <p:cNvSpPr txBox="1">
            <a:spLocks/>
          </p:cNvSpPr>
          <p:nvPr/>
        </p:nvSpPr>
        <p:spPr bwMode="auto">
          <a:xfrm>
            <a:off x="9270753" y="6477366"/>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89B907E1-8DC3-994E-A52B-FC5FE7507CFC}" type="slidenum">
              <a:rPr lang="en-GB" sz="1100">
                <a:solidFill>
                  <a:schemeClr val="bg1"/>
                </a:solidFill>
              </a:rPr>
              <a:pPr eaLnBrk="1" hangingPunct="1"/>
              <a:t>2</a:t>
            </a:fld>
            <a:r>
              <a:rPr lang="en-GB" sz="1100" dirty="0">
                <a:solidFill>
                  <a:schemeClr val="bg1"/>
                </a:solidFill>
              </a:rPr>
              <a:t> </a:t>
            </a:r>
          </a:p>
        </p:txBody>
      </p:sp>
      <p:sp>
        <p:nvSpPr>
          <p:cNvPr id="22" name="Subtitle 2"/>
          <p:cNvSpPr txBox="1">
            <a:spLocks/>
          </p:cNvSpPr>
          <p:nvPr/>
        </p:nvSpPr>
        <p:spPr bwMode="auto">
          <a:xfrm>
            <a:off x="1000252" y="6410951"/>
            <a:ext cx="8256462" cy="91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4" tIns="47882" rIns="95764" bIns="47882"/>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dirty="0">
                <a:solidFill>
                  <a:schemeClr val="bg1"/>
                </a:solidFill>
                <a:latin typeface="Book Antiqua" charset="0"/>
                <a:ea typeface="Batang" charset="0"/>
                <a:cs typeface="Batang" charset="0"/>
              </a:rPr>
              <a:t>Federal Ministry of Agriculture and Rural Development, Federal Republic of Nigeria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2"/>
          <p:cNvSpPr>
            <a:spLocks noGrp="1"/>
          </p:cNvSpPr>
          <p:nvPr>
            <p:ph type="title"/>
          </p:nvPr>
        </p:nvSpPr>
        <p:spPr>
          <a:xfrm>
            <a:off x="215849" y="248598"/>
            <a:ext cx="9512918" cy="805014"/>
          </a:xfrm>
        </p:spPr>
        <p:txBody>
          <a:bodyPr/>
          <a:lstStyle/>
          <a:p>
            <a:pPr eaLnBrk="1" hangingPunct="1"/>
            <a:r>
              <a:rPr lang="en-US" sz="2400" dirty="0" smtClean="0">
                <a:solidFill>
                  <a:srgbClr val="FF0000"/>
                </a:solidFill>
                <a:latin typeface="Arial" charset="0"/>
                <a:ea typeface="ＭＳ Ｐゴシック" charset="0"/>
              </a:rPr>
              <a:t>President Jonathan Launched </a:t>
            </a:r>
            <a:r>
              <a:rPr lang="en-US" sz="2400" dirty="0">
                <a:solidFill>
                  <a:srgbClr val="FF0000"/>
                </a:solidFill>
                <a:latin typeface="Arial" charset="0"/>
                <a:ea typeface="ＭＳ Ｐゴシック" charset="0"/>
              </a:rPr>
              <a:t>a Time-Bound, Aggressive Plan to Unlock Nigeria’s Agricultural Potential </a:t>
            </a:r>
            <a:br>
              <a:rPr lang="en-US" sz="2400" dirty="0">
                <a:solidFill>
                  <a:srgbClr val="FF0000"/>
                </a:solidFill>
                <a:latin typeface="Arial" charset="0"/>
                <a:ea typeface="ＭＳ Ｐゴシック" charset="0"/>
              </a:rPr>
            </a:br>
            <a:r>
              <a:rPr lang="en-US" sz="2100" dirty="0">
                <a:solidFill>
                  <a:srgbClr val="456332"/>
                </a:solidFill>
                <a:latin typeface="Arial" charset="0"/>
                <a:ea typeface="ＭＳ Ｐゴシック" charset="0"/>
              </a:rPr>
              <a:t>Agricultural Transformation Agenda  (2011 – 2015)</a:t>
            </a:r>
          </a:p>
        </p:txBody>
      </p:sp>
      <p:sp>
        <p:nvSpPr>
          <p:cNvPr id="45058" name="Slide Number Placeholder 1"/>
          <p:cNvSpPr>
            <a:spLocks noGrp="1"/>
          </p:cNvSpPr>
          <p:nvPr>
            <p:ph type="sldNum" sz="quarter" idx="4294967295"/>
          </p:nvPr>
        </p:nvSpPr>
        <p:spPr bwMode="auto">
          <a:xfrm>
            <a:off x="9446235" y="6581024"/>
            <a:ext cx="215843" cy="15549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300">
                <a:solidFill>
                  <a:schemeClr val="bg2"/>
                </a:solidFill>
                <a:latin typeface="Arial" charset="0"/>
                <a:ea typeface="ＭＳ Ｐゴシック" charset="0"/>
                <a:cs typeface="ＭＳ Ｐゴシック" charset="0"/>
              </a:defRPr>
            </a:lvl1pPr>
            <a:lvl2pPr marL="793896" indent="-305343" eaLnBrk="0" hangingPunct="0">
              <a:defRPr sz="1300">
                <a:solidFill>
                  <a:schemeClr val="bg2"/>
                </a:solidFill>
                <a:latin typeface="Arial" charset="0"/>
                <a:ea typeface="ＭＳ Ｐゴシック" charset="0"/>
              </a:defRPr>
            </a:lvl2pPr>
            <a:lvl3pPr marL="1221375" indent="-244275" eaLnBrk="0" hangingPunct="0">
              <a:defRPr sz="1300">
                <a:solidFill>
                  <a:schemeClr val="bg2"/>
                </a:solidFill>
                <a:latin typeface="Arial" charset="0"/>
                <a:ea typeface="ＭＳ Ｐゴシック" charset="0"/>
              </a:defRPr>
            </a:lvl3pPr>
            <a:lvl4pPr marL="1709926" indent="-244275" eaLnBrk="0" hangingPunct="0">
              <a:defRPr sz="1300">
                <a:solidFill>
                  <a:schemeClr val="bg2"/>
                </a:solidFill>
                <a:latin typeface="Arial" charset="0"/>
                <a:ea typeface="ＭＳ Ｐゴシック" charset="0"/>
              </a:defRPr>
            </a:lvl4pPr>
            <a:lvl5pPr marL="2198477" indent="-244275" eaLnBrk="0" hangingPunct="0">
              <a:defRPr sz="1300">
                <a:solidFill>
                  <a:schemeClr val="bg2"/>
                </a:solidFill>
                <a:latin typeface="Arial" charset="0"/>
                <a:ea typeface="ＭＳ Ｐゴシック" charset="0"/>
              </a:defRPr>
            </a:lvl5pPr>
            <a:lvl6pPr marL="2687026" indent="-244275" eaLnBrk="0" fontAlgn="base" hangingPunct="0">
              <a:spcBef>
                <a:spcPct val="0"/>
              </a:spcBef>
              <a:spcAft>
                <a:spcPct val="0"/>
              </a:spcAft>
              <a:defRPr sz="1300">
                <a:solidFill>
                  <a:schemeClr val="bg2"/>
                </a:solidFill>
                <a:latin typeface="Arial" charset="0"/>
                <a:ea typeface="ＭＳ Ｐゴシック" charset="0"/>
              </a:defRPr>
            </a:lvl6pPr>
            <a:lvl7pPr marL="3175577" indent="-244275" eaLnBrk="0" fontAlgn="base" hangingPunct="0">
              <a:spcBef>
                <a:spcPct val="0"/>
              </a:spcBef>
              <a:spcAft>
                <a:spcPct val="0"/>
              </a:spcAft>
              <a:defRPr sz="1300">
                <a:solidFill>
                  <a:schemeClr val="bg2"/>
                </a:solidFill>
                <a:latin typeface="Arial" charset="0"/>
                <a:ea typeface="ＭＳ Ｐゴシック" charset="0"/>
              </a:defRPr>
            </a:lvl7pPr>
            <a:lvl8pPr marL="3664128" indent="-244275" eaLnBrk="0" fontAlgn="base" hangingPunct="0">
              <a:spcBef>
                <a:spcPct val="0"/>
              </a:spcBef>
              <a:spcAft>
                <a:spcPct val="0"/>
              </a:spcAft>
              <a:defRPr sz="1300">
                <a:solidFill>
                  <a:schemeClr val="bg2"/>
                </a:solidFill>
                <a:latin typeface="Arial" charset="0"/>
                <a:ea typeface="ＭＳ Ｐゴシック" charset="0"/>
              </a:defRPr>
            </a:lvl8pPr>
            <a:lvl9pPr marL="4152678" indent="-244275" eaLnBrk="0" fontAlgn="base" hangingPunct="0">
              <a:spcBef>
                <a:spcPct val="0"/>
              </a:spcBef>
              <a:spcAft>
                <a:spcPct val="0"/>
              </a:spcAft>
              <a:defRPr sz="1300">
                <a:solidFill>
                  <a:schemeClr val="bg2"/>
                </a:solidFill>
                <a:latin typeface="Arial" charset="0"/>
                <a:ea typeface="ＭＳ Ｐゴシック" charset="0"/>
              </a:defRPr>
            </a:lvl9pPr>
          </a:lstStyle>
          <a:p>
            <a:fld id="{2210E484-F1BD-3540-B667-EA4EF2C862FE}" type="slidenum">
              <a:rPr lang="en-US" sz="1100">
                <a:solidFill>
                  <a:schemeClr val="bg1"/>
                </a:solidFill>
              </a:rPr>
              <a:pPr/>
              <a:t>3</a:t>
            </a:fld>
            <a:endParaRPr lang="en-US" sz="1100" dirty="0">
              <a:solidFill>
                <a:schemeClr val="bg1"/>
              </a:solidFill>
            </a:endParaRPr>
          </a:p>
        </p:txBody>
      </p:sp>
      <p:sp>
        <p:nvSpPr>
          <p:cNvPr id="45059" name="Rectangle 9"/>
          <p:cNvSpPr>
            <a:spLocks noChangeArrowheads="1"/>
          </p:cNvSpPr>
          <p:nvPr>
            <p:custDataLst>
              <p:tags r:id="rId1"/>
            </p:custDataLst>
          </p:nvPr>
        </p:nvSpPr>
        <p:spPr bwMode="auto">
          <a:xfrm>
            <a:off x="194795" y="1684652"/>
            <a:ext cx="5476815" cy="286694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5755" tIns="47878" rIns="95755" bIns="47878" anchor="ctr"/>
          <a:lstStyle/>
          <a:p>
            <a:pPr algn="ctr">
              <a:buClr>
                <a:schemeClr val="tx2"/>
              </a:buClr>
            </a:pPr>
            <a:endParaRPr lang="en-US" sz="1100" dirty="0"/>
          </a:p>
        </p:txBody>
      </p:sp>
      <p:sp>
        <p:nvSpPr>
          <p:cNvPr id="21" name="Isosceles Triangle 20"/>
          <p:cNvSpPr/>
          <p:nvPr/>
        </p:nvSpPr>
        <p:spPr>
          <a:xfrm rot="5400000">
            <a:off x="4625430" y="2818487"/>
            <a:ext cx="2817931" cy="591144"/>
          </a:xfrm>
          <a:prstGeom prst="triangle">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a:buClr>
                <a:schemeClr val="tx2"/>
              </a:buClr>
              <a:defRPr/>
            </a:pPr>
            <a:endParaRPr lang="en-US" dirty="0"/>
          </a:p>
        </p:txBody>
      </p:sp>
      <p:grpSp>
        <p:nvGrpSpPr>
          <p:cNvPr id="45062" name="Group 2"/>
          <p:cNvGrpSpPr>
            <a:grpSpLocks/>
          </p:cNvGrpSpPr>
          <p:nvPr/>
        </p:nvGrpSpPr>
        <p:grpSpPr bwMode="auto">
          <a:xfrm>
            <a:off x="386062" y="1799627"/>
            <a:ext cx="5112035" cy="2633729"/>
            <a:chOff x="338030" y="1332801"/>
            <a:chExt cx="4609532" cy="2576513"/>
          </a:xfrm>
        </p:grpSpPr>
        <p:pic>
          <p:nvPicPr>
            <p:cNvPr id="161804" name="Picture 11"/>
            <p:cNvPicPr>
              <a:picLocks noChangeAspect="1" noChangeArrowheads="1"/>
            </p:cNvPicPr>
            <p:nvPr/>
          </p:nvPicPr>
          <p:blipFill>
            <a:blip r:embed="rId4" cstate="email">
              <a:extLst>
                <a:ext uri="{28A0092B-C50C-407E-A947-70E740481C1C}">
                  <a14:useLocalDpi xmlns:a14="http://schemas.microsoft.com/office/drawing/2010/main" val="0"/>
                </a:ext>
              </a:extLst>
            </a:blip>
            <a:srcRect l="34914" t="14713" r="34181" b="9885"/>
            <a:stretch>
              <a:fillRect/>
            </a:stretch>
          </p:blipFill>
          <p:spPr bwMode="auto">
            <a:xfrm>
              <a:off x="3015813" y="1391539"/>
              <a:ext cx="1931749" cy="2459037"/>
            </a:xfrm>
            <a:prstGeom prst="rect">
              <a:avLst/>
            </a:prstGeom>
            <a:noFill/>
            <a:ln>
              <a:noFill/>
            </a:ln>
            <a:effectLst>
              <a:outerShdw blurRad="63500" dist="17961" dir="2700000" algn="ctr" rotWithShape="0">
                <a:srgbClr val="838578">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5069" name="Straight Connector 6"/>
            <p:cNvCxnSpPr>
              <a:cxnSpLocks noChangeShapeType="1"/>
            </p:cNvCxnSpPr>
            <p:nvPr/>
          </p:nvCxnSpPr>
          <p:spPr bwMode="auto">
            <a:xfrm>
              <a:off x="2806289" y="1332801"/>
              <a:ext cx="0" cy="2576513"/>
            </a:xfrm>
            <a:prstGeom prst="line">
              <a:avLst/>
            </a:prstGeom>
            <a:noFill/>
            <a:ln w="3175">
              <a:solidFill>
                <a:srgbClr val="456332"/>
              </a:solidFill>
              <a:prstDash val="sysDot"/>
              <a:round/>
              <a:headEnd/>
              <a:tailEnd/>
            </a:ln>
            <a:extLst>
              <a:ext uri="{909E8E84-426E-40DD-AFC4-6F175D3DCCD1}">
                <a14:hiddenFill xmlns:a14="http://schemas.microsoft.com/office/drawing/2010/main">
                  <a:noFill/>
                </a14:hiddenFill>
              </a:ext>
            </a:extLst>
          </p:spPr>
        </p:cxnSp>
        <p:pic>
          <p:nvPicPr>
            <p:cNvPr id="45070" name="Picture 2" descr="C:\Users\User\Downloads\goodluck-ebele-jonathan_2.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38030" y="1399841"/>
              <a:ext cx="2259250" cy="2442433"/>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grpSp>
      <p:sp>
        <p:nvSpPr>
          <p:cNvPr id="18" name="TextBox 4"/>
          <p:cNvSpPr txBox="1">
            <a:spLocks noChangeArrowheads="1"/>
          </p:cNvSpPr>
          <p:nvPr/>
        </p:nvSpPr>
        <p:spPr bwMode="auto">
          <a:xfrm>
            <a:off x="6433944" y="1387948"/>
            <a:ext cx="3472056" cy="3235881"/>
          </a:xfrm>
          <a:prstGeom prst="rect">
            <a:avLst/>
          </a:prstGeom>
          <a:noFill/>
          <a:ln>
            <a:noFill/>
          </a:ln>
          <a:extLst/>
        </p:spPr>
        <p:txBody>
          <a:bodyPr wrap="square" lIns="95626" tIns="47813" rIns="95626" bIns="47813">
            <a:spAutoFit/>
          </a:bodyPr>
          <a:lstStyle>
            <a:lvl1pPr eaLnBrk="0" hangingPunct="0">
              <a:defRPr sz="1200">
                <a:solidFill>
                  <a:schemeClr val="bg2"/>
                </a:solidFill>
                <a:latin typeface="Arial" charset="0"/>
                <a:cs typeface="Arial" charset="0"/>
              </a:defRPr>
            </a:lvl1pPr>
            <a:lvl2pPr marL="742950" indent="-285750" eaLnBrk="0" hangingPunct="0">
              <a:defRPr sz="1200">
                <a:solidFill>
                  <a:schemeClr val="bg2"/>
                </a:solidFill>
                <a:latin typeface="Arial" charset="0"/>
                <a:cs typeface="Arial" charset="0"/>
              </a:defRPr>
            </a:lvl2pPr>
            <a:lvl3pPr marL="1143000" indent="-228600" eaLnBrk="0" hangingPunct="0">
              <a:defRPr sz="1200">
                <a:solidFill>
                  <a:schemeClr val="bg2"/>
                </a:solidFill>
                <a:latin typeface="Arial" charset="0"/>
                <a:cs typeface="Arial" charset="0"/>
              </a:defRPr>
            </a:lvl3pPr>
            <a:lvl4pPr marL="1600200" indent="-228600" eaLnBrk="0" hangingPunct="0">
              <a:defRPr sz="1200">
                <a:solidFill>
                  <a:schemeClr val="bg2"/>
                </a:solidFill>
                <a:latin typeface="Arial" charset="0"/>
                <a:cs typeface="Arial" charset="0"/>
              </a:defRPr>
            </a:lvl4pPr>
            <a:lvl5pPr marL="2057400" indent="-228600" eaLnBrk="0" hangingPunct="0">
              <a:defRPr sz="1200">
                <a:solidFill>
                  <a:schemeClr val="bg2"/>
                </a:solidFill>
                <a:latin typeface="Arial" charset="0"/>
                <a:cs typeface="Arial" charset="0"/>
              </a:defRPr>
            </a:lvl5pPr>
            <a:lvl6pPr marL="2514600" indent="-228600" eaLnBrk="0" fontAlgn="base" hangingPunct="0">
              <a:spcBef>
                <a:spcPct val="0"/>
              </a:spcBef>
              <a:spcAft>
                <a:spcPct val="0"/>
              </a:spcAft>
              <a:defRPr sz="1200">
                <a:solidFill>
                  <a:schemeClr val="bg2"/>
                </a:solidFill>
                <a:latin typeface="Arial" charset="0"/>
                <a:cs typeface="Arial" charset="0"/>
              </a:defRPr>
            </a:lvl6pPr>
            <a:lvl7pPr marL="2971800" indent="-228600" eaLnBrk="0" fontAlgn="base" hangingPunct="0">
              <a:spcBef>
                <a:spcPct val="0"/>
              </a:spcBef>
              <a:spcAft>
                <a:spcPct val="0"/>
              </a:spcAft>
              <a:defRPr sz="1200">
                <a:solidFill>
                  <a:schemeClr val="bg2"/>
                </a:solidFill>
                <a:latin typeface="Arial" charset="0"/>
                <a:cs typeface="Arial" charset="0"/>
              </a:defRPr>
            </a:lvl7pPr>
            <a:lvl8pPr marL="3429000" indent="-228600" eaLnBrk="0" fontAlgn="base" hangingPunct="0">
              <a:spcBef>
                <a:spcPct val="0"/>
              </a:spcBef>
              <a:spcAft>
                <a:spcPct val="0"/>
              </a:spcAft>
              <a:defRPr sz="1200">
                <a:solidFill>
                  <a:schemeClr val="bg2"/>
                </a:solidFill>
                <a:latin typeface="Arial" charset="0"/>
                <a:cs typeface="Arial" charset="0"/>
              </a:defRPr>
            </a:lvl8pPr>
            <a:lvl9pPr marL="3886200" indent="-228600" eaLnBrk="0" fontAlgn="base" hangingPunct="0">
              <a:spcBef>
                <a:spcPct val="0"/>
              </a:spcBef>
              <a:spcAft>
                <a:spcPct val="0"/>
              </a:spcAft>
              <a:defRPr sz="1200">
                <a:solidFill>
                  <a:schemeClr val="bg2"/>
                </a:solidFill>
                <a:latin typeface="Arial" charset="0"/>
                <a:cs typeface="Arial" charset="0"/>
              </a:defRPr>
            </a:lvl9pPr>
          </a:lstStyle>
          <a:p>
            <a:pPr eaLnBrk="1" hangingPunct="1">
              <a:buClr>
                <a:srgbClr val="000000"/>
              </a:buClr>
              <a:defRPr/>
            </a:pPr>
            <a:r>
              <a:rPr lang="en-US" sz="2100" b="1" dirty="0">
                <a:solidFill>
                  <a:srgbClr val="FF0000"/>
                </a:solidFill>
                <a:latin typeface="Arial" pitchFamily="34" charset="0"/>
                <a:ea typeface="+mn-ea"/>
                <a:cs typeface="+mn-cs"/>
              </a:rPr>
              <a:t>Grow Food</a:t>
            </a:r>
          </a:p>
          <a:p>
            <a:pPr eaLnBrk="1" hangingPunct="1">
              <a:buClr>
                <a:srgbClr val="000000"/>
              </a:buClr>
              <a:defRPr/>
            </a:pPr>
            <a:endParaRPr lang="en-US" sz="1500" b="1" dirty="0">
              <a:solidFill>
                <a:srgbClr val="355422"/>
              </a:solidFill>
              <a:latin typeface="Arial" pitchFamily="34" charset="0"/>
              <a:ea typeface="+mn-ea"/>
              <a:cs typeface="+mn-cs"/>
            </a:endParaRPr>
          </a:p>
          <a:p>
            <a:pPr eaLnBrk="1" hangingPunct="1">
              <a:buClr>
                <a:srgbClr val="000000"/>
              </a:buClr>
              <a:defRPr/>
            </a:pPr>
            <a:r>
              <a:rPr lang="en-US" sz="1500" b="1" dirty="0">
                <a:solidFill>
                  <a:srgbClr val="355422"/>
                </a:solidFill>
                <a:latin typeface="Arial" pitchFamily="34" charset="0"/>
                <a:ea typeface="+mn-ea"/>
                <a:cs typeface="+mn-cs"/>
              </a:rPr>
              <a:t>Assure national food security by adding an additional </a:t>
            </a:r>
            <a:r>
              <a:rPr lang="en-US" sz="1500" b="1" dirty="0">
                <a:solidFill>
                  <a:srgbClr val="FF0000"/>
                </a:solidFill>
                <a:latin typeface="Arial" pitchFamily="34" charset="0"/>
                <a:ea typeface="+mn-ea"/>
                <a:cs typeface="+mn-cs"/>
              </a:rPr>
              <a:t>20 Million MT </a:t>
            </a:r>
            <a:r>
              <a:rPr lang="en-US" sz="1500" b="1" dirty="0">
                <a:solidFill>
                  <a:srgbClr val="355422"/>
                </a:solidFill>
                <a:latin typeface="Arial" pitchFamily="34" charset="0"/>
                <a:ea typeface="+mn-ea"/>
                <a:cs typeface="+mn-cs"/>
              </a:rPr>
              <a:t>of food to the domestic food supply by 2015</a:t>
            </a:r>
            <a:endParaRPr lang="en-US" sz="2100" b="1" dirty="0">
              <a:ea typeface="+mn-ea"/>
            </a:endParaRPr>
          </a:p>
          <a:p>
            <a:pPr eaLnBrk="1" hangingPunct="1">
              <a:buClr>
                <a:srgbClr val="000000"/>
              </a:buClr>
              <a:defRPr/>
            </a:pPr>
            <a:endParaRPr lang="en-US" sz="2100" b="1" dirty="0">
              <a:solidFill>
                <a:srgbClr val="FF0000"/>
              </a:solidFill>
              <a:ea typeface="+mn-ea"/>
            </a:endParaRPr>
          </a:p>
          <a:p>
            <a:pPr eaLnBrk="1" hangingPunct="1">
              <a:buClr>
                <a:srgbClr val="000000"/>
              </a:buClr>
              <a:defRPr/>
            </a:pPr>
            <a:r>
              <a:rPr lang="en-US" sz="2100" b="1" dirty="0">
                <a:solidFill>
                  <a:srgbClr val="FF0000"/>
                </a:solidFill>
                <a:ea typeface="+mn-ea"/>
              </a:rPr>
              <a:t>Create Jobs </a:t>
            </a:r>
          </a:p>
          <a:p>
            <a:pPr eaLnBrk="1" hangingPunct="1">
              <a:buClr>
                <a:srgbClr val="000000"/>
              </a:buClr>
              <a:defRPr/>
            </a:pPr>
            <a:endParaRPr lang="en-US" sz="1500" b="1" dirty="0">
              <a:ea typeface="+mn-ea"/>
            </a:endParaRPr>
          </a:p>
          <a:p>
            <a:pPr eaLnBrk="1" hangingPunct="1">
              <a:buClr>
                <a:srgbClr val="000000"/>
              </a:buClr>
              <a:defRPr/>
            </a:pPr>
            <a:r>
              <a:rPr lang="en-US" sz="1500" b="1" dirty="0">
                <a:ea typeface="+mn-ea"/>
              </a:rPr>
              <a:t>Over </a:t>
            </a:r>
            <a:r>
              <a:rPr lang="en-US" sz="1500" b="1" dirty="0">
                <a:solidFill>
                  <a:srgbClr val="FF0000"/>
                </a:solidFill>
                <a:ea typeface="+mn-ea"/>
              </a:rPr>
              <a:t>3.5 Million </a:t>
            </a:r>
            <a:r>
              <a:rPr lang="en-US" sz="1500" b="1" dirty="0">
                <a:ea typeface="+mn-ea"/>
              </a:rPr>
              <a:t>jobs by 2015</a:t>
            </a:r>
          </a:p>
          <a:p>
            <a:pPr eaLnBrk="1" hangingPunct="1">
              <a:buClr>
                <a:srgbClr val="000000"/>
              </a:buClr>
              <a:defRPr/>
            </a:pPr>
            <a:endParaRPr lang="en-US" sz="1500" b="1" dirty="0">
              <a:ea typeface="+mn-ea"/>
            </a:endParaRPr>
          </a:p>
          <a:p>
            <a:pPr eaLnBrk="1" hangingPunct="1">
              <a:buClr>
                <a:srgbClr val="000000"/>
              </a:buClr>
              <a:defRPr/>
            </a:pPr>
            <a:r>
              <a:rPr lang="en-US" sz="2100" b="1" dirty="0">
                <a:solidFill>
                  <a:srgbClr val="FF0000"/>
                </a:solidFill>
                <a:ea typeface="+mn-ea"/>
              </a:rPr>
              <a:t>Create Wealth</a:t>
            </a:r>
          </a:p>
        </p:txBody>
      </p:sp>
      <p:sp>
        <p:nvSpPr>
          <p:cNvPr id="2" name="Rectangle 1"/>
          <p:cNvSpPr/>
          <p:nvPr/>
        </p:nvSpPr>
        <p:spPr>
          <a:xfrm>
            <a:off x="220163" y="4760537"/>
            <a:ext cx="9242297" cy="1514852"/>
          </a:xfrm>
          <a:prstGeom prst="rect">
            <a:avLst/>
          </a:prstGeom>
        </p:spPr>
        <p:txBody>
          <a:bodyPr wrap="square" lIns="97710" tIns="48855" rIns="97710" bIns="48855">
            <a:spAutoFit/>
          </a:bodyPr>
          <a:lstStyle/>
          <a:p>
            <a:pPr marL="305343" indent="-305343">
              <a:spcAft>
                <a:spcPts val="641"/>
              </a:spcAft>
              <a:buFont typeface="Arial"/>
              <a:buChar char="•"/>
            </a:pPr>
            <a:r>
              <a:rPr lang="en-US" sz="1900" b="1" dirty="0">
                <a:solidFill>
                  <a:srgbClr val="456332"/>
                </a:solidFill>
              </a:rPr>
              <a:t>Agriculture as a Business and Not a Development Program</a:t>
            </a:r>
          </a:p>
          <a:p>
            <a:pPr marL="305343" indent="-305343">
              <a:spcAft>
                <a:spcPts val="641"/>
              </a:spcAft>
              <a:buFont typeface="Arial"/>
              <a:buChar char="•"/>
            </a:pPr>
            <a:r>
              <a:rPr lang="en-US" sz="1900" b="1" dirty="0">
                <a:solidFill>
                  <a:srgbClr val="456332"/>
                </a:solidFill>
              </a:rPr>
              <a:t>Implementing a Full Value-Chain Approach, From Farm to Table</a:t>
            </a:r>
          </a:p>
          <a:p>
            <a:pPr marL="305343" indent="-305343">
              <a:spcAft>
                <a:spcPts val="641"/>
              </a:spcAft>
              <a:buFont typeface="Arial"/>
              <a:buChar char="•"/>
            </a:pPr>
            <a:r>
              <a:rPr lang="en-US" sz="1900" b="1" dirty="0">
                <a:solidFill>
                  <a:srgbClr val="456332"/>
                </a:solidFill>
              </a:rPr>
              <a:t>Government-enabled, Private Sector-Driven Transformation</a:t>
            </a:r>
          </a:p>
          <a:p>
            <a:pPr marL="305343" indent="-305343">
              <a:spcAft>
                <a:spcPts val="641"/>
              </a:spcAft>
              <a:buFont typeface="Arial"/>
              <a:buChar char="•"/>
            </a:pPr>
            <a:endParaRPr lang="en-US" sz="1900" b="1" dirty="0">
              <a:solidFill>
                <a:srgbClr val="45633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8562" name="Picture 2" descr="C:\Users\Engr. Tunde Bello\Desktop\ictdepartm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906000" cy="5975131"/>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p:cNvSpPr>
            <a:spLocks noGrp="1"/>
          </p:cNvSpPr>
          <p:nvPr>
            <p:ph type="subTitle" idx="1"/>
          </p:nvPr>
        </p:nvSpPr>
        <p:spPr>
          <a:xfrm>
            <a:off x="1639769" y="2577529"/>
            <a:ext cx="9163050" cy="990600"/>
          </a:xfrm>
          <a:effectLst>
            <a:outerShdw blurRad="50800" dist="38100" dir="5400000" algn="t" rotWithShape="0">
              <a:prstClr val="black">
                <a:alpha val="40000"/>
              </a:prstClr>
            </a:outerShdw>
          </a:effectLst>
        </p:spPr>
        <p:txBody>
          <a:bodyPr>
            <a:noAutofit/>
          </a:bodyPr>
          <a:lstStyle/>
          <a:p>
            <a:r>
              <a:rPr lang="en-US" sz="3400" b="1" kern="1200" dirty="0" smtClean="0">
                <a:solidFill>
                  <a:schemeClr val="bg1"/>
                </a:solidFill>
                <a:effectLst>
                  <a:glow rad="139700">
                    <a:schemeClr val="accent4">
                      <a:satMod val="175000"/>
                      <a:alpha val="40000"/>
                    </a:schemeClr>
                  </a:glow>
                  <a:outerShdw blurRad="38100" dist="38100" dir="2700000" algn="tl">
                    <a:srgbClr val="000000">
                      <a:alpha val="43137"/>
                    </a:srgbClr>
                  </a:outerShdw>
                </a:effectLst>
                <a:latin typeface="Book Antiqua" pitchFamily="18" charset="0"/>
                <a:ea typeface="Batang" pitchFamily="18" charset="-127"/>
              </a:rPr>
              <a:t>ICT IN THE AGRICULTURAL </a:t>
            </a:r>
            <a:r>
              <a:rPr lang="en-US" sz="3400" b="1" kern="1200" dirty="0">
                <a:solidFill>
                  <a:schemeClr val="bg1"/>
                </a:solidFill>
                <a:effectLst>
                  <a:glow rad="139700">
                    <a:schemeClr val="accent4">
                      <a:satMod val="175000"/>
                      <a:alpha val="40000"/>
                    </a:schemeClr>
                  </a:glow>
                  <a:outerShdw blurRad="38100" dist="38100" dir="2700000" algn="tl">
                    <a:srgbClr val="000000">
                      <a:alpha val="43137"/>
                    </a:srgbClr>
                  </a:outerShdw>
                </a:effectLst>
                <a:latin typeface="Book Antiqua" pitchFamily="18" charset="0"/>
                <a:ea typeface="Batang" pitchFamily="18" charset="-127"/>
              </a:rPr>
              <a:t>TRANSFORMATION </a:t>
            </a:r>
            <a:r>
              <a:rPr lang="en-US" sz="3400" b="1" kern="1200" dirty="0" smtClean="0">
                <a:solidFill>
                  <a:schemeClr val="bg1"/>
                </a:solidFill>
                <a:effectLst>
                  <a:glow rad="139700">
                    <a:schemeClr val="accent4">
                      <a:satMod val="175000"/>
                      <a:alpha val="40000"/>
                    </a:schemeClr>
                  </a:glow>
                  <a:outerShdw blurRad="38100" dist="38100" dir="2700000" algn="tl">
                    <a:srgbClr val="000000">
                      <a:alpha val="43137"/>
                    </a:srgbClr>
                  </a:outerShdw>
                </a:effectLst>
                <a:latin typeface="Book Antiqua" pitchFamily="18" charset="0"/>
                <a:ea typeface="Batang" pitchFamily="18" charset="-127"/>
              </a:rPr>
              <a:t>AGENDA</a:t>
            </a:r>
            <a:endParaRPr lang="en-US" sz="3400" b="1" kern="1200" dirty="0">
              <a:solidFill>
                <a:schemeClr val="bg1"/>
              </a:solidFill>
              <a:effectLst>
                <a:glow rad="139700">
                  <a:schemeClr val="accent4">
                    <a:satMod val="175000"/>
                    <a:alpha val="40000"/>
                  </a:schemeClr>
                </a:glow>
                <a:outerShdw blurRad="38100" dist="38100" dir="2700000" algn="tl">
                  <a:srgbClr val="000000">
                    <a:alpha val="43137"/>
                  </a:srgbClr>
                </a:outerShdw>
              </a:effectLst>
              <a:latin typeface="Book Antiqua" pitchFamily="18" charset="0"/>
              <a:ea typeface="Batang" pitchFamily="18" charset="-127"/>
            </a:endParaRPr>
          </a:p>
        </p:txBody>
      </p:sp>
      <p:sp>
        <p:nvSpPr>
          <p:cNvPr id="8" name="Slide Number Placeholder 7"/>
          <p:cNvSpPr>
            <a:spLocks noGrp="1"/>
          </p:cNvSpPr>
          <p:nvPr>
            <p:ph type="sldNum" sz="quarter" idx="4294967295"/>
          </p:nvPr>
        </p:nvSpPr>
        <p:spPr>
          <a:xfrm>
            <a:off x="7099300" y="6492875"/>
            <a:ext cx="2311400" cy="365125"/>
          </a:xfrm>
          <a:prstGeom prst="rect">
            <a:avLst/>
          </a:prstGeom>
        </p:spPr>
        <p:txBody>
          <a:bodyPr lIns="95755" tIns="47878" rIns="95755" bIns="47878"/>
          <a:lstStyle/>
          <a:p>
            <a:fld id="{A6B4CB19-74F5-490F-9D41-4DC63C4226B5}" type="slidenum">
              <a:rPr lang="en-US" smtClean="0"/>
              <a:pPr/>
              <a:t>4</a:t>
            </a:fld>
            <a:endParaRPr lang="en-US" dirty="0"/>
          </a:p>
        </p:txBody>
      </p:sp>
      <p:pic>
        <p:nvPicPr>
          <p:cNvPr id="9" name="Picture 75" descr="Nigeria_Coat_of_Arms"/>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947" y="2766581"/>
            <a:ext cx="1185406" cy="935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1993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5649912"/>
            <a:ext cx="9906000" cy="120808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16" tIns="45708" rIns="91416" bIns="45708" numCol="1" rtlCol="0" anchor="t" anchorCtr="0" compatLnSpc="1">
            <a:prstTxWarp prst="textNoShape">
              <a:avLst/>
            </a:prstTxWarp>
          </a:bodyPr>
          <a:lstStyle/>
          <a:p>
            <a:pPr defTabSz="895115">
              <a:buClr>
                <a:schemeClr val="tx2"/>
              </a:buClr>
            </a:pPr>
            <a:endParaRPr lang="en-US" sz="1200" dirty="0"/>
          </a:p>
        </p:txBody>
      </p:sp>
      <p:sp>
        <p:nvSpPr>
          <p:cNvPr id="51201" name="Title 2"/>
          <p:cNvSpPr>
            <a:spLocks noGrp="1"/>
          </p:cNvSpPr>
          <p:nvPr>
            <p:ph type="title"/>
          </p:nvPr>
        </p:nvSpPr>
        <p:spPr>
          <a:xfrm>
            <a:off x="128226" y="34792"/>
            <a:ext cx="9997622" cy="869803"/>
          </a:xfrm>
        </p:spPr>
        <p:txBody>
          <a:bodyPr/>
          <a:lstStyle/>
          <a:p>
            <a:r>
              <a:rPr lang="en-US" sz="2200" dirty="0" smtClean="0">
                <a:solidFill>
                  <a:srgbClr val="FF0000"/>
                </a:solidFill>
              </a:rPr>
              <a:t>We Ended 40 Years of Corruption in the Fertilizer Sector within 90 Days</a:t>
            </a:r>
            <a:br>
              <a:rPr lang="en-US" sz="2200" dirty="0" smtClean="0">
                <a:solidFill>
                  <a:srgbClr val="FF0000"/>
                </a:solidFill>
              </a:rPr>
            </a:br>
            <a:r>
              <a:rPr lang="en-US" sz="2000" dirty="0" smtClean="0">
                <a:solidFill>
                  <a:schemeClr val="bg2"/>
                </a:solidFill>
                <a:latin typeface="Arial" charset="0"/>
                <a:ea typeface="ＭＳ Ｐゴシック" charset="0"/>
                <a:cs typeface="Times New Roman" charset="0"/>
              </a:rPr>
              <a:t>Launch </a:t>
            </a:r>
            <a:r>
              <a:rPr lang="en-US" sz="2000" dirty="0">
                <a:solidFill>
                  <a:schemeClr val="bg2"/>
                </a:solidFill>
                <a:latin typeface="Arial" charset="0"/>
                <a:ea typeface="ＭＳ Ｐゴシック" charset="0"/>
                <a:cs typeface="Times New Roman" charset="0"/>
              </a:rPr>
              <a:t>of the Growth Enhancement Support (GES) Scheme </a:t>
            </a:r>
          </a:p>
        </p:txBody>
      </p:sp>
      <p:sp>
        <p:nvSpPr>
          <p:cNvPr id="51204" name="Slide Number Placeholder 1"/>
          <p:cNvSpPr>
            <a:spLocks noGrp="1"/>
          </p:cNvSpPr>
          <p:nvPr>
            <p:ph type="sldNum" sz="quarter" idx="10"/>
          </p:nvPr>
        </p:nvSpPr>
        <p:spPr bwMode="auto">
          <a:xfrm>
            <a:off x="9306472" y="6466594"/>
            <a:ext cx="420595" cy="1695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300">
                <a:solidFill>
                  <a:schemeClr val="bg2"/>
                </a:solidFill>
                <a:latin typeface="Arial" charset="0"/>
                <a:ea typeface="ＭＳ Ｐゴシック" charset="0"/>
                <a:cs typeface="ＭＳ Ｐゴシック" charset="0"/>
              </a:defRPr>
            </a:lvl1pPr>
            <a:lvl2pPr marL="793896" indent="-305343" eaLnBrk="0" hangingPunct="0">
              <a:defRPr sz="1300">
                <a:solidFill>
                  <a:schemeClr val="bg2"/>
                </a:solidFill>
                <a:latin typeface="Arial" charset="0"/>
                <a:ea typeface="ＭＳ Ｐゴシック" charset="0"/>
              </a:defRPr>
            </a:lvl2pPr>
            <a:lvl3pPr marL="1221375" indent="-244275" eaLnBrk="0" hangingPunct="0">
              <a:defRPr sz="1300">
                <a:solidFill>
                  <a:schemeClr val="bg2"/>
                </a:solidFill>
                <a:latin typeface="Arial" charset="0"/>
                <a:ea typeface="ＭＳ Ｐゴシック" charset="0"/>
              </a:defRPr>
            </a:lvl3pPr>
            <a:lvl4pPr marL="1709926" indent="-244275" eaLnBrk="0" hangingPunct="0">
              <a:defRPr sz="1300">
                <a:solidFill>
                  <a:schemeClr val="bg2"/>
                </a:solidFill>
                <a:latin typeface="Arial" charset="0"/>
                <a:ea typeface="ＭＳ Ｐゴシック" charset="0"/>
              </a:defRPr>
            </a:lvl4pPr>
            <a:lvl5pPr marL="2198477" indent="-244275" eaLnBrk="0" hangingPunct="0">
              <a:defRPr sz="1300">
                <a:solidFill>
                  <a:schemeClr val="bg2"/>
                </a:solidFill>
                <a:latin typeface="Arial" charset="0"/>
                <a:ea typeface="ＭＳ Ｐゴシック" charset="0"/>
              </a:defRPr>
            </a:lvl5pPr>
            <a:lvl6pPr marL="2687026" indent="-244275" eaLnBrk="0" fontAlgn="base" hangingPunct="0">
              <a:spcBef>
                <a:spcPct val="0"/>
              </a:spcBef>
              <a:spcAft>
                <a:spcPct val="0"/>
              </a:spcAft>
              <a:defRPr sz="1300">
                <a:solidFill>
                  <a:schemeClr val="bg2"/>
                </a:solidFill>
                <a:latin typeface="Arial" charset="0"/>
                <a:ea typeface="ＭＳ Ｐゴシック" charset="0"/>
              </a:defRPr>
            </a:lvl6pPr>
            <a:lvl7pPr marL="3175577" indent="-244275" eaLnBrk="0" fontAlgn="base" hangingPunct="0">
              <a:spcBef>
                <a:spcPct val="0"/>
              </a:spcBef>
              <a:spcAft>
                <a:spcPct val="0"/>
              </a:spcAft>
              <a:defRPr sz="1300">
                <a:solidFill>
                  <a:schemeClr val="bg2"/>
                </a:solidFill>
                <a:latin typeface="Arial" charset="0"/>
                <a:ea typeface="ＭＳ Ｐゴシック" charset="0"/>
              </a:defRPr>
            </a:lvl7pPr>
            <a:lvl8pPr marL="3664128" indent="-244275" eaLnBrk="0" fontAlgn="base" hangingPunct="0">
              <a:spcBef>
                <a:spcPct val="0"/>
              </a:spcBef>
              <a:spcAft>
                <a:spcPct val="0"/>
              </a:spcAft>
              <a:defRPr sz="1300">
                <a:solidFill>
                  <a:schemeClr val="bg2"/>
                </a:solidFill>
                <a:latin typeface="Arial" charset="0"/>
                <a:ea typeface="ＭＳ Ｐゴシック" charset="0"/>
              </a:defRPr>
            </a:lvl8pPr>
            <a:lvl9pPr marL="4152678" indent="-244275" eaLnBrk="0" fontAlgn="base" hangingPunct="0">
              <a:spcBef>
                <a:spcPct val="0"/>
              </a:spcBef>
              <a:spcAft>
                <a:spcPct val="0"/>
              </a:spcAft>
              <a:defRPr sz="1300">
                <a:solidFill>
                  <a:schemeClr val="bg2"/>
                </a:solidFill>
                <a:latin typeface="Arial" charset="0"/>
                <a:ea typeface="ＭＳ Ｐゴシック" charset="0"/>
              </a:defRPr>
            </a:lvl9pPr>
          </a:lstStyle>
          <a:p>
            <a:fld id="{B4DB9159-8E5E-1948-B54E-FF62552369F6}" type="slidenum">
              <a:rPr lang="en-GB" sz="1100">
                <a:solidFill>
                  <a:schemeClr val="bg1"/>
                </a:solidFill>
              </a:rPr>
              <a:pPr/>
              <a:t>5</a:t>
            </a:fld>
            <a:r>
              <a:rPr lang="en-GB" sz="1100" dirty="0">
                <a:solidFill>
                  <a:schemeClr val="bg1"/>
                </a:solidFill>
              </a:rPr>
              <a:t> </a:t>
            </a:r>
          </a:p>
        </p:txBody>
      </p:sp>
      <p:pic>
        <p:nvPicPr>
          <p:cNvPr id="10" name="Picture 2" descr="E:\Images\__Phone close.pn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1" r="22382"/>
          <a:stretch/>
        </p:blipFill>
        <p:spPr bwMode="auto">
          <a:xfrm>
            <a:off x="223154" y="1299599"/>
            <a:ext cx="4123944" cy="443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ontent Placeholder 2"/>
          <p:cNvSpPr txBox="1">
            <a:spLocks/>
          </p:cNvSpPr>
          <p:nvPr/>
        </p:nvSpPr>
        <p:spPr>
          <a:xfrm>
            <a:off x="4463638" y="740060"/>
            <a:ext cx="5154138" cy="4697024"/>
          </a:xfrm>
          <a:prstGeom prst="rect">
            <a:avLst/>
          </a:prstGeom>
        </p:spPr>
        <p:txBody>
          <a:bodyPr lIns="97710" tIns="48855" rIns="97710" bIns="48855"/>
          <a:lstStyle/>
          <a:p>
            <a:pPr algn="just" defTabSz="955049" eaLnBrk="0" hangingPunct="0">
              <a:spcAft>
                <a:spcPts val="1924"/>
              </a:spcAft>
              <a:buClr>
                <a:schemeClr val="tx2"/>
              </a:buClr>
              <a:defRPr/>
            </a:pPr>
            <a:endParaRPr lang="en-US" sz="1600" kern="0" dirty="0">
              <a:solidFill>
                <a:schemeClr val="tx1"/>
              </a:solidFill>
              <a:latin typeface="+mj-lt"/>
              <a:ea typeface="+mn-ea"/>
              <a:cs typeface="Times New Roman" pitchFamily="18" charset="0"/>
            </a:endParaRPr>
          </a:p>
          <a:p>
            <a:pPr marL="364717" indent="-364717" algn="just" defTabSz="955049" eaLnBrk="0" hangingPunct="0">
              <a:spcAft>
                <a:spcPts val="1455"/>
              </a:spcAft>
              <a:buClr>
                <a:schemeClr val="tx2"/>
              </a:buClr>
              <a:buFont typeface="Wingdings" pitchFamily="2" charset="2"/>
              <a:buChar char="§"/>
              <a:defRPr/>
            </a:pPr>
            <a:r>
              <a:rPr lang="en-US" sz="1600" b="1" kern="0" dirty="0" smtClean="0">
                <a:solidFill>
                  <a:schemeClr val="tx1"/>
                </a:solidFill>
                <a:latin typeface="+mj-lt"/>
                <a:cs typeface="Times New Roman" pitchFamily="18" charset="0"/>
              </a:rPr>
              <a:t>Government direct procurement and distribution of fertilizers and seeds </a:t>
            </a:r>
          </a:p>
          <a:p>
            <a:pPr marL="364717" indent="-364717" algn="just" defTabSz="955049" eaLnBrk="0" hangingPunct="0">
              <a:spcAft>
                <a:spcPts val="1455"/>
              </a:spcAft>
              <a:buClr>
                <a:schemeClr val="tx2"/>
              </a:buClr>
              <a:buFont typeface="Wingdings" pitchFamily="2" charset="2"/>
              <a:buChar char="§"/>
              <a:defRPr/>
            </a:pPr>
            <a:r>
              <a:rPr lang="en-US" sz="1600" b="1" kern="0" dirty="0" smtClean="0">
                <a:solidFill>
                  <a:schemeClr val="tx1"/>
                </a:solidFill>
                <a:cs typeface="Times New Roman" pitchFamily="18" charset="0"/>
              </a:rPr>
              <a:t>Private </a:t>
            </a:r>
            <a:r>
              <a:rPr lang="en-US" sz="1600" b="1" kern="0" dirty="0">
                <a:solidFill>
                  <a:schemeClr val="tx1"/>
                </a:solidFill>
                <a:cs typeface="Times New Roman" pitchFamily="18" charset="0"/>
              </a:rPr>
              <a:t>sector companies now sell directly to </a:t>
            </a:r>
            <a:r>
              <a:rPr lang="en-US" sz="1600" b="1" kern="0" dirty="0" smtClean="0">
                <a:solidFill>
                  <a:schemeClr val="tx1"/>
                </a:solidFill>
                <a:cs typeface="Times New Roman" pitchFamily="18" charset="0"/>
              </a:rPr>
              <a:t>farmers</a:t>
            </a:r>
          </a:p>
          <a:p>
            <a:pPr marL="364717" indent="-364717" algn="just" defTabSz="955049" eaLnBrk="0" hangingPunct="0">
              <a:spcAft>
                <a:spcPts val="1455"/>
              </a:spcAft>
              <a:buClr>
                <a:schemeClr val="tx2"/>
              </a:buClr>
              <a:buFont typeface="Wingdings" pitchFamily="2" charset="2"/>
              <a:buChar char="§"/>
              <a:defRPr/>
            </a:pPr>
            <a:r>
              <a:rPr lang="en-US" sz="1600" b="1" kern="0" dirty="0" smtClean="0">
                <a:solidFill>
                  <a:schemeClr val="tx1"/>
                </a:solidFill>
                <a:latin typeface="+mj-lt"/>
                <a:ea typeface="+mn-ea"/>
                <a:cs typeface="Times New Roman" pitchFamily="18" charset="0"/>
              </a:rPr>
              <a:t>Electronic </a:t>
            </a:r>
            <a:r>
              <a:rPr lang="en-US" sz="1600" b="1" kern="0" dirty="0">
                <a:solidFill>
                  <a:schemeClr val="tx1"/>
                </a:solidFill>
                <a:latin typeface="+mj-lt"/>
                <a:ea typeface="+mn-ea"/>
                <a:cs typeface="Times New Roman" pitchFamily="18" charset="0"/>
              </a:rPr>
              <a:t>vouchers </a:t>
            </a:r>
            <a:r>
              <a:rPr lang="en-US" sz="1600" b="1" kern="0" dirty="0" smtClean="0">
                <a:solidFill>
                  <a:schemeClr val="tx1"/>
                </a:solidFill>
                <a:latin typeface="+mj-lt"/>
                <a:ea typeface="+mn-ea"/>
                <a:cs typeface="Times New Roman" pitchFamily="18" charset="0"/>
              </a:rPr>
              <a:t>(E-Wallets</a:t>
            </a:r>
            <a:r>
              <a:rPr lang="en-US" sz="1600" b="1" kern="0" dirty="0">
                <a:solidFill>
                  <a:schemeClr val="tx1"/>
                </a:solidFill>
                <a:latin typeface="+mj-lt"/>
                <a:ea typeface="+mn-ea"/>
                <a:cs typeface="Times New Roman" pitchFamily="18" charset="0"/>
              </a:rPr>
              <a:t>) </a:t>
            </a:r>
            <a:r>
              <a:rPr lang="en-US" sz="1600" b="1" kern="0" dirty="0" smtClean="0">
                <a:solidFill>
                  <a:schemeClr val="tx1"/>
                </a:solidFill>
                <a:latin typeface="+mj-lt"/>
                <a:ea typeface="+mn-ea"/>
                <a:cs typeface="Times New Roman" pitchFamily="18" charset="0"/>
              </a:rPr>
              <a:t>developed to deliver subsidized inputs to farmers over their cellphones</a:t>
            </a:r>
          </a:p>
          <a:p>
            <a:pPr marL="364717" indent="-364717" algn="just" defTabSz="955049" eaLnBrk="0" hangingPunct="0">
              <a:spcAft>
                <a:spcPts val="1455"/>
              </a:spcAft>
              <a:buClr>
                <a:schemeClr val="tx2"/>
              </a:buClr>
              <a:buFont typeface="Wingdings" pitchFamily="2" charset="2"/>
              <a:buChar char="§"/>
              <a:defRPr/>
            </a:pPr>
            <a:r>
              <a:rPr lang="en-US" sz="1600" b="1" kern="0" dirty="0" smtClean="0">
                <a:solidFill>
                  <a:schemeClr val="tx1"/>
                </a:solidFill>
                <a:latin typeface="+mj-lt"/>
                <a:ea typeface="+mn-ea"/>
                <a:cs typeface="Times New Roman" pitchFamily="18" charset="0"/>
              </a:rPr>
              <a:t>Middle-men and rent seekers eliminated from the sector</a:t>
            </a:r>
            <a:endParaRPr lang="en-US" sz="1600" b="1" kern="0" dirty="0">
              <a:solidFill>
                <a:schemeClr val="tx1"/>
              </a:solidFill>
              <a:latin typeface="+mj-lt"/>
              <a:ea typeface="+mn-ea"/>
              <a:cs typeface="Times New Roman" pitchFamily="18" charset="0"/>
            </a:endParaRPr>
          </a:p>
          <a:p>
            <a:pPr marL="364717" lvl="1" indent="-364717" algn="just" defTabSz="955049" eaLnBrk="0" hangingPunct="0">
              <a:spcAft>
                <a:spcPts val="1455"/>
              </a:spcAft>
              <a:buClr>
                <a:schemeClr val="tx2"/>
              </a:buClr>
              <a:buFont typeface="Wingdings" pitchFamily="2" charset="2"/>
              <a:buChar char="§"/>
              <a:defRPr/>
            </a:pPr>
            <a:r>
              <a:rPr lang="en-US" sz="1600" b="1" kern="0" dirty="0">
                <a:solidFill>
                  <a:schemeClr val="tx1"/>
                </a:solidFill>
                <a:latin typeface="+mj-lt"/>
                <a:ea typeface="MS PGothic" charset="0"/>
                <a:cs typeface="Times New Roman" pitchFamily="18" charset="0"/>
              </a:rPr>
              <a:t>Nigeria is 1</a:t>
            </a:r>
            <a:r>
              <a:rPr lang="en-US" sz="1600" b="1" kern="0" baseline="30000" dirty="0">
                <a:solidFill>
                  <a:schemeClr val="tx1"/>
                </a:solidFill>
                <a:latin typeface="+mj-lt"/>
                <a:ea typeface="MS PGothic" charset="0"/>
                <a:cs typeface="Times New Roman" pitchFamily="18" charset="0"/>
              </a:rPr>
              <a:t>st</a:t>
            </a:r>
            <a:r>
              <a:rPr lang="en-US" sz="1600" b="1" kern="0" dirty="0">
                <a:solidFill>
                  <a:schemeClr val="tx1"/>
                </a:solidFill>
                <a:latin typeface="+mj-lt"/>
                <a:ea typeface="MS PGothic" charset="0"/>
                <a:cs typeface="Times New Roman" pitchFamily="18" charset="0"/>
              </a:rPr>
              <a:t> country in Africa to develop the E-wallet for input delivery to farmers</a:t>
            </a:r>
            <a:endParaRPr lang="en-US" sz="1600" b="1" kern="0" dirty="0">
              <a:solidFill>
                <a:schemeClr val="tx1"/>
              </a:solidFill>
              <a:latin typeface="+mj-lt"/>
              <a:ea typeface="+mn-ea"/>
              <a:cs typeface="Times New Roman" pitchFamily="18" charset="0"/>
            </a:endParaRPr>
          </a:p>
          <a:p>
            <a:pPr marL="364717" indent="-364717" algn="just" defTabSz="955049" eaLnBrk="0" hangingPunct="0">
              <a:spcAft>
                <a:spcPts val="1455"/>
              </a:spcAft>
              <a:buClr>
                <a:schemeClr val="tx2"/>
              </a:buClr>
              <a:buFont typeface="Wingdings" pitchFamily="2" charset="2"/>
              <a:buChar char="§"/>
              <a:defRPr/>
            </a:pPr>
            <a:r>
              <a:rPr lang="en-US" sz="1600" b="1" kern="0" dirty="0" smtClean="0">
                <a:solidFill>
                  <a:schemeClr val="tx1"/>
                </a:solidFill>
                <a:latin typeface="+mj-lt"/>
                <a:ea typeface="+mn-ea"/>
                <a:cs typeface="Times New Roman" pitchFamily="18" charset="0"/>
              </a:rPr>
              <a:t>GES has reached </a:t>
            </a:r>
            <a:r>
              <a:rPr lang="en-US" sz="1600" b="1" kern="0" dirty="0" smtClean="0">
                <a:solidFill>
                  <a:srgbClr val="FF0000"/>
                </a:solidFill>
                <a:latin typeface="+mj-lt"/>
                <a:ea typeface="+mn-ea"/>
                <a:cs typeface="Times New Roman" pitchFamily="18" charset="0"/>
              </a:rPr>
              <a:t>6.4  </a:t>
            </a:r>
            <a:r>
              <a:rPr lang="en-US" sz="1600" b="1" kern="0" dirty="0">
                <a:solidFill>
                  <a:srgbClr val="FF0000"/>
                </a:solidFill>
                <a:latin typeface="+mj-lt"/>
                <a:ea typeface="+mn-ea"/>
                <a:cs typeface="Times New Roman" pitchFamily="18" charset="0"/>
              </a:rPr>
              <a:t>million farmers </a:t>
            </a:r>
            <a:endParaRPr lang="en-US" sz="1600" b="1" kern="0" dirty="0" smtClean="0">
              <a:solidFill>
                <a:srgbClr val="FF0000"/>
              </a:solidFill>
              <a:latin typeface="+mj-lt"/>
              <a:ea typeface="+mn-ea"/>
              <a:cs typeface="Times New Roman" pitchFamily="18" charset="0"/>
            </a:endParaRPr>
          </a:p>
          <a:p>
            <a:pPr marL="364717" indent="-364717" algn="just" defTabSz="955049" eaLnBrk="0" hangingPunct="0">
              <a:spcAft>
                <a:spcPts val="1455"/>
              </a:spcAft>
              <a:buClr>
                <a:schemeClr val="tx2"/>
              </a:buClr>
              <a:buFont typeface="Wingdings" pitchFamily="2" charset="2"/>
              <a:buChar char="§"/>
              <a:defRPr/>
            </a:pPr>
            <a:r>
              <a:rPr lang="en-US" sz="1600" b="1" u="sng" kern="0" dirty="0" smtClean="0">
                <a:solidFill>
                  <a:schemeClr val="tx1"/>
                </a:solidFill>
                <a:latin typeface="+mj-lt"/>
                <a:ea typeface="+mn-ea"/>
                <a:cs typeface="Times New Roman" pitchFamily="18" charset="0"/>
              </a:rPr>
              <a:t>First </a:t>
            </a:r>
            <a:r>
              <a:rPr lang="en-US" sz="1600" b="1" u="sng" kern="0" dirty="0">
                <a:solidFill>
                  <a:schemeClr val="tx1"/>
                </a:solidFill>
                <a:latin typeface="+mj-lt"/>
                <a:ea typeface="+mn-ea"/>
                <a:cs typeface="Times New Roman" pitchFamily="18" charset="0"/>
              </a:rPr>
              <a:t>ever national database of farmers </a:t>
            </a:r>
            <a:r>
              <a:rPr lang="en-US" sz="1600" b="1" u="sng" kern="0" dirty="0" smtClean="0">
                <a:solidFill>
                  <a:schemeClr val="tx1"/>
                </a:solidFill>
                <a:latin typeface="+mj-lt"/>
                <a:ea typeface="+mn-ea"/>
                <a:cs typeface="Times New Roman" pitchFamily="18" charset="0"/>
              </a:rPr>
              <a:t>developed</a:t>
            </a:r>
          </a:p>
          <a:p>
            <a:pPr lvl="1" indent="0" algn="just" defTabSz="955049" eaLnBrk="0" hangingPunct="0">
              <a:spcAft>
                <a:spcPts val="1455"/>
              </a:spcAft>
              <a:buClr>
                <a:schemeClr val="tx2"/>
              </a:buClr>
              <a:defRPr/>
            </a:pPr>
            <a:r>
              <a:rPr lang="en-US" sz="1600" b="1" kern="0" dirty="0" smtClean="0">
                <a:solidFill>
                  <a:srgbClr val="FF0000"/>
                </a:solidFill>
                <a:latin typeface="+mj-lt"/>
                <a:ea typeface="+mn-ea"/>
                <a:cs typeface="Times New Roman" pitchFamily="18" charset="0"/>
              </a:rPr>
              <a:t>- 10 million farmers </a:t>
            </a:r>
            <a:r>
              <a:rPr lang="en-US" sz="1600" b="1" kern="0" dirty="0" smtClean="0">
                <a:solidFill>
                  <a:schemeClr val="tx1"/>
                </a:solidFill>
                <a:latin typeface="+mj-lt"/>
                <a:ea typeface="+mn-ea"/>
                <a:cs typeface="Times New Roman" pitchFamily="18" charset="0"/>
              </a:rPr>
              <a:t>registered </a:t>
            </a:r>
            <a:endParaRPr lang="en-US" sz="1600" b="1" kern="0" dirty="0">
              <a:solidFill>
                <a:schemeClr val="tx1"/>
              </a:solidFill>
              <a:latin typeface="+mj-lt"/>
              <a:ea typeface="+mn-ea"/>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5649912"/>
            <a:ext cx="9906000" cy="120808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16" tIns="45708" rIns="91416" bIns="45708" numCol="1" rtlCol="0" anchor="t" anchorCtr="0" compatLnSpc="1">
            <a:prstTxWarp prst="textNoShape">
              <a:avLst/>
            </a:prstTxWarp>
          </a:bodyPr>
          <a:lstStyle/>
          <a:p>
            <a:pPr defTabSz="895115">
              <a:buClr>
                <a:schemeClr val="tx2"/>
              </a:buClr>
            </a:pPr>
            <a:endParaRPr lang="en-US" sz="1200" dirty="0"/>
          </a:p>
        </p:txBody>
      </p:sp>
      <p:sp>
        <p:nvSpPr>
          <p:cNvPr id="51201" name="Title 2"/>
          <p:cNvSpPr>
            <a:spLocks noGrp="1"/>
          </p:cNvSpPr>
          <p:nvPr>
            <p:ph type="title"/>
          </p:nvPr>
        </p:nvSpPr>
        <p:spPr>
          <a:xfrm>
            <a:off x="128226" y="318359"/>
            <a:ext cx="9777774" cy="869803"/>
          </a:xfrm>
        </p:spPr>
        <p:txBody>
          <a:bodyPr/>
          <a:lstStyle/>
          <a:p>
            <a:r>
              <a:rPr lang="en-US" sz="2200" dirty="0" smtClean="0">
                <a:solidFill>
                  <a:srgbClr val="FF0000"/>
                </a:solidFill>
              </a:rPr>
              <a:t>The GES Initiative Has Ensured that Agricultural Inputs Has Reached More Farmers than Every Before</a:t>
            </a:r>
            <a:br>
              <a:rPr lang="en-US" sz="2200" dirty="0" smtClean="0">
                <a:solidFill>
                  <a:srgbClr val="FF0000"/>
                </a:solidFill>
              </a:rPr>
            </a:br>
            <a:r>
              <a:rPr lang="en-US" sz="2000" dirty="0" smtClean="0">
                <a:solidFill>
                  <a:srgbClr val="008000"/>
                </a:solidFill>
              </a:rPr>
              <a:t>GES has experienced wide-spread participation from every state of the federation</a:t>
            </a:r>
            <a:endParaRPr lang="en-US" sz="2000" dirty="0">
              <a:solidFill>
                <a:srgbClr val="008000"/>
              </a:solidFill>
              <a:latin typeface="Arial" charset="0"/>
              <a:ea typeface="ＭＳ Ｐゴシック" charset="0"/>
              <a:cs typeface="Times New Roman" charset="0"/>
            </a:endParaRPr>
          </a:p>
        </p:txBody>
      </p:sp>
      <p:sp>
        <p:nvSpPr>
          <p:cNvPr id="51204" name="Slide Number Placeholder 1"/>
          <p:cNvSpPr>
            <a:spLocks noGrp="1"/>
          </p:cNvSpPr>
          <p:nvPr>
            <p:ph type="sldNum" sz="quarter" idx="10"/>
          </p:nvPr>
        </p:nvSpPr>
        <p:spPr bwMode="auto">
          <a:xfrm>
            <a:off x="9306472" y="6466594"/>
            <a:ext cx="420595" cy="1695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300">
                <a:solidFill>
                  <a:schemeClr val="bg2"/>
                </a:solidFill>
                <a:latin typeface="Arial" charset="0"/>
                <a:ea typeface="ＭＳ Ｐゴシック" charset="0"/>
                <a:cs typeface="ＭＳ Ｐゴシック" charset="0"/>
              </a:defRPr>
            </a:lvl1pPr>
            <a:lvl2pPr marL="793896" indent="-305343" eaLnBrk="0" hangingPunct="0">
              <a:defRPr sz="1300">
                <a:solidFill>
                  <a:schemeClr val="bg2"/>
                </a:solidFill>
                <a:latin typeface="Arial" charset="0"/>
                <a:ea typeface="ＭＳ Ｐゴシック" charset="0"/>
              </a:defRPr>
            </a:lvl2pPr>
            <a:lvl3pPr marL="1221375" indent="-244275" eaLnBrk="0" hangingPunct="0">
              <a:defRPr sz="1300">
                <a:solidFill>
                  <a:schemeClr val="bg2"/>
                </a:solidFill>
                <a:latin typeface="Arial" charset="0"/>
                <a:ea typeface="ＭＳ Ｐゴシック" charset="0"/>
              </a:defRPr>
            </a:lvl3pPr>
            <a:lvl4pPr marL="1709926" indent="-244275" eaLnBrk="0" hangingPunct="0">
              <a:defRPr sz="1300">
                <a:solidFill>
                  <a:schemeClr val="bg2"/>
                </a:solidFill>
                <a:latin typeface="Arial" charset="0"/>
                <a:ea typeface="ＭＳ Ｐゴシック" charset="0"/>
              </a:defRPr>
            </a:lvl4pPr>
            <a:lvl5pPr marL="2198477" indent="-244275" eaLnBrk="0" hangingPunct="0">
              <a:defRPr sz="1300">
                <a:solidFill>
                  <a:schemeClr val="bg2"/>
                </a:solidFill>
                <a:latin typeface="Arial" charset="0"/>
                <a:ea typeface="ＭＳ Ｐゴシック" charset="0"/>
              </a:defRPr>
            </a:lvl5pPr>
            <a:lvl6pPr marL="2687026" indent="-244275" eaLnBrk="0" fontAlgn="base" hangingPunct="0">
              <a:spcBef>
                <a:spcPct val="0"/>
              </a:spcBef>
              <a:spcAft>
                <a:spcPct val="0"/>
              </a:spcAft>
              <a:defRPr sz="1300">
                <a:solidFill>
                  <a:schemeClr val="bg2"/>
                </a:solidFill>
                <a:latin typeface="Arial" charset="0"/>
                <a:ea typeface="ＭＳ Ｐゴシック" charset="0"/>
              </a:defRPr>
            </a:lvl6pPr>
            <a:lvl7pPr marL="3175577" indent="-244275" eaLnBrk="0" fontAlgn="base" hangingPunct="0">
              <a:spcBef>
                <a:spcPct val="0"/>
              </a:spcBef>
              <a:spcAft>
                <a:spcPct val="0"/>
              </a:spcAft>
              <a:defRPr sz="1300">
                <a:solidFill>
                  <a:schemeClr val="bg2"/>
                </a:solidFill>
                <a:latin typeface="Arial" charset="0"/>
                <a:ea typeface="ＭＳ Ｐゴシック" charset="0"/>
              </a:defRPr>
            </a:lvl7pPr>
            <a:lvl8pPr marL="3664128" indent="-244275" eaLnBrk="0" fontAlgn="base" hangingPunct="0">
              <a:spcBef>
                <a:spcPct val="0"/>
              </a:spcBef>
              <a:spcAft>
                <a:spcPct val="0"/>
              </a:spcAft>
              <a:defRPr sz="1300">
                <a:solidFill>
                  <a:schemeClr val="bg2"/>
                </a:solidFill>
                <a:latin typeface="Arial" charset="0"/>
                <a:ea typeface="ＭＳ Ｐゴシック" charset="0"/>
              </a:defRPr>
            </a:lvl8pPr>
            <a:lvl9pPr marL="4152678" indent="-244275" eaLnBrk="0" fontAlgn="base" hangingPunct="0">
              <a:spcBef>
                <a:spcPct val="0"/>
              </a:spcBef>
              <a:spcAft>
                <a:spcPct val="0"/>
              </a:spcAft>
              <a:defRPr sz="1300">
                <a:solidFill>
                  <a:schemeClr val="bg2"/>
                </a:solidFill>
                <a:latin typeface="Arial" charset="0"/>
                <a:ea typeface="ＭＳ Ｐゴシック" charset="0"/>
              </a:defRPr>
            </a:lvl9pPr>
          </a:lstStyle>
          <a:p>
            <a:fld id="{B4DB9159-8E5E-1948-B54E-FF62552369F6}" type="slidenum">
              <a:rPr lang="en-GB" sz="1100">
                <a:solidFill>
                  <a:schemeClr val="bg1"/>
                </a:solidFill>
              </a:rPr>
              <a:pPr/>
              <a:t>6</a:t>
            </a:fld>
            <a:r>
              <a:rPr lang="en-GB" sz="1100" dirty="0">
                <a:solidFill>
                  <a:schemeClr val="bg1"/>
                </a:solidFill>
              </a:rPr>
              <a:t> </a:t>
            </a:r>
          </a:p>
        </p:txBody>
      </p:sp>
      <p:sp>
        <p:nvSpPr>
          <p:cNvPr id="2" name="Rectangle 1"/>
          <p:cNvSpPr/>
          <p:nvPr/>
        </p:nvSpPr>
        <p:spPr>
          <a:xfrm>
            <a:off x="1293836" y="1465990"/>
            <a:ext cx="7681889" cy="523220"/>
          </a:xfrm>
          <a:prstGeom prst="rect">
            <a:avLst/>
          </a:prstGeom>
        </p:spPr>
        <p:txBody>
          <a:bodyPr wrap="square">
            <a:spAutoFit/>
          </a:bodyPr>
          <a:lstStyle/>
          <a:p>
            <a:pPr algn="ctr"/>
            <a:r>
              <a:rPr lang="en-US" sz="1400" b="1" i="1" dirty="0" smtClean="0">
                <a:solidFill>
                  <a:schemeClr val="tx1"/>
                </a:solidFill>
              </a:rPr>
              <a:t>Cross-section Sample % </a:t>
            </a:r>
            <a:r>
              <a:rPr lang="en-US" sz="1400" b="1" i="1" dirty="0">
                <a:solidFill>
                  <a:schemeClr val="tx1"/>
                </a:solidFill>
              </a:rPr>
              <a:t>Of Farmers Who Received Their Subsidized Inputs Under GES in 2013, Compared to 11% Under the Old System </a:t>
            </a:r>
          </a:p>
        </p:txBody>
      </p:sp>
      <p:sp>
        <p:nvSpPr>
          <p:cNvPr id="8" name="Slide Number Placeholder 3"/>
          <p:cNvSpPr txBox="1">
            <a:spLocks/>
          </p:cNvSpPr>
          <p:nvPr/>
        </p:nvSpPr>
        <p:spPr bwMode="auto">
          <a:xfrm>
            <a:off x="9465544" y="6721946"/>
            <a:ext cx="880923" cy="272117"/>
          </a:xfrm>
          <a:prstGeom prst="rect">
            <a:avLst/>
          </a:prstGeom>
          <a:noFill/>
          <a:ln>
            <a:miter lim="800000"/>
            <a:headEnd/>
            <a:tailEnd/>
          </a:ln>
          <a:extLst/>
        </p:spPr>
        <p:txBody>
          <a:bodyPr vert="horz" wrap="square" lIns="97710" tIns="48855" rIns="97710" bIns="48855" numCol="1" anchor="t" anchorCtr="0" compatLnSpc="1">
            <a:prstTxWarp prst="textNoShape">
              <a:avLst/>
            </a:prstTxWarp>
          </a:bodyPr>
          <a:lstStyle>
            <a:defPPr>
              <a:defRPr lang="en-GB"/>
            </a:defPPr>
            <a:lvl1pPr algn="l" rtl="0" eaLnBrk="0" fontAlgn="base" hangingPunct="0">
              <a:spcBef>
                <a:spcPct val="0"/>
              </a:spcBef>
              <a:spcAft>
                <a:spcPct val="0"/>
              </a:spcAft>
              <a:defRPr sz="1100" kern="1200">
                <a:solidFill>
                  <a:schemeClr val="bg1"/>
                </a:solidFill>
                <a:latin typeface="Arial" charset="0"/>
                <a:ea typeface="ＭＳ Ｐゴシック" charset="0"/>
                <a:cs typeface="ＭＳ Ｐゴシック" charset="0"/>
              </a:defRPr>
            </a:lvl1pPr>
            <a:lvl2pPr marL="486854" indent="1697" algn="l" rtl="0" fontAlgn="base">
              <a:spcBef>
                <a:spcPct val="0"/>
              </a:spcBef>
              <a:spcAft>
                <a:spcPct val="0"/>
              </a:spcAft>
              <a:defRPr sz="1300" kern="1200">
                <a:solidFill>
                  <a:schemeClr val="bg2"/>
                </a:solidFill>
                <a:latin typeface="Arial" charset="0"/>
                <a:ea typeface="ＭＳ Ｐゴシック" charset="0"/>
                <a:cs typeface="ＭＳ Ｐゴシック" charset="0"/>
              </a:defRPr>
            </a:lvl2pPr>
            <a:lvl3pPr marL="975407" indent="1697" algn="l" rtl="0" fontAlgn="base">
              <a:spcBef>
                <a:spcPct val="0"/>
              </a:spcBef>
              <a:spcAft>
                <a:spcPct val="0"/>
              </a:spcAft>
              <a:defRPr sz="1300" kern="1200">
                <a:solidFill>
                  <a:schemeClr val="bg2"/>
                </a:solidFill>
                <a:latin typeface="Arial" charset="0"/>
                <a:ea typeface="ＭＳ Ｐゴシック" charset="0"/>
                <a:cs typeface="ＭＳ Ｐゴシック" charset="0"/>
              </a:defRPr>
            </a:lvl3pPr>
            <a:lvl4pPr marL="1463956" indent="1697" algn="l" rtl="0" fontAlgn="base">
              <a:spcBef>
                <a:spcPct val="0"/>
              </a:spcBef>
              <a:spcAft>
                <a:spcPct val="0"/>
              </a:spcAft>
              <a:defRPr sz="1300" kern="1200">
                <a:solidFill>
                  <a:schemeClr val="bg2"/>
                </a:solidFill>
                <a:latin typeface="Arial" charset="0"/>
                <a:ea typeface="ＭＳ Ｐゴシック" charset="0"/>
                <a:cs typeface="ＭＳ Ｐゴシック" charset="0"/>
              </a:defRPr>
            </a:lvl4pPr>
            <a:lvl5pPr marL="1950811" indent="3394" algn="l" rtl="0" fontAlgn="base">
              <a:spcBef>
                <a:spcPct val="0"/>
              </a:spcBef>
              <a:spcAft>
                <a:spcPct val="0"/>
              </a:spcAft>
              <a:defRPr sz="1300" kern="1200">
                <a:solidFill>
                  <a:schemeClr val="bg2"/>
                </a:solidFill>
                <a:latin typeface="Arial" charset="0"/>
                <a:ea typeface="ＭＳ Ｐゴシック" charset="0"/>
                <a:cs typeface="ＭＳ Ｐゴシック" charset="0"/>
              </a:defRPr>
            </a:lvl5pPr>
            <a:lvl6pPr marL="2442753" algn="l" defTabSz="488551" rtl="0" eaLnBrk="1" latinLnBrk="0" hangingPunct="1">
              <a:defRPr sz="1300" kern="1200">
                <a:solidFill>
                  <a:schemeClr val="bg2"/>
                </a:solidFill>
                <a:latin typeface="Arial" charset="0"/>
                <a:ea typeface="ＭＳ Ｐゴシック" charset="0"/>
                <a:cs typeface="ＭＳ Ｐゴシック" charset="0"/>
              </a:defRPr>
            </a:lvl6pPr>
            <a:lvl7pPr marL="2931301" algn="l" defTabSz="488551" rtl="0" eaLnBrk="1" latinLnBrk="0" hangingPunct="1">
              <a:defRPr sz="1300" kern="1200">
                <a:solidFill>
                  <a:schemeClr val="bg2"/>
                </a:solidFill>
                <a:latin typeface="Arial" charset="0"/>
                <a:ea typeface="ＭＳ Ｐゴシック" charset="0"/>
                <a:cs typeface="ＭＳ Ｐゴシック" charset="0"/>
              </a:defRPr>
            </a:lvl7pPr>
            <a:lvl8pPr marL="3419853" algn="l" defTabSz="488551" rtl="0" eaLnBrk="1" latinLnBrk="0" hangingPunct="1">
              <a:defRPr sz="1300" kern="1200">
                <a:solidFill>
                  <a:schemeClr val="bg2"/>
                </a:solidFill>
                <a:latin typeface="Arial" charset="0"/>
                <a:ea typeface="ＭＳ Ｐゴシック" charset="0"/>
                <a:cs typeface="ＭＳ Ｐゴシック" charset="0"/>
              </a:defRPr>
            </a:lvl8pPr>
            <a:lvl9pPr marL="3908403" algn="l" defTabSz="488551" rtl="0" eaLnBrk="1" latinLnBrk="0" hangingPunct="1">
              <a:defRPr sz="1300" kern="1200">
                <a:solidFill>
                  <a:schemeClr val="bg2"/>
                </a:solidFill>
                <a:latin typeface="Arial" charset="0"/>
                <a:ea typeface="ＭＳ Ｐゴシック" charset="0"/>
                <a:cs typeface="ＭＳ Ｐゴシック" charset="0"/>
              </a:defRPr>
            </a:lvl9pPr>
          </a:lstStyle>
          <a:p>
            <a:pPr marL="364749" indent="-364749" defTabSz="955133"/>
            <a:fld id="{D2A20752-F32E-4AB5-B99C-F22113ACE757}" type="slidenum">
              <a:rPr lang="en-GB" smtClean="0">
                <a:solidFill>
                  <a:schemeClr val="tx1"/>
                </a:solidFill>
              </a:rPr>
              <a:pPr marL="364749" indent="-364749" defTabSz="955133"/>
              <a:t>6</a:t>
            </a:fld>
            <a:r>
              <a:rPr lang="en-GB" smtClean="0">
                <a:solidFill>
                  <a:schemeClr val="tx1"/>
                </a:solidFill>
              </a:rPr>
              <a:t> </a:t>
            </a:r>
            <a:endParaRPr lang="en-GB" dirty="0">
              <a:solidFill>
                <a:schemeClr val="tx1"/>
              </a:solidFill>
            </a:endParaRPr>
          </a:p>
        </p:txBody>
      </p:sp>
      <p:grpSp>
        <p:nvGrpSpPr>
          <p:cNvPr id="9" name="Group 8"/>
          <p:cNvGrpSpPr/>
          <p:nvPr/>
        </p:nvGrpSpPr>
        <p:grpSpPr>
          <a:xfrm>
            <a:off x="0" y="1875777"/>
            <a:ext cx="9906000" cy="5411960"/>
            <a:chOff x="0" y="1555224"/>
            <a:chExt cx="9906000" cy="5411960"/>
          </a:xfrm>
        </p:grpSpPr>
        <p:sp>
          <p:nvSpPr>
            <p:cNvPr id="10" name="Rectangle 9"/>
            <p:cNvSpPr/>
            <p:nvPr/>
          </p:nvSpPr>
          <p:spPr bwMode="auto">
            <a:xfrm>
              <a:off x="0" y="6157288"/>
              <a:ext cx="9906000" cy="809896"/>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16" tIns="45708" rIns="91416" bIns="45708" numCol="1" rtlCol="0" anchor="t" anchorCtr="0" compatLnSpc="1">
              <a:prstTxWarp prst="textNoShape">
                <a:avLst/>
              </a:prstTxWarp>
            </a:bodyPr>
            <a:lstStyle/>
            <a:p>
              <a:pPr defTabSz="895115">
                <a:buClr>
                  <a:schemeClr val="tx2"/>
                </a:buClr>
              </a:pPr>
              <a:endParaRPr lang="en-US" sz="1200" dirty="0"/>
            </a:p>
          </p:txBody>
        </p:sp>
        <p:graphicFrame>
          <p:nvGraphicFramePr>
            <p:cNvPr id="11" name="Chart 10"/>
            <p:cNvGraphicFramePr/>
            <p:nvPr>
              <p:extLst>
                <p:ext uri="{D42A27DB-BD31-4B8C-83A1-F6EECF244321}">
                  <p14:modId xmlns:p14="http://schemas.microsoft.com/office/powerpoint/2010/main" val="1520727226"/>
                </p:ext>
              </p:extLst>
            </p:nvPr>
          </p:nvGraphicFramePr>
          <p:xfrm>
            <a:off x="974892" y="1555224"/>
            <a:ext cx="8453287" cy="5021789"/>
          </p:xfrm>
          <a:graphic>
            <a:graphicData uri="http://schemas.openxmlformats.org/drawingml/2006/chart">
              <c:chart xmlns:c="http://schemas.openxmlformats.org/drawingml/2006/chart" xmlns:r="http://schemas.openxmlformats.org/officeDocument/2006/relationships" r:id="rId4"/>
            </a:graphicData>
          </a:graphic>
        </p:graphicFrame>
        <p:sp>
          <p:nvSpPr>
            <p:cNvPr id="12" name="Rectangle 7"/>
            <p:cNvSpPr txBox="1">
              <a:spLocks/>
            </p:cNvSpPr>
            <p:nvPr>
              <p:custDataLst>
                <p:tags r:id="rId1"/>
              </p:custDataLst>
            </p:nvPr>
          </p:nvSpPr>
          <p:spPr bwMode="auto">
            <a:xfrm>
              <a:off x="179597" y="4643617"/>
              <a:ext cx="987713" cy="363754"/>
            </a:xfrm>
            <a:prstGeom prst="rect">
              <a:avLst/>
            </a:prstGeom>
            <a:solidFill>
              <a:srgbClr val="FF0000"/>
            </a:solidFill>
            <a:ln w="19050">
              <a:noFill/>
              <a:miter lim="800000"/>
              <a:headEnd/>
              <a:tailEnd/>
            </a:ln>
          </p:spPr>
          <p:txBody>
            <a:bodyPr lIns="76953" tIns="76953" rIns="76953" bIns="76953" anchor="ctr"/>
            <a:lstStyle>
              <a:lvl1pPr marL="339725" indent="-339725"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buClr>
                  <a:schemeClr val="tx2"/>
                </a:buClr>
              </a:pPr>
              <a:r>
                <a:rPr lang="en-US" sz="1600" b="1" dirty="0">
                  <a:solidFill>
                    <a:schemeClr val="bg1"/>
                  </a:solidFill>
                  <a:cs typeface="Calibri" charset="0"/>
                </a:rPr>
                <a:t>11% </a:t>
              </a:r>
            </a:p>
          </p:txBody>
        </p:sp>
        <p:cxnSp>
          <p:nvCxnSpPr>
            <p:cNvPr id="13" name="Straight Connector 12"/>
            <p:cNvCxnSpPr>
              <a:stCxn id="12" idx="3"/>
            </p:cNvCxnSpPr>
            <p:nvPr/>
          </p:nvCxnSpPr>
          <p:spPr bwMode="auto">
            <a:xfrm>
              <a:off x="1167307" y="4825491"/>
              <a:ext cx="8389135" cy="41194"/>
            </a:xfrm>
            <a:prstGeom prst="line">
              <a:avLst/>
            </a:prstGeom>
            <a:solidFill>
              <a:schemeClr val="accent1"/>
            </a:solidFill>
            <a:ln w="38100"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4" name="Title 1"/>
          <p:cNvSpPr txBox="1">
            <a:spLocks/>
          </p:cNvSpPr>
          <p:nvPr/>
        </p:nvSpPr>
        <p:spPr bwMode="auto">
          <a:xfrm rot="19874372">
            <a:off x="2919861" y="2089268"/>
            <a:ext cx="4634990" cy="105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616" tIns="48809" rIns="97616" bIns="48809" numCol="1" anchor="ctr" anchorCtr="0" compatLnSpc="1">
            <a:prstTxWarp prst="textNoShape">
              <a:avLst/>
            </a:prstTxWarp>
          </a:bodyPr>
          <a:lstStyle>
            <a:lvl1pPr algn="l" defTabSz="955049" rtl="0" eaLnBrk="0" fontAlgn="base" hangingPunct="0">
              <a:spcBef>
                <a:spcPct val="0"/>
              </a:spcBef>
              <a:spcAft>
                <a:spcPct val="0"/>
              </a:spcAft>
              <a:defRPr sz="3000" b="1">
                <a:solidFill>
                  <a:srgbClr val="263B19"/>
                </a:solidFill>
                <a:latin typeface="+mj-lt"/>
                <a:ea typeface="ＭＳ Ｐゴシック" pitchFamily="34" charset="-128"/>
                <a:cs typeface="ＭＳ Ｐゴシック" charset="0"/>
              </a:defRPr>
            </a:lvl1pPr>
            <a:lvl2pPr algn="l" defTabSz="955049" rtl="0" eaLnBrk="0" fontAlgn="base" hangingPunct="0">
              <a:spcBef>
                <a:spcPct val="0"/>
              </a:spcBef>
              <a:spcAft>
                <a:spcPct val="0"/>
              </a:spcAft>
              <a:defRPr sz="2000" b="1">
                <a:solidFill>
                  <a:srgbClr val="263B19"/>
                </a:solidFill>
                <a:latin typeface="Arial" charset="0"/>
                <a:ea typeface="ＭＳ Ｐゴシック" pitchFamily="34" charset="-128"/>
                <a:cs typeface="ＭＳ Ｐゴシック" charset="0"/>
              </a:defRPr>
            </a:lvl2pPr>
            <a:lvl3pPr algn="l" defTabSz="955049" rtl="0" eaLnBrk="0" fontAlgn="base" hangingPunct="0">
              <a:spcBef>
                <a:spcPct val="0"/>
              </a:spcBef>
              <a:spcAft>
                <a:spcPct val="0"/>
              </a:spcAft>
              <a:defRPr sz="2000" b="1">
                <a:solidFill>
                  <a:srgbClr val="263B19"/>
                </a:solidFill>
                <a:latin typeface="Arial" charset="0"/>
                <a:ea typeface="ＭＳ Ｐゴシック" pitchFamily="34" charset="-128"/>
                <a:cs typeface="ＭＳ Ｐゴシック" charset="0"/>
              </a:defRPr>
            </a:lvl3pPr>
            <a:lvl4pPr algn="l" defTabSz="955049" rtl="0" eaLnBrk="0" fontAlgn="base" hangingPunct="0">
              <a:spcBef>
                <a:spcPct val="0"/>
              </a:spcBef>
              <a:spcAft>
                <a:spcPct val="0"/>
              </a:spcAft>
              <a:defRPr sz="2000" b="1">
                <a:solidFill>
                  <a:srgbClr val="263B19"/>
                </a:solidFill>
                <a:latin typeface="Arial" charset="0"/>
                <a:ea typeface="ＭＳ Ｐゴシック" pitchFamily="34" charset="-128"/>
                <a:cs typeface="ＭＳ Ｐゴシック" charset="0"/>
              </a:defRPr>
            </a:lvl4pPr>
            <a:lvl5pPr algn="l" defTabSz="955049" rtl="0" eaLnBrk="0" fontAlgn="base" hangingPunct="0">
              <a:spcBef>
                <a:spcPct val="0"/>
              </a:spcBef>
              <a:spcAft>
                <a:spcPct val="0"/>
              </a:spcAft>
              <a:defRPr sz="2000" b="1">
                <a:solidFill>
                  <a:srgbClr val="263B19"/>
                </a:solidFill>
                <a:latin typeface="Arial" charset="0"/>
                <a:ea typeface="ＭＳ Ｐゴシック" pitchFamily="34" charset="-128"/>
                <a:cs typeface="ＭＳ Ｐゴシック" charset="0"/>
              </a:defRPr>
            </a:lvl5pPr>
            <a:lvl6pPr marL="488079" algn="l" defTabSz="955831" rtl="0" fontAlgn="base">
              <a:spcBef>
                <a:spcPct val="0"/>
              </a:spcBef>
              <a:spcAft>
                <a:spcPct val="0"/>
              </a:spcAft>
              <a:defRPr sz="2000" b="1">
                <a:solidFill>
                  <a:srgbClr val="263B19"/>
                </a:solidFill>
                <a:latin typeface="Arial" charset="0"/>
              </a:defRPr>
            </a:lvl6pPr>
            <a:lvl7pPr marL="976171" algn="l" defTabSz="955831" rtl="0" fontAlgn="base">
              <a:spcBef>
                <a:spcPct val="0"/>
              </a:spcBef>
              <a:spcAft>
                <a:spcPct val="0"/>
              </a:spcAft>
              <a:defRPr sz="2000" b="1">
                <a:solidFill>
                  <a:srgbClr val="263B19"/>
                </a:solidFill>
                <a:latin typeface="Arial" charset="0"/>
              </a:defRPr>
            </a:lvl7pPr>
            <a:lvl8pPr marL="1464256" algn="l" defTabSz="955831" rtl="0" fontAlgn="base">
              <a:spcBef>
                <a:spcPct val="0"/>
              </a:spcBef>
              <a:spcAft>
                <a:spcPct val="0"/>
              </a:spcAft>
              <a:defRPr sz="2000" b="1">
                <a:solidFill>
                  <a:srgbClr val="263B19"/>
                </a:solidFill>
                <a:latin typeface="Arial" charset="0"/>
              </a:defRPr>
            </a:lvl8pPr>
            <a:lvl9pPr marL="1952337" algn="l" defTabSz="955831" rtl="0" fontAlgn="base">
              <a:spcBef>
                <a:spcPct val="0"/>
              </a:spcBef>
              <a:spcAft>
                <a:spcPct val="0"/>
              </a:spcAft>
              <a:defRPr sz="2000" b="1">
                <a:solidFill>
                  <a:srgbClr val="263B19"/>
                </a:solidFill>
                <a:latin typeface="Arial" charset="0"/>
              </a:defRPr>
            </a:lvl9pPr>
          </a:lstStyle>
          <a:p>
            <a:r>
              <a:rPr lang="en-US" sz="4000" dirty="0" smtClean="0">
                <a:solidFill>
                  <a:srgbClr val="FF0000"/>
                </a:solidFill>
                <a:latin typeface="Arial" charset="0"/>
                <a:ea typeface="ＭＳ Ｐゴシック" charset="0"/>
                <a:cs typeface="Times New Roman" charset="0"/>
              </a:rPr>
              <a:t>To be updated</a:t>
            </a:r>
            <a:endParaRPr lang="en-US" sz="4000" dirty="0">
              <a:solidFill>
                <a:srgbClr val="355422"/>
              </a:solidFill>
              <a:latin typeface="Arial" charset="0"/>
              <a:ea typeface="ＭＳ Ｐゴシック" charset="0"/>
              <a:cs typeface="Times New Roman" charset="0"/>
            </a:endParaRPr>
          </a:p>
        </p:txBody>
      </p:sp>
    </p:spTree>
    <p:extLst>
      <p:ext uri="{BB962C8B-B14F-4D97-AF65-F5344CB8AC3E}">
        <p14:creationId xmlns:p14="http://schemas.microsoft.com/office/powerpoint/2010/main" val="1896166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5649912"/>
            <a:ext cx="9906000" cy="120808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16" tIns="45708" rIns="91416" bIns="45708" numCol="1" rtlCol="0" anchor="t" anchorCtr="0" compatLnSpc="1">
            <a:prstTxWarp prst="textNoShape">
              <a:avLst/>
            </a:prstTxWarp>
          </a:bodyPr>
          <a:lstStyle/>
          <a:p>
            <a:pPr defTabSz="895115">
              <a:buClr>
                <a:schemeClr val="tx2"/>
              </a:buClr>
            </a:pPr>
            <a:endParaRPr lang="en-US" sz="1200" dirty="0"/>
          </a:p>
        </p:txBody>
      </p:sp>
      <p:sp>
        <p:nvSpPr>
          <p:cNvPr id="51201" name="Title 2"/>
          <p:cNvSpPr>
            <a:spLocks noGrp="1"/>
          </p:cNvSpPr>
          <p:nvPr>
            <p:ph type="title"/>
          </p:nvPr>
        </p:nvSpPr>
        <p:spPr>
          <a:xfrm>
            <a:off x="214536" y="318359"/>
            <a:ext cx="9777774" cy="869803"/>
          </a:xfrm>
        </p:spPr>
        <p:txBody>
          <a:bodyPr/>
          <a:lstStyle/>
          <a:p>
            <a:r>
              <a:rPr lang="en-US" sz="2200" dirty="0" smtClean="0">
                <a:solidFill>
                  <a:srgbClr val="FF0000"/>
                </a:solidFill>
              </a:rPr>
              <a:t>The Federal Government Has Observed Continuous Improvements Since the Launch of the GES </a:t>
            </a:r>
            <a:br>
              <a:rPr lang="en-US" sz="2200" dirty="0" smtClean="0">
                <a:solidFill>
                  <a:srgbClr val="FF0000"/>
                </a:solidFill>
              </a:rPr>
            </a:br>
            <a:endParaRPr lang="en-US" sz="2000" dirty="0">
              <a:solidFill>
                <a:schemeClr val="bg2"/>
              </a:solidFill>
              <a:latin typeface="Arial" charset="0"/>
              <a:ea typeface="ＭＳ Ｐゴシック" charset="0"/>
              <a:cs typeface="Times New Roman" charset="0"/>
            </a:endParaRPr>
          </a:p>
        </p:txBody>
      </p:sp>
      <p:sp>
        <p:nvSpPr>
          <p:cNvPr id="51204" name="Slide Number Placeholder 1"/>
          <p:cNvSpPr>
            <a:spLocks noGrp="1"/>
          </p:cNvSpPr>
          <p:nvPr>
            <p:ph type="sldNum" sz="quarter" idx="10"/>
          </p:nvPr>
        </p:nvSpPr>
        <p:spPr bwMode="auto">
          <a:xfrm>
            <a:off x="9306472" y="6466594"/>
            <a:ext cx="420595" cy="1695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300">
                <a:solidFill>
                  <a:schemeClr val="bg2"/>
                </a:solidFill>
                <a:latin typeface="Arial" charset="0"/>
                <a:ea typeface="ＭＳ Ｐゴシック" charset="0"/>
                <a:cs typeface="ＭＳ Ｐゴシック" charset="0"/>
              </a:defRPr>
            </a:lvl1pPr>
            <a:lvl2pPr marL="793896" indent="-305343" eaLnBrk="0" hangingPunct="0">
              <a:defRPr sz="1300">
                <a:solidFill>
                  <a:schemeClr val="bg2"/>
                </a:solidFill>
                <a:latin typeface="Arial" charset="0"/>
                <a:ea typeface="ＭＳ Ｐゴシック" charset="0"/>
              </a:defRPr>
            </a:lvl2pPr>
            <a:lvl3pPr marL="1221375" indent="-244275" eaLnBrk="0" hangingPunct="0">
              <a:defRPr sz="1300">
                <a:solidFill>
                  <a:schemeClr val="bg2"/>
                </a:solidFill>
                <a:latin typeface="Arial" charset="0"/>
                <a:ea typeface="ＭＳ Ｐゴシック" charset="0"/>
              </a:defRPr>
            </a:lvl3pPr>
            <a:lvl4pPr marL="1709926" indent="-244275" eaLnBrk="0" hangingPunct="0">
              <a:defRPr sz="1300">
                <a:solidFill>
                  <a:schemeClr val="bg2"/>
                </a:solidFill>
                <a:latin typeface="Arial" charset="0"/>
                <a:ea typeface="ＭＳ Ｐゴシック" charset="0"/>
              </a:defRPr>
            </a:lvl4pPr>
            <a:lvl5pPr marL="2198477" indent="-244275" eaLnBrk="0" hangingPunct="0">
              <a:defRPr sz="1300">
                <a:solidFill>
                  <a:schemeClr val="bg2"/>
                </a:solidFill>
                <a:latin typeface="Arial" charset="0"/>
                <a:ea typeface="ＭＳ Ｐゴシック" charset="0"/>
              </a:defRPr>
            </a:lvl5pPr>
            <a:lvl6pPr marL="2687026" indent="-244275" eaLnBrk="0" fontAlgn="base" hangingPunct="0">
              <a:spcBef>
                <a:spcPct val="0"/>
              </a:spcBef>
              <a:spcAft>
                <a:spcPct val="0"/>
              </a:spcAft>
              <a:defRPr sz="1300">
                <a:solidFill>
                  <a:schemeClr val="bg2"/>
                </a:solidFill>
                <a:latin typeface="Arial" charset="0"/>
                <a:ea typeface="ＭＳ Ｐゴシック" charset="0"/>
              </a:defRPr>
            </a:lvl6pPr>
            <a:lvl7pPr marL="3175577" indent="-244275" eaLnBrk="0" fontAlgn="base" hangingPunct="0">
              <a:spcBef>
                <a:spcPct val="0"/>
              </a:spcBef>
              <a:spcAft>
                <a:spcPct val="0"/>
              </a:spcAft>
              <a:defRPr sz="1300">
                <a:solidFill>
                  <a:schemeClr val="bg2"/>
                </a:solidFill>
                <a:latin typeface="Arial" charset="0"/>
                <a:ea typeface="ＭＳ Ｐゴシック" charset="0"/>
              </a:defRPr>
            </a:lvl7pPr>
            <a:lvl8pPr marL="3664128" indent="-244275" eaLnBrk="0" fontAlgn="base" hangingPunct="0">
              <a:spcBef>
                <a:spcPct val="0"/>
              </a:spcBef>
              <a:spcAft>
                <a:spcPct val="0"/>
              </a:spcAft>
              <a:defRPr sz="1300">
                <a:solidFill>
                  <a:schemeClr val="bg2"/>
                </a:solidFill>
                <a:latin typeface="Arial" charset="0"/>
                <a:ea typeface="ＭＳ Ｐゴシック" charset="0"/>
              </a:defRPr>
            </a:lvl8pPr>
            <a:lvl9pPr marL="4152678" indent="-244275" eaLnBrk="0" fontAlgn="base" hangingPunct="0">
              <a:spcBef>
                <a:spcPct val="0"/>
              </a:spcBef>
              <a:spcAft>
                <a:spcPct val="0"/>
              </a:spcAft>
              <a:defRPr sz="1300">
                <a:solidFill>
                  <a:schemeClr val="bg2"/>
                </a:solidFill>
                <a:latin typeface="Arial" charset="0"/>
                <a:ea typeface="ＭＳ Ｐゴシック" charset="0"/>
              </a:defRPr>
            </a:lvl9pPr>
          </a:lstStyle>
          <a:p>
            <a:fld id="{B4DB9159-8E5E-1948-B54E-FF62552369F6}" type="slidenum">
              <a:rPr lang="en-GB" sz="1100">
                <a:solidFill>
                  <a:schemeClr val="bg1"/>
                </a:solidFill>
              </a:rPr>
              <a:pPr/>
              <a:t>7</a:t>
            </a:fld>
            <a:r>
              <a:rPr lang="en-GB" sz="1100" dirty="0">
                <a:solidFill>
                  <a:schemeClr val="bg1"/>
                </a:solidFill>
              </a:rPr>
              <a:t> </a:t>
            </a:r>
          </a:p>
        </p:txBody>
      </p:sp>
      <p:sp>
        <p:nvSpPr>
          <p:cNvPr id="8" name="Slide Number Placeholder 3"/>
          <p:cNvSpPr txBox="1">
            <a:spLocks/>
          </p:cNvSpPr>
          <p:nvPr/>
        </p:nvSpPr>
        <p:spPr bwMode="auto">
          <a:xfrm>
            <a:off x="9465544" y="6721946"/>
            <a:ext cx="880923" cy="272117"/>
          </a:xfrm>
          <a:prstGeom prst="rect">
            <a:avLst/>
          </a:prstGeom>
          <a:noFill/>
          <a:ln>
            <a:miter lim="800000"/>
            <a:headEnd/>
            <a:tailEnd/>
          </a:ln>
          <a:extLst/>
        </p:spPr>
        <p:txBody>
          <a:bodyPr vert="horz" wrap="square" lIns="97710" tIns="48855" rIns="97710" bIns="48855" numCol="1" anchor="t" anchorCtr="0" compatLnSpc="1">
            <a:prstTxWarp prst="textNoShape">
              <a:avLst/>
            </a:prstTxWarp>
          </a:bodyPr>
          <a:lstStyle>
            <a:defPPr>
              <a:defRPr lang="en-GB"/>
            </a:defPPr>
            <a:lvl1pPr algn="l" rtl="0" eaLnBrk="0" fontAlgn="base" hangingPunct="0">
              <a:spcBef>
                <a:spcPct val="0"/>
              </a:spcBef>
              <a:spcAft>
                <a:spcPct val="0"/>
              </a:spcAft>
              <a:defRPr sz="1100" kern="1200">
                <a:solidFill>
                  <a:schemeClr val="bg1"/>
                </a:solidFill>
                <a:latin typeface="Arial" charset="0"/>
                <a:ea typeface="ＭＳ Ｐゴシック" charset="0"/>
                <a:cs typeface="ＭＳ Ｐゴシック" charset="0"/>
              </a:defRPr>
            </a:lvl1pPr>
            <a:lvl2pPr marL="486854" indent="1697" algn="l" rtl="0" fontAlgn="base">
              <a:spcBef>
                <a:spcPct val="0"/>
              </a:spcBef>
              <a:spcAft>
                <a:spcPct val="0"/>
              </a:spcAft>
              <a:defRPr sz="1300" kern="1200">
                <a:solidFill>
                  <a:schemeClr val="bg2"/>
                </a:solidFill>
                <a:latin typeface="Arial" charset="0"/>
                <a:ea typeface="ＭＳ Ｐゴシック" charset="0"/>
                <a:cs typeface="ＭＳ Ｐゴシック" charset="0"/>
              </a:defRPr>
            </a:lvl2pPr>
            <a:lvl3pPr marL="975407" indent="1697" algn="l" rtl="0" fontAlgn="base">
              <a:spcBef>
                <a:spcPct val="0"/>
              </a:spcBef>
              <a:spcAft>
                <a:spcPct val="0"/>
              </a:spcAft>
              <a:defRPr sz="1300" kern="1200">
                <a:solidFill>
                  <a:schemeClr val="bg2"/>
                </a:solidFill>
                <a:latin typeface="Arial" charset="0"/>
                <a:ea typeface="ＭＳ Ｐゴシック" charset="0"/>
                <a:cs typeface="ＭＳ Ｐゴシック" charset="0"/>
              </a:defRPr>
            </a:lvl3pPr>
            <a:lvl4pPr marL="1463956" indent="1697" algn="l" rtl="0" fontAlgn="base">
              <a:spcBef>
                <a:spcPct val="0"/>
              </a:spcBef>
              <a:spcAft>
                <a:spcPct val="0"/>
              </a:spcAft>
              <a:defRPr sz="1300" kern="1200">
                <a:solidFill>
                  <a:schemeClr val="bg2"/>
                </a:solidFill>
                <a:latin typeface="Arial" charset="0"/>
                <a:ea typeface="ＭＳ Ｐゴシック" charset="0"/>
                <a:cs typeface="ＭＳ Ｐゴシック" charset="0"/>
              </a:defRPr>
            </a:lvl4pPr>
            <a:lvl5pPr marL="1950811" indent="3394" algn="l" rtl="0" fontAlgn="base">
              <a:spcBef>
                <a:spcPct val="0"/>
              </a:spcBef>
              <a:spcAft>
                <a:spcPct val="0"/>
              </a:spcAft>
              <a:defRPr sz="1300" kern="1200">
                <a:solidFill>
                  <a:schemeClr val="bg2"/>
                </a:solidFill>
                <a:latin typeface="Arial" charset="0"/>
                <a:ea typeface="ＭＳ Ｐゴシック" charset="0"/>
                <a:cs typeface="ＭＳ Ｐゴシック" charset="0"/>
              </a:defRPr>
            </a:lvl5pPr>
            <a:lvl6pPr marL="2442753" algn="l" defTabSz="488551" rtl="0" eaLnBrk="1" latinLnBrk="0" hangingPunct="1">
              <a:defRPr sz="1300" kern="1200">
                <a:solidFill>
                  <a:schemeClr val="bg2"/>
                </a:solidFill>
                <a:latin typeface="Arial" charset="0"/>
                <a:ea typeface="ＭＳ Ｐゴシック" charset="0"/>
                <a:cs typeface="ＭＳ Ｐゴシック" charset="0"/>
              </a:defRPr>
            </a:lvl6pPr>
            <a:lvl7pPr marL="2931301" algn="l" defTabSz="488551" rtl="0" eaLnBrk="1" latinLnBrk="0" hangingPunct="1">
              <a:defRPr sz="1300" kern="1200">
                <a:solidFill>
                  <a:schemeClr val="bg2"/>
                </a:solidFill>
                <a:latin typeface="Arial" charset="0"/>
                <a:ea typeface="ＭＳ Ｐゴシック" charset="0"/>
                <a:cs typeface="ＭＳ Ｐゴシック" charset="0"/>
              </a:defRPr>
            </a:lvl7pPr>
            <a:lvl8pPr marL="3419853" algn="l" defTabSz="488551" rtl="0" eaLnBrk="1" latinLnBrk="0" hangingPunct="1">
              <a:defRPr sz="1300" kern="1200">
                <a:solidFill>
                  <a:schemeClr val="bg2"/>
                </a:solidFill>
                <a:latin typeface="Arial" charset="0"/>
                <a:ea typeface="ＭＳ Ｐゴシック" charset="0"/>
                <a:cs typeface="ＭＳ Ｐゴシック" charset="0"/>
              </a:defRPr>
            </a:lvl8pPr>
            <a:lvl9pPr marL="3908403" algn="l" defTabSz="488551" rtl="0" eaLnBrk="1" latinLnBrk="0" hangingPunct="1">
              <a:defRPr sz="1300" kern="1200">
                <a:solidFill>
                  <a:schemeClr val="bg2"/>
                </a:solidFill>
                <a:latin typeface="Arial" charset="0"/>
                <a:ea typeface="ＭＳ Ｐゴシック" charset="0"/>
                <a:cs typeface="ＭＳ Ｐゴシック" charset="0"/>
              </a:defRPr>
            </a:lvl9pPr>
          </a:lstStyle>
          <a:p>
            <a:pPr marL="364749" indent="-364749" defTabSz="955133"/>
            <a:fld id="{D2A20752-F32E-4AB5-B99C-F22113ACE757}" type="slidenum">
              <a:rPr lang="en-GB" smtClean="0">
                <a:solidFill>
                  <a:schemeClr val="tx1"/>
                </a:solidFill>
              </a:rPr>
              <a:pPr marL="364749" indent="-364749" defTabSz="955133"/>
              <a:t>7</a:t>
            </a:fld>
            <a:r>
              <a:rPr lang="en-GB" smtClean="0">
                <a:solidFill>
                  <a:schemeClr val="tx1"/>
                </a:solidFill>
              </a:rPr>
              <a:t> </a:t>
            </a:r>
            <a:endParaRPr lang="en-GB" dirty="0">
              <a:solidFill>
                <a:schemeClr val="tx1"/>
              </a:solidFill>
            </a:endParaRPr>
          </a:p>
        </p:txBody>
      </p:sp>
      <p:graphicFrame>
        <p:nvGraphicFramePr>
          <p:cNvPr id="3" name="Chart 2"/>
          <p:cNvGraphicFramePr/>
          <p:nvPr>
            <p:extLst>
              <p:ext uri="{D42A27DB-BD31-4B8C-83A1-F6EECF244321}">
                <p14:modId xmlns:p14="http://schemas.microsoft.com/office/powerpoint/2010/main" val="931484346"/>
              </p:ext>
            </p:extLst>
          </p:nvPr>
        </p:nvGraphicFramePr>
        <p:xfrm>
          <a:off x="232994" y="1195911"/>
          <a:ext cx="3873056" cy="26630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extLst>
              <p:ext uri="{D42A27DB-BD31-4B8C-83A1-F6EECF244321}">
                <p14:modId xmlns:p14="http://schemas.microsoft.com/office/powerpoint/2010/main" val="1967836073"/>
              </p:ext>
            </p:extLst>
          </p:nvPr>
        </p:nvGraphicFramePr>
        <p:xfrm>
          <a:off x="4688718" y="1237350"/>
          <a:ext cx="4164553" cy="2663063"/>
        </p:xfrm>
        <a:graphic>
          <a:graphicData uri="http://schemas.openxmlformats.org/drawingml/2006/chart">
            <c:chart xmlns:c="http://schemas.openxmlformats.org/drawingml/2006/chart" xmlns:r="http://schemas.openxmlformats.org/officeDocument/2006/relationships" r:id="rId4"/>
          </a:graphicData>
        </a:graphic>
      </p:graphicFrame>
      <p:sp>
        <p:nvSpPr>
          <p:cNvPr id="10" name="Right Brace 9"/>
          <p:cNvSpPr/>
          <p:nvPr/>
        </p:nvSpPr>
        <p:spPr bwMode="auto">
          <a:xfrm>
            <a:off x="8459567" y="2015883"/>
            <a:ext cx="449236" cy="1350867"/>
          </a:xfrm>
          <a:prstGeom prst="rightBrace">
            <a:avLst/>
          </a:prstGeom>
          <a:noFill/>
          <a:ln w="9525" cap="flat" cmpd="sng" algn="ctr">
            <a:solidFill>
              <a:srgbClr val="FF0000"/>
            </a:solidFill>
            <a:prstDash val="solid"/>
            <a:round/>
            <a:headEnd type="none" w="med" len="med"/>
            <a:tailEnd type="none" w="med" len="med"/>
          </a:ln>
          <a:effectLst/>
          <a:extLst/>
        </p:spPr>
        <p:txBody>
          <a:bodyPr lIns="97719" tIns="48859" rIns="97719" bIns="48859"/>
          <a:lstStyle/>
          <a:p>
            <a:pPr defTabSz="956829">
              <a:buClr>
                <a:schemeClr val="tx2"/>
              </a:buClr>
              <a:defRPr/>
            </a:pPr>
            <a:endParaRPr lang="en-US" dirty="0">
              <a:noFill/>
            </a:endParaRPr>
          </a:p>
        </p:txBody>
      </p:sp>
      <p:sp>
        <p:nvSpPr>
          <p:cNvPr id="11" name="TextBox 4"/>
          <p:cNvSpPr txBox="1">
            <a:spLocks noChangeArrowheads="1"/>
          </p:cNvSpPr>
          <p:nvPr/>
        </p:nvSpPr>
        <p:spPr bwMode="auto">
          <a:xfrm>
            <a:off x="8853277" y="2469331"/>
            <a:ext cx="1023423" cy="52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7719" tIns="48859" rIns="97719" bIns="48859">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a:r>
              <a:rPr lang="en-US" sz="1400" b="1" dirty="0" smtClean="0">
                <a:solidFill>
                  <a:srgbClr val="FF0000"/>
                </a:solidFill>
              </a:rPr>
              <a:t>78% Increase</a:t>
            </a:r>
            <a:endParaRPr lang="en-US" sz="1400" b="1" dirty="0">
              <a:solidFill>
                <a:srgbClr val="FF0000"/>
              </a:solidFill>
            </a:endParaRPr>
          </a:p>
        </p:txBody>
      </p:sp>
      <p:sp>
        <p:nvSpPr>
          <p:cNvPr id="4" name="Explosion 1 3"/>
          <p:cNvSpPr/>
          <p:nvPr/>
        </p:nvSpPr>
        <p:spPr bwMode="auto">
          <a:xfrm>
            <a:off x="8310730" y="1146596"/>
            <a:ext cx="1521273" cy="1282215"/>
          </a:xfrm>
          <a:prstGeom prst="irregularSeal1">
            <a:avLst/>
          </a:prstGeom>
          <a:solidFill>
            <a:srgbClr val="FFFF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endParaRPr kumimoji="0" lang="en-US" sz="1200" b="0" i="0" u="none" strike="noStrike" cap="none" normalizeH="0" baseline="0" smtClean="0">
              <a:ln>
                <a:noFill/>
              </a:ln>
              <a:solidFill>
                <a:schemeClr val="bg2"/>
              </a:solidFill>
              <a:effectLst/>
              <a:latin typeface="Arial" charset="0"/>
            </a:endParaRPr>
          </a:p>
        </p:txBody>
      </p:sp>
      <p:sp>
        <p:nvSpPr>
          <p:cNvPr id="12" name="TextBox 4"/>
          <p:cNvSpPr txBox="1">
            <a:spLocks noChangeArrowheads="1"/>
          </p:cNvSpPr>
          <p:nvPr/>
        </p:nvSpPr>
        <p:spPr bwMode="auto">
          <a:xfrm>
            <a:off x="8464958" y="1573766"/>
            <a:ext cx="1169761" cy="437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7719" tIns="48859" rIns="97719" bIns="48859">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a:r>
              <a:rPr lang="en-US" sz="1100" b="1" dirty="0" smtClean="0">
                <a:solidFill>
                  <a:schemeClr val="accent4"/>
                </a:solidFill>
              </a:rPr>
              <a:t>93% Activity Rate</a:t>
            </a:r>
            <a:endParaRPr lang="en-US" sz="1100" b="1" dirty="0">
              <a:solidFill>
                <a:schemeClr val="accent4"/>
              </a:solidFill>
            </a:endParaRPr>
          </a:p>
        </p:txBody>
      </p:sp>
      <p:sp>
        <p:nvSpPr>
          <p:cNvPr id="13" name="TextBox 4"/>
          <p:cNvSpPr txBox="1">
            <a:spLocks noChangeArrowheads="1"/>
          </p:cNvSpPr>
          <p:nvPr/>
        </p:nvSpPr>
        <p:spPr bwMode="auto">
          <a:xfrm>
            <a:off x="3402860" y="2373401"/>
            <a:ext cx="1023423" cy="52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7719" tIns="48859" rIns="97719" bIns="48859">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a:r>
              <a:rPr lang="en-US" sz="1400" b="1" dirty="0" smtClean="0">
                <a:solidFill>
                  <a:srgbClr val="FF0000"/>
                </a:solidFill>
              </a:rPr>
              <a:t>166% Increase</a:t>
            </a:r>
            <a:endParaRPr lang="en-US" sz="1400" b="1" dirty="0">
              <a:solidFill>
                <a:srgbClr val="FF0000"/>
              </a:solidFill>
            </a:endParaRPr>
          </a:p>
        </p:txBody>
      </p:sp>
      <p:sp>
        <p:nvSpPr>
          <p:cNvPr id="14" name="Right Brace 13"/>
          <p:cNvSpPr/>
          <p:nvPr/>
        </p:nvSpPr>
        <p:spPr bwMode="auto">
          <a:xfrm>
            <a:off x="3030127" y="2057322"/>
            <a:ext cx="449236" cy="1350867"/>
          </a:xfrm>
          <a:prstGeom prst="rightBrace">
            <a:avLst/>
          </a:prstGeom>
          <a:noFill/>
          <a:ln w="9525" cap="flat" cmpd="sng" algn="ctr">
            <a:solidFill>
              <a:srgbClr val="FF0000"/>
            </a:solidFill>
            <a:prstDash val="solid"/>
            <a:round/>
            <a:headEnd type="none" w="med" len="med"/>
            <a:tailEnd type="none" w="med" len="med"/>
          </a:ln>
          <a:effectLst/>
          <a:extLst/>
        </p:spPr>
        <p:txBody>
          <a:bodyPr lIns="97719" tIns="48859" rIns="97719" bIns="48859"/>
          <a:lstStyle/>
          <a:p>
            <a:pPr defTabSz="956829">
              <a:buClr>
                <a:schemeClr val="tx2"/>
              </a:buClr>
              <a:defRPr/>
            </a:pPr>
            <a:endParaRPr lang="en-US" dirty="0">
              <a:noFill/>
            </a:endParaRPr>
          </a:p>
        </p:txBody>
      </p:sp>
    </p:spTree>
    <p:extLst>
      <p:ext uri="{BB962C8B-B14F-4D97-AF65-F5344CB8AC3E}">
        <p14:creationId xmlns:p14="http://schemas.microsoft.com/office/powerpoint/2010/main" val="24161360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0" y="6157288"/>
            <a:ext cx="9906000" cy="809896"/>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16" tIns="45708" rIns="91416" bIns="45708" numCol="1" rtlCol="0" anchor="t" anchorCtr="0" compatLnSpc="1">
            <a:prstTxWarp prst="textNoShape">
              <a:avLst/>
            </a:prstTxWarp>
          </a:bodyPr>
          <a:lstStyle/>
          <a:p>
            <a:pPr defTabSz="895115">
              <a:buClr>
                <a:schemeClr val="tx2"/>
              </a:buClr>
            </a:pPr>
            <a:endParaRPr lang="en-US" sz="1200" dirty="0"/>
          </a:p>
        </p:txBody>
      </p:sp>
      <p:sp>
        <p:nvSpPr>
          <p:cNvPr id="44034" name="Title 2"/>
          <p:cNvSpPr>
            <a:spLocks noGrp="1"/>
          </p:cNvSpPr>
          <p:nvPr>
            <p:ph type="title"/>
          </p:nvPr>
        </p:nvSpPr>
        <p:spPr>
          <a:xfrm>
            <a:off x="136692" y="524849"/>
            <a:ext cx="9505743" cy="594446"/>
          </a:xfrm>
        </p:spPr>
        <p:txBody>
          <a:bodyPr/>
          <a:lstStyle/>
          <a:p>
            <a:pPr>
              <a:defRPr/>
            </a:pPr>
            <a:r>
              <a:rPr lang="en-US" sz="2200" dirty="0" smtClean="0">
                <a:solidFill>
                  <a:srgbClr val="FF0000"/>
                </a:solidFill>
                <a:ea typeface="+mj-ea"/>
              </a:rPr>
              <a:t>We are Ensuring GES Is Sustained and More Accessible to Farmers across All of Nigeria</a:t>
            </a:r>
            <a:br>
              <a:rPr lang="en-US" sz="2200" dirty="0" smtClean="0">
                <a:solidFill>
                  <a:srgbClr val="FF0000"/>
                </a:solidFill>
                <a:ea typeface="+mj-ea"/>
              </a:rPr>
            </a:br>
            <a:r>
              <a:rPr lang="en-GB" sz="2000" dirty="0" smtClean="0">
                <a:solidFill>
                  <a:schemeClr val="bg2"/>
                </a:solidFill>
              </a:rPr>
              <a:t>The </a:t>
            </a:r>
            <a:r>
              <a:rPr lang="en-GB" sz="2000" dirty="0">
                <a:solidFill>
                  <a:schemeClr val="bg2"/>
                </a:solidFill>
              </a:rPr>
              <a:t>GES TAP </a:t>
            </a:r>
            <a:r>
              <a:rPr lang="en-GB" sz="2000" dirty="0" smtClean="0">
                <a:solidFill>
                  <a:schemeClr val="bg2"/>
                </a:solidFill>
              </a:rPr>
              <a:t>Is a World First</a:t>
            </a:r>
            <a:r>
              <a:rPr lang="en-GB" sz="2400" dirty="0" smtClean="0">
                <a:solidFill>
                  <a:schemeClr val="tx1"/>
                </a:solidFill>
              </a:rPr>
              <a:t> </a:t>
            </a:r>
            <a:r>
              <a:rPr lang="en-US" sz="2400" dirty="0" smtClean="0">
                <a:solidFill>
                  <a:srgbClr val="FF0000"/>
                </a:solidFill>
                <a:ea typeface="+mj-ea"/>
              </a:rPr>
              <a:t> </a:t>
            </a:r>
            <a:br>
              <a:rPr lang="en-US" sz="2400" dirty="0" smtClean="0">
                <a:solidFill>
                  <a:srgbClr val="FF0000"/>
                </a:solidFill>
                <a:ea typeface="+mj-ea"/>
              </a:rPr>
            </a:br>
            <a:endParaRPr lang="en-US" sz="2000" dirty="0">
              <a:solidFill>
                <a:schemeClr val="bg2"/>
              </a:solidFill>
              <a:ea typeface="+mj-ea"/>
            </a:endParaRPr>
          </a:p>
        </p:txBody>
      </p:sp>
      <p:sp>
        <p:nvSpPr>
          <p:cNvPr id="82947" name="Slide Number Placeholder 3"/>
          <p:cNvSpPr>
            <a:spLocks noGrp="1"/>
          </p:cNvSpPr>
          <p:nvPr>
            <p:ph type="sldNum" sz="quarter" idx="4294967295"/>
          </p:nvPr>
        </p:nvSpPr>
        <p:spPr bwMode="auto">
          <a:xfrm>
            <a:off x="9465544" y="6721946"/>
            <a:ext cx="880923" cy="272117"/>
          </a:xfrm>
          <a:noFill/>
          <a:ln>
            <a:miter lim="800000"/>
            <a:headEnd/>
            <a:tailEnd/>
          </a:ln>
        </p:spPr>
        <p:txBody>
          <a:bodyPr/>
          <a:lstStyle/>
          <a:p>
            <a:pPr marL="364749" indent="-364749" defTabSz="955133"/>
            <a:fld id="{D2A20752-F32E-4AB5-B99C-F22113ACE757}" type="slidenum">
              <a:rPr lang="en-GB">
                <a:solidFill>
                  <a:schemeClr val="tx1"/>
                </a:solidFill>
              </a:rPr>
              <a:pPr marL="364749" indent="-364749" defTabSz="955133"/>
              <a:t>8</a:t>
            </a:fld>
            <a:r>
              <a:rPr lang="en-GB" dirty="0">
                <a:solidFill>
                  <a:schemeClr val="tx1"/>
                </a:solidFill>
              </a:rPr>
              <a:t> </a:t>
            </a:r>
          </a:p>
        </p:txBody>
      </p:sp>
      <p:pic>
        <p:nvPicPr>
          <p:cNvPr id="8" name="Content Placeholder 4" descr="tap-card.jpg"/>
          <p:cNvPicPr>
            <a:picLocks noChangeAspect="1"/>
          </p:cNvPicPr>
          <p:nvPr/>
        </p:nvPicPr>
        <p:blipFill rotWithShape="1">
          <a:blip r:embed="rId2">
            <a:extLst>
              <a:ext uri="{28A0092B-C50C-407E-A947-70E740481C1C}">
                <a14:useLocalDpi xmlns:a14="http://schemas.microsoft.com/office/drawing/2010/main" val="0"/>
              </a:ext>
            </a:extLst>
          </a:blip>
          <a:srcRect l="-4578" t="16799" r="10727" b="16799"/>
          <a:stretch/>
        </p:blipFill>
        <p:spPr>
          <a:xfrm>
            <a:off x="-274321" y="1914075"/>
            <a:ext cx="5934011" cy="5054886"/>
          </a:xfrm>
          <a:prstGeom prst="rect">
            <a:avLst/>
          </a:prstGeom>
        </p:spPr>
      </p:pic>
      <p:pic>
        <p:nvPicPr>
          <p:cNvPr id="10" name="Picture 9"/>
          <p:cNvPicPr/>
          <p:nvPr/>
        </p:nvPicPr>
        <p:blipFill>
          <a:blip r:embed="rId3" cstate="email">
            <a:extLst>
              <a:ext uri="{28A0092B-C50C-407E-A947-70E740481C1C}">
                <a14:useLocalDpi xmlns:a14="http://schemas.microsoft.com/office/drawing/2010/main" val="0"/>
              </a:ext>
            </a:extLst>
          </a:blip>
          <a:stretch>
            <a:fillRect/>
          </a:stretch>
        </p:blipFill>
        <p:spPr>
          <a:xfrm>
            <a:off x="110973" y="1442492"/>
            <a:ext cx="1146532" cy="1042089"/>
          </a:xfrm>
          <a:prstGeom prst="rect">
            <a:avLst/>
          </a:prstGeom>
        </p:spPr>
      </p:pic>
      <p:sp>
        <p:nvSpPr>
          <p:cNvPr id="9" name="TextBox 8"/>
          <p:cNvSpPr txBox="1"/>
          <p:nvPr/>
        </p:nvSpPr>
        <p:spPr>
          <a:xfrm>
            <a:off x="5696684" y="1723842"/>
            <a:ext cx="4118379" cy="4732065"/>
          </a:xfrm>
          <a:prstGeom prst="rect">
            <a:avLst/>
          </a:prstGeom>
          <a:noFill/>
        </p:spPr>
        <p:txBody>
          <a:bodyPr wrap="square" rtlCol="0">
            <a:spAutoFit/>
          </a:bodyPr>
          <a:lstStyle/>
          <a:p>
            <a:pPr marL="285750" indent="-285750">
              <a:lnSpc>
                <a:spcPct val="130000"/>
              </a:lnSpc>
              <a:spcAft>
                <a:spcPts val="1800"/>
              </a:spcAft>
              <a:buFont typeface="Arial"/>
              <a:buChar char="•"/>
            </a:pPr>
            <a:r>
              <a:rPr lang="en-GB" sz="1800" b="1" dirty="0" smtClean="0">
                <a:solidFill>
                  <a:schemeClr val="tx1"/>
                </a:solidFill>
              </a:rPr>
              <a:t>Enabling Nigerian farmers to access GES inputs using </a:t>
            </a:r>
            <a:r>
              <a:rPr lang="en-GB" sz="1800" b="1" dirty="0" smtClean="0">
                <a:solidFill>
                  <a:srgbClr val="FF0000"/>
                </a:solidFill>
              </a:rPr>
              <a:t>state of the art mobile technology</a:t>
            </a:r>
          </a:p>
          <a:p>
            <a:pPr marL="285750" indent="-285750">
              <a:lnSpc>
                <a:spcPct val="130000"/>
              </a:lnSpc>
              <a:spcAft>
                <a:spcPts val="1800"/>
              </a:spcAft>
              <a:buFont typeface="Arial"/>
              <a:buChar char="•"/>
            </a:pPr>
            <a:r>
              <a:rPr lang="en-GB" sz="1800" b="1" dirty="0" smtClean="0">
                <a:solidFill>
                  <a:schemeClr val="tx1"/>
                </a:solidFill>
              </a:rPr>
              <a:t>Connecting on </a:t>
            </a:r>
            <a:r>
              <a:rPr lang="en-GB" sz="1800" b="1" dirty="0">
                <a:solidFill>
                  <a:schemeClr val="tx1"/>
                </a:solidFill>
              </a:rPr>
              <a:t>line and off line </a:t>
            </a:r>
            <a:r>
              <a:rPr lang="en-GB" sz="1800" b="1" dirty="0" smtClean="0">
                <a:solidFill>
                  <a:schemeClr val="tx1"/>
                </a:solidFill>
              </a:rPr>
              <a:t>farmers to their local agro-dealers… </a:t>
            </a:r>
            <a:r>
              <a:rPr lang="en-GB" sz="1800" b="1" dirty="0" smtClean="0">
                <a:solidFill>
                  <a:srgbClr val="FF0000"/>
                </a:solidFill>
              </a:rPr>
              <a:t>Even where there is not yet cellular network coverage</a:t>
            </a:r>
          </a:p>
          <a:p>
            <a:pPr marL="285750" indent="-285750">
              <a:lnSpc>
                <a:spcPct val="130000"/>
              </a:lnSpc>
              <a:spcAft>
                <a:spcPts val="1800"/>
              </a:spcAft>
              <a:buFont typeface="Arial"/>
              <a:buChar char="•"/>
            </a:pPr>
            <a:r>
              <a:rPr lang="en-GB" sz="1800" b="1" dirty="0" smtClean="0">
                <a:solidFill>
                  <a:schemeClr val="tx1"/>
                </a:solidFill>
              </a:rPr>
              <a:t>Allows for full weekly reconciliation reports…</a:t>
            </a:r>
          </a:p>
          <a:p>
            <a:pPr marL="285750" indent="-285750">
              <a:lnSpc>
                <a:spcPct val="130000"/>
              </a:lnSpc>
              <a:spcAft>
                <a:spcPts val="1800"/>
              </a:spcAft>
              <a:buFont typeface="Arial"/>
              <a:buChar char="•"/>
            </a:pPr>
            <a:r>
              <a:rPr lang="en-GB" sz="1800" b="1" dirty="0" smtClean="0">
                <a:solidFill>
                  <a:schemeClr val="tx1"/>
                </a:solidFill>
              </a:rPr>
              <a:t>And built in fraud prevention and detection </a:t>
            </a:r>
            <a:endParaRPr lang="en-GB" sz="1800" b="1" dirty="0">
              <a:solidFill>
                <a:schemeClr val="tx1"/>
              </a:solidFill>
            </a:endParaRPr>
          </a:p>
        </p:txBody>
      </p:sp>
    </p:spTree>
    <p:extLst>
      <p:ext uri="{BB962C8B-B14F-4D97-AF65-F5344CB8AC3E}">
        <p14:creationId xmlns:p14="http://schemas.microsoft.com/office/powerpoint/2010/main" val="62964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bwMode="auto">
          <a:xfrm>
            <a:off x="47387" y="279360"/>
            <a:ext cx="9858613" cy="59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608" tIns="48805" rIns="97608" bIns="48805" numCol="1" anchor="ctr" anchorCtr="0" compatLnSpc="1">
            <a:prstTxWarp prst="textNoShape">
              <a:avLst/>
            </a:prstTxWarp>
          </a:bodyPr>
          <a:lstStyle>
            <a:lvl1pPr algn="l" defTabSz="893763" rtl="0" eaLnBrk="0" fontAlgn="base" hangingPunct="0">
              <a:spcBef>
                <a:spcPct val="0"/>
              </a:spcBef>
              <a:spcAft>
                <a:spcPct val="0"/>
              </a:spcAft>
              <a:defRPr sz="2800" b="1">
                <a:solidFill>
                  <a:srgbClr val="263B19"/>
                </a:solidFill>
                <a:latin typeface="+mj-lt"/>
                <a:ea typeface="ＭＳ Ｐゴシック" pitchFamily="34" charset="-128"/>
                <a:cs typeface="ＭＳ Ｐゴシック" charset="0"/>
              </a:defRPr>
            </a:lvl1pPr>
            <a:lvl2pPr algn="l" defTabSz="893763" rtl="0" eaLnBrk="0" fontAlgn="base" hangingPunct="0">
              <a:spcBef>
                <a:spcPct val="0"/>
              </a:spcBef>
              <a:spcAft>
                <a:spcPct val="0"/>
              </a:spcAft>
              <a:defRPr sz="1900" b="1">
                <a:solidFill>
                  <a:srgbClr val="263B19"/>
                </a:solidFill>
                <a:latin typeface="Arial" charset="0"/>
                <a:ea typeface="ＭＳ Ｐゴシック" pitchFamily="34" charset="-128"/>
                <a:cs typeface="ＭＳ Ｐゴシック" charset="0"/>
              </a:defRPr>
            </a:lvl2pPr>
            <a:lvl3pPr algn="l" defTabSz="893763" rtl="0" eaLnBrk="0" fontAlgn="base" hangingPunct="0">
              <a:spcBef>
                <a:spcPct val="0"/>
              </a:spcBef>
              <a:spcAft>
                <a:spcPct val="0"/>
              </a:spcAft>
              <a:defRPr sz="1900" b="1">
                <a:solidFill>
                  <a:srgbClr val="263B19"/>
                </a:solidFill>
                <a:latin typeface="Arial" charset="0"/>
                <a:ea typeface="ＭＳ Ｐゴシック" pitchFamily="34" charset="-128"/>
                <a:cs typeface="ＭＳ Ｐゴシック" charset="0"/>
              </a:defRPr>
            </a:lvl3pPr>
            <a:lvl4pPr algn="l" defTabSz="893763" rtl="0" eaLnBrk="0" fontAlgn="base" hangingPunct="0">
              <a:spcBef>
                <a:spcPct val="0"/>
              </a:spcBef>
              <a:spcAft>
                <a:spcPct val="0"/>
              </a:spcAft>
              <a:defRPr sz="1900" b="1">
                <a:solidFill>
                  <a:srgbClr val="263B19"/>
                </a:solidFill>
                <a:latin typeface="Arial" charset="0"/>
                <a:ea typeface="ＭＳ Ｐゴシック" pitchFamily="34" charset="-128"/>
                <a:cs typeface="ＭＳ Ｐゴシック" charset="0"/>
              </a:defRPr>
            </a:lvl4pPr>
            <a:lvl5pPr algn="l" defTabSz="893763" rtl="0" eaLnBrk="0" fontAlgn="base" hangingPunct="0">
              <a:spcBef>
                <a:spcPct val="0"/>
              </a:spcBef>
              <a:spcAft>
                <a:spcPct val="0"/>
              </a:spcAft>
              <a:defRPr sz="1900" b="1">
                <a:solidFill>
                  <a:srgbClr val="263B19"/>
                </a:solidFill>
                <a:latin typeface="Arial" charset="0"/>
                <a:ea typeface="ＭＳ Ｐゴシック" pitchFamily="34" charset="-128"/>
                <a:cs typeface="ＭＳ Ｐゴシック" charset="0"/>
              </a:defRPr>
            </a:lvl5pPr>
            <a:lvl6pPr marL="456759" algn="l" defTabSz="894495" rtl="0" fontAlgn="base">
              <a:spcBef>
                <a:spcPct val="0"/>
              </a:spcBef>
              <a:spcAft>
                <a:spcPct val="0"/>
              </a:spcAft>
              <a:defRPr sz="1900" b="1">
                <a:solidFill>
                  <a:srgbClr val="263B19"/>
                </a:solidFill>
                <a:latin typeface="Arial" charset="0"/>
              </a:defRPr>
            </a:lvl6pPr>
            <a:lvl7pPr marL="913530" algn="l" defTabSz="894495" rtl="0" fontAlgn="base">
              <a:spcBef>
                <a:spcPct val="0"/>
              </a:spcBef>
              <a:spcAft>
                <a:spcPct val="0"/>
              </a:spcAft>
              <a:defRPr sz="1900" b="1">
                <a:solidFill>
                  <a:srgbClr val="263B19"/>
                </a:solidFill>
                <a:latin typeface="Arial" charset="0"/>
              </a:defRPr>
            </a:lvl7pPr>
            <a:lvl8pPr marL="1370294" algn="l" defTabSz="894495" rtl="0" fontAlgn="base">
              <a:spcBef>
                <a:spcPct val="0"/>
              </a:spcBef>
              <a:spcAft>
                <a:spcPct val="0"/>
              </a:spcAft>
              <a:defRPr sz="1900" b="1">
                <a:solidFill>
                  <a:srgbClr val="263B19"/>
                </a:solidFill>
                <a:latin typeface="Arial" charset="0"/>
              </a:defRPr>
            </a:lvl8pPr>
            <a:lvl9pPr marL="1827055" algn="l" defTabSz="894495" rtl="0" fontAlgn="base">
              <a:spcBef>
                <a:spcPct val="0"/>
              </a:spcBef>
              <a:spcAft>
                <a:spcPct val="0"/>
              </a:spcAft>
              <a:defRPr sz="1900" b="1">
                <a:solidFill>
                  <a:srgbClr val="263B19"/>
                </a:solidFill>
                <a:latin typeface="Arial" charset="0"/>
              </a:defRPr>
            </a:lvl9pPr>
          </a:lstStyle>
          <a:p>
            <a:pPr>
              <a:defRPr/>
            </a:pPr>
            <a:r>
              <a:rPr lang="en-US" sz="2200" dirty="0" smtClean="0">
                <a:solidFill>
                  <a:srgbClr val="FF0000"/>
                </a:solidFill>
                <a:ea typeface="+mj-ea"/>
              </a:rPr>
              <a:t>GES Implementation in </a:t>
            </a:r>
            <a:r>
              <a:rPr lang="en-US" sz="2200" dirty="0">
                <a:solidFill>
                  <a:srgbClr val="FF0000"/>
                </a:solidFill>
                <a:ea typeface="+mj-ea"/>
              </a:rPr>
              <a:t>the </a:t>
            </a:r>
            <a:r>
              <a:rPr lang="en-US" sz="2200" dirty="0" smtClean="0">
                <a:solidFill>
                  <a:srgbClr val="FF0000"/>
                </a:solidFill>
                <a:ea typeface="+mj-ea"/>
              </a:rPr>
              <a:t>Fertilizer </a:t>
            </a:r>
            <a:r>
              <a:rPr lang="en-US" sz="2200" dirty="0">
                <a:solidFill>
                  <a:srgbClr val="FF0000"/>
                </a:solidFill>
                <a:ea typeface="+mj-ea"/>
              </a:rPr>
              <a:t>Sector, Combined with Petrochemical Gas Policy Have Accelerated Private Sector Investments in Domestic Fertilizer </a:t>
            </a:r>
            <a:r>
              <a:rPr lang="en-US" sz="2200" dirty="0" smtClean="0">
                <a:solidFill>
                  <a:srgbClr val="FF0000"/>
                </a:solidFill>
                <a:ea typeface="+mj-ea"/>
              </a:rPr>
              <a:t>Manufacturing </a:t>
            </a:r>
            <a:endParaRPr lang="en-US" sz="2200" dirty="0">
              <a:solidFill>
                <a:schemeClr val="bg2">
                  <a:lumMod val="75000"/>
                </a:schemeClr>
              </a:solidFill>
              <a:ea typeface="+mj-ea"/>
            </a:endParaRPr>
          </a:p>
        </p:txBody>
      </p:sp>
      <p:sp>
        <p:nvSpPr>
          <p:cNvPr id="13" name="Rectangle 12"/>
          <p:cNvSpPr/>
          <p:nvPr/>
        </p:nvSpPr>
        <p:spPr bwMode="auto">
          <a:xfrm>
            <a:off x="0" y="5649912"/>
            <a:ext cx="9906000" cy="1208088"/>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16" tIns="45708" rIns="91416" bIns="45708" numCol="1" rtlCol="0" anchor="t" anchorCtr="0" compatLnSpc="1">
            <a:prstTxWarp prst="textNoShape">
              <a:avLst/>
            </a:prstTxWarp>
          </a:bodyPr>
          <a:lstStyle/>
          <a:p>
            <a:pPr defTabSz="895115">
              <a:buClr>
                <a:schemeClr val="tx2"/>
              </a:buClr>
            </a:pPr>
            <a:endParaRPr lang="en-US" sz="1200" dirty="0"/>
          </a:p>
        </p:txBody>
      </p:sp>
      <p:pic>
        <p:nvPicPr>
          <p:cNvPr id="9" name="Picture 8"/>
          <p:cNvPicPr>
            <a:picLocks noChangeAspect="1"/>
          </p:cNvPicPr>
          <p:nvPr/>
        </p:nvPicPr>
        <p:blipFill>
          <a:blip r:embed="rId5" cstate="print"/>
          <a:stretch>
            <a:fillRect/>
          </a:stretch>
        </p:blipFill>
        <p:spPr>
          <a:xfrm>
            <a:off x="3831253" y="1859534"/>
            <a:ext cx="2198351" cy="2410842"/>
          </a:xfrm>
          <a:prstGeom prst="rect">
            <a:avLst/>
          </a:prstGeom>
        </p:spPr>
      </p:pic>
      <p:pic>
        <p:nvPicPr>
          <p:cNvPr id="7" name="Picture 6"/>
          <p:cNvPicPr>
            <a:picLocks noChangeAspect="1"/>
          </p:cNvPicPr>
          <p:nvPr/>
        </p:nvPicPr>
        <p:blipFill>
          <a:blip r:embed="rId6" cstate="print"/>
          <a:stretch>
            <a:fillRect/>
          </a:stretch>
        </p:blipFill>
        <p:spPr>
          <a:xfrm>
            <a:off x="6350317" y="1035938"/>
            <a:ext cx="3555683" cy="2579545"/>
          </a:xfrm>
          <a:prstGeom prst="rect">
            <a:avLst/>
          </a:prstGeom>
        </p:spPr>
      </p:pic>
      <p:sp>
        <p:nvSpPr>
          <p:cNvPr id="14" name="Rectangle 13"/>
          <p:cNvSpPr/>
          <p:nvPr>
            <p:custDataLst>
              <p:tags r:id="rId1"/>
            </p:custDataLst>
          </p:nvPr>
        </p:nvSpPr>
        <p:spPr bwMode="auto">
          <a:xfrm>
            <a:off x="6425496" y="2688718"/>
            <a:ext cx="3209238" cy="492443"/>
          </a:xfrm>
          <a:prstGeom prst="rect">
            <a:avLst/>
          </a:prstGeom>
          <a:noFill/>
          <a:ln w="9525" cap="flat" cmpd="sng" algn="ctr">
            <a:noFill/>
            <a:prstDash val="solid"/>
            <a:round/>
            <a:headEnd type="none" w="med" len="med"/>
            <a:tailEnd type="none" w="med" len="med"/>
          </a:ln>
          <a:effectLst/>
          <a:extLst/>
        </p:spPr>
        <p:txBody>
          <a:bodyPr wrap="square" lIns="0" tIns="0" rIns="0" bIns="0">
            <a:spAutoFit/>
          </a:bodyPr>
          <a:lstStyle/>
          <a:p>
            <a:pPr algn="ctr" defTabSz="956558">
              <a:buClr>
                <a:schemeClr val="tx2"/>
              </a:buClr>
              <a:defRPr/>
            </a:pPr>
            <a:r>
              <a:rPr lang="en-GB" sz="1600" b="1" dirty="0" smtClean="0">
                <a:solidFill>
                  <a:srgbClr val="FF0000"/>
                </a:solidFill>
                <a:latin typeface="+mn-lt"/>
                <a:cs typeface="Calibri"/>
              </a:rPr>
              <a:t>$1.2 </a:t>
            </a:r>
            <a:r>
              <a:rPr lang="en-GB" sz="1600" b="1" dirty="0">
                <a:solidFill>
                  <a:srgbClr val="FF0000"/>
                </a:solidFill>
                <a:latin typeface="+mn-lt"/>
                <a:cs typeface="Calibri"/>
              </a:rPr>
              <a:t>Billion Investment in Fertilizer Plant</a:t>
            </a:r>
          </a:p>
        </p:txBody>
      </p:sp>
      <p:sp>
        <p:nvSpPr>
          <p:cNvPr id="10" name="Rectangle 9"/>
          <p:cNvSpPr/>
          <p:nvPr>
            <p:custDataLst>
              <p:tags r:id="rId2"/>
            </p:custDataLst>
          </p:nvPr>
        </p:nvSpPr>
        <p:spPr bwMode="auto">
          <a:xfrm>
            <a:off x="3162184" y="4467066"/>
            <a:ext cx="3416891" cy="492443"/>
          </a:xfrm>
          <a:prstGeom prst="rect">
            <a:avLst/>
          </a:prstGeom>
          <a:noFill/>
          <a:ln w="9525" cap="flat" cmpd="sng" algn="ctr">
            <a:noFill/>
            <a:prstDash val="solid"/>
            <a:round/>
            <a:headEnd type="none" w="med" len="med"/>
            <a:tailEnd type="none" w="med" len="med"/>
          </a:ln>
          <a:effectLst/>
          <a:extLst/>
        </p:spPr>
        <p:txBody>
          <a:bodyPr wrap="square" lIns="0" tIns="0" rIns="0" bIns="0">
            <a:spAutoFit/>
          </a:bodyPr>
          <a:lstStyle/>
          <a:p>
            <a:pPr algn="ctr" defTabSz="956558">
              <a:buClr>
                <a:schemeClr val="tx2"/>
              </a:buClr>
              <a:defRPr/>
            </a:pPr>
            <a:r>
              <a:rPr lang="en-GB" sz="1600" b="1" dirty="0" smtClean="0">
                <a:solidFill>
                  <a:srgbClr val="FF0000"/>
                </a:solidFill>
                <a:latin typeface="+mn-lt"/>
                <a:cs typeface="Calibri"/>
              </a:rPr>
              <a:t>$9 </a:t>
            </a:r>
            <a:r>
              <a:rPr lang="en-GB" sz="1600" b="1" dirty="0">
                <a:solidFill>
                  <a:srgbClr val="FF0000"/>
                </a:solidFill>
                <a:latin typeface="+mn-lt"/>
                <a:cs typeface="Calibri"/>
              </a:rPr>
              <a:t>Billion Investment in Fertilizer &amp; Petrochemical  Plant </a:t>
            </a:r>
          </a:p>
        </p:txBody>
      </p:sp>
      <p:pic>
        <p:nvPicPr>
          <p:cNvPr id="6" name="Picture 5"/>
          <p:cNvPicPr>
            <a:picLocks noChangeAspect="1"/>
          </p:cNvPicPr>
          <p:nvPr/>
        </p:nvPicPr>
        <p:blipFill>
          <a:blip r:embed="rId7" cstate="print"/>
          <a:stretch>
            <a:fillRect/>
          </a:stretch>
        </p:blipFill>
        <p:spPr>
          <a:xfrm>
            <a:off x="190538" y="1218585"/>
            <a:ext cx="2714625" cy="2015422"/>
          </a:xfrm>
          <a:prstGeom prst="rect">
            <a:avLst/>
          </a:prstGeom>
        </p:spPr>
      </p:pic>
      <p:sp>
        <p:nvSpPr>
          <p:cNvPr id="12" name="Rectangle 11"/>
          <p:cNvSpPr/>
          <p:nvPr>
            <p:custDataLst>
              <p:tags r:id="rId3"/>
            </p:custDataLst>
          </p:nvPr>
        </p:nvSpPr>
        <p:spPr bwMode="auto">
          <a:xfrm>
            <a:off x="110970" y="2645574"/>
            <a:ext cx="2852065" cy="492443"/>
          </a:xfrm>
          <a:prstGeom prst="rect">
            <a:avLst/>
          </a:prstGeom>
          <a:noFill/>
          <a:ln w="9525" cap="flat" cmpd="sng" algn="ctr">
            <a:noFill/>
            <a:prstDash val="solid"/>
            <a:round/>
            <a:headEnd type="none" w="med" len="med"/>
            <a:tailEnd type="none" w="med" len="med"/>
          </a:ln>
          <a:effectLst/>
          <a:extLst/>
        </p:spPr>
        <p:txBody>
          <a:bodyPr wrap="square" lIns="0" tIns="0" rIns="0" bIns="0">
            <a:spAutoFit/>
          </a:bodyPr>
          <a:lstStyle/>
          <a:p>
            <a:pPr algn="ctr" defTabSz="956558">
              <a:buClr>
                <a:schemeClr val="tx2"/>
              </a:buClr>
              <a:defRPr/>
            </a:pPr>
            <a:r>
              <a:rPr lang="en-GB" sz="1600" b="1" dirty="0" smtClean="0">
                <a:solidFill>
                  <a:srgbClr val="FF0000"/>
                </a:solidFill>
                <a:latin typeface="+mn-lt"/>
                <a:cs typeface="Calibri"/>
              </a:rPr>
              <a:t>$1.3 </a:t>
            </a:r>
            <a:r>
              <a:rPr lang="en-GB" sz="1600" b="1" dirty="0">
                <a:solidFill>
                  <a:srgbClr val="FF0000"/>
                </a:solidFill>
                <a:latin typeface="+mn-lt"/>
                <a:cs typeface="Calibri"/>
              </a:rPr>
              <a:t>Billion Expansion Investment in Fertilizer </a:t>
            </a:r>
            <a:r>
              <a:rPr lang="en-GB" sz="1600" b="1" dirty="0" smtClean="0">
                <a:solidFill>
                  <a:srgbClr val="FF0000"/>
                </a:solidFill>
                <a:latin typeface="+mn-lt"/>
                <a:cs typeface="Calibri"/>
              </a:rPr>
              <a:t>Plant </a:t>
            </a:r>
            <a:endParaRPr lang="en-GB" sz="1600" b="1" dirty="0">
              <a:solidFill>
                <a:srgbClr val="FF0000"/>
              </a:solidFill>
              <a:latin typeface="+mn-lt"/>
              <a:cs typeface="Calibri"/>
            </a:endParaRPr>
          </a:p>
        </p:txBody>
      </p:sp>
      <p:sp>
        <p:nvSpPr>
          <p:cNvPr id="15" name="Slide Number Placeholder 2"/>
          <p:cNvSpPr txBox="1">
            <a:spLocks/>
          </p:cNvSpPr>
          <p:nvPr/>
        </p:nvSpPr>
        <p:spPr bwMode="auto">
          <a:xfrm>
            <a:off x="9446235" y="6581024"/>
            <a:ext cx="215843" cy="15549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7710" tIns="48855" rIns="97710" bIns="48855" numCol="1" anchor="t" anchorCtr="0" compatLnSpc="1">
            <a:prstTxWarp prst="textNoShape">
              <a:avLst/>
            </a:prstTxWarp>
          </a:bodyPr>
          <a:lstStyle>
            <a:defPPr>
              <a:defRPr lang="en-GB"/>
            </a:defPPr>
            <a:lvl1pPr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1pPr>
            <a:lvl2pPr marL="742950" indent="-28575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2pPr>
            <a:lvl3pPr marL="11430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3pPr>
            <a:lvl4pPr marL="16002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4pPr>
            <a:lvl5pPr marL="20574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5pPr>
            <a:lvl6pPr marL="25146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6pPr>
            <a:lvl7pPr marL="29718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7pPr>
            <a:lvl8pPr marL="34290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8pPr>
            <a:lvl9pPr marL="38862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9pPr>
          </a:lstStyle>
          <a:p>
            <a:fld id="{F88D4370-7ABB-4B42-8204-1F40032F4E91}" type="slidenum">
              <a:rPr lang="en-GB" sz="1100">
                <a:solidFill>
                  <a:schemeClr val="bg1"/>
                </a:solidFill>
              </a:rPr>
              <a:pPr/>
              <a:t>9</a:t>
            </a:fld>
            <a:r>
              <a:rPr lang="en-GB" sz="1100" dirty="0">
                <a:solidFill>
                  <a:schemeClr val="bg1"/>
                </a:solidFill>
              </a:rPr>
              <a:t> </a:t>
            </a:r>
          </a:p>
        </p:txBody>
      </p:sp>
      <p:sp>
        <p:nvSpPr>
          <p:cNvPr id="16" name="Rectangle 15"/>
          <p:cNvSpPr/>
          <p:nvPr/>
        </p:nvSpPr>
        <p:spPr>
          <a:xfrm>
            <a:off x="0" y="5942852"/>
            <a:ext cx="9906000" cy="9151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17" name="Picture 75" descr="Nigeria_Coat_of_Arms"/>
          <p:cNvPicPr>
            <a:picLocks noChangeAspect="1" noChangeArrowheads="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9907" y="6096720"/>
            <a:ext cx="772124" cy="609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Subtitle 2"/>
          <p:cNvSpPr txBox="1">
            <a:spLocks/>
          </p:cNvSpPr>
          <p:nvPr/>
        </p:nvSpPr>
        <p:spPr bwMode="auto">
          <a:xfrm>
            <a:off x="1128363" y="6282999"/>
            <a:ext cx="8256461" cy="915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55" tIns="47878" rIns="95755" bIns="47878"/>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b="1" dirty="0">
                <a:solidFill>
                  <a:schemeClr val="bg1"/>
                </a:solidFill>
                <a:latin typeface="Book Antiqua" charset="0"/>
                <a:ea typeface="Batang" charset="0"/>
                <a:cs typeface="Batang" charset="0"/>
              </a:rPr>
              <a:t>Federal Ministry of Agriculture and Rural Development, Federal Republic of Nigeria</a:t>
            </a:r>
          </a:p>
        </p:txBody>
      </p:sp>
      <p:sp>
        <p:nvSpPr>
          <p:cNvPr id="23" name="Slide Number Placeholder 1"/>
          <p:cNvSpPr txBox="1">
            <a:spLocks/>
          </p:cNvSpPr>
          <p:nvPr/>
        </p:nvSpPr>
        <p:spPr bwMode="auto">
          <a:xfrm>
            <a:off x="9258422" y="6366406"/>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0" tIns="48855" rIns="97710" bIns="48855"/>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89B907E1-8DC3-994E-A52B-FC5FE7507CFC}" type="slidenum">
              <a:rPr lang="en-GB" sz="1100">
                <a:solidFill>
                  <a:schemeClr val="bg1"/>
                </a:solidFill>
              </a:rPr>
              <a:pPr eaLnBrk="1" hangingPunct="1"/>
              <a:t>9</a:t>
            </a:fld>
            <a:r>
              <a:rPr lang="en-GB" sz="1100" dirty="0">
                <a:solidFill>
                  <a:schemeClr val="bg1"/>
                </a:solidFill>
              </a:rPr>
              <a:t> </a:t>
            </a:r>
          </a:p>
        </p:txBody>
      </p:sp>
    </p:spTree>
    <p:extLst>
      <p:ext uri="{BB962C8B-B14F-4D97-AF65-F5344CB8AC3E}">
        <p14:creationId xmlns:p14="http://schemas.microsoft.com/office/powerpoint/2010/main" val="31017469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3" name="Object 13" hidden="1"/>
          <p:cNvGraphicFramePr>
            <a:graphicFrameLocks noChangeAspect="1"/>
          </p:cNvGraphicFramePr>
          <p:nvPr>
            <p:custDataLst>
              <p:tags r:id="rId2"/>
            </p:custDataLst>
          </p:nvPr>
        </p:nvGraphicFramePr>
        <p:xfrm>
          <a:off x="1756" y="1625"/>
          <a:ext cx="1754" cy="1619"/>
        </p:xfrm>
        <a:graphic>
          <a:graphicData uri="http://schemas.openxmlformats.org/presentationml/2006/ole">
            <mc:AlternateContent xmlns:mc="http://schemas.openxmlformats.org/markup-compatibility/2006">
              <mc:Choice xmlns:v="urn:schemas-microsoft-com:vml" Requires="v">
                <p:oleObj spid="_x0000_s529688" name="think-cell Slide" r:id="rId30" imgW="270" imgH="270" progId="">
                  <p:embed/>
                </p:oleObj>
              </mc:Choice>
              <mc:Fallback>
                <p:oleObj name="think-cell Slide" r:id="rId30" imgW="270" imgH="270" progId="">
                  <p:embed/>
                  <p:pic>
                    <p:nvPicPr>
                      <p:cNvPr id="0" name="Picture 2"/>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756" y="1625"/>
                        <a:ext cx="1754"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154" name="Rectangle 1" hidden="1"/>
          <p:cNvSpPr>
            <a:spLocks noChangeArrowheads="1"/>
          </p:cNvSpPr>
          <p:nvPr>
            <p:custDataLst>
              <p:tags r:id="rId3"/>
            </p:custDataLst>
          </p:nvPr>
        </p:nvSpPr>
        <p:spPr bwMode="auto">
          <a:xfrm>
            <a:off x="1" y="0"/>
            <a:ext cx="175483" cy="161974"/>
          </a:xfrm>
          <a:prstGeom prst="rect">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defTabSz="955175">
              <a:buClr>
                <a:srgbClr val="000000"/>
              </a:buClr>
            </a:pPr>
            <a:endParaRPr lang="en-US" dirty="0">
              <a:solidFill>
                <a:srgbClr val="000000"/>
              </a:solidFill>
              <a:sym typeface="Calibri" charset="0"/>
            </a:endParaRPr>
          </a:p>
        </p:txBody>
      </p:sp>
      <p:sp>
        <p:nvSpPr>
          <p:cNvPr id="49155" name="Slide Number Placeholder 3"/>
          <p:cNvSpPr>
            <a:spLocks noGrp="1"/>
          </p:cNvSpPr>
          <p:nvPr>
            <p:ph type="sldNum" sz="quarter" idx="4294967295"/>
          </p:nvPr>
        </p:nvSpPr>
        <p:spPr bwMode="auto">
          <a:xfrm>
            <a:off x="9598859" y="6441079"/>
            <a:ext cx="215843" cy="15549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8" tIns="47885" rIns="95768" bIns="47885"/>
          <a:lstStyle>
            <a:lvl1pPr eaLnBrk="0" hangingPunct="0">
              <a:defRPr sz="1300">
                <a:solidFill>
                  <a:schemeClr val="bg2"/>
                </a:solidFill>
                <a:latin typeface="Arial" charset="0"/>
                <a:ea typeface="ＭＳ Ｐゴシック" charset="0"/>
                <a:cs typeface="ＭＳ Ｐゴシック" charset="0"/>
              </a:defRPr>
            </a:lvl1pPr>
            <a:lvl2pPr marL="794000" indent="-305383" eaLnBrk="0" hangingPunct="0">
              <a:defRPr sz="1300">
                <a:solidFill>
                  <a:schemeClr val="bg2"/>
                </a:solidFill>
                <a:latin typeface="Arial" charset="0"/>
                <a:ea typeface="ＭＳ Ｐゴシック" charset="0"/>
              </a:defRPr>
            </a:lvl2pPr>
            <a:lvl3pPr marL="1221537" indent="-244307" eaLnBrk="0" hangingPunct="0">
              <a:defRPr sz="1300">
                <a:solidFill>
                  <a:schemeClr val="bg2"/>
                </a:solidFill>
                <a:latin typeface="Arial" charset="0"/>
                <a:ea typeface="ＭＳ Ｐゴシック" charset="0"/>
              </a:defRPr>
            </a:lvl3pPr>
            <a:lvl4pPr marL="1710152" indent="-244307" eaLnBrk="0" hangingPunct="0">
              <a:defRPr sz="1300">
                <a:solidFill>
                  <a:schemeClr val="bg2"/>
                </a:solidFill>
                <a:latin typeface="Arial" charset="0"/>
                <a:ea typeface="ＭＳ Ｐゴシック" charset="0"/>
              </a:defRPr>
            </a:lvl4pPr>
            <a:lvl5pPr marL="2198768" indent="-244307" eaLnBrk="0" hangingPunct="0">
              <a:defRPr sz="1300">
                <a:solidFill>
                  <a:schemeClr val="bg2"/>
                </a:solidFill>
                <a:latin typeface="Arial" charset="0"/>
                <a:ea typeface="ＭＳ Ｐゴシック" charset="0"/>
              </a:defRPr>
            </a:lvl5pPr>
            <a:lvl6pPr marL="2687382" indent="-244307" eaLnBrk="0" fontAlgn="base" hangingPunct="0">
              <a:spcBef>
                <a:spcPct val="0"/>
              </a:spcBef>
              <a:spcAft>
                <a:spcPct val="0"/>
              </a:spcAft>
              <a:defRPr sz="1300">
                <a:solidFill>
                  <a:schemeClr val="bg2"/>
                </a:solidFill>
                <a:latin typeface="Arial" charset="0"/>
                <a:ea typeface="ＭＳ Ｐゴシック" charset="0"/>
              </a:defRPr>
            </a:lvl6pPr>
            <a:lvl7pPr marL="3175997" indent="-244307" eaLnBrk="0" fontAlgn="base" hangingPunct="0">
              <a:spcBef>
                <a:spcPct val="0"/>
              </a:spcBef>
              <a:spcAft>
                <a:spcPct val="0"/>
              </a:spcAft>
              <a:defRPr sz="1300">
                <a:solidFill>
                  <a:schemeClr val="bg2"/>
                </a:solidFill>
                <a:latin typeface="Arial" charset="0"/>
                <a:ea typeface="ＭＳ Ｐゴシック" charset="0"/>
              </a:defRPr>
            </a:lvl7pPr>
            <a:lvl8pPr marL="3664612" indent="-244307" eaLnBrk="0" fontAlgn="base" hangingPunct="0">
              <a:spcBef>
                <a:spcPct val="0"/>
              </a:spcBef>
              <a:spcAft>
                <a:spcPct val="0"/>
              </a:spcAft>
              <a:defRPr sz="1300">
                <a:solidFill>
                  <a:schemeClr val="bg2"/>
                </a:solidFill>
                <a:latin typeface="Arial" charset="0"/>
                <a:ea typeface="ＭＳ Ｐゴシック" charset="0"/>
              </a:defRPr>
            </a:lvl8pPr>
            <a:lvl9pPr marL="4153227" indent="-244307" eaLnBrk="0" fontAlgn="base" hangingPunct="0">
              <a:spcBef>
                <a:spcPct val="0"/>
              </a:spcBef>
              <a:spcAft>
                <a:spcPct val="0"/>
              </a:spcAft>
              <a:defRPr sz="1300">
                <a:solidFill>
                  <a:schemeClr val="bg2"/>
                </a:solidFill>
                <a:latin typeface="Arial" charset="0"/>
                <a:ea typeface="ＭＳ Ｐゴシック" charset="0"/>
              </a:defRPr>
            </a:lvl9pPr>
          </a:lstStyle>
          <a:p>
            <a:fld id="{AAC1BAA5-A93C-3F47-BC84-9BD6B644E56C}" type="slidenum">
              <a:rPr lang="en-GB" sz="1100">
                <a:solidFill>
                  <a:srgbClr val="FFFFFF"/>
                </a:solidFill>
              </a:rPr>
              <a:pPr/>
              <a:t>10</a:t>
            </a:fld>
            <a:r>
              <a:rPr lang="en-GB" sz="1100" dirty="0">
                <a:solidFill>
                  <a:srgbClr val="FFFFFF"/>
                </a:solidFill>
              </a:rPr>
              <a:t> </a:t>
            </a:r>
          </a:p>
        </p:txBody>
      </p:sp>
      <p:sp>
        <p:nvSpPr>
          <p:cNvPr id="49156" name="Title 2"/>
          <p:cNvSpPr>
            <a:spLocks noGrp="1"/>
          </p:cNvSpPr>
          <p:nvPr>
            <p:ph type="title"/>
          </p:nvPr>
        </p:nvSpPr>
        <p:spPr>
          <a:xfrm>
            <a:off x="166709" y="359046"/>
            <a:ext cx="9347964" cy="594446"/>
          </a:xfrm>
        </p:spPr>
        <p:txBody>
          <a:bodyPr/>
          <a:lstStyle/>
          <a:p>
            <a:r>
              <a:rPr lang="en-ZA" sz="2400" dirty="0" smtClean="0">
                <a:solidFill>
                  <a:srgbClr val="FF0000"/>
                </a:solidFill>
                <a:latin typeface="Arial" charset="0"/>
                <a:ea typeface="ＭＳ Ｐゴシック" charset="0"/>
              </a:rPr>
              <a:t>We are Turning Comparative Advantage into Competitive Advantage Through Food Processing for Import Substitution</a:t>
            </a:r>
            <a:endParaRPr lang="en-GB" sz="2400" dirty="0">
              <a:solidFill>
                <a:srgbClr val="FF0000"/>
              </a:solidFill>
              <a:latin typeface="Arial" charset="0"/>
              <a:ea typeface="ＭＳ Ｐゴシック" charset="0"/>
            </a:endParaRPr>
          </a:p>
        </p:txBody>
      </p:sp>
      <p:sp>
        <p:nvSpPr>
          <p:cNvPr id="49157" name="TextBox 120"/>
          <p:cNvSpPr txBox="1">
            <a:spLocks noChangeArrowheads="1"/>
          </p:cNvSpPr>
          <p:nvPr/>
        </p:nvSpPr>
        <p:spPr bwMode="auto">
          <a:xfrm>
            <a:off x="329000" y="5721535"/>
            <a:ext cx="8598653" cy="408176"/>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lIns="48851" tIns="48851" rIns="48851" bIns="48851" anchor="b"/>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r>
              <a:rPr lang="en-GB" sz="1000" dirty="0">
                <a:solidFill>
                  <a:srgbClr val="355422"/>
                </a:solidFill>
                <a:cs typeface="Calibri" charset="0"/>
                <a:sym typeface="Calibri" charset="0"/>
              </a:rPr>
              <a:t>Note: </a:t>
            </a:r>
            <a:r>
              <a:rPr lang="en-GB" sz="1000" baseline="30000" dirty="0">
                <a:solidFill>
                  <a:srgbClr val="355422"/>
                </a:solidFill>
                <a:cs typeface="Calibri" charset="0"/>
                <a:sym typeface="Calibri" charset="0"/>
              </a:rPr>
              <a:t>1</a:t>
            </a:r>
            <a:r>
              <a:rPr lang="en-GB" sz="1000" dirty="0">
                <a:solidFill>
                  <a:srgbClr val="355422"/>
                </a:solidFill>
                <a:cs typeface="Calibri" charset="0"/>
                <a:sym typeface="Calibri" charset="0"/>
              </a:rPr>
              <a:t>Excludes Oranges, Lemons and Grapefruit </a:t>
            </a:r>
          </a:p>
          <a:p>
            <a:pPr eaLnBrk="1" hangingPunct="1">
              <a:buClr>
                <a:srgbClr val="000000"/>
              </a:buClr>
            </a:pPr>
            <a:r>
              <a:rPr lang="en-GB" sz="1000" dirty="0">
                <a:solidFill>
                  <a:srgbClr val="355422"/>
                </a:solidFill>
                <a:cs typeface="Calibri" charset="0"/>
                <a:sym typeface="Calibri" charset="0"/>
              </a:rPr>
              <a:t>Source: FAO Stat; Index Mundi</a:t>
            </a:r>
          </a:p>
        </p:txBody>
      </p:sp>
      <p:graphicFrame>
        <p:nvGraphicFramePr>
          <p:cNvPr id="49158" name="Object 19"/>
          <p:cNvGraphicFramePr>
            <a:graphicFrameLocks/>
          </p:cNvGraphicFramePr>
          <p:nvPr>
            <p:custDataLst>
              <p:tags r:id="rId4"/>
            </p:custDataLst>
            <p:extLst>
              <p:ext uri="{D42A27DB-BD31-4B8C-83A1-F6EECF244321}">
                <p14:modId xmlns:p14="http://schemas.microsoft.com/office/powerpoint/2010/main" val="3192692256"/>
              </p:ext>
            </p:extLst>
          </p:nvPr>
        </p:nvGraphicFramePr>
        <p:xfrm>
          <a:off x="468540" y="1404931"/>
          <a:ext cx="9012792" cy="3174700"/>
        </p:xfrm>
        <a:graphic>
          <a:graphicData uri="http://schemas.openxmlformats.org/presentationml/2006/ole">
            <mc:AlternateContent xmlns:mc="http://schemas.openxmlformats.org/markup-compatibility/2006">
              <mc:Choice xmlns:v="urn:schemas-microsoft-com:vml" Requires="v">
                <p:oleObj spid="_x0000_s529689" name="Chart" r:id="rId32" imgW="8324976" imgH="3171720" progId="MSGraph.Chart.8">
                  <p:embed followColorScheme="full"/>
                </p:oleObj>
              </mc:Choice>
              <mc:Fallback>
                <p:oleObj name="Chart" r:id="rId32" imgW="8324976" imgH="3171720" progId="MSGraph.Chart.8">
                  <p:embed followColorScheme="full"/>
                  <p:pic>
                    <p:nvPicPr>
                      <p:cNvPr id="0" name="Picture 3"/>
                      <p:cNvPicPr>
                        <a:picLocks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468540" y="1404931"/>
                        <a:ext cx="9012792" cy="3174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useBgFill="1">
        <p:nvSpPr>
          <p:cNvPr id="49159" name="Freeform 10"/>
          <p:cNvSpPr>
            <a:spLocks/>
          </p:cNvSpPr>
          <p:nvPr>
            <p:custDataLst>
              <p:tags r:id="rId5"/>
            </p:custDataLst>
          </p:nvPr>
        </p:nvSpPr>
        <p:spPr bwMode="auto">
          <a:xfrm>
            <a:off x="1630236" y="2088468"/>
            <a:ext cx="540487" cy="191130"/>
          </a:xfrm>
          <a:custGeom>
            <a:avLst/>
            <a:gdLst>
              <a:gd name="T0" fmla="*/ 0 w 498476"/>
              <a:gd name="T1" fmla="*/ 122043 h 192088"/>
              <a:gd name="T2" fmla="*/ 461450 w 498476"/>
              <a:gd name="T3" fmla="*/ 0 h 192088"/>
              <a:gd name="T4" fmla="*/ 461450 w 498476"/>
              <a:gd name="T5" fmla="*/ 51689 h 192088"/>
              <a:gd name="T6" fmla="*/ 0 w 498476"/>
              <a:gd name="T7" fmla="*/ 173732 h 192088"/>
              <a:gd name="T8" fmla="*/ 0 w 498476"/>
              <a:gd name="T9" fmla="*/ 122043 h 192088"/>
              <a:gd name="T10" fmla="*/ 0 60000 65536"/>
              <a:gd name="T11" fmla="*/ 0 60000 65536"/>
              <a:gd name="T12" fmla="*/ 0 60000 65536"/>
              <a:gd name="T13" fmla="*/ 0 60000 65536"/>
              <a:gd name="T14" fmla="*/ 0 60000 65536"/>
              <a:gd name="T15" fmla="*/ 0 w 498476"/>
              <a:gd name="T16" fmla="*/ 0 h 192088"/>
              <a:gd name="T17" fmla="*/ 498476 w 498476"/>
              <a:gd name="T18" fmla="*/ 192088 h 192088"/>
            </a:gdLst>
            <a:ahLst/>
            <a:cxnLst>
              <a:cxn ang="T10">
                <a:pos x="T0" y="T1"/>
              </a:cxn>
              <a:cxn ang="T11">
                <a:pos x="T2" y="T3"/>
              </a:cxn>
              <a:cxn ang="T12">
                <a:pos x="T4" y="T5"/>
              </a:cxn>
              <a:cxn ang="T13">
                <a:pos x="T6" y="T7"/>
              </a:cxn>
              <a:cxn ang="T14">
                <a:pos x="T8" y="T9"/>
              </a:cxn>
            </a:cxnLst>
            <a:rect l="T15" t="T16" r="T17" b="T18"/>
            <a:pathLst>
              <a:path w="498476" h="192088">
                <a:moveTo>
                  <a:pt x="0" y="134937"/>
                </a:moveTo>
                <a:lnTo>
                  <a:pt x="498475" y="0"/>
                </a:lnTo>
                <a:lnTo>
                  <a:pt x="498475" y="57150"/>
                </a:lnTo>
                <a:lnTo>
                  <a:pt x="0" y="192087"/>
                </a:lnTo>
                <a:lnTo>
                  <a:pt x="0" y="134937"/>
                </a:lnTo>
                <a:close/>
              </a:path>
            </a:pathLst>
          </a:custGeom>
          <a:ln>
            <a:noFill/>
          </a:ln>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Lst>
        </p:spPr>
        <p:txBody>
          <a:bodyPr lIns="95768" tIns="47885" rIns="95768" bIns="47885"/>
          <a:lstStyle/>
          <a:p>
            <a:endParaRPr lang="en-US"/>
          </a:p>
        </p:txBody>
      </p:sp>
      <p:sp useBgFill="1">
        <p:nvSpPr>
          <p:cNvPr id="49160" name="Freeform 9"/>
          <p:cNvSpPr>
            <a:spLocks/>
          </p:cNvSpPr>
          <p:nvPr>
            <p:custDataLst>
              <p:tags r:id="rId6"/>
            </p:custDataLst>
          </p:nvPr>
        </p:nvSpPr>
        <p:spPr bwMode="auto">
          <a:xfrm>
            <a:off x="752826" y="2088463"/>
            <a:ext cx="538731" cy="189511"/>
          </a:xfrm>
          <a:custGeom>
            <a:avLst/>
            <a:gdLst>
              <a:gd name="T0" fmla="*/ 0 w 496889"/>
              <a:gd name="T1" fmla="*/ 120506 h 190501"/>
              <a:gd name="T2" fmla="*/ 459863 w 496889"/>
              <a:gd name="T3" fmla="*/ 0 h 190501"/>
              <a:gd name="T4" fmla="*/ 459863 w 496889"/>
              <a:gd name="T5" fmla="*/ 51646 h 190501"/>
              <a:gd name="T6" fmla="*/ 0 w 496889"/>
              <a:gd name="T7" fmla="*/ 172150 h 190501"/>
              <a:gd name="T8" fmla="*/ 0 w 496889"/>
              <a:gd name="T9" fmla="*/ 120506 h 190501"/>
              <a:gd name="T10" fmla="*/ 0 60000 65536"/>
              <a:gd name="T11" fmla="*/ 0 60000 65536"/>
              <a:gd name="T12" fmla="*/ 0 60000 65536"/>
              <a:gd name="T13" fmla="*/ 0 60000 65536"/>
              <a:gd name="T14" fmla="*/ 0 60000 65536"/>
              <a:gd name="T15" fmla="*/ 0 w 496889"/>
              <a:gd name="T16" fmla="*/ 0 h 190501"/>
              <a:gd name="T17" fmla="*/ 496889 w 496889"/>
              <a:gd name="T18" fmla="*/ 190501 h 190501"/>
            </a:gdLst>
            <a:ahLst/>
            <a:cxnLst>
              <a:cxn ang="T10">
                <a:pos x="T0" y="T1"/>
              </a:cxn>
              <a:cxn ang="T11">
                <a:pos x="T2" y="T3"/>
              </a:cxn>
              <a:cxn ang="T12">
                <a:pos x="T4" y="T5"/>
              </a:cxn>
              <a:cxn ang="T13">
                <a:pos x="T6" y="T7"/>
              </a:cxn>
              <a:cxn ang="T14">
                <a:pos x="T8" y="T9"/>
              </a:cxn>
            </a:cxnLst>
            <a:rect l="T15" t="T16" r="T17" b="T18"/>
            <a:pathLst>
              <a:path w="496889" h="190501">
                <a:moveTo>
                  <a:pt x="0" y="133350"/>
                </a:moveTo>
                <a:lnTo>
                  <a:pt x="496888" y="0"/>
                </a:lnTo>
                <a:lnTo>
                  <a:pt x="496888" y="57150"/>
                </a:lnTo>
                <a:lnTo>
                  <a:pt x="0" y="190500"/>
                </a:lnTo>
                <a:lnTo>
                  <a:pt x="0" y="133350"/>
                </a:lnTo>
                <a:close/>
              </a:path>
            </a:pathLst>
          </a:custGeom>
          <a:ln>
            <a:noFill/>
          </a:ln>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Lst>
        </p:spPr>
        <p:txBody>
          <a:bodyPr lIns="95768" tIns="47885" rIns="95768" bIns="47885"/>
          <a:lstStyle/>
          <a:p>
            <a:endParaRPr lang="en-US"/>
          </a:p>
        </p:txBody>
      </p:sp>
      <p:sp useBgFill="1">
        <p:nvSpPr>
          <p:cNvPr id="49161" name="Freeform 2"/>
          <p:cNvSpPr>
            <a:spLocks/>
          </p:cNvSpPr>
          <p:nvPr>
            <p:custDataLst>
              <p:tags r:id="rId7"/>
            </p:custDataLst>
          </p:nvPr>
        </p:nvSpPr>
        <p:spPr bwMode="auto">
          <a:xfrm>
            <a:off x="752826" y="1845505"/>
            <a:ext cx="538731" cy="191130"/>
          </a:xfrm>
          <a:custGeom>
            <a:avLst/>
            <a:gdLst>
              <a:gd name="T0" fmla="*/ 0 w 496889"/>
              <a:gd name="T1" fmla="*/ 124677 h 190501"/>
              <a:gd name="T2" fmla="*/ 459863 w 496889"/>
              <a:gd name="T3" fmla="*/ 0 h 190501"/>
              <a:gd name="T4" fmla="*/ 459863 w 496889"/>
              <a:gd name="T5" fmla="*/ 53433 h 190501"/>
              <a:gd name="T6" fmla="*/ 0 w 496889"/>
              <a:gd name="T7" fmla="*/ 178110 h 190501"/>
              <a:gd name="T8" fmla="*/ 0 w 496889"/>
              <a:gd name="T9" fmla="*/ 124677 h 190501"/>
              <a:gd name="T10" fmla="*/ 0 60000 65536"/>
              <a:gd name="T11" fmla="*/ 0 60000 65536"/>
              <a:gd name="T12" fmla="*/ 0 60000 65536"/>
              <a:gd name="T13" fmla="*/ 0 60000 65536"/>
              <a:gd name="T14" fmla="*/ 0 60000 65536"/>
              <a:gd name="T15" fmla="*/ 0 w 496889"/>
              <a:gd name="T16" fmla="*/ 0 h 190501"/>
              <a:gd name="T17" fmla="*/ 496889 w 496889"/>
              <a:gd name="T18" fmla="*/ 190501 h 190501"/>
            </a:gdLst>
            <a:ahLst/>
            <a:cxnLst>
              <a:cxn ang="T10">
                <a:pos x="T0" y="T1"/>
              </a:cxn>
              <a:cxn ang="T11">
                <a:pos x="T2" y="T3"/>
              </a:cxn>
              <a:cxn ang="T12">
                <a:pos x="T4" y="T5"/>
              </a:cxn>
              <a:cxn ang="T13">
                <a:pos x="T6" y="T7"/>
              </a:cxn>
              <a:cxn ang="T14">
                <a:pos x="T8" y="T9"/>
              </a:cxn>
            </a:cxnLst>
            <a:rect l="T15" t="T16" r="T17" b="T18"/>
            <a:pathLst>
              <a:path w="496889" h="190501">
                <a:moveTo>
                  <a:pt x="0" y="133350"/>
                </a:moveTo>
                <a:lnTo>
                  <a:pt x="496888" y="0"/>
                </a:lnTo>
                <a:lnTo>
                  <a:pt x="496888" y="57150"/>
                </a:lnTo>
                <a:lnTo>
                  <a:pt x="0" y="190500"/>
                </a:lnTo>
                <a:lnTo>
                  <a:pt x="0" y="133350"/>
                </a:lnTo>
                <a:close/>
              </a:path>
            </a:pathLst>
          </a:custGeom>
          <a:ln>
            <a:noFill/>
          </a:ln>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Lst>
        </p:spPr>
        <p:txBody>
          <a:bodyPr lIns="95768" tIns="47885" rIns="95768" bIns="47885"/>
          <a:lstStyle/>
          <a:p>
            <a:endParaRPr lang="en-US"/>
          </a:p>
        </p:txBody>
      </p:sp>
      <p:sp>
        <p:nvSpPr>
          <p:cNvPr id="49162" name="Rectangle 166"/>
          <p:cNvSpPr>
            <a:spLocks noChangeArrowheads="1"/>
          </p:cNvSpPr>
          <p:nvPr>
            <p:custDataLst>
              <p:tags r:id="rId8"/>
            </p:custDataLst>
          </p:nvPr>
        </p:nvSpPr>
        <p:spPr bwMode="auto">
          <a:xfrm>
            <a:off x="8528465" y="4487306"/>
            <a:ext cx="986213" cy="161974"/>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11">
              <a:buClr>
                <a:srgbClr val="000000"/>
              </a:buClr>
            </a:pPr>
            <a:fld id="{2D9C8EE2-5F7D-884E-87EB-DCB31756B6B0}" type="datetime'''I''''n''''''''dig''eno''''''u''s ''C''''at''tl''e Mea''t'''">
              <a:rPr lang="en-US" b="1">
                <a:solidFill>
                  <a:srgbClr val="000000"/>
                </a:solidFill>
              </a:rPr>
              <a:pPr algn="ctr" defTabSz="936511">
                <a:buClr>
                  <a:srgbClr val="000000"/>
                </a:buClr>
              </a:pPr>
              <a:t>Indigenous Cattle Meat</a:t>
            </a:fld>
            <a:endParaRPr lang="en-GB" b="1" dirty="0">
              <a:solidFill>
                <a:srgbClr val="000000"/>
              </a:solidFill>
              <a:sym typeface="Calibri" charset="0"/>
            </a:endParaRPr>
          </a:p>
        </p:txBody>
      </p:sp>
      <p:sp>
        <p:nvSpPr>
          <p:cNvPr id="49163" name="Rectangle 168"/>
          <p:cNvSpPr>
            <a:spLocks noChangeArrowheads="1"/>
          </p:cNvSpPr>
          <p:nvPr>
            <p:custDataLst>
              <p:tags r:id="rId9"/>
            </p:custDataLst>
          </p:nvPr>
        </p:nvSpPr>
        <p:spPr bwMode="gray">
          <a:xfrm>
            <a:off x="8777645" y="4072656"/>
            <a:ext cx="308850" cy="183031"/>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wrap="none" lIns="26603" tIns="0" rIns="26603" bIns="0" anchor="b"/>
          <a:lstStyle/>
          <a:p>
            <a:pPr algn="ctr" defTabSz="936511">
              <a:buClr>
                <a:srgbClr val="000000"/>
              </a:buClr>
            </a:pPr>
            <a:fld id="{74E1B41B-1876-924F-A85C-B89B3D27193E}" type="datetime'''''''''''''''''''28''''''''''''''''''''''0'''''''''">
              <a:rPr lang="en-US">
                <a:solidFill>
                  <a:srgbClr val="000000"/>
                </a:solidFill>
              </a:rPr>
              <a:pPr algn="ctr" defTabSz="936511">
                <a:buClr>
                  <a:srgbClr val="000000"/>
                </a:buClr>
              </a:pPr>
              <a:t>280</a:t>
            </a:fld>
            <a:endParaRPr lang="en-GB" dirty="0">
              <a:solidFill>
                <a:srgbClr val="000000"/>
              </a:solidFill>
              <a:sym typeface="Calibri" charset="0"/>
            </a:endParaRPr>
          </a:p>
        </p:txBody>
      </p:sp>
      <p:sp>
        <p:nvSpPr>
          <p:cNvPr id="49164" name="Rectangle 171"/>
          <p:cNvSpPr>
            <a:spLocks noChangeArrowheads="1"/>
          </p:cNvSpPr>
          <p:nvPr>
            <p:custDataLst>
              <p:tags r:id="rId10"/>
            </p:custDataLst>
          </p:nvPr>
        </p:nvSpPr>
        <p:spPr bwMode="auto">
          <a:xfrm>
            <a:off x="7622974" y="4487310"/>
            <a:ext cx="861621" cy="183031"/>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11">
              <a:buClr>
                <a:srgbClr val="000000"/>
              </a:buClr>
            </a:pPr>
            <a:fld id="{6E1366F7-D249-FF49-A9E5-EAA40A92FFF7}" type="datetime'''''C''''''a''''''s''''''h''''''''''''e''w'' ''''nu''t''''''s'">
              <a:rPr lang="en-US" b="1">
                <a:solidFill>
                  <a:srgbClr val="000000"/>
                </a:solidFill>
              </a:rPr>
              <a:pPr algn="ctr" defTabSz="936511">
                <a:buClr>
                  <a:srgbClr val="000000"/>
                </a:buClr>
              </a:pPr>
              <a:t>Cashew nuts</a:t>
            </a:fld>
            <a:endParaRPr lang="en-GB" b="1" dirty="0">
              <a:solidFill>
                <a:srgbClr val="000000"/>
              </a:solidFill>
              <a:sym typeface="Calibri" charset="0"/>
            </a:endParaRPr>
          </a:p>
        </p:txBody>
      </p:sp>
      <p:sp>
        <p:nvSpPr>
          <p:cNvPr id="49165" name="Rectangle 172"/>
          <p:cNvSpPr>
            <a:spLocks noChangeArrowheads="1"/>
          </p:cNvSpPr>
          <p:nvPr>
            <p:custDataLst>
              <p:tags r:id="rId11"/>
            </p:custDataLst>
          </p:nvPr>
        </p:nvSpPr>
        <p:spPr bwMode="gray">
          <a:xfrm>
            <a:off x="7900232" y="3957649"/>
            <a:ext cx="308850" cy="183032"/>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wrap="none" lIns="26603" tIns="0" rIns="26603" bIns="0" anchor="b"/>
          <a:lstStyle/>
          <a:p>
            <a:pPr algn="ctr" defTabSz="936511">
              <a:buClr>
                <a:srgbClr val="000000"/>
              </a:buClr>
            </a:pPr>
            <a:fld id="{FD85AC68-C2F6-C54A-BD9D-CD786E4D6FB8}" type="datetime'8''''''''''''''''1''''''''''''''''''''''''''''''''''3'''''''">
              <a:rPr lang="en-US">
                <a:solidFill>
                  <a:srgbClr val="000000"/>
                </a:solidFill>
              </a:rPr>
              <a:pPr algn="ctr" defTabSz="936511">
                <a:buClr>
                  <a:srgbClr val="000000"/>
                </a:buClr>
              </a:pPr>
              <a:t>813</a:t>
            </a:fld>
            <a:endParaRPr lang="en-GB" dirty="0">
              <a:solidFill>
                <a:srgbClr val="000000"/>
              </a:solidFill>
              <a:sym typeface="Calibri" charset="0"/>
            </a:endParaRPr>
          </a:p>
        </p:txBody>
      </p:sp>
      <p:sp>
        <p:nvSpPr>
          <p:cNvPr id="49166" name="Rectangle 163"/>
          <p:cNvSpPr>
            <a:spLocks noChangeArrowheads="1"/>
          </p:cNvSpPr>
          <p:nvPr>
            <p:custDataLst>
              <p:tags r:id="rId12"/>
            </p:custDataLst>
          </p:nvPr>
        </p:nvSpPr>
        <p:spPr bwMode="auto">
          <a:xfrm>
            <a:off x="6680628" y="4487306"/>
            <a:ext cx="998496" cy="161974"/>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11">
              <a:buClr>
                <a:srgbClr val="000000"/>
              </a:buClr>
            </a:pPr>
            <a:fld id="{5B761F3E-6304-BB4B-9277-720738CB71F0}" type="datetime'''''''''G''''''''''r''''o''u''''n''d''n''''''''u''''t''s'''">
              <a:rPr lang="en-US" b="1">
                <a:solidFill>
                  <a:srgbClr val="000000"/>
                </a:solidFill>
              </a:rPr>
              <a:pPr algn="ctr" defTabSz="936511">
                <a:buClr>
                  <a:srgbClr val="000000"/>
                </a:buClr>
              </a:pPr>
              <a:t>Groundnuts</a:t>
            </a:fld>
            <a:endParaRPr lang="en-GB" b="1" dirty="0">
              <a:solidFill>
                <a:srgbClr val="000000"/>
              </a:solidFill>
              <a:sym typeface="Calibri" charset="0"/>
            </a:endParaRPr>
          </a:p>
        </p:txBody>
      </p:sp>
      <p:sp>
        <p:nvSpPr>
          <p:cNvPr id="49167" name="Rectangle 164"/>
          <p:cNvSpPr>
            <a:spLocks noChangeArrowheads="1"/>
          </p:cNvSpPr>
          <p:nvPr>
            <p:custDataLst>
              <p:tags r:id="rId13"/>
            </p:custDataLst>
          </p:nvPr>
        </p:nvSpPr>
        <p:spPr bwMode="gray">
          <a:xfrm>
            <a:off x="6959650" y="3481444"/>
            <a:ext cx="433443" cy="183032"/>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wrap="none" lIns="26603" tIns="0" rIns="26603" bIns="0" anchor="b"/>
          <a:lstStyle/>
          <a:p>
            <a:pPr algn="ctr" defTabSz="936511">
              <a:buClr>
                <a:srgbClr val="000000"/>
              </a:buClr>
            </a:pPr>
            <a:fld id="{1EABF3F3-9104-1148-9BD8-6CBE30531DEB}" type="datetime'''''''''''''''''2'''''''''''''''''''',9''''''''''6''''3'''">
              <a:rPr lang="en-US">
                <a:solidFill>
                  <a:srgbClr val="000000"/>
                </a:solidFill>
              </a:rPr>
              <a:pPr algn="ctr" defTabSz="936511">
                <a:buClr>
                  <a:srgbClr val="000000"/>
                </a:buClr>
              </a:pPr>
              <a:t>2,963</a:t>
            </a:fld>
            <a:endParaRPr lang="en-GB" dirty="0">
              <a:solidFill>
                <a:srgbClr val="000000"/>
              </a:solidFill>
              <a:sym typeface="Calibri" charset="0"/>
            </a:endParaRPr>
          </a:p>
        </p:txBody>
      </p:sp>
      <p:sp>
        <p:nvSpPr>
          <p:cNvPr id="49168" name="Rectangle 156"/>
          <p:cNvSpPr>
            <a:spLocks noChangeArrowheads="1"/>
          </p:cNvSpPr>
          <p:nvPr>
            <p:custDataLst>
              <p:tags r:id="rId14"/>
            </p:custDataLst>
          </p:nvPr>
        </p:nvSpPr>
        <p:spPr bwMode="auto">
          <a:xfrm>
            <a:off x="5876922" y="4487310"/>
            <a:ext cx="845827" cy="183031"/>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11">
              <a:buClr>
                <a:srgbClr val="000000"/>
              </a:buClr>
            </a:pPr>
            <a:fld id="{02F43EFE-5BFB-B64B-9B55-FE10C2D294FF}" type="datetime'Cit''r''u''s'''''' f''''''''''''''ru''i''''t''''''s'''">
              <a:rPr lang="en-US" b="1">
                <a:solidFill>
                  <a:srgbClr val="000000"/>
                </a:solidFill>
              </a:rPr>
              <a:pPr algn="ctr" defTabSz="936511">
                <a:buClr>
                  <a:srgbClr val="000000"/>
                </a:buClr>
              </a:pPr>
              <a:t>Citrus fruits</a:t>
            </a:fld>
            <a:r>
              <a:rPr lang="en-US" b="1" baseline="30000" dirty="0">
                <a:solidFill>
                  <a:srgbClr val="000000"/>
                </a:solidFill>
              </a:rPr>
              <a:t>1</a:t>
            </a:r>
            <a:endParaRPr lang="en-GB" b="1" dirty="0">
              <a:solidFill>
                <a:srgbClr val="000000"/>
              </a:solidFill>
              <a:sym typeface="Calibri" charset="0"/>
            </a:endParaRPr>
          </a:p>
        </p:txBody>
      </p:sp>
      <p:sp>
        <p:nvSpPr>
          <p:cNvPr id="49169" name="Rectangle 159"/>
          <p:cNvSpPr>
            <a:spLocks noChangeArrowheads="1"/>
          </p:cNvSpPr>
          <p:nvPr>
            <p:custDataLst>
              <p:tags r:id="rId15"/>
            </p:custDataLst>
          </p:nvPr>
        </p:nvSpPr>
        <p:spPr bwMode="gray">
          <a:xfrm>
            <a:off x="6082236" y="3358343"/>
            <a:ext cx="433443" cy="183032"/>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wrap="none" lIns="26603" tIns="0" rIns="26603" bIns="0" anchor="b"/>
          <a:lstStyle/>
          <a:p>
            <a:pPr algn="ctr" defTabSz="936511">
              <a:buClr>
                <a:srgbClr val="000000"/>
              </a:buClr>
            </a:pPr>
            <a:fld id="{0DCCB202-7A03-F14C-9B28-761618F92882}" type="datetime'''3,''''''''''''5''''''0''''''''''0'''''''''''">
              <a:rPr lang="en-US">
                <a:solidFill>
                  <a:srgbClr val="000000"/>
                </a:solidFill>
              </a:rPr>
              <a:pPr algn="ctr" defTabSz="936511">
                <a:buClr>
                  <a:srgbClr val="000000"/>
                </a:buClr>
              </a:pPr>
              <a:t>3,500</a:t>
            </a:fld>
            <a:endParaRPr lang="en-GB" dirty="0">
              <a:solidFill>
                <a:srgbClr val="000000"/>
              </a:solidFill>
              <a:sym typeface="Calibri" charset="0"/>
            </a:endParaRPr>
          </a:p>
        </p:txBody>
      </p:sp>
      <p:sp>
        <p:nvSpPr>
          <p:cNvPr id="49170" name="Rectangle 152"/>
          <p:cNvSpPr>
            <a:spLocks noChangeArrowheads="1"/>
          </p:cNvSpPr>
          <p:nvPr>
            <p:custDataLst>
              <p:tags r:id="rId16"/>
            </p:custDataLst>
          </p:nvPr>
        </p:nvSpPr>
        <p:spPr bwMode="auto">
          <a:xfrm>
            <a:off x="5276766" y="4487306"/>
            <a:ext cx="426422" cy="161974"/>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11">
              <a:buClr>
                <a:srgbClr val="000000"/>
              </a:buClr>
            </a:pPr>
            <a:fld id="{6BA3C8FD-962B-2749-8BEF-A81141559CEA}" type="datetime'R''''''ic''''''''''''''''''''''''''''e'''''''">
              <a:rPr lang="en-US" b="1">
                <a:solidFill>
                  <a:srgbClr val="000000"/>
                </a:solidFill>
              </a:rPr>
              <a:pPr algn="ctr" defTabSz="936511">
                <a:buClr>
                  <a:srgbClr val="000000"/>
                </a:buClr>
              </a:pPr>
              <a:t>Rice</a:t>
            </a:fld>
            <a:endParaRPr lang="en-GB" b="1" dirty="0">
              <a:solidFill>
                <a:srgbClr val="000000"/>
              </a:solidFill>
              <a:sym typeface="Calibri" charset="0"/>
            </a:endParaRPr>
          </a:p>
        </p:txBody>
      </p:sp>
      <p:sp>
        <p:nvSpPr>
          <p:cNvPr id="49171" name="Rectangle 153"/>
          <p:cNvSpPr>
            <a:spLocks noChangeArrowheads="1"/>
          </p:cNvSpPr>
          <p:nvPr>
            <p:custDataLst>
              <p:tags r:id="rId17"/>
            </p:custDataLst>
          </p:nvPr>
        </p:nvSpPr>
        <p:spPr bwMode="gray">
          <a:xfrm>
            <a:off x="5206573" y="3120246"/>
            <a:ext cx="433442" cy="183031"/>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wrap="none" lIns="26603" tIns="0" rIns="26603" bIns="0" anchor="b"/>
          <a:lstStyle/>
          <a:p>
            <a:pPr algn="ctr" defTabSz="936511">
              <a:buClr>
                <a:srgbClr val="000000"/>
              </a:buClr>
            </a:pPr>
            <a:fld id="{AD9CEC89-DDA1-A54D-AE3B-0BD41A5BD3BC}" type="datetime'''''''''''''''''''4'',''5''''''''''6''''''''''''''''''7'''">
              <a:rPr lang="en-US">
                <a:solidFill>
                  <a:srgbClr val="000000"/>
                </a:solidFill>
              </a:rPr>
              <a:pPr algn="ctr" defTabSz="936511">
                <a:buClr>
                  <a:srgbClr val="000000"/>
                </a:buClr>
              </a:pPr>
              <a:t>4,567</a:t>
            </a:fld>
            <a:endParaRPr lang="en-GB" dirty="0">
              <a:solidFill>
                <a:srgbClr val="000000"/>
              </a:solidFill>
              <a:sym typeface="Calibri" charset="0"/>
            </a:endParaRPr>
          </a:p>
        </p:txBody>
      </p:sp>
      <p:sp>
        <p:nvSpPr>
          <p:cNvPr id="49172" name="Rectangle 154"/>
          <p:cNvSpPr>
            <a:spLocks noChangeArrowheads="1"/>
          </p:cNvSpPr>
          <p:nvPr>
            <p:custDataLst>
              <p:tags r:id="rId18"/>
            </p:custDataLst>
          </p:nvPr>
        </p:nvSpPr>
        <p:spPr bwMode="auto">
          <a:xfrm>
            <a:off x="4125604" y="4487311"/>
            <a:ext cx="944097" cy="364442"/>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11">
              <a:buClr>
                <a:srgbClr val="000000"/>
              </a:buClr>
            </a:pPr>
            <a:fld id="{24EF6F44-14C8-CD4D-9BF1-A831EF6DDC03}" type="datetime'F''''resh'''' V''''''ege''tab''''''''''l''''''es  '''''''''">
              <a:rPr lang="en-US" b="1">
                <a:solidFill>
                  <a:srgbClr val="000000"/>
                </a:solidFill>
              </a:rPr>
              <a:pPr algn="ctr" defTabSz="936511">
                <a:buClr>
                  <a:srgbClr val="000000"/>
                </a:buClr>
              </a:pPr>
              <a:t>Fresh Vegetables  </a:t>
            </a:fld>
            <a:endParaRPr lang="en-GB" b="1" dirty="0">
              <a:solidFill>
                <a:srgbClr val="000000"/>
              </a:solidFill>
              <a:sym typeface="Calibri" charset="0"/>
            </a:endParaRPr>
          </a:p>
        </p:txBody>
      </p:sp>
      <p:sp>
        <p:nvSpPr>
          <p:cNvPr id="49173" name="Rectangle 155"/>
          <p:cNvSpPr>
            <a:spLocks noChangeArrowheads="1"/>
          </p:cNvSpPr>
          <p:nvPr>
            <p:custDataLst>
              <p:tags r:id="rId19"/>
            </p:custDataLst>
          </p:nvPr>
        </p:nvSpPr>
        <p:spPr bwMode="gray">
          <a:xfrm>
            <a:off x="4323899" y="2806015"/>
            <a:ext cx="433443" cy="183031"/>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wrap="none" lIns="26603" tIns="0" rIns="26603" bIns="0" anchor="b"/>
          <a:lstStyle/>
          <a:p>
            <a:pPr algn="ctr" defTabSz="936511">
              <a:buClr>
                <a:srgbClr val="000000"/>
              </a:buClr>
            </a:pPr>
            <a:fld id="{9DB27E9B-48A0-174A-B9A3-B79C6716B1AE}" type="datetime'''''6'''''''''''''''''''''''',''''''00''0'''''''''''''''''">
              <a:rPr lang="en-US">
                <a:solidFill>
                  <a:srgbClr val="000000"/>
                </a:solidFill>
              </a:rPr>
              <a:pPr algn="ctr" defTabSz="936511">
                <a:buClr>
                  <a:srgbClr val="000000"/>
                </a:buClr>
              </a:pPr>
              <a:t>6,000</a:t>
            </a:fld>
            <a:endParaRPr lang="en-GB" dirty="0">
              <a:solidFill>
                <a:srgbClr val="000000"/>
              </a:solidFill>
              <a:sym typeface="Calibri" charset="0"/>
            </a:endParaRPr>
          </a:p>
        </p:txBody>
      </p:sp>
      <p:sp>
        <p:nvSpPr>
          <p:cNvPr id="49174" name="Rectangle 28"/>
          <p:cNvSpPr>
            <a:spLocks noChangeArrowheads="1"/>
          </p:cNvSpPr>
          <p:nvPr>
            <p:custDataLst>
              <p:tags r:id="rId20"/>
            </p:custDataLst>
          </p:nvPr>
        </p:nvSpPr>
        <p:spPr bwMode="auto">
          <a:xfrm>
            <a:off x="3183261" y="4487306"/>
            <a:ext cx="782653" cy="161974"/>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11">
              <a:buClr>
                <a:srgbClr val="000000"/>
              </a:buClr>
            </a:pPr>
            <a:fld id="{C5EFB820-785D-E04E-AE6F-7AD05274BB7D}" type="datetime'S''o''''''''''''''''''''''''''''r''''gh''u''''''m'''''">
              <a:rPr lang="en-US" b="1">
                <a:solidFill>
                  <a:srgbClr val="000000"/>
                </a:solidFill>
              </a:rPr>
              <a:pPr algn="ctr" defTabSz="936511">
                <a:buClr>
                  <a:srgbClr val="000000"/>
                </a:buClr>
              </a:pPr>
              <a:t>Sorghum</a:t>
            </a:fld>
            <a:endParaRPr lang="en-GB" b="1" dirty="0">
              <a:solidFill>
                <a:srgbClr val="000000"/>
              </a:solidFill>
              <a:sym typeface="+mn-lt" charset="0"/>
            </a:endParaRPr>
          </a:p>
        </p:txBody>
      </p:sp>
      <p:sp>
        <p:nvSpPr>
          <p:cNvPr id="49175" name="Rectangle 162"/>
          <p:cNvSpPr>
            <a:spLocks noChangeArrowheads="1"/>
          </p:cNvSpPr>
          <p:nvPr>
            <p:custDataLst>
              <p:tags r:id="rId21"/>
            </p:custDataLst>
          </p:nvPr>
        </p:nvSpPr>
        <p:spPr bwMode="gray">
          <a:xfrm>
            <a:off x="3441217" y="2605167"/>
            <a:ext cx="433442" cy="183031"/>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wrap="none" lIns="26603" tIns="0" rIns="26603" bIns="0" anchor="b"/>
          <a:lstStyle/>
          <a:p>
            <a:pPr algn="ctr" defTabSz="936511">
              <a:buClr>
                <a:srgbClr val="000000"/>
              </a:buClr>
            </a:pPr>
            <a:fld id="{C58A4DB8-A11A-C54B-8685-23C97E56AC9B}" type="datetime'''''''6'''',''8''''''''''''''''''''''''''''''''''''9''''7'">
              <a:rPr lang="en-US">
                <a:solidFill>
                  <a:srgbClr val="000000"/>
                </a:solidFill>
              </a:rPr>
              <a:pPr algn="ctr" defTabSz="936511">
                <a:buClr>
                  <a:srgbClr val="000000"/>
                </a:buClr>
              </a:pPr>
              <a:t>6,897</a:t>
            </a:fld>
            <a:endParaRPr lang="en-GB" dirty="0">
              <a:solidFill>
                <a:srgbClr val="000000"/>
              </a:solidFill>
              <a:sym typeface="Calibri" charset="0"/>
            </a:endParaRPr>
          </a:p>
        </p:txBody>
      </p:sp>
      <p:sp>
        <p:nvSpPr>
          <p:cNvPr id="49176" name="Rectangle 143"/>
          <p:cNvSpPr>
            <a:spLocks noChangeArrowheads="1"/>
          </p:cNvSpPr>
          <p:nvPr>
            <p:custDataLst>
              <p:tags r:id="rId22"/>
            </p:custDataLst>
          </p:nvPr>
        </p:nvSpPr>
        <p:spPr bwMode="auto">
          <a:xfrm>
            <a:off x="2383057" y="4487306"/>
            <a:ext cx="607170" cy="161974"/>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11">
              <a:buClr>
                <a:srgbClr val="000000"/>
              </a:buClr>
            </a:pPr>
            <a:fld id="{7F419654-DA86-5F4B-9BD6-37E20AA42B88}" type="datetime'''''''''''M''''''''''''a''''''''''''''''''''iz''''''''''e'">
              <a:rPr lang="en-US" b="1">
                <a:solidFill>
                  <a:srgbClr val="000000"/>
                </a:solidFill>
              </a:rPr>
              <a:pPr algn="ctr" defTabSz="936511">
                <a:buClr>
                  <a:srgbClr val="000000"/>
                </a:buClr>
              </a:pPr>
              <a:t>Maize</a:t>
            </a:fld>
            <a:endParaRPr lang="en-GB" b="1" dirty="0">
              <a:solidFill>
                <a:srgbClr val="000000"/>
              </a:solidFill>
              <a:sym typeface="Calibri" charset="0"/>
            </a:endParaRPr>
          </a:p>
        </p:txBody>
      </p:sp>
      <p:sp>
        <p:nvSpPr>
          <p:cNvPr id="49177" name="Rectangle 144"/>
          <p:cNvSpPr>
            <a:spLocks noChangeArrowheads="1"/>
          </p:cNvSpPr>
          <p:nvPr>
            <p:custDataLst>
              <p:tags r:id="rId23"/>
            </p:custDataLst>
          </p:nvPr>
        </p:nvSpPr>
        <p:spPr bwMode="gray">
          <a:xfrm>
            <a:off x="2563803" y="2091703"/>
            <a:ext cx="433442" cy="183032"/>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wrap="none" lIns="26603" tIns="0" rIns="26603" bIns="0" anchor="b"/>
          <a:lstStyle/>
          <a:p>
            <a:pPr algn="ctr" defTabSz="936511">
              <a:buClr>
                <a:srgbClr val="000000"/>
              </a:buClr>
            </a:pPr>
            <a:fld id="{A31C454B-29EF-7E4A-A0ED-E10C676EED42}" type="datetime'9'''',''''1''''''8''''''''''''''''''''''0'''''''''''''">
              <a:rPr lang="en-US">
                <a:solidFill>
                  <a:srgbClr val="000000"/>
                </a:solidFill>
              </a:rPr>
              <a:pPr algn="ctr" defTabSz="936511">
                <a:buClr>
                  <a:srgbClr val="000000"/>
                </a:buClr>
              </a:pPr>
              <a:t>9,180</a:t>
            </a:fld>
            <a:endParaRPr lang="en-GB" dirty="0">
              <a:solidFill>
                <a:srgbClr val="000000"/>
              </a:solidFill>
              <a:sym typeface="Calibri" charset="0"/>
            </a:endParaRPr>
          </a:p>
        </p:txBody>
      </p:sp>
      <p:sp>
        <p:nvSpPr>
          <p:cNvPr id="49178" name="Rectangle 20"/>
          <p:cNvSpPr>
            <a:spLocks noChangeArrowheads="1"/>
          </p:cNvSpPr>
          <p:nvPr>
            <p:custDataLst>
              <p:tags r:id="rId24"/>
            </p:custDataLst>
          </p:nvPr>
        </p:nvSpPr>
        <p:spPr bwMode="auto">
          <a:xfrm>
            <a:off x="1568816" y="4487306"/>
            <a:ext cx="521184" cy="161974"/>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11">
              <a:buClr>
                <a:srgbClr val="000000"/>
              </a:buClr>
            </a:pPr>
            <a:fld id="{CA06F7AD-D890-EB41-8F4D-71182D9B23B1}" type="datetime'Y''''''''''''''a''''''''''''''''''''''''''m''''s'''''''''">
              <a:rPr lang="en-US" b="1">
                <a:solidFill>
                  <a:srgbClr val="000000"/>
                </a:solidFill>
              </a:rPr>
              <a:pPr algn="ctr" defTabSz="936511">
                <a:buClr>
                  <a:srgbClr val="000000"/>
                </a:buClr>
              </a:pPr>
              <a:t>Yams</a:t>
            </a:fld>
            <a:endParaRPr lang="en-GB" b="1" dirty="0">
              <a:solidFill>
                <a:srgbClr val="000000"/>
              </a:solidFill>
              <a:sym typeface="+mn-lt" charset="0"/>
            </a:endParaRPr>
          </a:p>
        </p:txBody>
      </p:sp>
      <p:sp>
        <p:nvSpPr>
          <p:cNvPr id="49179" name="Rectangle 131"/>
          <p:cNvSpPr>
            <a:spLocks noChangeArrowheads="1"/>
          </p:cNvSpPr>
          <p:nvPr>
            <p:custDataLst>
              <p:tags r:id="rId25"/>
            </p:custDataLst>
          </p:nvPr>
        </p:nvSpPr>
        <p:spPr bwMode="gray">
          <a:xfrm>
            <a:off x="1646033" y="1853605"/>
            <a:ext cx="517675" cy="183031"/>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wrap="none" lIns="26603" tIns="0" rIns="26603" bIns="0" anchor="b"/>
          <a:lstStyle/>
          <a:p>
            <a:pPr algn="ctr" defTabSz="936511">
              <a:buClr>
                <a:srgbClr val="000000"/>
              </a:buClr>
            </a:pPr>
            <a:fld id="{AB4853D7-8649-3042-9AD1-E19A79A00261}" type="datetime'''''''''''3''''''''''7'''',''''''11''''''6'''''''''''''''''">
              <a:rPr lang="en-US">
                <a:solidFill>
                  <a:srgbClr val="000000"/>
                </a:solidFill>
              </a:rPr>
              <a:pPr algn="ctr" defTabSz="936511">
                <a:buClr>
                  <a:srgbClr val="000000"/>
                </a:buClr>
              </a:pPr>
              <a:t>37,116</a:t>
            </a:fld>
            <a:endParaRPr lang="en-GB" dirty="0">
              <a:solidFill>
                <a:srgbClr val="000000"/>
              </a:solidFill>
              <a:sym typeface="Calibri" charset="0"/>
            </a:endParaRPr>
          </a:p>
        </p:txBody>
      </p:sp>
      <p:sp>
        <p:nvSpPr>
          <p:cNvPr id="49180" name="Rectangle 141"/>
          <p:cNvSpPr>
            <a:spLocks noChangeArrowheads="1"/>
          </p:cNvSpPr>
          <p:nvPr>
            <p:custDataLst>
              <p:tags r:id="rId26"/>
            </p:custDataLst>
          </p:nvPr>
        </p:nvSpPr>
        <p:spPr bwMode="auto">
          <a:xfrm>
            <a:off x="542242" y="4487306"/>
            <a:ext cx="756330" cy="161974"/>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11">
              <a:buClr>
                <a:srgbClr val="000000"/>
              </a:buClr>
            </a:pPr>
            <a:fld id="{D68F6F98-A735-2749-877F-95C2FE518D60}" type="datetime'''''''''Cas''''''''''''''''''''s''''''''a''''v''''''''''a'''">
              <a:rPr lang="en-US" b="1">
                <a:solidFill>
                  <a:srgbClr val="000000"/>
                </a:solidFill>
              </a:rPr>
              <a:pPr algn="ctr" defTabSz="936511">
                <a:buClr>
                  <a:srgbClr val="000000"/>
                </a:buClr>
              </a:pPr>
              <a:t>Cassava</a:t>
            </a:fld>
            <a:endParaRPr lang="en-GB" b="1" dirty="0">
              <a:solidFill>
                <a:srgbClr val="000000"/>
              </a:solidFill>
              <a:sym typeface="Calibri" charset="0"/>
            </a:endParaRPr>
          </a:p>
        </p:txBody>
      </p:sp>
      <p:sp>
        <p:nvSpPr>
          <p:cNvPr id="49181" name="Rectangle 142"/>
          <p:cNvSpPr>
            <a:spLocks noChangeArrowheads="1"/>
          </p:cNvSpPr>
          <p:nvPr>
            <p:custDataLst>
              <p:tags r:id="rId27"/>
            </p:custDataLst>
          </p:nvPr>
        </p:nvSpPr>
        <p:spPr bwMode="gray">
          <a:xfrm>
            <a:off x="768619" y="1605779"/>
            <a:ext cx="517675" cy="183032"/>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wrap="none" lIns="26603" tIns="0" rIns="26603" bIns="0" anchor="b"/>
          <a:lstStyle/>
          <a:p>
            <a:pPr algn="ctr" defTabSz="936511">
              <a:buClr>
                <a:srgbClr val="000000"/>
              </a:buClr>
            </a:pPr>
            <a:fld id="{86C27B72-4FC0-1C4B-85D8-E4C704073381}" type="datetime'''''''5''2'',4''''''''''0''''''''''''''''''4'''''''''">
              <a:rPr lang="en-US">
                <a:solidFill>
                  <a:srgbClr val="000000"/>
                </a:solidFill>
              </a:rPr>
              <a:pPr algn="ctr" defTabSz="936511">
                <a:buClr>
                  <a:srgbClr val="000000"/>
                </a:buClr>
              </a:pPr>
              <a:t>52,404</a:t>
            </a:fld>
            <a:endParaRPr lang="en-GB" dirty="0">
              <a:solidFill>
                <a:srgbClr val="000000"/>
              </a:solidFill>
              <a:sym typeface="Calibri" charset="0"/>
            </a:endParaRPr>
          </a:p>
        </p:txBody>
      </p:sp>
      <p:sp>
        <p:nvSpPr>
          <p:cNvPr id="49182" name="TextBox 133"/>
          <p:cNvSpPr txBox="1">
            <a:spLocks noChangeArrowheads="1"/>
          </p:cNvSpPr>
          <p:nvPr/>
        </p:nvSpPr>
        <p:spPr bwMode="auto">
          <a:xfrm>
            <a:off x="4232643" y="1396833"/>
            <a:ext cx="4367765" cy="27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927" tIns="46927" rIns="46927" bIns="46927">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ts val="401"/>
              </a:spcBef>
            </a:pPr>
            <a:r>
              <a:rPr lang="en-ZA" b="1" u="sng" dirty="0">
                <a:solidFill>
                  <a:srgbClr val="000000"/>
                </a:solidFill>
                <a:latin typeface="Calibri" charset="0"/>
                <a:cs typeface="Arial" charset="0"/>
                <a:sym typeface="Calibri" charset="0"/>
              </a:rPr>
              <a:t>000’s Tonnes, 2011</a:t>
            </a:r>
            <a:endParaRPr lang="en-GB" b="1" u="sng" dirty="0">
              <a:solidFill>
                <a:srgbClr val="000000"/>
              </a:solidFill>
              <a:latin typeface="Calibri" charset="0"/>
              <a:cs typeface="Arial" charset="0"/>
              <a:sym typeface="Calibri" charset="0"/>
            </a:endParaRPr>
          </a:p>
        </p:txBody>
      </p:sp>
      <p:sp>
        <p:nvSpPr>
          <p:cNvPr id="49183" name="TextBox 187"/>
          <p:cNvSpPr txBox="1">
            <a:spLocks noChangeArrowheads="1"/>
          </p:cNvSpPr>
          <p:nvPr/>
        </p:nvSpPr>
        <p:spPr bwMode="auto">
          <a:xfrm>
            <a:off x="380800" y="1121476"/>
            <a:ext cx="9174237" cy="358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8" tIns="47885" rIns="95768" bIns="47885">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r>
              <a:rPr lang="en-ZA" sz="1700" b="1" u="sng" dirty="0">
                <a:solidFill>
                  <a:srgbClr val="355422"/>
                </a:solidFill>
              </a:rPr>
              <a:t>Nigeria’s Top </a:t>
            </a:r>
            <a:r>
              <a:rPr lang="en-ZA" sz="1700" b="1" u="sng" dirty="0" smtClean="0">
                <a:solidFill>
                  <a:srgbClr val="355422"/>
                </a:solidFill>
              </a:rPr>
              <a:t>10 Agricultural </a:t>
            </a:r>
            <a:r>
              <a:rPr lang="en-ZA" sz="1700" b="1" u="sng" dirty="0">
                <a:solidFill>
                  <a:srgbClr val="355422"/>
                </a:solidFill>
              </a:rPr>
              <a:t>Products</a:t>
            </a:r>
            <a:endParaRPr lang="en-GB" sz="1700" b="1" u="sng" dirty="0">
              <a:solidFill>
                <a:srgbClr val="355422"/>
              </a:solidFill>
            </a:endParaRPr>
          </a:p>
        </p:txBody>
      </p:sp>
      <p:grpSp>
        <p:nvGrpSpPr>
          <p:cNvPr id="2" name="Hexagon 188"/>
          <p:cNvGrpSpPr>
            <a:grpSpLocks noChangeAspect="1"/>
          </p:cNvGrpSpPr>
          <p:nvPr/>
        </p:nvGrpSpPr>
        <p:grpSpPr bwMode="auto">
          <a:xfrm>
            <a:off x="526448" y="4934355"/>
            <a:ext cx="935323" cy="678673"/>
            <a:chOff x="300" y="3191"/>
            <a:chExt cx="533" cy="419"/>
          </a:xfrm>
        </p:grpSpPr>
        <p:pic>
          <p:nvPicPr>
            <p:cNvPr id="49200" name="Hexagon 188"/>
            <p:cNvPicPr>
              <a:picLocks noChangeAspect="1" noChangeArrowheads="1"/>
            </p:cNvPicPr>
            <p:nvPr/>
          </p:nvPicPr>
          <p:blipFill>
            <a:blip r:embed="rId34" cstate="email">
              <a:extLst>
                <a:ext uri="{28A0092B-C50C-407E-A947-70E740481C1C}">
                  <a14:useLocalDpi xmlns:a14="http://schemas.microsoft.com/office/drawing/2010/main" val="0"/>
                </a:ext>
              </a:extLst>
            </a:blip>
            <a:srcRect/>
            <a:stretch>
              <a:fillRect/>
            </a:stretch>
          </p:blipFill>
          <p:spPr bwMode="auto">
            <a:xfrm>
              <a:off x="300" y="3191"/>
              <a:ext cx="533"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201" name="Text Box 33"/>
            <p:cNvSpPr txBox="1">
              <a:spLocks noChangeArrowheads="1"/>
            </p:cNvSpPr>
            <p:nvPr/>
          </p:nvSpPr>
          <p:spPr bwMode="auto">
            <a:xfrm>
              <a:off x="355" y="3238"/>
              <a:ext cx="389"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611" tIns="44806" rIns="89611" bIns="44806"/>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endParaRPr lang="en-US">
                <a:solidFill>
                  <a:srgbClr val="000000"/>
                </a:solidFill>
                <a:cs typeface="Calibri" charset="0"/>
                <a:sym typeface="Calibri" charset="0"/>
              </a:endParaRPr>
            </a:p>
          </p:txBody>
        </p:sp>
      </p:grpSp>
      <p:sp>
        <p:nvSpPr>
          <p:cNvPr id="49185" name="AutoShape 15" descr="data:image/jpeg;base64,/9j/4AAQSkZJRgABAQAAAQABAAD/2wCEAAkGBhQSEBQUEhQWFRUVFx4XFhgWFxsXFxwcHB0cHBsYGBgcGyYfFx0jGRkeHy8gJCcpLCwsGh4xNTAqNSYrLCkBCQoKDgwOGg8PGiwkHyQuLCwsLCwsLCwtKiwsNC8sLCwsLCwsLCksLCwsKSwsLCwsLCwsLCwsLCksLCwsLCwsLP/AABEIALMBGgMBIgACEQEDEQH/xAAcAAACAgMBAQAAAAAAAAAAAAAFBgMEAAECBwj/xABDEAACAgAEBAQDBQYFAgYCAwABAgMRAAQSIQUiMUEGE1FhMnGBFCNCkaEHUmJyscEzgqLR8CSSFUOywuHxY3MlNFP/xAAZAQADAQEBAAAAAAAAAAAAAAABAgMABAX/xAAsEQACAgEDAgQGAwEBAAAAAAAAAQIRAxIhMSJBMlFh8AQTcYGRwaHR8TNC/9oADAMBAAIRAxEAPwA4Rjk47YY5x6dnNRycax2RjKwLNRxjeOqxlY1mo5vGsdEY0RjWGjm8bvGqxusCw0bvG7xoYysYNHV43eOaxsYxjoHHQOOBjeMA6vGXjWN1gBo3jMZWN1gBMxgxlY3WMAy8bxqsbrGMZjYxlY3WMajWOsarHSoT0xrNRrGViQQHFyHLAdeuA5JBUGykkRPQYmTJE4IxsPbEokGJPIyqxoGDInHZyYwRU3jCmE+YxlBAqTI+mIvIPqMFmjxz5QwfmMzxoAsuONGLudy4jFk32+ZOwH1O2IfKxVTT4IuDRBpxo3YFGqO/Yf8A3iw0eNrFeG1A0kGnGtOLBhxy0eBYaICuOdOJymOdODZqIdOM04m04zRgWaiGsb04l043pxrNRDpxvTiXTjAuNZqI6xi737bfoD/fEunEMA5pP5h/6EwHLgKR3WNgY704za671f09cGzUQO/Oqj01N8ug/Nv/AEnEwXEPDuZTJRGs2L/dGy/pzf5ji/CgwkZbWM1vRxHl7x0cocE8ui4slR6YR5HY6ggJHlb6msdfZMFGhBxG0B7Y3zAaED/JAHS8dJCf3cX0y3qcTLlh7/njPIbQU1hJ6qMTJkMWRGBjoE4TUx9KIkyXrvjv7EuLC46AwmphpEDQCthiBduuL2nHPlY1mIVf2xJpxJoxvTgWEgZMc6MTkYysCzC48glfVtoi6X3atzvtSg0D6k+mMq9x07dvy9sBznyEiAGp5H0QRn4L+J5pf39At2HQEhfiOxuNQEUAkgcoJ3J3qzXcnf642GTq2bIl2IZDQ9zsPn/9b/TGte+n2s/2v57/AJYC+IvECRLYb4TX1JA/qR+Te+CHAJvNyyz1Rl1SH23IA+iKB9MPHKpSdE3GlRPN2HckflYv9LxJjgAGTfqL2+VD/wB5xxmcwFlij7uWJ/lVSf61ho5E7f2NKNUiQ4404sMoHX/lYhnk0g+vb5nDuaQqi2cAbkemOtGOctKCDXRSyk+6/F8zqv8AI4lVxqQHbVv9Ov8A8YV5UlbDotnGnGA7get/pX+/6YgGZBKd1fmH5ar+i0fqMSsD5i2NwpFerEkdP5VY/XEvnp/minyicxitsR6MTJH/AFP9TjmZ6sfwlvy/5+hxZT2sm470RCj0/wCemIMmu8h//IR+QVf7Yi4gdCWu4dBGO1k7LR9TqoY1w06kj/icu30UN3/jZex7Ym8u6H0bF5hWK2ZSyR3ZQl/Mtq/JVJ+mLWYsnQvUjc9gO5+dHYYp8ROga+rmlAGx3vp72TvWwBPS8Tz5GlsPigm9yZ5RehKG+mx0GxNCvZT8sWkzOjYKXb0FX8yTsv8AyhgflIHpAaA1nouk/C+4B3qvxGjuNhi+sqoNJNUwUe7EA0AOp3v8z64OOUpcmmlHgLRZlfli2KwIVt6xNFIRijj5CKXmEDGMaNe2KRnOK2czeiNmJAAHf16D9SB9cK1SsNhN19MaRTipHnAWZSOldPQ/8/piLO54ILG5IahddB+m9frgOSSthW7oJFvXEiNikJNK7m6Au/Xb++LKSY1oxZAxsYigl1LeJNWAY7vGYj143eMY6xo4zGYBjk4ysbvGXjGPJ+G50vmEzDmvMjeOJRyoiL8CAnZizDUT/CvY1hkXisetVB2UAAdBYBG36/l9QB+zsJFalpVKKANgu+kLv05a/rviHiM7s6AqFQa3teX4KWiAd+Vhufl6346+JbdFPChM8Y8T8ycIpOkUxvr3P9WY/wCbHo/BONxZfI+WzqGhhsgnmvSWalO5AJCfO8eV8Lj83MO9GlDPQF7AcoA9egHvWHzxRn41yYQaTKfuhW7KQo5r7E+XXTsP4r6FNwaivdnLGWpuQVy/GQIfOcam1VGm4LOOVI63Fl3BvtpxQyWbL5/mYNytHqHwk0Q7/LUWI9guBvFuJ6ZjINCpl4yyL0ZpCzx6woHRWvrXxEi72CcBlPnIuogWWeu40Eke/UD6YEZOMfoVlO5HpGT48XEzsPh5VHTsGPy+E4pQ8VHmu3UopYJewY/jb2UBqA6m9trARDeTRmYh2clwCOhHcG96B336t1wO4pmUhmkRRVxi3OpdW96gQeYkrZJ7noKxN5ZSdXuVb0Kx24CT9liLGmkWV39Ld6UfMs91jrOaknlZxSotD8XLp7V1O/5msCI83KpiEa0ECpIuoWSXULS9Ty6msb2QDVEElxBlnmSJzXKrPRo8rAhbN2b3qiNj9DKblGmGNckeTkkaQEAgaQqAihsBIehoiwtkdjVnYYKw8VDZlQa5UKsQNrNXpHcAINz+uF7i/EHicwxMdTEISBSollgvxMQSW6/Eas+uOEyoVdJPM9l7UMSpLMVAJpfiNdR7HfCRk4juSY35bi0OqVtSlI7aRgQ2ndmOoj0AJ+mAnE/E6Nl5J4yG1RhY1BrdmNfPY72NicAI5eR/JULFMQjEV/5TMDpAFU1AHvadN9wnHH8uMBQ20tsSOUNs9f6q+mKvLJ0iMp6bY8rGJYIqPJHQNmz92NJskAGuc3VWMZw3PaIEYbkRL8gSAGvvQ8q6+g64g8JCo4kOyhQ8mocp1bjqOZTrAIB/C14o5vMLIyZbVWt3V7bcxpyk9goY0t/QdcB5J3yXTi4jHwPNtKjPpAVjysCCWHcmvhII6e/TCJ404q8+fOWhlU80cSpTGmBt3NCl0k+vRD07+gT5xYMvI60fLViAu/wiwo+dAfXCB4B4Q7Zwzp/iTqTHq3aMNvLIfzpW7h/UjFYS36iM/JBx8xJkcxUknnws2pGLVIHrQBL2VfvBzAVsO9KzJwuBdZkchpZCaaqAQbVGLNLSXfU7aj0AXos9GzaUN3KVa6fUjnSoI6m0N0epND4mxb4RlvK1AMREwWlolkPYKaBZN22IBBUdQTjRzOEq7GULQ0ZQ6l1epP8At/av/vEunA/h3ENZoELQ2HXYEA0en4h+d79yY3uu231x34silG0SmqZxpwrftD4h5eQJGxMsa/k4c/8AowZjzcjSzRqyhoipooWtXWwRTKdmDL3+H3wv/tF4TJmcgWSi0TeYVA3ZQG2HqVDXXej3oYE8nYFbNoPfbwH1CirONx+5pUivW7B+uBeYZmIjbcrtYPVi76jt0FBf+dFPw9x3zUkUA61MbKTW4pYQFPoCg/M+m5bM+J0TNadrdkAO/wCJF5rr1PT5+uPPyuTbRaMopWOmTVpFtjsz2R6AGwPzAGKs+ePnlFP4QoA6am5iT6UK/wCHHB4rSlh8K9AB1AN0P5t/zxQ4fnihaUjUzABQP32rYevUenpgvLdJFIrljRkZBRC3SHRfqRWo/wDcSPmDi4sgsAnr/wA/vgdweMLCADelnUk9SRIwZj82s/XGTZi3odVNH1+KMn/Sb+uO+0oo51uwteOqxQfM0V72a/r1/TEy5i+h6YJi1jWIo2snf2/v/fEl4ATDjMaLY1qxgHkb8WVVLqR+BVDUNPmKDtRNkIwJ6UT9cUuL51S8mXd1UpY5wfLpiL+A2tgDbevzwB4xIoy0cgq2CkgbdTe9V+79L64HZmYtJLK5pnkY7+uo9PYGhjxoYE1aIZczoZeFx/ZVaVYVl3C1C/nIyjmLEWStGtjXUdMS8IysU9k6nlmlaUK7KnQMKYcxrdj8uu2FaGdkEQUiySwJA5bNFqPeh1PoMPXh/K+U+t3cuyCMawFqzuLs9enbqfXBnce/Pv1BjlqaSRJN4VYwZgyhII3kDszPdIgIQLpBu2Zjoqyx73hdyBiZo3jkLBHJbWoQsnMKCajQNkbncV0rBrxrxN40H79gxpQYRqAxaTuGkKht9wo2G41YE8Y4dJlcnE07sZ8y+oqxsogApbO4NEk+4A/DikI6lyVls9uxV4vxYywtptVHIp1G9LMAxr1IW79GI74McMkSSCEeUrmVnon7wDSoGpA2wFqEAAtiL73gM/DP+hiJIGohn1GgBR+pJ0DoO2GikykPmkEMFC2BekE0FRegJ1dPeicJLTJaV5jRtu35Gs1xNcq3llw2akTXI3XSt9B6FhfTsL7jEHD+KF/LAFnqSDTEEBQgY8qkjVRPQFvXZWzqj/xCJ2Em8RZ5GN6yVdg4YgAjQVAHaq7bnoODeVBKGIKsGKMO4OhVBFE3qYUADZo7kLirjGKRtTvYqDxaRmZPMi+8HmFzYsBS76drF1td9xinwbN5jOzl5JNALal2AjBUaiCeoRUB770oJ74F8MyZDPsGLao1rodI5j/LqCr8mOGjK5KOCOO2UoNQfZlYA2danUas0KYEC9r3BeWmOyJam+SFM+78u8OWSUu56ALZcKBW8rajYHw/LFTjXGdTsiKGMkmrSAxN1VAWN7JAUYK53KHMKsuWIbLoPLeNuVodQJLOPxK4phIPiPWiMSjKwPKqQkq0zMGkv719TElQ1ERoASTQ3AAZuoxOVRpyA7exQ4bxCaCRJaBLEHSRvRV0Ck9VCwqT9Rd74v8AEJjLGJaGp4mWiooczkLuPdevpiLiaaZRGqgLpCnty0FYNq+EBE32AAB673SyviAzy02yGSwTQYiwTqqh8Ci+mDF61qQylp2srT8TcjNqW2CFfdj5qoN+3KSSfS69QzfsyzSnLTyOBZlRGJO9bEEd1Gpr22u/bCNmJOSU9TI2x9ACx/Ulfyw3+AGQZN4H2afVIo2tkJEbKB1O8RI9+lE732S2BjlbI/CRV5V0gA/dqVBsmir6vb7pWX5jBaWTyMzMvmU05YyMzqAKAvQDsoXZQW3JG+22JeF8OGRQM1HN5h1TaiqWTdduVSST0JAHTqteK8pq4hMwoERoVJOw2Fsf3iFBIHr64jV7FbcY+o18JRtO5JO2rTdqCT93qG+o0u99dR/CMPOUry1200KoAUK9APfCNwB/LBkk+7LbLrNEA6dyOpZmAAA33qrOGb7a4kREurOoWurYXSg9W2oCvX54bDNwKNWha8c8SbJZ2DMr0eMxuOzBXDFT6HmFH54Hy+NPs/EJIwS0Ez+YD2AZQ+tT22az8vXB39onDUkyfmO7FFcMKo/Fy7aj0sixY6dqx5nC0YQCaTy9DBVOlm7GhYBr037YOae9Uzlk3GVIbeKcJ0SiaEDQ2ldKqOUGRTYK7aLv+Ut+6y1H4k4aZDk8wfhN6yNhqQ1+Z0Af5Tiz4PyqACWGQFZNQZEsxgrszKGAIFEE7dGI/CDgtncmr8PlSMf/ANaV9hvWhvMKj5o5H6YW7ZZq0DZuKllWIdZGAsdAFvVXXqAT9DgjNxLTIoDrafCLAGtyQpNnegb/AMqYTPD2ZMmYQgahGhavU0TX5Aj/ADYueKdUMba/iLhb62wBJIJ3O4QWfQ+puWl66KQyrQ5Ma4eOCHhbvd1LpsGtmcEm9/wsfzxYyvEfNzToTtIgZTdWAacr32j8v9MIvDM4jZILLJ90ZQjxqoLAmtLg6ge3Tf4ehs4PcJy7ZXMo0rKIkRwsh+Ep8QQCyQTpBCnsK3JrHRJt0iUJjfms1R1D0LAX+Kgq7diTpr5fPBAsIYizHoCzH1PU/wCw+mFPw9AscT+YpB2aPemeNtXlAMN+VxV9QFTHfizO+TlQgbUZNJZy2osNMjNt84l32uz6YeEmrZRyTQd8N5hpI/MY2XYt8h0/tg2Tha8DMTlixsASMqX6CgT9X1fl74McTzwhQMRY1quxA+Jgvc79eg69O+L43UdxbsnMA7X/ANzD++OfJH8X/e3++OZMypjZg1Up37rtdkHcEdaONfbR7f8Acv8Avh7ijU2fOfGoCXqiITJLR/CQGHQ/Ijc+oxO0IZ/McUJCWAY383bbcFrroDR7CiZORjNLIxeCFgsca7GRmIQMxHwRswA1H4qNXZwvT5syOZHI1OpIA2As6FUDsAFoD0GPPTbjscU1saeZFzBYUQpAS+5Hc+oB/tgvkvGWl2mkBdUFRINgXPRmauWhZ29R8xnCvB6lTLnJTl0I5FChpCOurSfgB7X69h1nn8P5UQxsi5jMr5nll4RGm5bZZL1tGSWoWKNLXTc9DpPfsUhGSJs3xUSTJIVPxRsCB8Nhgqltuo1n1OnFLx1xsT5tVHSKML/mClj+r1/lxf8AFZy8aIsKBXWYFwZAWryyqjTpB0eh3Ao9C26TmJi8zuCSNRINV1ba/TbBxRVX6DTbVofOG5F5mgD/AOHGCz+hOoBEHqeQk9grD13McWSP7csDyavLqRgfhL2vlxkUeuq66klR7YAf+IyQohX4bFkkCgqAKt9iz2Sduo33ww/s84OzeZxDMnmksxWKCr0MtHoSBQPZQ372IxhaspF3SQqcfY5bNlZ284hPMKHoqs2lUYd2KtqI2HNg5xrNLLk/KgXytUZYab2UgyGgOpYR7j3rCJxfPnMZzMSsD94527hQw0r9FUDD1IyouVLDS0aEOjCyNUarGCu+paLA+hseuGyrTTFU92gLHlFhgy7ba2S1DbKKYbn3tTf8q7Y6y2TgzMTSjM08WkyRSqVR0UgWjKzE2dtxZZq5bGBnFuLF2Yn/AMsFF+eyD6bM3zOKfDisfO252AH/AD/m4wVaTk+SEpqxk8LeImTOgn/DmbRMX3DahpAbtWrTt0Avttgv4h8LNk50zOXI8pWBCMLCHcFfdTdKex2PaxHGx/0yPppq1evXSCG3207Uf4j716DwTiseZy4V2DsqIJxsbZkUt3pgSSNvxKw9MSjNyjqRXHG1pfPY8/yz+ZMJZubywulP/wDSQDkU7dAFDEdyy/vYDTsqyTaNgpkqug1NoFfQ4Z8zlPs7vMgMixqDvyomogiMdS0pkAYsKpVHTak+Ffu3PdmVR+p/9uLQ2iLJaVRLLDWWRiDbM1fK6/qhw+cCyKRR5aRkLTiIRxLdfEzykjblGiS2c3Q6bmiuTxARqjDUI10H3peavbW7UcM2SzAgkZpTbiLnoDSiLQSFSehAIJP4mv0GJrLdjYkkyjFK0ubEjPaQu9ncDlQVQPQW+oX6m97xDn/ECxyNKELbUNvi2AHvsSNu9+wveXz48salFMxZaBttWlUsHckkL8/rhX4hxLTmPNKEqpCje1MigFiWqrBPQdKHXqWxxcnuh5Sob87JM/kliPOjuVyG0Kigglmff4UJTV3Ztt98Z4b4hJ5mvMzAt/hkFwhjFsdQsiuda0UbCOdqBwMlzDZlBlwjanXU6IfickFRI3aOOMmx+8577g2vhGKHKTQSES5iROiMKiscjvqKkUQDbbbbDawyoyk27Rd8UZ8mFlYEJID56ghkGraPMx77xuxpmU7NoJo6gfOc3k38oCVSG004I3UjoWH4TQ1b1098M3grxAphGVkICxWBI7AOhkuigBB8sMSppuhBNA0F7McJbKzSZbMJszDS1HSSd1IJ7EDvuKPocGa3vyJ5d0mi74e4l5OVWyUeDOBmZb8xFddL6RVdFbY3ZI29XvwPxEGPPu3+H9paQH+A2GZvXkXr3OEHJTa/tURX8AZiB3UaVc+nxKD8gfXBzWkDyRK/3WYiVNRIrQzxnc//AKtW/qSe+B825JVz/Rozqn2BsPD2izPlgaSA2kEkVq2U3tvTKb70MXf2kxeUIYgxcAagSBYJvVZ/FbKW/wAxw25vKRZiQzkgEMQpHXRHrthvVGRSAaJoCiL28/8AG+faTMtr202AB2ABofr+eFius0loi/UOeAoG+yZkINJAJ80KuvVcYSJWY7Fub5Wpu9jFkeHHOs40SZWKPbzU5CzihIjK27UQdwRprcG9r/gGXKyZaaCbrI7MV3FoojDWwOwsjqfX0NdePMnmTGTDLeVWxJEi+WyGvx1u4Gx7VYNVvii5t8jQ8CbCXjDjX2RMuzxknT5cbs3NQAJsLQukDb3vWwvHm3GuLyuRqZmUoQDty0Gj0bfuhr9y90Lw4+HfFkXEI/sWfUFhRRje7KNyaohup26gkYUZMpIqzxvGVKS0fSxQNHob5TYqwQawW9D1AyS2tcHrvhHNLFkIw5JIGr5l21f1avlvgL4n42SkYcksMzGKUXYBLBQBuTcfzxX4VlpXVF1aPu0CCtW+hSdu4XYknrprfsU4RxfIQTmPzg2YZzu10Ga+VXK6UXer7+94gpTnJb7L+S6a0Ub8WZwxZcyTHyi7lIyp59LarD7aWDIDy9m0kbjC7F+0gFQTYJAsAih7DbG/E/iqOUyRSxBGajHI2p1A2plIFqwoqQBRNg+3nySw0LDA+l9PbpjqjT5slPI09gnw7NzmPMQJGJA4DzsLLgLdUb2Cne6PTEeb4lDDPqhh1SBU0l7ZEIA1ED8biTUNRFWLGLPE4fsMumCVSczEBqJsoJWDg6gAQQhUaiLNsaHLiXieUhaWCKMBVjRINRvnYFiXI7Asx+lYhJxjz78yV6UVuDyNnZZmzUhdY4mai6oC2wFXSjqST2GD/gvNqmSlkl2PmBYDRLmQm3SMAFm1AJYHUddrxUm8GmKQPEfu02c9btih797oeyt1rEuR4M8EBRJl8xNpvi8yJX3YxNelUJAR65mJO4FDGU4yTrgpFNPdEPjLPQzyhYo2WW0EtsCBoDBV0ryh+Y3u1UBsbGFbLsrMwNUws/MEihfU6gDfzxtoAoBjJIsKD6kHST9Ws/KsWuAZPzc0pKgi2Y3sKFsSB3PoPU4Z0ovyIy65DTkeBjNtHlxYj165D0Ogadvmxofme2D37QuPeTk3iipRJUS6fwpVMAB/By121Y78MAQrKxo62FEdb0na/QA/6sJHjnjBlzvkopQQrpF9SzUS1elaQPYXteI4rey7bnVLohfcWcs7BtYB1agR6ncdvnh2z87uxaSGpGyxQK+28bFvMB73FLrXtakdsK/Cco8+ZcIdJB21HppU2f8AT/QYb+LwOmS86Yi5j5cWxBUeS0RD0KUnTr2OKZH1V6EIxdOxJhhJB66L1WfiNWB/X88E+LZMRMkdanjPmTlCGqiD5YPQBNwfVibOwoVks2V2JIUajtsbUcv+sDbDLwTJIZFdjSFSsorcoN9vfUAuBllo3ZBc0zqLOg59dW0cZ3BHUBbKkd97AGCvCM00YlzEGlT5wdl7aBrUg9L3J3sbr2xAnC45Z9Q16na9KsALPUaqoX3xFn4jDFPl0haIgCOWSZ6YgW4VQaU2Wuxu10LvHNjlGbSjtwWha3CniCsz5iwNpVRrI1DmLPIFU+iqA1+xHbCpkuElsuWawqSc1dfiRTXyVmP5YKfs3kE+anjIIZ4CQw2rS6n6dvqBgnxkrlYaq1171sTqMZ/scdDTg1EtpUlqZBwLJmSS3UhUJLWKJAYhQR2Zgq36b+wxz4g4mJJZIwahjsy1sJH2Og11AAo+7H+HGp5ZvsM8m4klkSNDe4WMKl6u1FRZ9icd8L4WoitAWWPUSaNvILBc91UMCFHWwCdwAJxUYXINbUihk80HnDFtJCSNEa1c6owjYqOgDUa/eKYnbJH7LFlo0AjjczyTyHSicpXUzVzMbvSLPKu2+K0kioVSNb8saKHxM5q0B/mpfbm9BiLxZ50SpCQrAjzH0mnZya1HqAl7KCOi4rFttJC9nZYi8SRwoEyvmU5t5a0zSkWQke/3KmqBNtuTubutw7iLFDG1eQSwksLIXfVvp1fF/OTZ0jdRpGJCCMvCREAyRNr16juWY7AGzcYjF9eXSN7GDXh3gIaEU2Wmmq3QOsh3vlVoT9wu22zKDzEi9n4WwEn2APHnTKZlZlhBjnVS0cx82021WLqmIDLYPSgRpIwc8V5iLOZBM0iXdxsFP+Gy7gj1AII330zE9cD/ABBJBNFNDBk3EkK6tUklSRnrIoTYEAq1gWCbIG94F+FOIsMtNlzQjzAfTJq3jeOPXuvdSKHr1r0xRq0n3Rr7E0mUk8kZiPpmcuY209Q0bJ5in5gD6HFubNCSHLBRuyU1+upgfpzGvasRpCcvl/KL1qhaVYywZl1KBbaeW22K99K71qxR4HlW+59ySL9fi3+u/wBcck5U/px+GQl5B+LxRWVmiZQHiAWJhy2HIOll7sCb7bar91niJ1M19VjNnuSZAtk+/XDjx/hXnNk1hs+ahchmJFooWvatLe/aztS34pyAizEwX4XKkfI6mI/71/UYtCSk7Q01Lv2BfBOLeRmYmAHKwJY9N7Uqw7oVLA/zY9R41xpMvmYSo1I0AYsDpYgs3Xs60dlPTaitmw+c8EcPijj1W00iKxLSEbEAEqooCySBYPQjrgP4h8QfaH8nMIItEulWvbyuXVqI3AalYHoK7b4WcoylpV2UUXCJz4v4f5GZizUS1EdB2BFCh8iAybf/ADYEP/jwdir/AHaixIbvWRQBW/xUijsKs+lmPE/iJ6yaFQynLs2YT8LISAP5SFTUGHQkdehW28MvmpF+ylXjJsMSFBuiVrrqF7qB2w1KSUZcCyu+kd147EUQqqpBBGuplW3fbaOxbmgDa32s+ylxLNN5gcroWRzKtjlBKhdO/K1dNQsMAD6gSNk82HkhlTQwJl5tRvSrW4q1ZCaB6mqUdxifwzw6SJZIpYlaHMEg5aRmWT7vUtodJWNwTWu7FC+osaU71BdyVF3jFmTNxvHEcrC3SPlng1qtTqv449RAcCx1NA2SoDw+53tRe/xLj0vN+HVoTs8cGaKhW8wq0bdFZb+KnS0PXZuhoHAyPwHm6Fx5Y7dRBDR9x9z0xVNtbbDTgKGd4ZDArF5w8wCgxwkUCT3lN6iCLIVaG242xHl31OpZGKoP/LFkMQSt6rvtZ9PoMUuHwqUe617EXfTvXYfPEkvFHi2Q2HUMCVI+KhQB60bW9waxOSk7iuSDt8IfeCzyOvmOxUKSxDkhNQVQlBv3QfzF9cD+K5ZSr6ZURGYeaygySsSGoaV3VQqMQfZjWLWf4bmJ1hjjhZIUC62ZgGdgvMQtgqLsCxdsSexws53wrm4g03l6L1LoiGplFNbHRYAOojrf5YhjivM6baVURxRR+YscMjyQgqdRsdTbBQQCBue25s98X+D5IfaZIUJKW66wabQdidVbco6geuAeWkOordbWSNqs9PnzDr74YPDSDzj5Y1cvMAfkD+levXtjZnpTIx3kGOJZtW0ZFNWrTHq0jbmaMsjHsPIO59aHc4T+L5Ks/mK6K5WvQFaX9B+mHTwtkVm4hmJ6OpH7mxbkixt0CCgP4vbC149zvl52ZUHM7xM59lQUo36MWsk+i+5NMXOmPkXyJyhYe8AZSOSWVgaLBATW4NPZBPS9hY9PfFLiXiRRDxDItzCOVjAx3IXzgCL7lW3BHYt2GK/gOZ7nWIEzFCVJNIpS9Oonpfb+wGFPP8Kny8rx5hCsjCwSwNgtesEWHB0nfFMWPeV+lCJ1jRqJLCLtbN0O5Au79v8AYYLiSTY6isbMQOwOir37kWB9Tjln+5WNFFrqIPVi7gLRPoAoAH8RPfGsplUUqjMCQrhbNLr0M2r1C6hV+4OBKpHI+p7G5OKO8vkxtoQinNb+t/lX64L8bzUk2WhSJmk8wkc2l5OQaIwTp1A6bYDUfjvqbxRiOUiDEKM3mWVmoBhlogqk9DRnNgfw9evctwzOiHMCZo/uY4yzAjSEkdJdCUKpi1Ch0oDbsVBQaa/0vGNKha4RA75io3MYdQzNqKAKSrNZHYN+qjHpXEskuYiJAEi/EKog0oOxuu3rha/Zrw+OWYlxqKxOgU3RDVd/5DJ+Z9BgtNxCLJZVoixYKxjUd2PxH50CoJHc9sL8S25JLkti8NvgE8QgmnOXyOXA5bZ26qF1WWY9ls/MlRXUXF4kzIHEM1pIqKOaqFC5Cx2HbeUD6YZeFStHw+JtCmTMNtQqhR0DYb0qnr3Y+uPNpZWaSShZdt69LBr81G2BBX0myuqGbwesxzCxRKPNkvmeyqRhQWk0g8xJYAA9SK74bONeEo18mI3IQTLIzm2dzQDOOh6EAdhSjqbp+F8xBlc5JI7kkRiHpaimBCqe5ABLHYAlRubotxfjwCyZkLJWoKpK0u9KoIJBJ9h6npucLKaqo8lIJJUwJxwRiOSLWyyMp5kGogAgMB2HXQTe1kKGJOEhYHQiVQUZCDfQgj8XTk9vxAbkVhk8LTQy5h8u0Du1amaR3mL0SSNEaFFW2J3sC/U4vZXj2WlZUdBEvOqNHM+XStwfhkCMoB/hY2CNjiuO47UTklPewTDnA6szK7HMjyZH25ZTpMLkg9dSizW4OrqSuA+QyYeJGgVwzK2ollUecQ66EqqVl0sARsbAJ1VhofwtllGYqWQ+XGralKMGBa9akhTynQ5NgGyAehKTFxNodccTjRqsErR7Edd1ogHr1F2epfxLoJyTS3LMDM8vP/iOJFkPqxVjZrbqO2GHKRrGsPNegorMBWpezV/Lt9DhX4dn5IgVRmjcMQSCVYV0BI3G5/5WDGY4ozgyOwcgouvYFttbaq+JgSdzvtjl+Ig5EbX3PQTxBYIY5SL0edVV+4GHysv+uPOuJzNO8W3O6hfmx2B/M/phh8WsRFDGt8xCkjvtv/b8jgPwCEyZ2BVrZg+/TYmSz7Af0xP4V3ji/fkWzPq0hLxj4aeHS9syyMttquTlXTGkYNWVALBb3oUNsZPwuOYR5oU6TkROwFKHOxJH4NSgbdmXbqMGf2r8cjEWVijZZD56udJDACPbcj1Zq+hwscEzytrjgRgsbEaVbeRCbtwRTENR6bELVd75k1D9+/Wh5JXQO8TceIZDEGiYwiJxrDgqVC6RVaaCkMD1PYYrcFR3eMOxRVZdLD8ANhmU9m3U9jenvWGLifhRps3G0bqIvJV7O5VyCpBVQSWOkOb25uu+7JlfAkEEEf8A1DyUGFFQL1EE8o5uw79sPKSWPp5F0Sb2DuQ47FmohHKruAdLeYuh3MZUNKiqb2cjUNj3A2IwB8bZGbIwCTLNqLyqoFMCLV7NowDE0voLW6JN41xF1ysSrCxjlkPKQostRJMjUdF11Hc3uNRFleMQT5ECVSIp1YhBV61triYbJJqWwp2uh1uzCerxIs/LuJnC5EnjmmnJjzOWA0vExYEnUVMmsyCQ6xuFrbb0p+yvCleNH+zZB9ShtSqAGsXqA1CgevQY8w4VNEiyQzDy1lO8mhi1gg6JF1jawRtR3O/pRfh8dmswKv8AdkH6aDX5nF3Bp0RU1yHOC8Nhjyc75htPmIfLUAmgCdJLDpbjTV2dLbGthGWz8cS1llbziKErUXBA3KjcRD0023uBsafE89JmST8MaIXVLJAUHT6AXe2wH5UMD4ZNBjJFjc10vtf6Hr+WFUHTv8GbrgfuGeNZY8tO5keV0ZQisFfl0sXZ9R8yhp3dTQJHbFiP9qEiPFtFKGVSykstahsBKfhYdwVrcbnriHxD4YlzEMEmVjYsw0yAMoVbDaww7Arp3BIonYbWr8S8O/ZW0TMzs0VjQDo1agqpqPxAUSduoUYjCOOST7jtyS2Z6L4qhymYyTZjQIZZE1LuNTMRYVwthrJA1Eem4wo+EYSXDKAFRSjH3kJX86v8hhbhzbKFQMa2LL2BBPcHfYC/fDdlJ/s+WmMbAyOwZewjoBQW6/iblUA2frhMqcVp8wKScrHnw/AsCzHYm9bE9NloKT7E2fn7YU+D8Yy2bzTSzxI7XcZre12CkHryrYsX29KscWzxyvBWWQ1LMPKXfck/GSf5bJPrXrjz7gjOrOBYZSD7gg+nscCON6HKxsk9NV2H/wAEOizZ2FLDtqo7kBQxUdtrD4SPEjyvm2Mknm6ajDj4TpG2nbp/Xrvd4YM9www5aSWR3C5gKXjiHoAyksa0gA1W/U4CPxWMJC6gMaDSx2SAIyoQXQ0sVBBodD1OogUxb3Jb9hJN6aAcWZI0LqIA6ke/X50D0xLw2d450kItg1qHBayeljqQb/XEOUiuWMUDqdRTfCdwDe4oduo274Mw8KotIyWgLrpQlTe6q0ZYE7OoFn0/LrnKMV9RUvInyUb5aNJmjB181GwDuQoJ9AVbbuevTHbQZpoqR1ELn7xQ8eln220oTzdwKsYNZ0a8ukTuNKCJD1sdC7A0QT5hI6Gx364s5TifD4I0SSCVaLSI6lmvXymVWLKRemrA2K7dLxwwyam3VsKp8Mh/ZO9ZqeI7FoT12Nq62B76S1/LGvG8H3iqBfPKPToYiB9dVYpeC41Tihdn0xos0mp7DMhRtJo7klXDepFnE/FuMNmpJpgAsaNaoxGttdKWA/EQVQ0OgxTMqmmvIKa0UNPGPDgfIQDzLGUVXYh9GsBGLU2ltJ6EWp6EYQskNFuGOp65VFG+wBG7EnoBXTB7xdnngJyalvLZHLMeh7ACtwFYFjftgd4LUS5gAglR8PsFolj8zW3sB0GIpyeNOWwcm8kkOXAskmWdVZdU0mXLxnSDoZTRVeqrs6kGux+RQeOcekzEhjzch8tHZVUKDRDAHltdLVY1nfYgAWbZ/HnF83E0YhYJs51LWuuUaQTuN99v3b7Y81WGv4j0+voPXr1/L1xfBFVqDNqKpBjM+IzHE0GWuOJhTnYSyjfaRgNl3/w12A6luuO8txZjlDHKFkRadQzPGy9vuwLU96Yg/i9SMRZOQQWGRZXah5bUV77sALNHbTqUWN7uhe8OeIcxA5kMfmKm+l4xo61ahaO252NWMW2onF92dcJPnRyJBYkERouQWsEqYgK06JEkK7dWVLA3JqZUxywFekioZI30i9SKWaJ/3loEqeoNWKNAhn/EqPFmFSILq0spsK4o6tcZXYlSTYAW1qwCpOFn7aUk1L+9rvsSeor0IPrgxT3NIstmmmd5H3eRmdqFcxsnbti7w7ImTMrCGqNvvCewGk2d+++mvWhijlYrIVb3Bq+u4P5/PFtYmhkRmAazpAN1ak+ncWrj5jEpcsh3sapvEAeBY2vljKi+7ua/0qo/L3wW/Z1wtfKzE8g2lBiTehp6Mfr8N9tLeuBR8NIJofvA0Jy5ldwdtSoS6gnpzd/Rh6Y78O+JGK5p9JaCDQEVBVJbjSg9WHc+3pjmjGl0nRFPUnIq+KfHeXOaOjJRzRoPJQuzKKQnaONaEY1NYNEnY7dBf4PkiIKOW8gO2pYzK0lG1pgG50O2krfNe42GJPFuWy+ZeObLxIROL10VbWpu2AYW1Eg6rqjfqL/B5U8xYlkVpKs0bNAb16Cu53PsOr5ciapL6lEt9y9wfhhUkAgt7/Ctf1PsOnt0wI8SeLzATHlz5svR3C2qUQtD1OpgCO3p2wW4jAiIXlzUsKDZ/JGwB2GpgjV8tgem+FkfZ2zTyx5oZikGkNG/mAq2qmHLrG25XtdqNjhIR21DydKkQ5ibMSTpISssLaWdJdNrQpgGrWukqaZSDzezYWMrxFWJDhjV0odUTSd5AwZD1IBoV09awbzGeWUvljIcvDHtKQryTSd2UkRjSBRBL1031UcBeGQxx5yNipaISBq2c6Cdr0mmNEDbuPpi8I0us557NFLO5sefIVB0sbKsSSOlqSe4Pf8APviZYttile5AP1HbDdmvCMeTzBzjLDLkJG5EfWzEMNWlAqHSwIZUJIBoAkXg9N+yfKuxdM0yKxLKmkcoO4Xr2G30x1xyJKgSxN8HkWcZ4WeMkg6dDg9QLVtPtuB+uMi0vLEvRRoU/nbHfbqTghmeEvHnp4ok1tG8gFgEBVJpyTsKWjqbYYNeFuAwZ3MyBiqbEkRKDEgulAYtzselgVSk2cSnNRjZRpvg3wjMPCkzQbOTVluVU2001gFuu99h9Mzx+2yIgYKxJLsW5NVKpCtW7EKASNug3O5t5jgWUmYJHO8qRmqBVFNbEhQttf712e1CsL/GOHMPNWhqQKTpBC6STQj7BQNN6rYte53vixuMp1dSX+fcRJ1Rrj/C5MtoDwlF/e+IHtQcbE9669MMXgbg6S5mR3PKoDBbI1b2DX4gCLr2wtcR8RPPlEhd9TCm3G+zMoT+JtLBr22HcnDZ4RspDpZbGktGRTEAAsQfSid/eu+GzOUMatb3XcMYpSVEP7UeIIJsvFufJUswG9FipuuhPUV7YWUzjElgh2B0k7uweQOpaupp+3ri94n4g0mYzkjodOkwowHKG1o5DE96JG3qO2PRvA3g6PL5VZpUBmIB5ubSaFKt9K6kjuT2AxXaONKvfI8o63sCOJ5FY+HI+eaVQBTQxkBmLbIjtRrYb7gDfrVHzPzfM1iOPSCPgUs1AdWZiT0HU7AfXHri5Rs+mZlkkU5YNJHChAq4xTTH1N3p9Bq6d/MfCoUycxtTzMqg76AXpie1rdbjAwrRB2bIuEUMrw1y1gra9AxHMQw5eu+1k9qBw0faGWEBzuqhaRtJ3JYliDuCzWfp6XibgEWTdYfus0Gsvs8Uoq6YtapQ5Dve259cEfD/AIK8/Lz+WY5JPM1L50hC0aZX0IrWDvylt97xsrc3TIuMntYCjlaWKVpAJEQMAAposQAmk7biQj54uvxVXhykctQy5ZGVfMUPG5S3BdiR1J0BAG+LfrgL4lXOwMYsxIRRoKrgLW9FEWgEq99IHbsRgXn2CzPpXQl8q/wmmW9zZ06enfFIYuyf4ClpVDLlfEujLvHKuuV5lnWU1rDG9eokcwK1t6ufaiXDOEHMtu3NYUM1ndiCSe5NIfzwoEW38qpf1Rb/AF/rgovHHWMRrVPRY97A0jf05m298TzQfbkCl5hPx7IJswfKOsiMKdO4uyzAHubIG37teuOvB865OCWWWhuFXfmZviZR8iF39mxSycDs0XkCgym3d1QlxqACE/Ct6CSepJFgYn4j4bzSVIyGKNSzBgVNGuUqA3dgK9sTfGhvb+Q3LVqK/FeMyTwkTDRIJi70CNI0kaSCb1WwGntag1YxW4b4fQwHMZmUQx7iNa1O4G/INS3Z2u9ySem+OYYjNR0OyL1CKWLsLIs9zZ3PqW9sWp+CzyQwlleF5C43R2kYChpEaKSi1YApVoWSSdrRaWy2GtzdsKcN4fDmMpM8LZjUBXN5XmOEBY6kSzmBsNmC9BRaiML2byGdhJemBK0xSwa7hl/d9RWkAjpdY5yLNHPGtuESYaleMRAULclLO+kVZ7HesMbcTzUUS687CzRLskeZeDMadPKjAoFYoaYAgtsQCQaxVbMakxV4fpzciRPSSNygqoAYhTotbA1swVLFA9TvuY//ABLycvLliqkyFGaQElgo5vLK9LDGr2KnWN72MTcKkzUUuaomSH/EKKDqIY2x01oIXfUQA2luhG4Hi3EvNLMsKRlgFl0AhSwYnVpJIjJIFgbbbAWRikXqF7lzg0i6VN1Ij181ZaB+jbfJhg3xHxEsiRJSFXIBbSfu2OnmFDcgE2N7ws8NXUUCit7Nnqe9bbbdvbGZMgyRK7ER611H0BI1ED2GISxKU9yVtOkMsOcZ4MwkRZlCrEgokkNImqh15gOnpi9FkTlsiIpXeKaWfzTHFtOyhAsYLA1Ctl2JbpQ2O4wU8HcKbK5nMRsLaKUKT+8CDpYDsCpB+uBHjvxEr7xa+atyx0jSKGleg7tfWz7YlGXU4IrGNLUwTxfxAB91AGBqmLSGVrNahrKjUSRuaHQDsdRzwnxaLI5Z5YwJcxIr25FoCosQpvbGyHZjykKa1ad1/hXgfMyRpMBoicMde2pQo1B6JBAYigw7b9DuP4aGTVC62kq3RIBBAISVGvqLvrTKaOxBxdqPCZrrqYyQ+JWzsOaGdcyuFRYYwxjUHnZ3CqNICgA+9Ld9QqnkhWQMVcOCh6NVdQQeoZT19T64vSxPFPEXACyDS4TlRqtTyiqtSDRHUmsQPwcq7MQrCFltDZ8xb1dL6FewI2BwFJXztz+gN7ob/DnEpoMupVJFmkZpXCqFWRKAG1AFhZGkdpCbGO+JNrvXrDTRhEaQcwo1T7AA84qrFjqBQC/lJfspjZiWYAvICNQ00CsdMeo1KSOnMPTHY4hECCnLErWgJrSJCrgeraSWX/LeOXJjcra9+9jOWxayPEcw3D5csCWEWYGq9yBR0hfRdaXXrXqcWYvHzhQKJoDex/tisvEBBxQbkRymMvpCnVRDL126gAkb7n1w8yeAskSSIZKJ20ysF/yjsPTD6oyScu6sKjJ8HmnEs2ZUJNiaaNPtBohSdvLthsusBWIPUntVHOG8QGUyzIaLSm5FJKkrRAQVubNAkdmYe+Is7xLysvmIdNvPOQz3y6I2FBVq/iG3Sht8qGck5BGxB5bU1uSDpo0PQf79iL6bVPi/fv0Hk6ZvPSmKXkZToAGuM8vQE16jUSLG2G3ISDNQDzVRyB+JQfqD1B+R3/PAPgXhpcw6xJKlvyNrLDTe4bSp566AXVkXjl84crmWiy8peOJymorQetiSvpd17VviGfGssejxLuRa7oDZ/hjRTmMgrzcpO1r1BH0o49S8I8BeIrJIK1IYxRDfuAkEdejb9xR74WeKxLmI1by1JI2cminXYkblQwPW9vngt4i8RGHh0cEQLHylRpN10hqHT1KpvvtrX1xOeWWZRj34ZXG4vd9jjOZjLTzZjLQrM5aaKQFGBi12Ed2BB5LZRsdzXY7N3jHxeuTypjUXLWiOxtqII1+hC0T70PXCL4E4BLFDJnb0MFqDV0JPRmHcdSP5b9LpeK+PtmvJ85qeMlfLRKW7q9RNk7C+2+3fFnFOelPZe/0U1UgvlM2o4OqLmNKoGEijdmLW7L06m6sdFu+tYEeE+D6ZcuwHmGSN30NQAYK+kSAk1EwAOoiiCdq6yZ/ISQ8K81m1pMyUCN0vUGJNb2Er5VgHFxOVvMcsdclox3GleW6AqgqrQHQDbBim4y9WTb41egY8QcWglIOUiMSD41B+7Yi9LeX+GrY1+LYkDew0fiGeF1MLNEwJbUNmYkdD2K/w1W+46VNlZnXKCMFiskmsKDsrIAAWAG5Kna+nbqcU5oLXUNvl2PqPY9vy9LvGMCWrqsYuL+NPtaxxZyFVlABWcfdkawPiXe0ZDZqutgbblZ+GZHN5JRllVJ1VQdOq9qHRibHXe7FVhTyuR+1LEpAjSBCJZdq5nZtbsa3OoKBZJrbD4nhWPJyZeVWTygBDKpLB5HIJY9SAaBO1VXsMc/xDUV0umt/Q6sbi71KxFhb/AKkx6VNUdJNahpAZNQ3Fr0I6Vjvi7RAt5KuFG41kMwvarAAPMbuvTEfifhrQcQmQNp8s2rdytDSdu5BH1JwR4Nwvz4p5XAKwpq0b87b6Qa3q9zXZfqHm0qn22OZxd0VM/LJGIUjavuRVG6MhOrR6EkUT6D2GGLj3Hp5PLykLsI4Ygsu+kFyBqDn91SQgHqD1sYByRCfMl4wgRWCxqNtKpQFr7hbO9btvveCSceiQBGVmDSmaVgOaQqGKLvQ0l7PoBp98Sk7ey3Cmt0mDWyJjzUEUjAIakkJah5Y5jv8AhBUGu5seowT45xlZ4tMM+hYpmELEENUrWY0YAaEXTfYAUMBJ4E0STSRrGsrXELOrSDemEHqD0LsNIA2s7YvZdhJCIcplz5ri2N+bIBXQNpGi61GgKFC+oxXTSTDelbDB451PJlpFgaWQwR+e8a7t3FkWq2QTe/4dyFo8eG4kzbRR2sBgBZaaLzfMF0CSluN97NHfVdjFrjUEhluF3ilWPkApi8cYUBoyVUpu1lNTbKTpI2wu8aOZz2rzIzJKp0oFgAlNEEu7gKK0sv7w5hst4WPUluXaaIuLR8QyWZaaZHieSyzqlR83VbA0MPVdweu/Uh9Mj+a7C43ZFkKi6LElXUXv/hsPqRteL+amaGFXizMsUgbTNlrkjKns6iguk7bdifQ0LzeMVkjHm5ddXSd4QIxIhI3dVXSsoamV+mrTt2PR6pEGtwFkkAgSQGmSbQw9iAy/LcOPyxzkIC88caiyzhQPcsB/fHXEp0Z2MRbSzlzqAU6ul0CRvudumojtgp4XzkcOdMslsyMRGoHVmsaiegCg386wG+WT21Drmsyzq8BmKKuVj1OADK+4Ggud6IYj2B9Nsd+HfBsWZXzJhqhRiQo/EUJWmI6Ld7Dr7DqiZHITZgrAgLStRez7kgN6UNzffSO2PVc3xZOF8PSGQedIBRVFPPJIzMQPQWx96HTHLpp87l4vU9+wl+LvFujiEUOsiHLFWIBJBYKeUncnlIQHtbHfAg1LJEAyxSJM6KWIAAMoFgV8KgluvY0KGBqnVI0zQNTEiVHb49bP0AUMgsUKBpo+o7Gsp+zxZpNXnFYi16GXnCk3VhiL364pNY4VqdNBfU6DXiriaLl1lVIpoW5HFmiylqZKPKaN6xzDSvYm6yeGTmIGmywWXSwLRTEBlq6IcUrjmatQAFnbbHEXgzNRZaXKsUmjk54njJOhl6hlK2usWPQHvi54b4Xn8pOsixnSY1WRbUqaJOw1C6/9xHyjUY8MWUerdCvn1FdH+1UwkQr0IsADchr09KvY71Vg+GZRZiVeXQACQAuo7Bmqiy7dd+1jtuPXvHHgUZpGlyw0TlRY/C2kGhf4WANA9DtdVePKcx4SzsbBZIJFs3dDTf8AONht746sbWl70bTpYWcxxaGfypgFMLGOz5dm1LRuBzCnrtYG/bHouQcCKMJKunQunU0mqqFaqYC661hT4Jw2KJkSdGMjspnEmhkCtygkVyjWVI1b9TthyTNZEAA5iCwKPOv++OaS1bLsNA8k8ToBPGB+85+pme8VEH3SvQ1feGyAemkjbp1OMxmOmHgj78xWX+DSkZOaQEh1lTSwJBFq7fnYBvARHJIJ6t198ZjMNFdUvr+iXdjfwpdWTlB35XP+kY3xNQMhGwAs5hVNi7VYQwUg7FdQBroaF4zGY8/F/wBX9TYz0XMRhsqlj4rJ7b0o/pjyHiK/9fEbJJaMmyT+Kh1OwAAAHQAYzGYr8PzL6HTLk9D/AGoN/wDx7jt58Q+mhtv0H5Y8sy5+6A7E0a2sWTv67/0GMxmK/Df8l9Rc3JeObZUg0mqpx0+LzDv/AKRt02wW4xl1Gd0gUHEZYdj5kaM/ytmJ9j0qhjMZh4rqX3IT4FsOaK2dJpiLNEi6JHQkajXpZwR4fx/MNKpaZydQB5juPRv3h7HG8ZiuVJxdgTYa/aNGPtUZrdsohJ9eev6CsVidEelCVVlIYA1YNbH1xmMx568EB8niZd8L5FLm5egAH1YA/Oxtihx+UgxSCtVMbofu9xVH5YzGYTHvm397Cw8CZFn+IPNk8v5pDnzGXUVXUVXoC1aj9T6emBLyFfKo1dk/Ozv+gxmMx6KW/wCf2M/Ehh4flx9hml31xAojamsK0hBTrupBOx23PqcMf7NPEE88OaEzhxFE7oGRKUgCqGmqFnl6e2MxmIreMm/Mvhb2+4kZfNvJlZ5pGLyoItLvzEc5Whf4dJrT0rtg14jUZeDJSQKsbZqKRcxpUBZAfL2KVpA7gACjRFHfGsZi3/r7/oDFDLDlwUXllmZdmVbU9wSyCx70x37deuMxmFn4vfocj8R6J+yHLKRmHIttUYs7ncsT+dD8sMPFYgc3lSRZ1sd99/Lff57n88ZjMcsvF+Tux+BFDxFlEkzsaOLURgge5LX8+gxPAoU0o0j+Hb+mMxmOTN4ike5FlM2xkIva/Qf7YcIohQ2xmMw+DlmFnjuZYPpDEA30NfqN8KfhXPSSJrkdna3FsxbYBSAb60fXGYzDPwslN9SF/iG2ZaifvGXXuabdeouu5+V4WdON4zHdg/o5pcn/2Q=="/>
          <p:cNvSpPr>
            <a:spLocks noChangeAspect="1" noChangeArrowheads="1"/>
          </p:cNvSpPr>
          <p:nvPr/>
        </p:nvSpPr>
        <p:spPr bwMode="auto">
          <a:xfrm>
            <a:off x="168463" y="-144153"/>
            <a:ext cx="329908" cy="30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8" tIns="47885" rIns="95768" bIns="47885"/>
          <a:lstStyle/>
          <a:p>
            <a:endParaRPr lang="en-US">
              <a:solidFill>
                <a:srgbClr val="000000"/>
              </a:solidFill>
            </a:endParaRPr>
          </a:p>
        </p:txBody>
      </p:sp>
      <p:pic>
        <p:nvPicPr>
          <p:cNvPr id="40996" name="Picture 17" descr="https://encrypted-tbn0.gstatic.com/images?q=tbn:ANd9GcQ2CoY8ogDr5ivu0eWwhgppyq7ZJIcFSkj-zepHDKG2ZXa31MgD"/>
          <p:cNvPicPr>
            <a:picLocks noChangeAspect="1" noChangeArrowheads="1"/>
          </p:cNvPicPr>
          <p:nvPr/>
        </p:nvPicPr>
        <p:blipFill>
          <a:blip r:embed="rId35" cstate="email">
            <a:extLst>
              <a:ext uri="{28A0092B-C50C-407E-A947-70E740481C1C}">
                <a14:useLocalDpi xmlns:a14="http://schemas.microsoft.com/office/drawing/2010/main" val="0"/>
              </a:ext>
            </a:extLst>
          </a:blip>
          <a:srcRect/>
          <a:stretch>
            <a:fillRect/>
          </a:stretch>
        </p:blipFill>
        <p:spPr bwMode="auto">
          <a:xfrm>
            <a:off x="2323396" y="4963515"/>
            <a:ext cx="819505" cy="566911"/>
          </a:xfrm>
          <a:prstGeom prst="rect">
            <a:avLst/>
          </a:prstGeom>
          <a:noFill/>
          <a:ln>
            <a:noFill/>
          </a:ln>
          <a:effectLst>
            <a:outerShdw blurRad="50800"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87" name="AutoShape 19" descr="data:image/jpeg;base64,/9j/4AAQSkZJRgABAQAAAQABAAD/2wCEAAkGBhQSERUUExQUFRUWFxgYFxcYFBcYFRQXFhUXFBcVFBUXHCYeGBojGhUUHzAgJCcpLC4sFR4xNTAqNSYrLCkBCQoKDgwOGg8PGiwkHyQsLCksLCosKSwpLCwpLCkpLCwsLCwsKSwsLCwpKSwsLC8sLCksKSwsLCwsLCwsKSksKf/AABEIAPgAxQMBIgACEQEDEQH/xAAcAAADAAMBAQEAAAAAAAAAAAAEBQYAAwcCAQj/xAA8EAACAQMDAwMCBQEGBgEFAAABAgMABBEFEiETMUEGIlFhcRQyQoGRIwehscHR8BUzUmJy8SQWQ4Ki4f/EABkBAAMBAQEAAAAAAAAAAAAAAAIDBAUBAP/EAC8RAAICAgIBAQUIAgMAAAAAAAECABEDIRIxQQQiUWGB8BMycZGhwdHhQvEUI7H/2gAMAwEAAhEDEQA/AIDUrkuBTiPQujAH8t3/AMhU/wBXGD8GquXURLbLgjGf8qycgPHUFKIJMChn2SKR8071a/CrnPip26HY1q1FjIoBPGOaDEahYFDNRk1qV/1Jc+KYWygrQs+m7TkCiLOr2OtTQQAGBXsGDQgbHamGo0qOaYhsRbgA3Pb80RYPzQTNgV7ss7hRMNRSG2lRa6aZcfFUUXp3ZHjPeltlJ00Bp3a35kSsnKWAsGHkzW3GPmGIFHwKCvF3W5FEyv8A0BS6/uNsBpWLe4h9mcm1SDbKw+tExWhVV+oJ4/8AJhx+y1TJ6a6p3kVoktolfpydQKoJARQzPyMqgJA43Mx+imtVslioxMdyetrhlfI757V03RwzRDdUxP6eAh/EoP6PcO0iFwOdokjXIUkgfqzj+KaaPqjbQMYySCPIPcZHjz+xFKyMGGpSEKiUCuPy0s1CLCtzz4oq3fG5u5PapnUtdzJ0/ikopO4KG4luNFG4licnmtaIiUw1KQsuV71OS2zk81Sh5dmMYcehKC21le2cmtE8hc5pLDbPngEn7U7srCTuVNcdQvU6hLDcaW1mCozWUZb8KARWUjlG8YlmtjjFZpkbqxyPYBznjv2qnTTRuo+8ht0s3RgTIzArjsMfNG2lmLiXZEnJG3Jn4oS7mKop8UWjdx+1CagubduPy4P9/NT4u5zC9NE1zf5+1DLqGO1AzPmtVaoQVKuZUxwz7xWjaK3WFuXHetNxZvGfkUK0DUN7YXB5o6aaPZcgmgBJmnmmHtQ5iQs76cAmGXrY4proLe0ild7GcZpj6dPJFZri0Mly6zGVNw2IgKAuHXpZchVHJJ4Aoq/bC4oBr1khkKpnCN7uDsxglgp/Nhd3PjNDiGhHY1LZBB//AKvt4xJglgCSpCEB8Kq8FsA55/g8Un0f1DMtyOm3S654klQbUGCfbnw2Md6LstZleOLMFtLGrCKCNiRl12qW2j83LZPPGf58ap6Vup7ieFIlhG1ZukrZRONpKZAO5ip4x5NWDiPvS3iTsTQ+mqkNzLJPkrIMxg7Uuo87s7fPJIB5C4+lN/VdlcotvKLWBCzewxFnZsqSEfgBhjyKSrm+KwTSIs0a7IwowZCB+ruBjBzxnii7NpYLR1Z5t9q7dFlBaNQQclDjGBuYEEnH0oWvR8/tDGz8PrUbveIJJFG5cHhW7j2jPb65qN1ywJcyL3phDOsySPLcAS8P00T3kkgFIz2LYGdv/utFlcbyVPgkc9+D5Hg11bWK4i4h/wCKsOD4rfZ6opbmiNf0YqN4HHeps09UTILi3ytjM6FZTxcHgU5tZ4m4BFcojnb5NUPp++O6lZMPEajceblL02APasoiwkytZUVyqSZ1spK2e1OYroTDHc4qP1RgHNb/AEvfnrID2Jx/NaGVP+vUxVosIxHfnvmt8MIJKn8rcfsa8zRf1WHbk8/vRE642n/ZxWenUkIomQ2q6UYZGRvHb6j5payV0P1PpYuIBIv/ADI+P/JT4P2qClhI71qYsgYSxfaW4TpWoCM4btVlbWySrkc5qDW1Jql9P6r0xtNeyrqxHYcngxbremGJ8jtRukv2pnqDCbjNFaR6YyRzxSXa0oxyKA9ib2t9yVs0aHD0RqCdLitFvc9NOsysI8kbscEg4OPnnj70k19nUz3RmzGoz1SXAPOOKVXgIP4aXfC0gYiTeOmyYZm3LjONoIGM7iPnGCJdQWUhiCYycEflJGcee2a8yWA6EhuXWUQH2kT5kEZAZVQkDPJODuJJHxQKOJAM0PTpok9xDc6ZESuSWjJGy5iiYKCx2lZWZgoAwM9+DWuxjYXcZWWaTZlVdXBZWXcu1WcgBduTgH9XFG3st5BF0o2DWs6lI03K6KH5K7h2kAGe579uaSWWnjpyb2bfG4YQ7SVbBAJc/HcVUOu4eyaqe10opIJ2Vumkn9QCZfxAG7BJXOU5OMnvnP1qmjkhR0lC38VjIu0Esu1WclW3Lk7o2zknI5yRk4wL6wZ44raV7aOJ+MlfyupGdpXxkff71o0nWrua3FugQRdcNGpUt7t4YR784Ee4Af3UJJdQ3yhABG4j8YXqV7b28oFsyh426iSdPLuGPtwuBuypGT5BGKn7+9mE7TyR7OsxkGFKqw7krnwOftVu+kTQyl2tj12RpIniIdGZdiOvTbA27WJHIPtHfNJdcsXljM01xE7SRhooyAB1MhHRYs+1xjJI7EtkZriMPM44PiH213HLD4PFRWq6Ed5KYwfFZvmjkdSCrBiCvwfI/wAKJiv23DKmjA4HRgNTjcFsfTkhPIp7pWj7T+9MbOQsOAead6bobfmOanyZSTG40Ah1gqogFZS2+VlbArKmlMitW0/3nmgbFenKh+GB/vqy1i1BGQKkrhSPHatJcgZamWcFGxKbVciZvvn+a9q26I/Kkfwa861yY3/6kFeNKOWK/wDUCP3xxWenUgyrxyERhpQ3EqfIIqW9RaV02JxxVJpsm1x8g0b6vsQ6bh5Gf9aajcWjcD0CpnODwKGlT4phJb819jtga0RkBEILZ1ArG9ZG55FX3pfXVY4HfNRcthg069MR4lH3peTiVj8fIGVPqmJX27m2KWALeFBPJPwPrSz1NY3UcJjWUG0STDHGVB9jsUbsfz5IHHBql9QWgaD64rRb2tjLHskuGitmXc0fIHWUqpVMHJP7c5Hc1Ehqqj1ADN7zFGp46byIVKRqpJLDB3H2/fdkfzW6xvoo2S5/DRm32Mlwu4NIu0kNLHGxBUflPnOTj5qNtWjS8WJDI8ImVQu0hmXeDnbjvn6ftXRb7WbaUf8ADZIY4oyObjDDZ7t2xVK/8znueOc89qN14mj538oWLSnzI6PVxLMbfpym1MjsFRWO3KF+mqgHBLBQTzgZximUfpxplzCse1UO+FLg9dd3BYRMC6YHJU7h7fB5ofRtZks5pRYyJJH1OmkjxbwTLsw28bcnI2jjHJOKe3miTxXIuNRm6DSKdrxDapbYVZWCg49mQDjkk5o311CUnzOcW1opmAQmbA3EsVUe38xZmPC4Hcmq2KCaS1EbLFDadUjqbwSF3lmX/vwwJyM98YpT6P1eG1vmIhacESKgGOeRIjFTjgFBnntk1SWGpW0skkmob0l3gIEXZGuADuWIkjJHcnJOOM0WUE/W5zG1dROdVkhug0N4LiKy2iDL7Q4ZFLogXBIzlceduKFtrgS3EcpiaWTJLpEoVUGezKATnLHJzzzS7XFSK8MkaEQlvKbeCctsU8rxyM471eaVqUEzyG2uI7JGCqh2Yc7V3NLIz52KWyM9vZXW0BQ+vlBSro9xXPoqvK0gKkOxb2uHVewKZyTle3PNNLH0+ncitNhpymBZIJma5SQiQSRsY2MhLSMuANw4BBHHu+eRWbUVeSB/v/Co3seY4G4Ba2kaHsKY3OrRouARmo31Rryxg7TUgutSStnPFEuJiLMFsoGhKTW9fzJxX2p5/dgisr1KJOc5llbsGODQet6OpGQKHmnKvxTC3vd6815blF6nme03WEMnlPaf8KT2zlWU/B/wNVtoAbOaMDsdwqV6eKFBsiZnrRxyA+8RrcKFmJHZvcP3p50OrCYz3xlT9fj96Rv7oEbyh2n5x3FGWF8eMn7GusLElDcTcnekgfa+AQcHPiqnR9DgkH6c1P8ArqyxtuU/V7ZB43Ds37jikmk67JE4I7ZpqC1uaS1QKzpVx6Ij+Aa8W3pmONsgDNGaD6kWRACeaYzQq3Y0PGAczKeon1KD24J4yB+2fH1pLrWgWuFcF4nVnUIAC7dJHmDbTyNy/lBx7jVT+B5G4nbkZIxkDIyR9hzSG4jmF51IXt7mXasnudCenHnhghGG9x5wftQVR7lmBi9tIWfSozMzCSWGQEbFkjYS7hzv3x4VVznDc5weabWEtxdJ+FBiHt3LKVYyggF8zOCVyQO5+R54pp6g0uymMQimm/FO6bnkDiAkN7lZm9q4O/AGOeKm77S51mktUlVt6gs4bI2btxX2nGNzf7xVJYN34nQK2Ib6FmhhhmF4+YFYMoUqcMCV3gEbnBO0jHIwDX3Q/XZE8iCN7vqsRB1JW3pkYH5tw2nvgYPHntQ+s3/4tHhdoIkg2hFRctIw4zuPJ+MfSlFpoyhInilIumkARBgEEHzkccD++u0rXz8/lApwPZ6H5ystfR5uFeQMto0I2HqsoJY5JIzjAJLAHznt87r+7tYoxculzPKhXJlO1JudhIcqQAowwwADkCvukWShbr8fbXFxcKQwIw2Qy4ADcAcZzjxW30trcmpRtZ3UkKRBQygIBL7XOQ7HuBt54zgqSRSD18B+v4eY3kb+JifXYvxEtrPLHlJ0yIICDtTbwVZjyfyhiSMHPA7V9sporeE28ls/4lt5t8EMysXzHHKPg4HY4IByOeQGjlt7uZ7aGXpqMxt0ywKYC5AOQUYksPsvanmkxWptztkV57puUwWELSMCWMmAUZe4Oe4ppICj3QQLPxjq/wBWl2xi5gEEgB9qgBWyc7gA7eMAn5yBUj6h9RuOENUXrFpxbxW7OJWiwescFwoBURlh3+ST9K59Ojfq70KINGJyZSdCJLy9eQ+8k1UenNN3RZxzUvLH78fUV1b09pYFv+1P9Q/FRUXgBLGR7DYzD61ledaBWVq+1PxvcnewxEb3XcmtFqr59tPY9KLdxxRUdssdI5VNdV1C9EhIJU/qXFILq2w2PO4qf8qdJef1EK+Dz9q2ep7HbLuHZwGH37Ggxt7ch9coKBh4gekICWiP61IGf+pe1CohU48g/wCFfbe4O4P+oEH9xzTPWbT3iQflkG4ffz/fVBG5lHYgl7bmW3ljxklCy/8AkvIqFRMrwK6bp/DKfj/DzRtv6AjLEqPaxJH70CvwsGafpCGSvdOVaZrjQuAc4roen6qXQMpNH3f9mEbHkU1ttAjgj2jxTGyDVQ8mDnuJotXY7h5Az4yPrz8H9q8CxXoGOeN/xcTrtZCPc0jZjdyuME5BI5GD9a0azEIv6hDGM71YI21iMAkA/wAfWhNFc3JeSc7bZl3NcMAXiWJSoj3KQVYEfmKkjHegPtbEbgxnGu9Q+PQJZbeW1urm3hbJdYsqZFQc716nPTLZ5wOxGa5raem5X3SRqsishLGJv+Vk4AYZ4bI3be+K6BoUpmu51tHS8jMYJluN2YwdwOdwyVBzx7f3zU5o17NaDYlxCkM8jCV0G/aqFkaRV8DA/N27GmqzCwP1jKDd7giaNCLO2clOs8/TOW4hG4nJUfmyAvJ8Gmnqy1iTCwyxPKVDMIwqiHbIAj5XPu3YGDk45ou2/s7/AAV1BNMRLC7HKDDSlGVsNt84JVjjxWv/AI1C+pSRR2MaxbSDvBSXEasesxYhVJ44IPYVyyxsHrf0J2wNHzESaq8yHE84vGOxQrMkRjQnJbHBAUN8nNa59NmGWkiPWtypxhRAyqQ43KMF8jknIo659SoscUcFvtmiUKsokHTDAeyRCQCSfIPHJzkZoLWdZ1BX/rNu65T2qq4cEAgIQPbnGMimDn/jQ/E/WvhAPH/KzPKeorq+ul6knR3+32bkjAA5X82T28k9vtVvokL2cjLGtpNGyb2G78gCogIYMeGyuN2Tk/xG6b6ckmu1FxDMkZId0jBYqmCByM8k/v3rpMOl20CpBHgQPhhPhsxSCQOEJ7gkqTk8cbT3pWZx0v5eIaAgU39zRq1iOdvIIz9s8j+6oHXbDbzXXYoVkV8ncSxOfn4P04Gcf9wHion1dpRCnimqwOplMCrTm8dvulX711vSYsQftXOdC01mmXjsa6xFZlYf2qX1T9CaeBRVzmPqC3/qn96yvnqKXExz9a+0a3UgyEcjOkmEKMDvU5q9u+e3FOY9QG4g1sv5EK5BqVeprt1JSG72A5q1hjW9sAykb4uD/pULqdmW7U7/ALNtR6Vw0D/lmX/9h/8AymY11ciccgUM0m12tzwM/wDunVtAJLdkzkxHcp87T3rNZsNrMvkHih9DuenIpP5T7W+x4NVGiLExxamjPtoMYqx0e/xFyfy/4Zqbv7IxSlfB5H1Hg0XaS7cHx5+oPBFCyWsbifg8e3GuKBxzUrf6o7t8CjREFyCePH28UsvLuNc4NSk1oTeVPMV69+IiuQ1vD+IU2/tc8ojsULFR9CoB+cgcYqc0PU5Or+HEoa2Y9SdJiqI6qwDbnIwASw4HHzVja202zqx7DIQw2zSARiPcmT08g5MkZUDj9VQ+pWtu6yS3EqLOsh3WyblTg8iNu3Kkfq81Vio6rUBtD+Y+1iWNrqD8JG8aOTE6x4QXKbd7iORTsEe0EA7vnsKPtNB/ESTjTo4I4o9qSNIm6RpMHKk5xtw2SRnJ7UlttRgvbZ5r3qq9vGiRRQhsNwR1lA45bcD3xXv1JJBAsUMSyKzKhmiicncFw2Ttb3E5bv4P2rpWqXcEUbIjXQ3ns0icFZbyeV4CkpJiiRGIUqM5I9gI5wRU/wCp9Jll1QuzC7kyrTxohjUdMKOmncHgds91Oay506aS6tbQXCtGxLQkFPYAC4jV8hsDJGCc5+1WOu3cOfwrp0DGgLTIJGkznJCNENybgT3BzuYVw5CpBHn4fX5T3EHRiD1bdT3Fqs8VukFoDtOGDyn3BRvCg7CHHbjmk1iYjGWMVzMYsCFwWCRkAELuwSp3knOPGO1etF0q5ikSWBmjtppCnVOH3e4hTIpH/UOxGQfrWg6ne20kyM6vC7ukpxiNzkqdpVdwOR+kdwBTQgqlr/yeLULIlNZXGqYM8yyrMEGxVjQLLtG7+rtYY5znI8cU89JajfyW8cxlgdTKwkjdFXaXduCchlxncPkEYzkUhsPUdy8DzS3/AE5wjLDAFiBbeMKOkV3ODge4jj6Y4XegLK4MsjMUbb+eGQgyE8ASqH4yATgjjjaaCrBuvkP5/acsmhLLTdTMeAwAHnHYHzt+mfmjtVVJo/mkwUbWJBB5yO3Of2+v8UEmpkEAHvxQ3YkT42DT7oOlBJjkeavZYB0v2pBpGnliGpzrE3ThNRtbNuaCilnGPWAP4g4HzWUTqEgeRifk1laCqamU/wB4y1v9J9wI80OLU7ttH3OoAn7VtslDnNZ63U2WNiAz6ZxU9cWDxTJImcowYY847iq/U9y9hmvltEGXJoleoPET76jn90cg7SLSlGwfoaZ6qwa2GBzE+D9Ae1I0l3DHnxVHp2taMxfVrxymVzDrW6v3aP2N9vBoGJ8Vs9KXOHMcnCyDb9j4P84/miZbPY5VhyD/ALxTx7ok9XJ31TeNGoIzgg4/aofT76WWTk8A+SPvwCea7Q+jRXKGOQA+07T5Bx3Fc+T06sDNEyksDj5yPB/ik8QCQRNJMzFBUb67ewS2QmkgEjJtRuoxEYdyMkoByOP257HNcy9QenumDIp3RbiQV90eMgZRhztB4559prqFlJblcW3vnbpRsjbsI7HmQBgOMFgT8j6Gp71VMiyxWKyyLbNKBKOgqRxhn3npsUDFcljjt3osZKtSyugyb7kr6I1R4rgRZ6sc6lWQNgcAsC2Rxggkj/Gre01gQ3LRtZxWrxQMzsGMgaHKKvTAwxJYgbQR5qXFgh6kpgnWCHcImjOQWDEFi3BU/wAjx4r76V9WRw3vXvEkldfauRvYAjAPuPOPjzk4pmRFyMTUUt41q5s1/SozE8/WjWaX+tDGqsG2KSAGwWKsdp/MeGzT70hLqNrbCXZBcLPIqss24yqTiNQZS3GDtyrDzxwa+2Os3EUE93NpyT9aQMXLqihcCMKsYyeMAfvSmfT3usQ20N1FMxMzq8h6TqpChwnfcpKgAdsCh3XEnQ/A/wCoZWzZnn1V6YvIFc5RFJM0gWUIGJJcEKxBOM4yCe3zXnTngjhjlnSd75z/AEUVMhQudjYYFSvJyvPf6Vv1u9gdAXeM6gv9M27RSdKNQMFV6g6anaCwOS24jnk0RpMRECs9tN1V3b7xpQOg244kjTJ9i5BbtxnOa9ZCDl+wv+p0Ux13DoxeXluGnijiaNgz3JVI5I9p3KCBhcYbGSB7ccEnNa5Y5ZLkzdL8RcdNWLxNtiVVD2+MAkb32KwKjjePFFL6Wlubp2W7WVSq9dd6jeSNq5UEKp9oOMfTsa2yRokzzyzACEKkSKh6UjglxkYO5wcZzwpz2wcLDTp1F19rOXcbdnuPswRtxxjkD6nsO9J5L33A57GmF/GZGaRiC7ks33PPbsKRXsLr4oNkxTsKnZfSFyskS/YVnqxR0yKmP7L7wsmPinfrSZlWlcaeoatYucpvEO44+TWVsuBk1lXBhUnK7lIWLZo3Qrkqea82sBxXvTbMl6hvUqfQEcXUwcjNa7qQIvFGTWYXk1Pavc5yKWpBnb9mfNFvBJK8JP8AzUIH/kvI/wA62RaUVz9P8qk5neKRWT8ykMPuK6IbhZVSZPyyDJ/7W/UPpzVeKgZn+rSwHgEac/B7j7iqm6HXhWYfmHtf7jsaSy2uefNMdBvQrlG/JJ7W+AfBqk++Qr7jPttP/pQ+rQhtrltjoVw4APdgOQQQRz8Vv1C1MMhB7HkfXHap71beRtEqvNEuC52NLs6pCEqmQDxkqfHIoHAIlHp1JahFGlSRC9uJ0dWIAzG/Mx7ZaPYQQNzKOOMg14X1DbXBhtbuCRnACuyjc0pRW6Y2ZyCTnJPHyeM1O+m9TjjuOuwEcgX+mVV2SNs5Mkg7nhWyMchv4qblLW1gjvwN97OS6NGS0W6Q4I5Ye3bJtxw2BnA70BSt9zV5VqCy2E/4a4FpM0FmjlTA8SlyxPuy+MqpOOAcGoy50yWWQvcFY8qDuRVYe1lXCIh5I3HP2qxviReM17DJcdXpqixN04lY5wrKpwc5Xkn5rLRptPWZo7HgNtO/EjAvIFUD3cnlVzXsbkdEb+u4RUG7EnLIysNyvMYoAQJyx2RlcspMBz5IH35zTHRtQ/GxF7i8ma7jDCKIMyMQcH2MoG7sMgn9Pii7L09dTPcXEjC0cq3s2BUCNHsbIYkYIyMc8896m9BWaB4rm3iGI1AlaQ7h7j7n2bgwVRt7c8UfIMCAd/vAIoihqA2GhyXN90rlijsx3liNwIQvyT3JUcftVzaepkKS25vbxoyu2OJbaMvImwK2ZQmSM8Z3Dgip71TbI10ZxKZgSryuMGPcTym4cKcBfkAEfWrjRtTa6u1e2tF/DrEY42k2odzIrNuIycluNvAwM/SvZHteXwgKgFj4yP0HTUht3maFy4mCxs5IjDlwNpTPO0HkkHk05a3nkifeqgwKFQow9xcbxIw8YUr7cDue9LfVmqujvby3azMJlZoVjUIW2qeJQnAXC8Z/TzW219QxLFKuy4S4kGERQWikYIqx7hkcDAzxzyfOaAqx9o+frzGAgihBY3lUjcMjH7/v9aeWkQlGMU6i0lkjVJ1AkCgngYx8rim2haVGDnih+0HYkpw7hnov0+IhnGM0L/aYmIDjg1X2ICgYqF/tSvtsRpQNmEfZucxjs3bkc1le7L1CAuKyn8TJ/tROk29t7a228ix5zishfK8c0ru7ViTjNJTGTKsvqFg3qD1QAeD+1JoLsyEUXP6bBO5uay0VYzTRhAkp9QTPM2lsaeemfYDE/wCVuR/2tWmK9DcCjRDgZ+KAgJszxyF9CGmfacGvLMM8ef8AGhLmcFQ4PfhvuP8AYrxBPkYNUI3JbkLrwNGVwb8Tb5/+5H3+SPBFSvqQxRKWu4Osbk7Y2DKGRdgU+0j2ru3NntyM80fpGomKQN+k8MPlT3r36kgxPbtDElxI5bYrthemVbgDnHvJP7HtQMJb6VrM59rPpxIJYYGeNZDEWCqVXeu4KFPIJdiCFA747GtOu6Zm4CWckjRwRHejbhhGyjRAOBuLAsMjIHjtild9GZbiVnnRbuKTCRiLMchiwUWLaNowQ4O489qaR+tJLjUIN8ccDblTgtsfcw37zkY7YAxjLV3g4oqfHn63Ly9/eEpLlXvbNUtGRYYyuRMNlwJEALJFISCcAEF+ec4PFKtI9URXMLtd3k6zRthURXJIibfG2Il2uQeMt8c0b6usoEibrwNLcrukQomYwGORuIb2jJ5GPdjsa2+lvVCXMks0dor7Itqx7k6u5RuyqHGU555z7RwaQrclsD9ahsKOzJa89Y3VxabriMzLvKQvIi7efaS4AG4jsB4PzWiTT727lKOOjvi3dNU2LMsWN3nk4PPjjtVLr011DZN+KSCNZJOoij8wbesnSwBtA9uTjPYjJzQlxfPfalatcwSQW6Jtwod93sZudoyFY9+3Hemq12RXmCRQFyck02Ufg0kdnguWaQxxgbgFwDkj8xwf7jiqW1supMRaBhZ2rqZY3Zouo+3Dcfm7N5OTg181C2jgu3NuXPQCSIoO5I45sCWMj9B2YfjnJApbc63F/wATS5jL9EKoOyMYeVVYZKk+/j9R5/ii5F/hr9ZwjiL8E/pApNMtpLuWMgWqglxvYBgCoYJk4yc84+DxS20FzOwZQzLGSEfbtSPnh89wBjP0rNXuknvR1GZVkf8AqOxy2G5BYDhdqlV+m01bT6Q6RdCw1GPoLGZJArowBJPnG4gkMCCccdqMsUUX5/IQQfaof7m+bWjtRWPUmA/qSlwxb4C7eFUYzj60w0rUiTnNLdEukvY0doBHgOHdF/pyFSFUbAfbnI/cdueB7aN4OGBqF9EgygAGdS0zUcqKif7QmEikd+aY6de5Tv4qJ9W6oS+0fNAt8tSfNQU3FltogI8V8qg0SEGPmsrxdriAikdQzQdV3cGqpbcEZrnOnZVgRV5aXfs/alHOQOIk+E8+5ov4/ANIrjSmJ+9M01APKR4Fbry5A7U77Ur2Y5wpFzRp1iE+ponVboKmByTS6e82AnNA6bO00nPbxSVJyGzDxLW4d6dRizo+dr9j4Vh2/nj+KMntzGcH/wBUXNIqAAHFb9Tm3xh8Z8N/rVWHJRqB6vD7IYRfHN8/7+K0atNbAmMSTTXO0tGsJYCEbNowwPsIJbOPntyK19TB+n+VEa/pjzxtdRzvGyr0lRBzlyFKYTnacKS3GM/AqjILqB6JlDG5Kx35aCPfGLeS3BIugeZpVAGwbh/zGJOc5zhvrgMPbNCetmZknR5bhEX3IxyUGcHIz2XjH1qiv76OztNvQ68TMwjy+Cs24q4b5QnsR5Y+MEzHqO8SWLMsccLKBsRRjqcAFTjuQQaEWfHn61NHQ/uNNZ9Qr/8AIntpIlgaFYo0MZDkLj3hGx7gzuA2cH44pfounqpBkmnjWJf6YSP3zs5LFE2L7/n3EjnnijL3RUjexjkyY1hDSRxRli27eyuT2bcwHfAwpJPODY6dePflLlGSGKyYgwSgBdwQqXk+PY3Hwa4x4ih9e6d6+9Id9Ae6SQveOskJJijnO0kd0KofaATgceTTWT1dqUltgQx27KWjabCiPaFKnk5CndgZ5HzWi69bwtepcXkEUkccbdJYUOUYsMMeptDn2HkcAMDzmtmvaa1zaC9/EIISci3aXARGIHTbHYhgOPn+aLdgML+XUXonuoh9H6kvTnti6okis07sAZWKDgQsfkjknPk9yKRDUo2Tph3jRclfaGLNzyeRt/b5p9p/pu3Fn1TKA0jHbEu0yqVcgHkjavA5yMgjHJptpO7TLOU3FnGzM6gF2DZDrkbEON557fFM5iyR3+XznuJoCSurelmWJZUkgkGUDBJNzKXGATnuDgmjtDgFpcxrLA0m9dqqSqsxkKgHccqcMcfY/Wqf0/PbNFG8Fm5lThmOOmcAiTf2IABOMA4JppoLi8ytzZu0qKOk8QRkjQYeMbmYFX7c45ODxQPlaqIsfjPcFHtDua/S/p+6iuJeqRbwK/VWHOYTuJUKBwRj7ckj4p1r8SspwBn/AGcUN6lujvVRLK3TRQdzBhvHJBI4J+T84pMdVPOTUeW2G/4/mcGQA8YXYS7AQfPipz1DGGkBFfdQ1g/pzmh0JblvNcxiu5FmflqMdPkwvevtDwNxWUwrEhyBNMEmG/enEutnG1RRH/0xtJJ5r1/wLyBS19OB7bzmNWBoT7pNofzHzRF8mBk0MbkxnHihdV1cMCopTrzPwl+FFAPKJtY1HPA/im/paYAHPep17Rj7iD9Kb+nxjOfmmKQBQgc/bEZzRFmzk96p9PQbNp7GkyYomPU+Qq96WLLS9q40YBqds0TFT9wfkV6s5dxG3IbI4HnB/wB8VTXmnG5iwRhwPaf8ql7KwlEuUU9WP3BSM5KHPnxWgr63MX7Pjl9mfbv07tjmkmlh2xyYIdepl8ZBBUDBwVXt+j6Zrm09i9xH1RIzSBmLR5I6K5wuN3YY7DJ48V1i9v7lFjkktrdYOp736hbCnKgsduAEZs5yeF+1Tmp3FjComgDXFzDjLCBmgkIADMXyF2gE+SQRQY2IJqbRoimnnSvWscUqOLcOIbYRSxv/AMwKW3bldvaV7ALj6/FffSXrVp7i7EVssktw7PCDs9hC4BlPmMYHzg0H6k9OXUgFxdIkeI2AaLIZs5ZFYKuCef4FbPQfp2DoNc3FzJbOGOxhI0TFGUYIKY3bsnjPjFNUYynVmJe+UX+vLWdZIGuY4Ytq4aNGJZguTvPAJViFA8ZOK2ekrKCZo1utmxuowPDNvbaULgZKqFBA58ihptbgZHE6GaVnKxvgL/RD4zIme5ALA4/NjNUHp7W7W0kmniVXhcKOmRsaKTsEXvkE48Dv2rrhuHADc4tWWuH6XEtsk34e0E8LyZWU7cbeFY7DgsoIbGT2FDQ6Kzahvgb8ZDEgDRyyNtjlIIVEABAIVUyMdj3rf6h9Rzz2TR20kcJYyGWIEExwhFJLSkApktz5y5APmo/0dp7x7bg3fSV32SRLM6PJgn2vs5OfnGOe9LVCFJY7+u4RYk9S/wBBt7tUlllnZIhNIHgRIvDbNm8Jks2BgAg8j61qtU/DxzSRydCSV9gt48bY4w2Q+AMK5XucfqxTaVbWU4FvLGsTexkKozNjOdu4PkZHfnk0o1If1GOd31JJPYcEknOMAftS6Y7PmKyvQ3AUhyOe/wDj9/rQ01h963Lc44rZIx4qbKr+DBUgi6gLaWMcChHtiBVFHbk961G3HxSlBXucOPkdSdQEcGspncWvPasq4OJI2BrlNeaiNwHemkMfs5pJb2fvGaP1e76cZ8HFSPkbKRNDHjGOT3qa5VVPbNT2jup5c+a830xcEvU5PMWOFziqlSxUQ+Tj1LTVNdiC8Y7cdqmU11gfbQcdpnvTHTdIaVtqj7nwK4FRJOchYiHafqkkpxzXQfTGhj8znmp209PGIAnvTS2vnTzSvtVBuXcMrCXjyKo4oKS2hmB3Ha3IJU4ZgRg7cc5wfHOM1MnUmPc1rlveM5/1/wDVB/ybOhDHpAosmbdK9NfhJ5YwzSQRIziKbJUM25sxsVOQME4XnLGvVzf3SWokjs4DE/uUK8hZUmwWcxsoDNyTjNZY68ThJP6iblbJ9zABgcKxzkHbjH14oLU/WKG7SC3VraMRlFY7FRScY6aLuC4UOOw5wPiqMZ599zytyOos9Qy2y7IY7yaVtkm5TK8oAMZUps/LGSW2+0DA3dqE9U6LBLZxvatKemULrlwI12YO5W4UjHYUzm0uy6pLPcLJMSFl6b//ACTgElHj4GeRg4/JQ0Xp+8SOZZ5QoGcbp2LyIyFCoXtuAI5+aNasGyPx+cYep4ufT0cRtuhb/jIynUmKsDubawCgscAjAb9vFBj0nB0o7yW4iXqMJBADuZSTkRjHJYDAJ+9PtD1t7VprPprtVAxZjtaPqe1txHfgE1v0+a3lhMZj3yuX2gDIWMhpFkXJABCAYJI5FHTD68RSZFb5SIsdScOTDtJui0dxCSMKgYKABgEZXGG85ORV1PdWASCVIV6ab4yDEOpuZtmU5G5QQ3Occ5pLrTYkmvJUwqEQxhdg3kDby49pc59xGcBTjPYq4tCGLe/e4jW3JwvTVtkDHP8ATji5PDjDZHnP2YeNAmCGLNQlKs6ySM64UNyAD2UAAeTjjB/evDkAUfHbHsHEnA94G0EHkDGB4xmk+oqVJzUrECSZFNm4Kv5v3p3ZwA1PQOM8mnNleYP2pRe5RhIHcdTQALSO5uQM81mray22kADOeaRR8zr5hdCHi9Br7X210LcM19pgIqGFyHcrLcBsFf5rxrGltIOK3aNqMYUDIJp7A4anDCuNdmJ+2bJoTkmv6PKAFVCfkikI09x+hv4r9BfgYz3ApfPoEZP5f7q5z90FsJbzOJ22nuxxg/xXQvTdikKZIH1+tUcmiRJ4FDpZIxxxikZXIEb6f0oU2dxXcTmVu2B4oa9h2jNPZbALzSmdC5x4qVd9zSDHxFlqdxxTCTTM1vs9IIOfFUFraDwKrTETsSDPmrUn9K0oq6krkAg4+f4rZeaNvuXAhRYniZRtYhmkGW/6cLkHHOQcH65qXjVB2pBfXBZh8Ag9yD7SGGCO3aq0Xj3JEzcdCLvUMMs8KFVROgR5IkeZQVQBhjYPy898kjjGa0316rWyQzAy3RZRIz8mIGTKrnAxldpwB9ST3owy4aXrBWZ+m43AMoO7psVU9iPcf76WTQ7phtGM8t4AKhgvHj8qUYA6qMyZPZoTL/X47aEMI1aSSUIXbGNuQuG+mCRz2LA+KgrW+m/HS/g1YFiwLMd7KmNjDceAS4yMeVXwKqfU1sDAUywIGFwQByQX3AnnnIAx3weCBSz03bGPBUhWnYpEmRtZoge5UArhEVe7YaT5AFULQUnzAAsARrdWNwluZYxBJa20bKyuA4LAkTOAeAyvuG3udg55xTHSY7Ky6EcCmRrk7S7pIqxgoX3jOd3bGB/lRWk6WVLpJYlpZQ0gkSX+jtBG1ZGODkHHhs96b2l3K0YWdreR2A3COJgY+BlcsxDHP27VMW5fX8fvHk8BubNJ0lY0x357+D9fpSXXLPcxAqguLoRpgcfTx+wpIJdzVLmrlE99yXl08oTRmmw5BNNdTtMg481mn2G1frQsOM6CvQivULcea9aRY7j9KLubQu/HaiwohXA713xU4iUebdQrrpGNvFZSVoyxJNZThhNQT643qA6bYPjcKpNPv3UAGtsdiU4xR9laA9xU+SidynEmrENtLwkVvl1RVHJrXKmF4qevYHbzTcS31OZcgSbtT1MycLQ+ns1ZbW2OAM03tLI/AFE3p+UV/wAv3Ca5I2cV7ttPwe1MFhC9zmhrnWETjz8CvL6cLAb1LVUJW0Hn+K9SXSr270gutbY/ShF1PJpjnisUh5tuUJk3cml72+X47UMmrEZ80PFqh35qIZGaVkKOpu9QaasYjkAOd6qR+hllYI+4DnjKsPqtB2mEeWVgG2KcD9JbbhR9t2KbXeqGSJlA5UK4/wDwdWP9wNIbCVntFJHuZoww+GDqW/wxV2M2lxTkE6guowCRokYBt7gsO3CZlx9Mv0xWttKhWSMvuYRe1YxkBgvu3lgy7XMhZtwB7j4FGRA75JcHMZESf+bbWkYf+EaZ++aBmuTkk9zRsePUWHKxjqXqZiqpCHj4wzNK0jv8guwzj/Wm2hjanPepmxtS7Zqmt4se2lZHCLPKrZGuDaxcZNBxz4NNrnSSwpPPpzKahb3x5VoyaUECvLqxxtBx814jX21R+m1Bi5HmiVuejGrxHcTPb7Bk9/FAGEscmnepsGb6Cg9lX4cXkyH1GXmaHUFEFZRe2vtUyao9MSmvSqo81lZQlRHhjPLuvk1rUJ8CsrK5OE3N67B8Vk12McVlZSWNGEBqJ7xy3cn9qS3TBfNZWUDuQNToQVF0khavEBOcV8rKnyMagjuPLazytfFtfdisrKSncrrUb6TZBZl3AFSGVgexBGDn+a29WGKI28YGDuIPbG9ix++MgftWVlXYz7NRJNQTVII4IIo1wS4d2J/N7j7vtknH81LxafvYnxWVlMfUWTZjeG3EYFb4bg7hXysqLJsykdR5DMNvNBXyg8V8rKTkEJSeoHLDx8U7ifpwgeSK+1lHg+/PPpCRFr1rNZWVsgTNmmWXmsrKyvT0/9k="/>
          <p:cNvSpPr>
            <a:spLocks noChangeAspect="1" noChangeArrowheads="1"/>
          </p:cNvSpPr>
          <p:nvPr/>
        </p:nvSpPr>
        <p:spPr bwMode="auto">
          <a:xfrm>
            <a:off x="333417" y="8099"/>
            <a:ext cx="329908" cy="30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8" tIns="47885" rIns="95768" bIns="47885"/>
          <a:lstStyle/>
          <a:p>
            <a:endParaRPr lang="en-US">
              <a:solidFill>
                <a:srgbClr val="000000"/>
              </a:solidFill>
            </a:endParaRPr>
          </a:p>
        </p:txBody>
      </p:sp>
      <p:pic>
        <p:nvPicPr>
          <p:cNvPr id="40998" name="Picture 21" descr="https://encrypted-tbn0.gstatic.com/images?q=tbn:ANd9GcSGIeDlX4_hUcfRKQvM4h1mxI9zCE1ivFc3nUXjqsijWHXPsJneLQ"/>
          <p:cNvPicPr>
            <a:picLocks noChangeAspect="1" noChangeArrowheads="1"/>
          </p:cNvPicPr>
          <p:nvPr/>
        </p:nvPicPr>
        <p:blipFill>
          <a:blip r:embed="rId36" cstate="email">
            <a:extLst>
              <a:ext uri="{28A0092B-C50C-407E-A947-70E740481C1C}">
                <a14:useLocalDpi xmlns:a14="http://schemas.microsoft.com/office/drawing/2010/main" val="0"/>
              </a:ext>
            </a:extLst>
          </a:blip>
          <a:srcRect b="40613"/>
          <a:stretch>
            <a:fillRect/>
          </a:stretch>
        </p:blipFill>
        <p:spPr bwMode="auto">
          <a:xfrm>
            <a:off x="3207829" y="4963516"/>
            <a:ext cx="817749" cy="565290"/>
          </a:xfrm>
          <a:prstGeom prst="rect">
            <a:avLst/>
          </a:prstGeom>
          <a:noFill/>
          <a:ln>
            <a:noFill/>
          </a:ln>
          <a:effectLst>
            <a:outerShdw blurRad="50800"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89" name="AutoShape 23" descr="data:image/jpeg;base64,/9j/4AAQSkZJRgABAQAAAQABAAD/2wCEAAkGBhMSERQUEhQWFRQWGBsYGBgYGBkcIBwbHhodHhsYGBwcHyYfGholGhgaHy8gJCcqLC0sGh4xNTAqNSYrLSkBCQoKDgwOGg8PGiwlHyQvLDQtLSwsLCwyLC8vLCwvLCwsLCwsLCwsLDQwLCwsLCwsLCwsLCwsLC8sLCwsLCwsLP/AABEIAMIBAwMBIgACEQEDEQH/xAAbAAACAgMBAAAAAAAAAAAAAAAFBgMEAAIHAf/EADsQAAIBAgQEBAQEBAYDAQEAAAECEQMhAAQSMQUiQVEGE2FxMoGRoUKxwfAUI1LRBzNicuHxFSSCshb/xAAbAQACAwEBAQAAAAAAAAAAAAACBAEDBQAGB//EADURAAICAQQAAwYEBQQDAAAAAAECAAMRBBIhMQVBURMiMmFxgRTB0fAzkaGx8SM0g+EVQ1L/2gAMAwEAAhEDEQA/AGjP+L6nmFKarpQQekH6id8HaGQ8wa2JJ08qkRePiaZMTcA/MdMLHhzhD/5lYyxMhT63lvneOn5GuI8a8saEuT8Tdh1/fXHl2PeeZUM9tFvNVKlOqxKl3gCJ2iyn1iPtPTFzgmZLVD5pJflaZEL0iO2w98BuIISxIkT36+/c22wT4bmKQogJeq3K52JY3m14BOFKgDzKM4nvH+Fh66uyqVjc3ANx2idh3xv4W8PLS82m8OlUmJH4dKiCDInlHfZflrm8jWqlSi+ZURQtSs0qgj4j15p6CT7C+LmSrlSBB0iCWHe8kemGA+G+RnFSBmAeLcGo1M4HzWuoaUqELcgM/Hoi9r7xtONnXW7FVlTa5lpmbdh1wSqslWsrR8Qv6H8J/NfmMDszV0MoWZBK2uT2jEl93GeIG4macd82lljURIAXmEkWJMuIIPUbEHr0wL8NeCEamtbM1V8txq1JUYNsbEmIYb2J6zi9xDxOy0atOovI3KS1tJm0kG09iN8K/ivJaqNFmrhDRGkUTJkMS2tYkaiN9XYCemG6ucLn7w+4d4jUGSVqYZqtEEtSZ21PzDmUx0BBj/ce+KVPO5cUmLrz02DcsEHdohgTB2tsZ74Rczxk6dNMab3aReD22xa4FxzSram5gTAg8wbcWsDI37kYubTMRuMM1MBky/msjRzJq1kANNQurT8SfhDOtoki9on0wZ8NoKQDsxloYAbKAZV9JjUZEiYge+KWapVqimkpNJW+MUwB5hBsGMSwHQE98Wa2Sanl1y8oYZpYsSSSsKqiJUzE+knFNjblChv8Ssn0l2jxf+LvzEea3UAAKi8wAiLGwHX3xbHEKlChUC1WqFgQICgrTAiJMQSXNyZEb7SB4VxUZbLNRrMEZAWUKOaojGyg3UsG1TtAM3xd8R8Vy9Gg1KnTLPXpjWxM6VYhl36kCY6WxSam9ptUceX6/wCJIUk8QRma+ZrU0d3enVplqViwlRzzItpE9vX284PSFUP/ABCFVFwsNJMTq7tqBNthYnF6rxBRl2qalAKhKdN9J1LyhmUib6Q28QTIjEtdg1NqiB2RaauoW5C7WU/hAUAg7SD3wxk4xjH5RgUMQYSHCKxanWXMKlBQopKoRZG6KZu55rDczbAjN5ddVapU+PU2kADS5LEMQegEEDrfEmcCNpzqKSXTQpZjqpwsAqDYAglR2mxtiXifDlWnSSkjvOubmS5AgKtrXsRvzDpgEyCM/l+zD09R9oM+X7ETqtDWWJaFVthvA3jfqQPra2LFOvQ0sohCb6mkyIHLAE6r+g+uCnBvCeazOqwpIpIV6iHmczCpNiLGSLCOpgFZ4nkmpMoeQoMmYsYExBv/ANY0VKsduY69y+U0rVOUr8Sgz2i8BvT2wV4f/EIGp0qjrRqA69DQCABOoxIEGD0M4OJ4cSlVRW0Faiw0SwAgGb9wD2k4w8CYJV1vqoRCONMgwdOoap6kTBHfANeOhAxluRJcpl/KSopWmGaNRZxy3gQBedulu+Bef1KDykxJLenffb3xC2YqM6alCtK0yuobAWk6i0yDYjaInpbrVkpGakVFcaSA0EEx0AiTJj9MAVwwzGCo4IgHMZlvwn4rMSRYe/TBjhyIUXWpAEGQTJ+xnDF4e/w+ytagrOXaX0sUYAry2BEETJFoG8b4reLsquQrU6VIs9JaKk6j3ZhMiJabSBtbBMwYbViwYFoKNeiWADwDy3if9sQSJOCakkUqAkIstFtIBMs7epPXc4D8OVWqU2hQztuRJWxgXEX2t3wYzFSkraqmpqg+EAlQukAkMRuTqBA/vhawYOIvYTv5g7iWVfzWurAE3NgR3/ffAdaTMygQurY6v77YY2r5fQVNUa7KVgzLWuRsI72GA/FqrFUm2gWgb3N5+o64YrPlHAynqVlyVPq7E+gP2tjMe0xmGEiL9wZ+frj3DGDO4nUm8XHylFIF6ziAi3Orr6xOJHq08vS/919bMf8ALXdiTYctyekKfnhT4bxF6bMuVHNU5VLKJJv1JnuTsPrh0TI08rT8+rD5nTpDgHlJ/o7f7t/yxksoTn/MzVbzM3yfAczmW816a5ekVOlGJLiYg6RyqImxvfBvL18lk6eggu86mOkksdrm9hfr1PfCKPF9dAaS1SbmTYx3gkTOKvEONqzypMQBcXNomOknC65U5UdwQ6+QjLxrxTma4KZenoXYFoj5LMsfT7Yk4L4eza6i7VEVjzPVjmEfgpi6Cf6tJ27RgJwbxnVpKwp+XMWLJsekaY73m+JOF1szmv5ubqGrB5V+GmCD+FBv7tJ7RjmYIhZu/wB/vyj2l0p1TEZ6h3hg0VBqAaCQSBIImLfT7YG+IMiC5ZHBmZSOYN6d1O/98EM5nxlxTUoS77n+kA9upki3adrYr0MsamYaq/KgkqPQmw/ffCq2DbmOabw3FpLj3BnHz8oN4B4eqjL1xUgtIN5MgqbtP7uMKPFeFKWAghdyJNj/ANjHQ8txU0qrO6hqbWde4n8xhY8Q5UNWfSSVDGCQJImxt6QcO16nPJODB1PhVvtcVDgjI+3l+k53xDhYpMBOpSLNtpIPWO/fEYdqLqzDedx02O3WD+WHKrkBs6ggj9kHrgNxjgzqhAUugmAd1A3g9hHyxo1aoP7rS2zQGuoMx5PYP75jFw965ZZckSAoP4Nrr9IiYicWxlacvVzLlEVG8xlVpJqEvyQoCwAD3mRtGFLglaramWqU3ZWALAgAaCQ20sbW9Sp6YY8uKa5dk1SFASABcbS9zAgTBvqJ3jC9tW0zz7rtOIq5ll1JmNGsLpYo5mQD8JPYj88NfGs1QYoKqhNSXKMSSxgrNjLbz+xhc4hXorTVXJWYFrkiRsO3v9+s7N/FZhKZ11CXhIAmW0ltK+4MR+uL1G7GeMZjmjOCYRzWSojKtSICvcozkWaSSARuCep74h4TnqS06aVpJdTT0xBXnBLsAeZQsjUL32EX614e/wAMaPlznaa1XP4WJIA6agDpZup6D13MtXwPw4F0NBEJkaxMiRETO0WgRidhC+/5xo3LyDOW8KzCKnk09L87KpMkETJS/wAJPQkXHvOJ87l1rCoFdlIWNemIYnSaarcwF62F8E+LeBKVMlqJKg8rBYus7KSCQbWmR6dQJrcT8l+WixU6RL9AAAzdpsD0HTrOFWwT7vcrFqkY6lfJVszSRaFQakZoR1gABoDFxYzEw1/iMziPh2UWvTqO9RKeiAoiCRpjSUuxjSIN5O874v8AE2rNRIpAFNTSVIPQwhgnTLD8u+BfDslVRlqFkuVimVJkQY1G2kWPvjlJYE+cr2uTsUZg9czmaIYFtaMQqsbEFokSdjoTT6WvjzM54rTVqhkyQxiwMyEA/EIkg7dOk4247n/PcggKGb4QbA2AUwbAabe+A+YzAqVRqAOgGkoEaYUQDBHqDJ9MPopcDMdVSEAzNRpp1NZMj4gXE2O3+4+t8Ekz1BqDanJLRYA6hBB9RH9sDf4XvYAE2Fh+yftgeaJkxMGxjqJxeVDDmG/uDHcZKXEqqsj5epUVVUkQTDEHmBEib2+WK+azlbNVnNZmZgBq9SLABdgBPwjbA/IipSCuQfKJI9DvJHoIP0OC75Q6ZpDULamA/qEwZuf7bTgCAspwTziVKr6TpVdUb7/cYspnP5TqWgMZLReIuATe8b41o5BpLvEESASQSff32xpmx51MIU0uxlX1G+9mtsd8UnBMzbW3PJ/D1Ly/51B3mQoB/ER1sJsdvnghVydRKIYq2m52J0qTbV0BJBMdrmMV/BTMKnlVdIWmTYgXkG99xeQcNWfoqaRp6GUO6AuNaiFIbSSfiQwOtt+owrdYUtx/X5ThZsMqZDgyNTQhgQQCCSw3vt6bYzBmlnmYAim8dNGjTHpfGYTNtue4P4hoE8NVKdCor1LcpgRMHb3H4hPrvfBPiPjAPKpAm3NH5dMR+FP8Os1mwlWpVWig2OklnHQhbaRA3J+RBw+0f8M8kl6itVP+toHvCxGH3p3HJkDOMTlWa4Q1cs9GqBLBdAS+kWYiDcjf1npijwirTpjQtTUSdeoqQbDlAvHuJ+WO90uBZamminTSmn+lQLnqbST64V/EHgqix1aQwF5FiPpbAMGVcHkfLE4J5TlnDa9WpWhhpJaRtEzLWFu/0x1vJZUU0EDmgBf9IAiY79sc+zXhKpTzaVk56QiRqAYR6GAR1t9Op6Lw/PJVGpCGBt9LAEb7DGdrNtjrjrE9DoENdJPqefy/OQtlwTfpJ/v+mNK5IAHe/wBrfb8zgi+XJiNm/KcUuJEazaBcfXCz0gTSrfcQINrKCI+fv0xTzy01Cs1uUE+sdfa2+Ltew9sAuP1IpxcKR6SeoibfCD7AG4nE0oGcCBr9W+mqDJ2T9prQXzCVQwy3AMahvLD0FjE7x1OIqmXIAEoXCqSWkvJ3A6ASN7i5F7YgylE0x5sMzVZA8sgMAGB5BA07EzO23U4GeLKbsKYT+WoBYDUdUtpNyNyRH5zjUrTDBRPK6u86mzcT6f25hjiueBJZQCrKWjRuII1S2xgSCPlOFOtmmpagZKTIBgNPSe5F+p3MYr0uJMQFfTYwthMAmBYdjPrgj4byJrZpUbmN2IH0g+nt3w4E29xULzKfAvBOYzzB3PlU7wxBLGT0Fp9yR88d28A+BaGTHmAaqxEamiQIgwNlnrHttjbg/CxTiF1N2Gw9/XDPk8oRdjf8sXozOw46jAlvCxxd1aoQDbDDUGBuao9YBPtiNRlhgQjFTPcHVwQRM98I/GnqZYaWQmn8INtMkaVLkHUE6sYkxGOy0SBErPywv+O6StSACAmei39R6j/jCnswo3Q6iQfdnGeIV2oVR5ALKUXzVAgNABadPwzEyNsFndlqVGU6pPJq3CwALCFD3YA9QZiTiquSVq6VKpdo0inTB6jYk9Bay+2Cuerlqq00RtJjVIF2bYSOx2v1wTlccTQ91Mk+cWa/A1nlp1NR5iSOomzidpi4jc43q8MpMDUoJJgq6VDcNYll02gHpfB2rmVzGWfL0SwqgstRgpkKpMoCd2MFYvab7SmDP1y1Nadggu25ZezyYb6YYViYQuA6WeVyPLE8tReVqZ1EsQRzgxpgz8JPQ9xixT8nQNVNltDEGTM8pgwQDBmJ6fMz4wyqUqVKuigCoBykybbkapMCbj74T6x0EkOCxi/xQD39PT1waMHGYDXKhPnCtdTUoeUqhxTUGV3kwGsACw2nqPyucP4z5tAJMVUUqw21jVYWjm0xHcLHsOyWc8kO/MSrLDCyk/i9brA6b+2Om8IyGTAZkRHpVyHGqHIJHrJB/CRMAhdpMjY4C9QPbI2CJzXiNbQ4U8pgGO3T9J+eG7wpmKdak1GoquRzIWExP4ZOx3Pe5jF7xN4Op1iDTISpGhZ+E6RyqRJ5YECMCfC2XXX/AA+YQrUKkIQQOZNyjT1mR/tv0wvkEDHcR2Mr5nnGfD2lhUp6idtLauQ6rAn+mdrke2JqebcGlqfyjTIdlTYGSWQdII9LHbuTD5taRTzGCVNJUGpam4usFhs8KFIMXuJtirmuAPVdvLUwws7dTEgSJlSLT7d8VWLvAnW1DygtM5Qi2bKzJ0im5gkybyJMm9t5x7hdzOXCOyupVlMEQLYzE+yEUxO68KGgAyR88GhnNW0fXHOP/wCmSnUijUD0mghHLBkndQ0EEdpOGXK8Wi/e4tgQ+OJbmMlZSRc/bAHiisSAGMdQOvvghS4pqXmNsQVWRoMhffEOQw7nQbmeGQs6h7HCbnqrZavqpyFeSw6TvPsR+74Z+L0SGlWmPQ4WuJ8SLlaWmGaRI+/0wiwBbgTS0etNB97qM3DeL+bpYNaCSOkwf1xpXzUtc23+ffAV+GGhlglO5YWBN26FmOwuMAqOZrUw6zJiYEtB7DpESSSemKfwznJBj9Xi2na3G0gev/UbsxmNUkWj9/ofphZ41k9WjnkAS02Fx0I9thf6AY2yObq1KY8xSBrgR+ICdURuBt7n6DOIcUQOyM0MsAlm3Ag6bn0B/vhmmhlOQeYtrdcllhqKgoOvX69wimULImgkfzGYzPwsDECRA1Bo9IJ7GjTWkUJk6SSWJI5baVAtu3lkDSD0k4qJ4n/lPqMkEqLiCNgDeQsRYG98Bf8Ay3KV1adUE22F4jqO1sPpU/OZisAT7olpckjKLlXHMGkmQesRABH6dsdG/wAPeFLTohhepVuzncITY26kYQfDSDN1UpKNJmCb/CATJPWw7dBjrvh7LDzvLE6LCR3i/wAug7Ri19w4MNFI7j1w7KoiAJcbz39cWYxFlaARdK7DE2H0GFEuEjIxEyYnOK+YrRYEAnb16272vgHAHciQPTkb4VPF+cpUBTFcFgxMGfhiJPpvhmase5+WOTf4mZXzanmFWHliDB+K9vYXO2+E3w3EsqUM2DB/FeJUHzJSkAtMlRrZhpnqSRYDqT/cYh4z4sGWIoZU63IYu6wVDkKq6THxKUDdgbd8QVOGsMssBRTqiFZQTpDABiQZ1WBFrjrEWB8ScUtNOobtBYxEcqgEjcgj8jgkRQeO46dneepby3GqebJVmFFlj/MqBQ1zO8C0AmSd8WM4MujUdFYVCzRyLCAyAeb8Rm9p3GwNxPEPDSmmlSkS5Yzy3sTAg98VfD1BS7Cu0eUJQEbMTvG5gSfeMTsrwSp+0XsYJk5z9JNxniDZhgj8vkkqq9pMkm3NP6fPAunT01GUqNQIvNpO6rbrPXthoo0fOWoXOk7zs1/wz2vqNtiLzbAocCrHVYJLEyW5QI/FuAJBviVsUDHUQLA85g45YlDMljYAwIvYb3G2313gt4V47WyzhRFSixkrAPeSs7mO9jA7YweHqhp87I7QoUKZBi5FtyPT88EOEcLp06lPza6cp1siBuVR+GTAJ1EAkTv64hrl2kdyN2Oo70nJUcxdV0uj6TIEalJM3uCsG9hviKtk6eacNl6qEuvmU20mEZNus6viBFjbCzxniq5esUpOTRRQmljeopBLMo/0MYVvpNxgtkeOJUompRZPKa9VNPMum+qJMOV3NgQOwBwqVON4lwckZktSM3Qqq1qlOVcAggzblj4lNiGt63wuf+UrZGrSyz1D5EqyPPwyLBiNoPTpv6YZ+J0KdWilTLVHWowBLKICkG4ad7j4fT2OPc/kxmkVc3pSow0tTW0iQfNTclSYN7jb1MIw8+vT0+cItkS6fBdFuZgdRuZ7/rjzCPnuEZ6lUanQzLNSWyEkzEex22+WMwwAmPiH9Z29fQS3Uy4+Kw6CTA9ycMvB+MKxFMODCiJvMCPcd8IlamxMNzMbAGT8hhp4b4WqUPLq1eUmYTqCQQNXbrbFLqO8xQZjaXJFvtfEmcraVGx6dsUlzGhS7wAIGo7X2Hv6emK2Z4ktTZgwHrhSziETJnzzKI6bn/vCVluKq2bdp5V+Eep3wxs7VSKNMFnewUX/AOh74ZfCf+F1HLHzcxFaqTMH4F9AD8R9TbsBiawADmRtLDEDZniOmlyU2douQpMegiYAwD4ZxIVaVUIAKmoaxHNBJ0yCLwAx0ifWNsdtNh6YVPEgVrMBtY9R6g7g444C8yPY46MRuKZ/TT0IQqAgEm9pM6fSQb3/ABe5S6ulqjMwDyrtBN5iduW0+vf52eO54qxRtJ5mg6RJIJkMe4J27QYtgMGV6ieWkuTaSZabaT02/PDunq2jMnaQeZYymdelrUpTYVVMAkbAAA22Np6de+GHwn/h8c7zVSadEbafif0ViNIX1v7dcUP/AOCzLprOlSIJkna8mwJAsO5n0x1bwjxamcnSRSOVVUj1i8d9jib7toypj2jpWxie8SjlPDOWyYDUqSq4/ECxMXtLEzb/AKwa8MZqnRd6lVhBjT6zvbuMDeLV5n16YXHzpCkH8JkD8xjNqvcPknP1m7foVanKjBE7COPUAhqF1VRclrfv2wI8T+K6a5Qvl6oLO2hCp/FI1AGIkKZv0xzXi/E9dFAkFWXZpB1TEgekERO7fXXw9nYotQZJpVQGJk6lOkqWiNnWeoGlTEXxri9tvM8y74JE8peLa9OjyvVW+kCXJDClBmbsIAgmAL9hibPcfzGbRfNceWq8jICrjWD/AJgYkGUtY/OQcD83l9QFJSEOkKwQX0iC2rty2PQmB1jFSpkYFWnXL0qhqSLGAglYE9OUCY2WfekNui+SZ03wp4jFfLrqPNTPlkk6tRUDnJvJM39ZxH4qWm1IkmImTBFsc94f4m/g6Pk0lIeWZzvBmGJUmAQBtMSBa8AkviZs1l2Bs4F97r0Ye/ad5wTAkRlX4i9nuKGhSRKalmWoDTaZtB1KbRPNFtr9sAuO5XMONbpLBghKtqIm4UqJIN/a/pi1qcOGmdAMEkSCT8Q9RPQDcXta3xTKzTVgrqkEtT1wTzARVhesxEyAO+CDFSMwGtc8Eyfg+UNDKjzCQzMWADDlUqCFBMgap1abC42x5xRKdNyyLJ0sdTE/CCRBFx3MXB0j53MxlmSHMCpMkSCoCrA/FEi3TaBEbC6mfWrSVqWkMw0FR0Yk7yvpNj8xFqBlmLSncTzJ8rXWm2otrLqdIcjciWU+loA9TAOJqi6R5YYEFiSxMa+bYkjkYAbH3OwhdqkIzcwlbjVM6hFxbvHpb54IcKfWrNULnTGncWkzB6sTgmrwN0kL6zeijg+ZrKkcslTzrcHR1sItaRMbHFzivBBVVMxSXTUp/hFgT9IDTcW3Ee22b4dVrjSOV4MMACFF41dQSR9Ij0l8KcWL66biHQ6XU2kbagDePyxQ7MBvXy7+n6TX8NqRyyv59fv1jPSydLM8LohhrJpjUWEsX6yf6pkekY482WfLZghSwZXgRaRMiY3BHTHWeDHyarUT/l1eZD2br9d/ecC+PeF1bMKW5bG43+vTrgNLf7N2B6M09Xo80jZ2v9pX4R4kbMVTyFFQFdCiVIBPMLDS0dNiBv2N8a4Qaio7HngNTdTzKOhvtbpsRON8h4fFGgTSCsCRq1EyfaO469+hxRqZgoDUWSp/CfS0DsV+mCZgW/05i26WxU34l3LeJ1pqErZV6lRbM6FAreoDMCLRI6Gd98Ziguf1CZF+9vtjzA+0PpFt7xh8KeFDlgatcB8xsoGyTHw2u9xfpMd518Y50aOhhwqmTBYTPrBM98Es5xa5cGQphPdkJtPa89pHQY514w4r/NpU5MLztsBqO23XTf8A+sM4LNiBnjiZxTjjsoSpKjWCQdiYIBHTqdu+JcvV2i5NgB1xDUrDyzIBBWb/ANv3tjbwZTJ5nFwYA/5xXcAFJlQGZ1jwZ4dFCn5jAebUEtHQdFHp1Pf5YZ2WBijkM4rIuk2jHmbz4FhipSqLk9xgEATfM14BwtcWzAIk7484pxcrMfp9sKvEeL79N8LFtxg7oueO6SeSzgcwYGO8GJ+h+2F7w7WVKq1GReW41bC9z1vExY9+2PfFvG9UIL9/v/fGuTpoi/FYKbnoYJgkXvbcdvXGxSpWkA+c5yTzC7+KHrPVCxoLqAZg6ZBYzBJBKi15HQwIjXxEtJ6QQ6R/Ss239SOx9598CqdGmasKs6gptqgMwBKxAMi4juMS8Zy6mmDqWCZEJphvhvcmDE36kHriTUh93HEs09ppsDjyj7lOLmrA+JjAAAkn5DfFHxEhpETAnaDPyMWn2x7/AIa1EBrUKmv+JAUo6C4U7rB+AkwTO6+k4es3wpZ1VAGMWUwVWOsbFp6x7dzmvUKjPTprDaRsHE5nSy0J5dVlZ21VNCuCQoUkamEwQUNhcTNul+lSfRVLIAHQBGBgsspedgvMPiIJMbzj3xDTNOo1ako1QQwtzjs1tp/dziLOiqKShWX/ACgU6EGEOkDSTqICHUT62BEt1uLACJ53XaR6LPe6MizTOrERr0Sx0q0lSBGprMCAWMnZhgXxLO6iWTVpgE8wkuRYyeZhzfEex22wR4mrUwoFTzD5Z1Hy4hOYMS0kDmSRtaDO+FIuWAsSTG5O07dhJM+84urUHmIgQhm829ZAi6Qs6rBVGqLxYASN+8YspnaiUBUNRlpgmnALdpESdMX2A6YG5Th9QU6jh10lSYkqWgiVEi+4JjeB2xVzeZYgKQZYReOkTJjpEj3xeFycCEO+JFmOIOXBBm8iQMNtav8A+vTLKf5iBjdJJYgg9QFAE9O8CThJekAIPeQe3fFvL5+qaflXYiyCCTHZeu/bvi26gMBiG67oc4pn1XlU6xaDP4iDNz9NyCCOoxrwLghcGo3Ihkb7sCIEH0M7dMBqnAq3mkOIYQSNyJn4jfSesb3GCfDPMoUmQ3mSpj4bdCbgTfpio0HZ7hglMDE3zOUZqdQu8vT0KgZfwxMNt0Hy0na2ChrhqKBivmKAAOcEQI7kwBa3a4BthazXEarBS5DECLiAREAQLdBfrHvM/DM/Uq1KNPSBJVA0C3NPQes+pJwFlL45khCZ17hPCf5Q0LpYgMbgyTuPfv2nFHxB4NlxXpmKq9f6h1Q+n5G+Hrw7wgJRpgmRpFuo/KBb88W6+UBtHSfcdx2xkgNn6zXQhSPlOe08oHy6vMMLjurA7H5/fE/Esq1XLLVI02Db9e4xY4xl/IqE7033jv8A1D99MbZi1ESbFRp9RESOu18JOChm8lm8AgwJwHNsadRCx5T9u/5434JlFfzUMyHBHsw/uDgAc41NzGxkH8x+RGDXAc1FeTs6R8xcfYHDNfD59ZOqq/0TiWcx4VOowzAdpH6jHmGsUT/V9v8AnHmG9vynnNoiHm8/10sFE/FJtc6iZ3bfuYPTHPuNZ01KzudmjTI2i3YdsHfFviEU1FBW1E3f19T+QvtPpinwngfn6SSQpkX3kfhaRvY/TDtS7BuMzQpmmWzINEg/0kH5DBXwjVgKD1Ufa35RiPO+EnpoxW4IjcX9j1MTY9sa8KrAPSA7Eflim4AocQCpE6LwfjJpSJsfti1nOLgg35epnf0wlZjPaZj5/wBhibgaNmDLELSDRc/ERcgdgF3PyGMwVkiEoJOBJOK8eE9h3OEfjviPopk9u2M8Y8R/naadhp9t77YYfAngoLUpVMzSLVXh6an8Ci4qOLxJAUaoiZudtKmhK1Dv/KWCv3sGB+H+B3FM5jPF6aEBgiga23HMTantFxO23Whw+kdZj/K0yd4i0KSDM7Dp88P/AItzX/reWj63qB0N+pJgm1pafkD3wu+HfCIpkGo3mAwCgHLqnuTcTFrThlbC6kmTbt6EFZnNBMrTDz5ql1LKOhY6Vv25rxMEYrcP4fVqU3R6dQCpzhtLQQD16W7noIx1QZanT06KdMdoUAqDqFoFjv737YFcSrkGULH01fIn0uf0xPOOBKwDKngSuMtUFN2Uu4Yh9mJJXkM7tCzA6RjoVbNlxAueuOb1qlSoqzqK7qbmCOo6yCN/+8S8E8ZslQ0q0zbm2kEdehPtjPvqfJcc+s3vDrEKis9jr5xg4xkdcgb7G3f23wBSmtOotO7qqF9VhpuIBMiQdNt91FxOG3iVPzaB8lwpIswvf19+2EbO5kUqbebLfFykmGE2gW1EKPTYH+k47Tr2JV4u1jbRj3fzg7PZw1qepqYRGU3tLLqUI5UkXgWjeAdhiAmksSi1F0qpiY1Tr0yRBIkKbQRO++N+O5xmy6PoIDOAvwwZBOkSslQWI6i9iIAwEy2eqaNJClTIJ+EnrcgSdl/K0nD6pkZEwsHEJ8VzQptIhlA0xsOWwhZ+C9gexEYB+a9VwxgACB1+WK+aqTpF9pO0HaDa/ffFkQXSnSMdCxj5n164bqQDmWKuJ5mKckCAb7AR/wAxhp8K1Dl6VVwQHNhZdQMiwO4GkfecD6OSFFCQRLEjU0k2tMxABaRv274rcGblZ2Lb/pa/yP0ODtq9ou0mWK5U5EK/+SRqkklixuFjUSd4nr6iYtjRs2CgADBoOoNAjmgR8jEdwcBc2yvUEizD9n0Ppib+JUkLUY8giZJkzMiB1wagKMCCeeTNM1ZhGwsT2/e+Gb/DXh9KrxOilVQyfFpJAlgJG3xAETG204UP4uzAklZj729Nzhr/AMMcqX4nlWW4SWY7QumO/dgMU3fCTLa+8TufiVnQB6bRbSR6T3xDkM3qAM3/AF/t6YNZ3LeYmmAAR1/dsAKuU/hzJB0dxsPUjcH1/LGFdWVs9oOo9WwK7ZX43T1KQRIM79N/UT1OFfi1dqiKS0aBA6mRt6RhxYBwZMgj6jocLPGMlpYDdTabm52PYTtAxn2k7szX0jLnBiTxDmBMX/XEnC+I6TSf+lhPsbH7Yl4llipIj/rC1lKzamogSSbes7YbpXeOI9qLVSs7up2GlxymFAJItsRjMI2X8NBlBZqhbrpIiewnttjMansWnjvxPynLNTVajO25Mn9/vbHSOCcaptSUsVDal1yYIIgFm9wJnHP6QjbEdVQDMXxoWVbxiDidEy3ihK2cq0kqFqbgFDcc6oNQHWDEz6euFps35NYiOpI9jeMCeAVIrq4ZFKHVzmARsRPUwTbDNkOADM5g1WM0kI1t/XJsg9zM9gPbCtqKmc9YgMMwrkOEtXTXVLU6UA2HMwO0TYTBgneDaBiLNcVRQlOkHhAVCQRLncbybb9zvvGCPizj9IO603JW78phWeygD/SoUQBfa+K/AOBhStbMFhHwKdxNyxvbfb++EQQq7jCGFHEr8D8Koz1c1xDlHxKjW1N2YdBEYbuBcQLJ/EPc1iVpjqFVgqLG4UsWY+iYU61Ns7mTSV4y9Mg1ag2CjeO5JsPrsDi14i48MpQNOgq00aKdMkcwEwxBNyIMknc+5xJ3PgHs/wBBIyYOz+YHmpTW4SXdojU52J9r/XB6jlyaU07npHrK3va3QH9cL+Wyf88LECwnrpC/ET1MdfXDJVzKooRIW82mfWfUAddhHrhxcKMSvdmEsxW0rCXmTNvmxnpfva3viiKK6ebTJ+EaV3uSCD9h9seUH5QoFzeIEmbrvtYE+5OI81mLxtJ3HWbmOu1+kfSDwJOJXqcQJ1QAt+Ux0vAtEj5HC6cktUtqU6zYGY2uLz7/AEwVzObJETI3OqPf1g9JP64peeAw6dDuNxNv31xBUGSDg5Em4Hx98u/l1Lj8x39D6YO8TzFHMIYAuLz0wk+I58tmFmUhv38sTcD4gfLLtGraD98IXUbRuE2l8UC1EuPe8vnLfiPO6zpZBC2ANx09fQe2F7PcQp6I8sCoGMkGRpgMu8xciAOkjBPLVfOqmFLegvHqem2C/D/B1DVrzFyBIXp3gm07YJLUpGHmKa0Svczc+kQV4XmKied5bmnFmA6C1vT29cEeFmNQRFJ0mTJ6zeekbfId8P2f4tREU25aagzogG3w2/pAtGOWZ/MsKjwCqsZiIn1+t8PaXUNbnIxAVi8ZuLcTcUhTIAsbzMyxexn1j19MC+GZx/LaGhJKmRI9OkTB3xT4cGqstMRLkCYBjuR8pPTDhT8H0llE1upnmJWJ0z+EA6dI379pwxZeiHDTiQO4I8MU1rZgs66hTSYmwuBJ9rkibydowW4hk6IJVqSuAGmABpIJsXUWM9JuFPfArh3Aa1Iu7q4JRtKoRrGhh2tfTEb3B7SUoM9WjrqBwIhw5ABIEF4iZnp298IXtl9wPErY85zFziXC/KQNMq256r2Bn2/PDR/gzkPOz4ctApoTMxFx2IPUC3fAvh6GrmAamoU05gxUHaymNoN7bWI9Q2ZDifk1adRWAg3hQSRNhpS/WAb9MdZqCF2kZMurswQDO4qZFiMDs25JgiJ6nt7euB3A+Kgg6muYPf0BH5dsXsxmBqmLjb198Zb3ZAzkes0gmDFvNg0WEfCTYdj+JR9iPc/IP4m8ToF8tCS2xIj6XvuALXvgj4prFVflOkAER1MmCO0T1wpZPKLUzCeYAFLHUI3YCwP1mPTFaImd2IF1rjCKcEyhneJGELAnWDG3QwdrjfY3gTfGnC8tR80VkBapYXiFJkAKO/Wb7e+CGZ4K6v5hKaEqEuLncA31bwNPqSDgLS4t5espJm4ZgNUepmBJv8h83dPtDZWL36m5lFbnj5/rGXzD+JRP+8/L7deuMwsDj/8AVJPzx7jTim2J1GiG72/Z6e2Kubcaj27HBLOsKI0q0sQJHYxffA7h/DamYqrSoqWdum3zJ6D1w4TgZMaM84bwypmKgp0hJO56Ad2PQY6fxKmMnlKNHWGEztuZ5mPzMRfYDFajoyFDyAwaoCS5AF2I6WkxMDBDg/BdIGYzYmobojH4exI/q9OmMfUajfz5Dr5yvzxM4ZwxaDfxdcLrg+TSiyT+MjvG3bffYfUWtndRXlpTBj8Tf0qO3rtjTiWeObZgG/lqYLC0xuB6YZOAfy8uzKglgApMjTT7x6kE94jvhXJHvN3/AGkA5OJXrUaeTyRpqwNV4LgbL0CjqY7nv64534iptUClmnSIX0Ez+Z3wxZzNGrVIUF2nlUT9Tgpl/AFWuCaoIn+kj8yLnHfiUoO+w4ltdL2cKIk8K8XGm9PzFnSY1DsRH2scOOcqF2Gm4J+IERBF46X+8jA/xH/hzToqKlMuCpBcEzIm5noR+xgvl4emihVblWY3iJmx7k/WcOV6iq9Q9RnW0NUwDTZHVV7FrmD0J5ROw2+uK+azXKADYjUY6AgGQD0G3QXvjetlACFDQkzebAAtE2BFuthNsR5zKBUgObCNx/URFhJFgIJ/LF4MrxK+YpaYkgA3v0EyLRbqb4qNRBEm0bDbcfi+u2NqtTUwBYwNibD03/dvbFbN5vQpJiInv+7n9xgzOxBPiTPLpCixNyPSbz8wMUMmxYSxIHpMn/jHvDeGNm65Yg6S319MdP4Z4Vp01A03xDkAbfOaem8Na5d7HAixwvOslGKdFhHZTzfOL49Xi1XM1loIppyd26AAmSOthh0q5FRaDhbztb+HrCqgBIkX7H7dMIvUvLYyY03g1YQlMlvLMMjw9lU0kpqZRBdhqLHqTNhftthT8dZBWAiAw2/faMFczx5nAYNbcXsJ/e3vhb4nnGeZuekD6CMU0B94YnmeYIYNzBHhTMinmOZd1KTYhdUDUZBgdDF4OHjhdV9JB1qGGtahI0yfiCgbyb3gmB81rN8No0FcPrLELJBAv6DooJ6/a2GbJZdxl6bImrlU0xc30gQQG3MkTA0gb9m9QQ/vCG3vcwNlqoRmQrrqawVJciOa5ECOUjbeMZxFmqjStQLN5AbSVG7QJtYnbYYK8Q4IoVWZgXpa6kgDTUVmtyi8djPp1nArNV2bQcuqREaGJvbfpbUekGWHqcAuCciB5wmlRVRQzRCBrAkaQgBUXvJ5rxAX1uLbPHWslmiNOqD2sNgBYGP1x7WFUoTNTVaQR0gyGJGojVcRY/fAii2qo6GZBBG/SBA6GY9uxwSoDkwl45nZvDucFQAzbvPQ3FhsbxHrhjbmA1dDB/uenrHtjm3hDxEqqU0FmCb2MxcAX0i8icVKfirMVSwWuwDAxYLBAkAxdT0H7jLel2YjH39ZqnUoig+sdvEVGQQbgze223W539BthKzFJqZqMCGIMrzGffU253+h9MWeGeKatzmG1rHW5km9tyBfe1hGKPEc0HKutgykQe0mL7bgiO2CrUoxGOJTayWqGBwZUzXEatRJZw6kGUFjqkczAQbDrgVlWkwqwxMQJ6HqZk/MYM8PzqUlbSquajaTqOwuCALEkg/uMCczlPLVSDDupJUGwA73kydh/p64drI6xEnHzkWbq09Z/mKItF+mMwPfh5JnU5nqBjzDg2//AF+/5Tsj1k2R4GtZm82rpqCQUBWxDRcta9rCe8jB/hqUsnTcUwWqtYuY2vFxYARt8ziGkqr+FQ7Es0AGCJBkgR8Q/DOxHt7lK4aopdeUsszYTvzdDH9pPeq12fOevSTvJPMYfDfBCxGZzFz8VNT/APtvXsMV/E/ETm6vlUZCC1Rxt6qvr37YzjnF3qEZeiedvib+lep9+2I6OXC6KFKYEa2nYdf/AKN4+uEVzne32HpLN23gSbI5BG00lgU6UGoRENaQm1uhN/zw3ZOhpQ1G3bYdh/frijwrLU3fTTULRp3IA3YmYM7nqT7Yj8R8WvoXrb67fXClzbjibfh2j59o32/WbeHqCHM1GVV6Xj33w8o3LJEYXvDPDlpJLmCbn+3tg9VrBlBUhlixGPP6li77vKN3YL4WB+MUwQ1scorcUGTrtRJ5fiS8cpMxPoVj2Ax1TitXlOEF+BJmM35rgFaQCgHYtvJ7xO39sa3grEOQejIt0hvQAdyrSq1aolEJU3LG0+0xI369cVsxl8weSJUCQSRM33/v8sOb0oGBGez60wDYcwBt0kT9sel3GRZoNPSm6wmKxyjrLFiJ77bd/wB74p0Mt51UUUOpmsT0C9T9MOtPLisGjSUFusk/sE/MXwB/gTla3m09tmU9p3H0wftPWBX4cthV6zlfPP7/AEjZwjgNPLqAg2tPXbE/FeP+WkBmVxPMLQBEEE+/vHviyM0tVFdIAYXE7HqP33GBPEOGh2EifQjptA7bz67YqOY9qlsNO2oc9fSXqGeaqnOskQPMGzFhILCBE3uOgHXAHjlKRaLYLpwxwuoypE7N06CBaLde3zIrirsEvcH0xBz5xnRbxWPad+cTqeb8p2RjCtceh6/XF3IOpfaQoL7xMCxkXtMx6YD8da4PrGKuXqOGUoeYG3W+LRUGG6eU8VqC6lsecbaeWV2rFwtTpqBUxIJO9oME2brGNU4g0JrGioBywOUCbNBMn4R026RgcvHwGLlDreAbzMmSRtuST6QPWTFXhVQ1wasBdTMSwiYAC6Ykk9YM/oKG93hpnrUzDIGRKXEXbTdtTGxHTQQIif2IvihlM26uOYGmhAk7hTIUmBJI9pvg0OGNUu8qYAkR0+X6frgOlFaZZahqlWFiCsk/hI1Ra5+2JqZWyo5jl2jautWIxmS1qnmMSrEhU0nkGw7xsIuJA6jGuTpqCQZ2LSDEzEQD1mP7EYK+GuEzSBBMsZNzeDae/fFjNcAKnUh6z95398UNqa1YpnqMDw2415Xo/wA4M4fVelUVRcgG4FoMbiwnbF5Xek41KAHBZpB9Rck729MDWomjXpM5hGcKx7ajZiT2MXw+8W8N+bSZ6Slqo0gBfxAmJv0iDP6TgLLVDA+R85RZonVPe7HlFmmyM5jSxM7GTYXBGxjeR2tijmWYIVVe7MewmAF7Xnp1GJ6uYK1EUrpTlt3OxIP9PT88U89V16mccqg7MIN9Ii/e1o+mDQczPJx9Zpk8o4sSEJ7mDqsVm83EdMXK4IqsoXQYggcxUECdR62gX7kdTihm8wCy1AAVsRYT6DsII2J+2If/ACHmIoLFWFpM3AAAEde152GL9pPMHBM2qq88rgjpGn9cZgc3FmBOlQRJv88e4t2N8oW0w/Uz5aDREJA0kzIIMFVHQbifQGd8eDJNyk6lkzBFyRIBMdT6GLdbnFHUqPbl5niSNOkjlAHrqJPufTFzLZzzHu3IDYmQdM9N+Yk2HrGAIwOIPUuZeaIhSHrOZZu0kD6CRbF+pmFy6LTXmdyB/uJ6n0i57AYCq9BdWnXMmO4AO/TY9PX6FMlmxUqKzxCWB+UCR0MHb1+q9i8ZMZ04D2qp6Jh48QGWy8bWJJ+5J+s4B+DarZ3MmpB8umf2T6ntgfx7XmX8tDysYk9p3PphlyNenkcsKSWI+LuWO5PrhRqwlfPxN/b/ALnrA5ZticKO/r6faHeLcYWmNK7/ALsMT8BqstOG6kt7ThLpVnZvMIlfTpgyOMgKIOMu9Djasl8NwIS4tnRBPbA7wk6VEkm5JPTc7b+mFnxHx8sjJSlibWxr4Q4kUXSbEAD6Y0/DtMal3t5xis5zWPTuOeay8N+98CM/wdajgh7DYET/AM9fvg1R4wrqNQ2mT37YFZrNJNjAv1/cG32xqmG1IuGywSLy1pWVSp1DSVgiLSOXaf8AVgbxGoDPXF2vm1Czf97j9cAc1mZJMziJNFC6cYXqWPDfG/KYq1xdTPTsR6/3OG6pmaekMGBv9scrTMxVYGbm3rhwyvA8yU1cqjeGJn7AxiHYV/EZU2qp+JmxDHEON8sL1/dvXCxxHiZIg7Yp8Tr1KZhxp9d59jiz4cpo6vUffZBE3H5b7+mBZsLu8pXqddVRVvXn0+cXOI5OpVI0qYnc2/PEmWylSkQdQB9L++4w7jLjQpKiWMDUCPn2jALMNzNtvFtsR+IbGAJ4+7UtqbNxGIvVUc1VZrjWCfrJx3LhVUXBAIaxkTY9b44znqcKcPvhDjnnUFk868re46/MQcIeJbyiWr5fnNrwsg7qjGHiXDAZAAIuDGBFbw5RYhmUEi232wSbPx7Yz+N5cYodhypIm/tJGGGZWymXWmWCqIb7EW/KPpitn3AGmL4nr5yxGAuazPfFyAscmEFgXxao/h39sN3gjxsf/F/CzV6f8rUCsgnVoc7GBEWk9bxjnHijiRYeWtye3bG/gxmWp5ThQtUiC5gBtgSZEG++N+ujGnBbsHImDriz2EVgnA5xDWczDFyKzc87sGF9UsoJAE9/friTMZZWpaEqO4PM45YDaYIg8w07SbdYvivx7h9eiEWtSZbgEkcpMGCG2k7GD0HpiHMcW0oAoCgAi0LyncWHeOt98EBnBWed2kHkcwRnnAZUViyhREzbr9v1xEuT1kKInqJIn/memDr+GycmaxBMkkBY+An8UdQRP/AwJytPUeZoCift9oHXti9bAQdvlDaspgwZUzBBIBIAP76YzBc0NfMAIPc3xmLPar6Qtp9JX4ZUqViGJYspULMxYgdwBaEA9cWKtGpTJB2BE/ivtcAmIkbnti+1Og6gJyaSJ0yATNjFxcKAB7mcDq+WPnOCzKrBSQRc31XFjdiG+nbHBgxlGcy2KBDCTztYmUFxE6p2i594HTFtKFtQaALgEX2gzeLbzEST86NDMi5DKzKUgkC5kzPe0Ex6Y3Ottit3goANMz267Ta1sVkEzlO0gwtl8yFEj2H/AHtiHNwwlmBPYTb5xHTAipmW8w6NrDvcbkA3i2NxlK7C50jfmb32HzOO9iA28nmO2a21l2DgQic/C6FNyLEEn6XH5YH5zPTBXUogAiSdrGJ9cZ/4+msF3LHsDAGLlPN0YClRAneD+YnfA7EHQkabWGkksSc/Oe8MVSilDLmZA3B6R3tiLM03okMyaSdvXvN959MXqPFAPgS3+lf7Y8zPEWquCo0wCCCOnaMQM7uuI7b4w74CDaB8+ZYyXFtST17YjfOgnrizwjKUqlTy2WNUaWTYE9GBPrhjq/4eP+FlPuD/AHxcE3dTYq8VrcZMV8rRavUFNNzuT0A3J/L6YM5rwfTGkK0/1M8z/wDIEAYJ8O8N1MqxaoBzWEDoN+vqMWM/mb/D6n6f9YRvZkfA4mRrvE7DZis4AihnsjSo1UqESEImB9x6ThtTiNKogNJwQQJBsQeo/wCcKvHLq0/ikfXA/h2WamoJYAxtOIas2ruY8xOrT36vlR1CvHMiKv8ALiSxge/fE3D/AAn/AA9ONZYi9wAJ6x1xU4FnNWYXWehC/wC4x+k/XDfn6IixtiohkXZ5Ra5HqJreKeb47TTSHbmWyrO3vO+AeeRirVBsSTP3Pzxb8Q5CWMb9D69MFOHJqpBGUBusAfuI298W7dqh5SDt5iSq695jBjhFVaCk0wZO5O3tipxLhjUXMDlO39sS5LpO3UYYc70x5Ge78M0ukZVsTJP1htePN+JYnaJ/XE1Hjq3BsRuDgVmW8xgoAS9vt1nFLiPDGRuY7GCR7f2OEzo6zG9VqKqyawDuxnEO5rjIOxwKqZp6srTBPcgTGKlbhTwIflP1xNTqDkWmCrHla+5noOgjFiaZE5HMU0erqvDMTwO5X/ggtxEnc9frjallmY2tfft6+nefTBDN5KrTPlvDdY3j67Aj9PTHhzA0IAqiBc3uZ3IJibx8sW5zzNmpq7a81YwfSGuL+La1WhRouUYqIZyNWo35hqHKY3O5LHYbxeGsjQrA61h0PQSNMzOn69fbAivnGghwG1d9xHbtivkM61J5GxsR/fFboSpCxG/w6r2fC8jkGdM4hnsvQpw4HMNKjSCSNoC2He5jHNeKZJgzEqVV5IBP4T+/y6Yv0HWoWeoxBJgWkgDa8j0xWzFYtqksY+Gdvub4GpDWIn/4oPtPBHBOc/0xNcvkVKg4zFQHGYEq2e40fD1z3/SWspTAoIQADpe43+uKvEnIqqQSDoGMxmHF+Iz51BwEVHi3OP8A8jFnJiWab/zP1H98ZjMNHqGYSyqCGsNm/IYoVmM/PGYzFa9wB3PUpAvcA/LB2hQXT8I+gxmMwNvcO74pFnmOoibXtitRttjMZjl6MrEN8MYq0qdJtcW/LHVOF1SaNMkkki5Jk9euMxmD0594xumBqtUsp1EmKpAkzAjYYF5zGYzCt/YlVncXOND4P9wxY4/RUVyAABAsAP6FxmMwSfDPSeE/wx9/yi7S/wA1f9xw9Vvh+mMxmF7+xM3xf+P9hFfiImpj3hbHXvjMZjm+CW1qPwDn9+Us+JEENYYWsn1xmMxdR8BjngHwH6yep/mfvtiLM3Vie2MxmDWaeq/3v/H+st8JElZvbG/HViqhFjoNx6bYzGYq/wDcJ5HR/wAb7N/YynnKhNRySSZG/tiJfgOMxmLHntPAv9t9zLuRUFqcid9/9pxRriw+f54zGYgTXbv9/OWcndW9/wBMaA2x7jMce4FX8NfoJTbfGYzGYCHP/9k="/>
          <p:cNvSpPr>
            <a:spLocks noChangeAspect="1" noChangeArrowheads="1"/>
          </p:cNvSpPr>
          <p:nvPr/>
        </p:nvSpPr>
        <p:spPr bwMode="auto">
          <a:xfrm>
            <a:off x="498371" y="160355"/>
            <a:ext cx="329908" cy="30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8" tIns="47885" rIns="95768" bIns="47885"/>
          <a:lstStyle/>
          <a:p>
            <a:endParaRPr lang="en-US">
              <a:solidFill>
                <a:srgbClr val="000000"/>
              </a:solidFill>
            </a:endParaRPr>
          </a:p>
        </p:txBody>
      </p:sp>
      <p:pic>
        <p:nvPicPr>
          <p:cNvPr id="41000" name="Picture 25" descr="https://encrypted-tbn3.gstatic.com/images?q=tbn:ANd9GcQzXWdtNKQRanCp-I8jE6WRpiZbP6pvTIf4MnHWtyhpZ_p--NMvLA"/>
          <p:cNvPicPr>
            <a:picLocks noChangeAspect="1" noChangeArrowheads="1"/>
          </p:cNvPicPr>
          <p:nvPr/>
        </p:nvPicPr>
        <p:blipFill>
          <a:blip r:embed="rId37" cstate="email">
            <a:extLst>
              <a:ext uri="{28A0092B-C50C-407E-A947-70E740481C1C}">
                <a14:useLocalDpi xmlns:a14="http://schemas.microsoft.com/office/drawing/2010/main" val="0"/>
              </a:ext>
            </a:extLst>
          </a:blip>
          <a:srcRect/>
          <a:stretch>
            <a:fillRect/>
          </a:stretch>
        </p:blipFill>
        <p:spPr bwMode="auto">
          <a:xfrm>
            <a:off x="4092262" y="4963516"/>
            <a:ext cx="817749" cy="565290"/>
          </a:xfrm>
          <a:prstGeom prst="rect">
            <a:avLst/>
          </a:prstGeom>
          <a:noFill/>
          <a:ln>
            <a:noFill/>
          </a:ln>
          <a:effectLst>
            <a:outerShdw blurRad="50800"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91" name="AutoShape 27" descr="data:image/jpeg;base64,/9j/4AAQSkZJRgABAQAAAQABAAD/2wBDAAkGBwgHBgkIBwgKCgkLDRYPDQwMDRsUFRAWIB0iIiAdHx8kKDQsJCYxJx8fLT0tMTU3Ojo6Iys/RD84QzQ5Ojf/2wBDAQoKCg0MDRoPDxo3JR8lNzc3Nzc3Nzc3Nzc3Nzc3Nzc3Nzc3Nzc3Nzc3Nzc3Nzc3Nzc3Nzc3Nzc3Nzc3Nzc3Nzf/wAARCADhAOEDASIAAhEBAxEB/8QAGwAAAwEBAQEBAAAAAAAAAAAAAwQFAgABBgf/xABCEAACAQMCBAMFBQYFAwMFAAABAgMABBESIQUxQVETImEUMnGBkSNCobHRM1JiweHwFTRTcpIGQ/Ekc5M1VGR0wv/EABgBAQEBAQEAAAAAAAAAAAAAAAEAAgME/8QAIBEBAQEAAgMBAQEBAQAAAAAAAAERITECEkFRYSJxgf/aAAwDAQACEQMRAD8A/TppwXSOIg5bzn09KDxCVoYllXmCKUuLkJxKONcDMgBA6Cm+JYkjSLqz7fLNG8VArcS3MAVI9DPsd+lNWdt4UIVmGr06UtcuLa2ZxsI11belLcI4nPNZB52V23ycY259KfvKUtE8MUqqBJk5TfGnNZKM0RX3WII323rNjxFbqPWY2jXOASc5psqsq9GHPapJtrbTW6SrKuAcEEHINPWvIqO9bjnj8ZoScOvQ9dulbCopJUac88USJ4sSRs7IPM/vHvQrlwinfzflQ7q5lSdIIYiAwz4p3x8KWuZAq5J2HruTVb+LAtDOSfDLZ69qy7Sx8sgdjXlpPcR6m8JpIycnA/Knku4JlwQM9iMGszmNVGuori8CiI6DGdWRtv8AGi2r8SV0FxIPDA38oLHtvT7xIMtFse1DE6x7OQvx5UZi145AA55+NGilZ9ipb+KsvDBMPMu/cURpBbwjCF8DBIG9aAuNsk4rBAJ3NKz3pQZ8IkdfNjFDW7eTloT47mq2LKJcQaHadLiQNjCqMYPpQg9wwxMEGeua8No8zBxMxYciTmh+O4uvZmgkD4yGUjSR3znastOe1ik992P+0YrSQwqAFUsf4mJrUwCHSpVnxvvkCkpPbteVnQL2CY/GrMR32eNDkAjP3c1vwUkwmgHVtg0jHNJFsxye53qjwsSTSvI52QYAxjc/3+NU5FM29hFbAsirnPQYGaGvkQqv3jk/XYU7OHZBHGMu239aHLHHbqMuMAZLGt5+MpFwsl1dCKL3Itmb160eOwji9+SR29TgfQVhr9fFZk8qgYBNJXHFpCxW28p/1GH5Cs74xrKqeyJ/H9a6ontN3/8Ac3H/ADNdV7RZV0QoZHlwNbHJbHWgPLd/4kks6J7Mo0gr0zzJ9eVLreNExkkbK9R0+VULa5huIhJGQyHbfmPQ1qZWXnFF1R+DGA5bdx2FToLWJYmiRPDDe8q7Zp54hHJqT3TzFbaNZF1Ls2OdWcorw+xuFnYBisAGQQeZ7YqtHbqm4Y57g4oIvzGoQwDIHQ7UxFI7rl0VMjIGd6ZItoclvE3Ncnvk1j7WLdHLoNir74+Bphw5911X5ZpO5hvGwVmV9JDBMBQfmKKnt1cMkWZQQMjGkd6RjV7u4AYYUbkdhVe4iElu22fLt/KkLWQRQ+YYkfc+lFnJjbYBLP5Y0HTtUrWzyszYwzEjHT0p64SR2CFtKAZx1c/yAphoEMCQ4GANj60WWmcFY4JpI8pKV6KSNW9eRhATDe6TLycD3T8KehUxxRoeYGTUvjEmLzpjA5c84qvEU5qjDBBGPsk0j0O1bkUFc6iMdB1pK1s5XUO+Y1I21c/pTYtd1xI+AwOGOxwc0/8AgLXUGqGRVOCYzg9jQuDwa0bxMsRgZNVmiBLDpg0Hh8aprA9Ks5W8Jt7N7NK8cflcjZu1Sy83ilnkYv8AvE5yKs3qIOIGRxqwowp5daR4giMyt7pYZyOhrFajUcMxRWJUEjI2rMkd2oysYcfwnelre+liYJpVsev5VXt7uKTn5D2b9aZlV2J2idh549B7Mat8FRo7MCQLqZydjnbp+VeMquPMoI9aFd3kPD7dGk1acnGATv2J6VqTORbvCm0pV9tqhX1x40jYOVHL1o1xfi5iDQBgrjmRgmlvYpZcBiEU8+5o8rvEUmdp7yAsTgt2FD9meKTx5my7n3B0HarcdnBCM6dTd23rEscXiROVAkUkqO/rWfX9Ok/Du/8AR/Cup7Mv7j/8G/Sup4HKO8ckl1J4jZQAaRyABq9acOFquuJy4dQd+Rokllbtk6MZ7E03baUhSLVsg0rqPTpW54/otJs3MduYPSlozcreMixl4WwQ2cBe+9VbiBJR5sgjky86XcPG4ypZejDkKqI17MX3ZwPgM0UJpAAdxg88iuR8jcivSyDmcn0pxDeOjSaBgNjOM8x6V6xUjcUldXRt7aSURlmA8qge8egqVZSX12xZoZYsnJfVhfpRbhkWyQjEoTv0JyM0gkJjuF1MCOYouJI180rMe5pWJytxPI76/KFxndf72rN7MFTebUTyNHD+YDrSBcgxgc2b8ACf0pm3bVcgHkKZRhpj58dtqXthEHaZwGkJJBI5Vi7uUtom8RjrYbADOM96nwXLyyII0YRZ80mN8elFvKkuLTzj1P50pK0rOrSSlYwwIjQ4z8TzP5UGa5KKRGu/qcVJvHuJQQ0ukdgKvLyM8X1kl1EIXkR1bWMJg5zStldRIpfUShQsXxsMHcH1oUcYW0iHYCg2thqWTxZH8ORi3hqcdetV3VMCeUXFy7sdIJ2z2rbRxStkx52xkk0+III/+ymfUZrmZR7oAHYCrP1b+J54fbNvoweezGvVgSM4BJHrvXl6JldPAdsucaOfz+FHt7Z1Gq6csx+4NsVT+JjhkiNPMkeoYxkNyzuDgfSmr22e6h8MMiqSNQK5yPj0qd7RAs0i2jBDHsdG+T+lMx8RIIEqEZHMfpVMzKvpK4a6tbqMJASAclj7pHYU37ZHkFnG5wFAyc/AU011A8ZBdCvUMcfnU0yRIWEPu56A71dLs6shfdhpH8X6V5LcxW6NKzBVHN251PE8jyqiLux5tWryyZtHisT5hjPxo1YY/wAUi7Tf8a6jf4dH+8a6n/S4NJOfvbj1AoV2qXUfhtqVc58mATivIgCMHPzNF0r2/Gt4y9tWeNSskjyp0LDzD59aLFPDL7rE74xpP0pZ1PiqdRMZ20Z2zQJZ2tZgvh5RuucEUdJWhsYyMknPp0pfiVrJFbvJDK3kGSu3LrWoZ5GQN4LAHl5hvWHv1LeFJGy52Oqm5i5L2iiSKOWZTqYZCtvgUWa7ii2ZsnsBnH05Chx8OiXH2s7ADAUyHFNWcMNrIREunXz351nk8Fri2afWhmdF6GPAb6nOKzBYW9uhSNTgnUSzEknuTTV9GYyZYcqvUdqSa6YDfHx08qrk7XIjwx5B0LleRxyrDBIvOMKe4HOk5by4Rwyyo8X3vs8FfWukM6nxsGYrvpPX4VnYcD0yFi7hsk75raopUhcJ2BFVOHyw3cKyICAwzhhg0aTh0TjKgq3pyp9RqBJHc61XQuliBqXeqttw+O3Oph4jnlkcvhWuHKpTxunQEU1I+hc587e76etPjM5qt+F7xtRWKManHvY6eldY28sSETSB8sSoA90dvWtwIqLojGw5knOfia8lvY4doyHfv0FPHdAl4AkKgnDk5HoKTnJktpBHkNsFI2Oc0B5mkYvIxJNFt5iA2uMqPu/1rO6cwS2gS0TfzSEeZjzpC9vhKWhiJIOzOp/L9a64uGlcoDgA7gHc0aCKMgZRT8RV3xD/AGp9rweJWMsNwyNjdTyNZjmja58DxVMm+2ck4q1LABCTbjRIeQO4pGDgFopD3OZHG/MgA0ev4t/RFihRNTdOp2FDlDFcxLt0OcA1i6W1gu0VIBhNyc5wemxrp55pMLFEdTctW2arYuSUdtftdLNEyHwzq0DkfiTVCKa44jfrFJH4KoR5c7+pp62VYkEanJ+8e5o0kccJ9oJxJjSSdhimePC03qj7fjXVK9oT/Ub/AImurfsziPw62uhCsrXM0ORkJzwPXNUvHdXRPEbWwJAPYdaLKp8LxQuVC6gg5mlbSAz2819KD4jAiMA7Y7UZ8i1iCS8/xeJpJfEtWyNBAGg49OYp3i0LyRo0eQRIOXY0vwwNex+PDsqEZ1d+1WJ4/FhKRsN8YJq7i+l7efygSHDevI0aaKOddMg+YOCPnSdxYyvbSIxVSRgZJIrzgsVyscqTy61RtKg74Hoat+I5FBJEFjjkVowOb5JH60Z4gQDqZSDzBrZh2yh39aTmkkR2GsnJyVY+7VeEHxB7t2AVh4Q5ooxmpzEh8NVJXLrhhg/nWZFVxh1B+IrFm8tSpRIBypBGcEetO2kqOgiOM9PWl5bFRK0kMhXUcsjbg/pQltXkkMT+VTvrHT1HrRy1wqWF5CLmW1kADoxCnuKavnuYoSbdwR6jJHwqNFwmMEMksusHOrUM578qswu5hCPuw2JAxmtzcysXPjldRBHK58ukMSOpIpdUkmlMplIz93AwB9KT4jcXTX6W1tAJVVQWZmwE/sYp2HUSdJUgHAxV2uhZbZpQAZSqY90DY0rJw+RCGBLr1wNxTkouYwDHGknLI1YOKG15ONtKofWqyKWl2aC3TVIyj4nagzGaWMNborahkajgYpW74d4rF0bDHchjsaJZXLW+m1mRiBsD2H8xWd+HEyaxvzKzzI2e6jkPlTHD5XinAnu5BEAdQ6D5mrhnh8uJkGdgGOPzrRjViHeNGIIIOO3KqeP4vZrK6QV3B5Y3zSty122Vgix/ExH4CnJHZkxqxvnlzpY3HhNpZTn0rVET4LKYXKvcqxXOWI3zVW4k8KN5WIKqpPPn6UE3Zx5YZG+GP1oSN7YSJECQowLZOSx7UTjiG89meEwyNCLicBcjYCl+M3YEYiABZjkegHWnLm7WO3HbkFHMntUGeCdxLPPJ5ypYKAMKMbU+VyZFJt1jxX7j6V1Q/auI9x/xWurl7N+r7uFC0EJIx5BtQ/CEMcUQ91R/OmYP8tD/AO2KDOcstej44/TdjElvZRxxqFHPYUnbaraJUfLAb4PMU+pxCnQYoM8WfdO5qTcFxHMpMT5wSCDz2rSIgZiq6WbnjrSMFqIECoCd8lm5kmtvOYZwgkYtp3B3FG/pNyzCAgSEKDyPShzaZVx97oayv/qVzMx2OBjGKzJC64KklR2oqhOfyeVjpPQmj28LaQZWJyPd/rQr61W8CKWOeQwetPw2xt7ZA8niMq4LYxyrMnLVYNvEeaD5msiONT5VUfBawZ89fpXCYds/E08Mt423GAPvE4oBnUSeV8YOxIwDW3uMb5C1iG8R2IALqvvMeXoBTqe3SHVkrh3xkDrQFgngkM2oqNhgHp3Ne3FwWYyZ35LnvTPiCSHDbEjBHajgmIp8jLD5ivJQsi52OeVTbPiCCQx3AKMpIJAyNqT4jxWKO6UcOlOpxqcD3fjg1XymKeNVWjwCc7Dv0oFzFmBzoyyqSo/SlC9y1v8AayHL7sAAPlQ7O6kVPspNSgkYO42rOnAZl9piMfvahtiveHe0WtuF84I5jlin7GEmSWYgctgByNNTQgxocdx+VU8fp34QS6uphkh1XkGOn/zXkYd2JIl57sw2PzPOmkUqoQ8hsKF48q3AjIBj0nDZxpxTg1p0kIAi0j+JunyrraJoFI1eIWbO460P2pmmWIIQW6k07bqyKHkALnkByApk2i14bchhJNvJjyjoBU7i0scEGmRvNIcKucFu9Ubu5S3QvMcueS9T/SoUsLcQdpHj1uBtjIx2FHl+Q+P7Xvi2HZf/AIxXUD2N/wDQf8a6s6cj61BiOIY+4v5VPikMkSMeYLA/WnLqdkgURqS7MqkgchnnSMrnSwUgE9ccxXWsRUilBtIpO6A0NpuXQnlk71OtFmuEllt9ShcqAwxqPYfrRbfaJSQfGcZYncj0q1YZeZuS8z160a3sSfPOTvvpz+dFsrUIBJJu3T0rPEboqpiiO/3iOg7Vf2opFNAk0vhqyhm6g4PTIplZVb3GB9OtKx3UWQjbH1H86KRG4zgfKsykU4J1cmHXrWby5ZYvd8p5tWFJU41Ej1rRdB5X3z0PI1akQWyTXRuDPKq8tCylVJ+AqnDpUYUZ6cs0ez4daxLqLnJ5jOaNKIIwcNgDmapMitCDt93P0rUkBnTzagRyap5vBFcZklk8PGy55fHFMx3sd1+yIcfWrdWJTx3DcTV44ZJIoyVBUbEdT/fajBL0X8zmMLbvjSpcZBAxy9asprx0Fc0RbmfpV6rXyPFTewXMskYUR5GM7k7c/rReHcHZbiKWcKNsyKB1q41vbidyD4kgHmDb4/rtXmyZOoAMds1n1/WtAvo5HTRAuZH2B6KOprHCuHgws75Ck4RV9OtU9OgetGRFiiSNdgowK1686zvGAQxCODGNya8d1aRohuY0BPz/APFNEZwANsUiYGjv5pw4McygFcb7cqaIDckx+GfusSp/l/frSd1JpjaT93c0S7llNxiaMLEvuaTkEfrRvBtrmzOrVh1IO5B9ax210HxKCT/DYpbYIZ10uMnGR1FdHM8sA0s8ZI3wd1pvSPBCj3SuB9Kkky2yCZhlG545im3FI9tYpAZVnOts51H7wo0EItpGwT4UmM5Punp8q1FKkiB0IIIyMUYAEbYKnnVE14Y7V1dpX94fU11IN3SiM55qamRoZbswYOBvq7r/AHtVLiTqtuWYkAEbgZpWORUTUo87AAEjp/ZpvYnRmaeOFcjComwA71nhzJI5d3XY4AyAaVWCe8kKsPDt1xpc82PXbt2p2KKG3GIVy37x3P1p51GrqY6PDhbSTtrxy+FL+xyvszqq9MLk14JFWVQ7jxDuq53owvQSy6G1jmNt6rl7QcHDo4M5klfJydWP0rb28IHulT3BpO+4m9socxeTOC2c6e1KrxNp/ckj+Q3/ABotk4OWmpfssaiSDyKtStzGfCaaOWTKDOGOoVk6pGy7MT3zSng3U10YI5WaEjJ1MTp/WsW6Ya4fPK6MZJc+bAwvSnT51wxJHbFe2nDIrdc6mYnucCiusa1ueOTkW8giCDQfEjjCY3JUViO9ggTywSaV2AUA4FSeLrL7aogLtrAKqCTvy5fKnbIXOnRc20inHvadv6VneTnB6HiYmbEcRAxnUxpa+uL1iohfSrELhRgjPrXnhYdXjIGDuDyI6inEUB1z0INXN7HELW9q1s7EvqD46dactoVKrI4B0nK/HvWuIRZtjo97GR8RvUgi4ntArzskbZwijmPWjq4e5pq9uWkmiigIKtIA7dxnfFOXdwsEbSPyH61HNuSoCy6iBjzCkhbTrM6vJJ4RUtoLErn0q9rFkfQScQimcxWsiserA9PSvVDIoVuXQ1JsrVEQSMGMmdtyNP0qrDcB/I3vdq1LvYv8eSokqFXGQak3kMsKkJIwXoR0+Iqpda00MmCpzkGga1lyvXqprPkYxYyu9jH4hy65BI64NeSlHtpIiDqbYHpQbfVG8lvpbOrKgjmKJbW80pcSqYgGO7j16UbpzEvh6TLKzRuVjHNMbaqbmup4GjMceticFR1FUo7S3hXGSxzk7dTTNuis+FQDAqkVqf7T/wDjT/8Ax11VdPxrq3lZJcVUz2E0YOCQN846igWN7ZtK66j4iEqEYYxiqy2QkiPjEgN0FQbjhIg4kWtmLM7BgW6Z6VXZypnSs0iadcsqKhOBvtntivGdpFxBqT+Mj+VbuLKHw8NGGVtjqrkwg2zj61rn6Ei4jmsJlnlUuurJkGT9arFlKLIpztkH0plSsidGUjB6g0Ce2WKAmEYVR7vYelGYtZnhSaJlYZVxg1CThhXxVJOtSdPYiqUF/Gp8KUkHmpxzFEtJFuJpSBjPIen9ii5TNiBaeIb8RSL5VUtue39arWUphuAgQuZfLse29GS0VOKrJgDWhTPrkfpW55ls0eRITJvuFO+PSiTDbpx2OkDSB8Tmkrhjg+bHwoMnE9a5iTYjIJNIX5uHgLliMb+Xam+QniZiUPOWWTDoM5JzVGyu/aI8SJ4cgJDRk568x6VB/wCmsyG7hCnCsJC3Tccs/In51U16WIGARgg+lE603vDs8KnzR86RXiFuk7QSOEkUZwwx9K17aEkVJNtXut0J7UtxKwS+KOBiVDlW/vpVb+KT9WlmW4tAyHIqKbgQzNEwDKDkDqAaPZh7clCcox225GhcRjjEi61BYjmDgiq6o2JIpOT4PZtqIYDNGVTBbpg1J0TK66MSIzAEnYqO/rX0dmkdvH5FwepNXjNV4bs7JbZdTnLnmaBxQQhQQMTE58vPHrSfF+Oeynw4VLS8yxGyj+f5UW0n8aANIcnv3Hem2dQSXsut1JrTW+pBzBG9FuYBKmpQNQ3UitSGJjuFPxrkkSIKjeVWOFzXPW2oZtUqZ548pI3GadIJjIXGrG2amXYK4cbYpuyuPGjwffHMd/Wty/GbCIuZ2dhIFQqxHI0Kxu7n/GtJDtARpLYOFOM/DnT15ECwkAyc4b9axgxMRndTnA+tZkynVbaupX2qPuK6umsDT3fnEce7np2FLMDG/iMckHJJrzh0IjRpnk1O43Y148y3LPHHui+838qO+yqXAWe2IHIjnUmCcs/hyYDjb40W3utGIWIyTgAnn8KQ4pEj3C6nZM4YheeRTb9ENzytaqZ09we+Onxp+2mW4hDlSFYZ35Gk7S6jk+ylG5GO+qmYg5UArpxyBNMSHdWcsVwxSN2jDHS2nO3SvbSQw3aFsrnY52519Eqtp3VaBdKcDUo0/UUeh9i/E0LWrMvvL5hUtLwuuH2Ydehqw5V4HJOwQ5+lTeHwRtEwbc6jWbzTOiUeXlKIu3PI6VTghV7RUfDEDDEdalsBa3TRoCVJ5czg1WtFmiB1RnQ3fY0eKoHDYFsrPwlXSWkJb16fyoqwgICxy5610j63XCkA74NYLspOjBCnl6Uga6iBiLAAFMdOlITSSpCGjcjQc46EVVbDAp0YYqS3Jkb4GnyUF4fcvcXKqVUAAk0rxlHt7pZ4t1dfOvcjr9MVvg/lum33CkfiKZ4pgiLOM6iPwo78T1SEEyOupDv1B6Uf2kRK0krOUUAsCSQB3xWIbOFZRIxOnngHAquILaVNLQKARjbqPjVJarYLFDb3cKhgrKRtQE4W1ouiNjJHk4B5qO3rWxatCo9lk046N1odhxOdkIv4DA4JGO474rVz6P8AhK3s1F3LNJjQDkL60e4UzDQBqZmGB29a67uFluCybKdh60WJwFwBueZrGTo7TEFuqqFlIlb1GwoHELsq6w2yAsCNRA5elGAdkKoSuebdaHoht06YHU03+KMLLlftBpPUE0C1iklkY/8Aa5aj1pgQC6KtIvkG4U9fj+lM5VV5gKNs/pVJ9q0v7En77fSuo/jR/uyV1PA5JxqkdukCZMajSMtnYUa2iSGIpHtk5OTUwW/EHupJYAqqW3Vm2/v1qjCZlX7aEoe4OofUUyqoPHGmmuUigR8qcDIxnPWrHFIPA4cDEiySQqMkn3j1OaYmjjmUBwMjcHqPhWpGypVt6JO1aR4TcQkZLxiQ7aScY/WrSvhcllA9N6S4dw6KOzGhRqXJViN/rTAkCDDD6CtTiCii7tycGZfoaHd3EUlrJFEzFnUqGGRp9c1LupNV1qdWjjbAJxTDOpQaSNOMgg7Yo2nA0iQxeE7SP/Ezkmj23DxC2p5G/wBo5H40pdhngZYmKtjn39K7houZUKeOxVObE5+W9ZnfR+KoEUZJjRQx5kDc12M7ycu1ZUrGAFJY/vNS93dLCrH35AMhB/PtW+u2Xt9KkUAbAGk+UD8aV2DBl3B3FR24k95FG0ylJXADJ0TvVi0U+CI25jdfhWJ5bTZkME+VWHLFT+ILon1AbOM034vhqwKlgN8DnQ54Zb02rWzqYjq1sRkY2/Gm8qE+HEjiRA5Fd/TajcXRWSMtzVyVI6GqRihsbaRlUDYk+pqTczrdOuNlA696LxMM5uvLa6QMsMjYcjIz1r2aV7A+LHIFjbmre6DQvZIGfLrqY996dht2eaFLhG8LOQGGxxVJVweS4BjDSDwwRnJ5Vm/VfZGdx7u6t86xx2JpeHSxxEBmwMnoM7186IJbeL9u8ir9zoPhT5XOF4zTEfj+0GUsjLghV3GmrVkv2IllCjPY5x86Bwng89wokuR4UZ5D7x/SrLJY2MZAVBjqaPHxzmq1LficDTNBG2p1GSANv60lJrnnQaidTAY7UxxSYTOjxL+yB3xuc0nZyBpzqB23Hxot24ZwsXFxHbpqfIH3UHvNSt5K6QieVhj9xenwqddMwnWZmyAcMD+decWmmOhWULHjIAqvlqkG/wAYXtJXVG1/w11Y9q16x9dA2lQp2xtyosdxHJ+zkVvQGlI1E0QHiFNQBOn9a9Th8CD3mPxP9K7cuXBtiG2ZR8xUyUyQXEiytqV2yhx07U/Eqx7IWx2LE0jxG7gLrH4o1KdweQ+feimKXBrgSLJFndd/kaU4lfw2d/HbS6lMwyhAyPnQ+HzrBKJOakYOneu4mI+ITRSRxMXiDYbHLOP0p3/KzkYSRyLthge24pO5slkTTFI0Q/dG6/8AH9KRtNR4k8W4MaEnp8KtW1q7ASTONJGyqN/maJ/pXgE6lhVW3cDfHWgW8F6pYQh0UnOc4BqyPDjGcAepoc9yEXyhnPZafVaTkjvTCV8WNWI59frXR26i31SEAaRls/jSlxO9w/huWjTqq7E/OtG5f2dbdSAqgD1IFZ2Fw4ZaocCPUB3Y0YxiJQIzgDlvnFKCSRfLqIHxocousqY5mZCcHIBK0asU4lE0ijBDntyqhDBDY22hcKqjJJ/M0nw+WK2g8SWQGRunXFAv4pOJNE4uZYYkOQiY8x/i23rc6ZdcRz8RJcfZ26DUNXNvXFIPbwxsWVTk9Sf5VWZpSmgvkfnSclkZGBMzgdlC/pWbGpSNqkUnF4Wadw6oSItRwx33r6B3wgJPJ9vntUwWyW1zE5m94kKrDc7HlW+ISH2caDylU/IGmcQXmmr+TNu/+3NTbGaCNzLcEKAdgTTTvrjx3BFLW0MiSpMYkYdAzYI9RtzovNM6Vpr+WSP7NSi42BGCflUpVa4vovGct5uR5Vu8uJQv2UJJ+NZsSDcQsR5uuRjfFV5qnEN3cISOQ8sA1i0OYVHQbEetM8R/ys5AJxGxwOu1SeFXfixqzgpq8rA8wf7/ADpvFHcE4hagrkZ8NiAw7UO/XxLc5OSBqHyqjJh0ZG5EYNIv5Tpbn17Gs2GI2n0rqteNHXVn1a9j7jI8h0t8BQ4VvXkZC0Y7MQMY7/0prEcqB42DAjIIOQawB58SgaR7pGQc/Wu2OYoURKNUwZupAFJSG1i5Rr9BToMX9iiK8SbhQD3xVYtR2BJLRQMPVVp3hTFoZM41B+nbH/mmXuVPJh9c1NtTJBxOSZpvsJGIEeMY9frWcyndg88Wm6ZgowyZBxvz3H5UpokFyJPEkVFXAQMcE/CqV+xiieRU1sgJC5xmpdk8skbTzvqaTzKgGAg6U3tQUh8hjzG+5omsP183Y15BE9xGsjZj1DOH2NLcSijtgn22dWc52ovHK7FkIOzjP4YpeSMHdDn0pdLtxtkSL8d6KsyufLkEDOCP51ndOY8DkHB3o0cqrjJ0jv0/pSDR3Mc58KMyxNvjPu+maeiiyvm2J5gkH8qpqe3zrDCZnBCAjJG/zodrehlzDIrr6GiWXCzreSYEQqx0ITkH1pyPhqTXkVy/OLO3ftn4Uzxq2CIkphaSbTGAMjNChNw7BtMYj575zTd/KEiCDm2wHp1pZZNRVB9K1exHptrQ3Iu5ow0sYIWRiTpB7DkKTnzIoVRgM2cdhVQRJj7Q7dsUiAmtyp1D7p7CiqFWuVhwrnz4Ogd6Lb3byLh4mXA3bbB/nTUFrAyPJKisxGMnmB6fOl7yJlsCsbFSq+Yjt1qyxcBe1QybLIh+eDXusqQycxuDUpPDjXyqABzZjkmnLCGBpjK2ST0ycfSiW02OuuJ3MMmiUq8Mg38uCB1pq4iU6nRQDz2qgHQJhAvw6UgGbRh/eGxxVYo1DP4kQJ94bNQLpwXUD3gN6zbWczXDzC4OgEgRYGCKXeC7biZZFVoCoUg7aSOuevwo5PA2a6j+zep+ldVh0GWSSyJlt9WjmyDkPXFO8P4lFfAhQdS89jgfOl+Gt7YCH8pXGcdafa3EcQSJgqj7oUAfhWpPsYpS8t3Lk20h0tuVVsYNeWNkEBe41yuTsrnIUUaNZHkKKrH+LpXly/spPiMRgZJGeVWTtbejBGB0Uch0o0qCC0lBGSUJb12pXhTpdytLr8RI+/fpzpniAaWF442AZuee1anWgpa3ntEWl9pF2Iz9KPaWYiGX3x7q9hSHDrZlujNKCpTyhO57/Smb7ikdsNEfnk/AfGidbTe+DFzLHAmqQ/AdWqLPK88pZ+R5AcgO1DDS3Nw7MS5IGT2phYyhAcYrFt8jJgSWsbbgaT6ChtIIXKSsqkdzink8p2ww9a8McT3aTvH5kXAJqTxFkdQQhA9Rim7G2dpMtso55rPtsKyCIMS56KhP41QeaGBQpkUD61uYzy1MyqN+WcfE16WWKIs7BVAyxPQVGh4n7RxXw5k8KFAdBY8z3pri1wrL4MZyD72Pyp9uFidNxE3DGURsudlVug6U9YzW8UYZpFdyMtjck/yqXo1EDG52A70zb27Q6nd0UkYCDc/OsS3WrgPHb+SWIRxP4WtwOe5Hr6U2CEQ9FTmfhSV1ZyzFnBRz0XlWrSK8mVIbgFWZsHByPjRzp4P2sry2iShGwyhsY5Zrrli0EiLuXUgCq0MKoEjjGlVGAPShz20EUEqqmzKck7n5dq3fHhjUPh3AEm+1vJHd/uqrYVf1qsvDjbqBbhcdiK3CNKKRvtzzRVuCDpcMvqdx9aZJFbakCWUSuk0ZjIOVBHMUGWQa/jVi6hS7TS3P7jjoa+cWOa6cRoCrfvHpWPJqHrOGR5vEEpjhQefAzq7CvZJwoLMQq9zTMUAjiCtIW6nA2JoN0luUzJGGC75xkinMi3aD43pJ/wADXV3t8P8Aqr/zrqNhyscD98/CqsvKurqZ0zRLX3PmaFee9ef/AK/8q6urbNKf9Lf/AE6b/wB3+QqgP2z/AOwf/wBV1dR49Q3ug3H+XPwNfOT8krq6sefbXia4d78vwH5U9cfsl/3V1dROlewloh90fGurqUZT9nS9z7xrq6tXpmJ0vOnJ/ePwFdXViNlJf8xb/wC4fnVCb3q6uqgrUVM2P+YHz/Kurq3Aqx/taXv/ANk/wrq6tXpmdlrT3TTP3G+FdXVTpfUn/tSfP8qxw7m/+2urq5ePbpejLcqncW/yUv8Atrq6ny6Hj2+Srq6urg6v/9k="/>
          <p:cNvSpPr>
            <a:spLocks noChangeAspect="1" noChangeArrowheads="1"/>
          </p:cNvSpPr>
          <p:nvPr/>
        </p:nvSpPr>
        <p:spPr bwMode="auto">
          <a:xfrm>
            <a:off x="663324" y="312611"/>
            <a:ext cx="329908" cy="30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8" tIns="47885" rIns="95768" bIns="47885"/>
          <a:lstStyle/>
          <a:p>
            <a:endParaRPr lang="en-US">
              <a:solidFill>
                <a:srgbClr val="000000"/>
              </a:solidFill>
            </a:endParaRPr>
          </a:p>
        </p:txBody>
      </p:sp>
      <p:pic>
        <p:nvPicPr>
          <p:cNvPr id="41002" name="Picture 29" descr="https://encrypted-tbn3.gstatic.com/images?q=tbn:ANd9GcTRQ4bcfHDESPC8bQJug98wEQopb0mIcWRLQsLW4O8QjEp5dvYT7g"/>
          <p:cNvPicPr>
            <a:picLocks noChangeAspect="1" noChangeArrowheads="1"/>
          </p:cNvPicPr>
          <p:nvPr/>
        </p:nvPicPr>
        <p:blipFill>
          <a:blip r:embed="rId38" cstate="email">
            <a:extLst>
              <a:ext uri="{28A0092B-C50C-407E-A947-70E740481C1C}">
                <a14:useLocalDpi xmlns:a14="http://schemas.microsoft.com/office/drawing/2010/main" val="0"/>
              </a:ext>
            </a:extLst>
          </a:blip>
          <a:srcRect b="25096"/>
          <a:stretch>
            <a:fillRect/>
          </a:stretch>
        </p:blipFill>
        <p:spPr bwMode="auto">
          <a:xfrm>
            <a:off x="4974935" y="4963515"/>
            <a:ext cx="819504" cy="566911"/>
          </a:xfrm>
          <a:prstGeom prst="rect">
            <a:avLst/>
          </a:prstGeom>
          <a:noFill/>
          <a:ln>
            <a:noFill/>
          </a:ln>
          <a:effectLst>
            <a:outerShdw blurRad="50800"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3" name="Picture 31" descr="https://encrypted-tbn2.gstatic.com/images?q=tbn:ANd9GcRqjy9vqZD3PxK423M4WS4Qp-gFGoZSD4aBXGQ2-BezX1bLWjxF"/>
          <p:cNvPicPr>
            <a:picLocks noChangeAspect="1" noChangeArrowheads="1"/>
          </p:cNvPicPr>
          <p:nvPr/>
        </p:nvPicPr>
        <p:blipFill>
          <a:blip r:embed="rId39" cstate="email">
            <a:extLst>
              <a:ext uri="{28A0092B-C50C-407E-A947-70E740481C1C}">
                <a14:useLocalDpi xmlns:a14="http://schemas.microsoft.com/office/drawing/2010/main" val="0"/>
              </a:ext>
            </a:extLst>
          </a:blip>
          <a:srcRect/>
          <a:stretch>
            <a:fillRect/>
          </a:stretch>
        </p:blipFill>
        <p:spPr bwMode="auto">
          <a:xfrm>
            <a:off x="5859368" y="4963516"/>
            <a:ext cx="819504" cy="565290"/>
          </a:xfrm>
          <a:prstGeom prst="rect">
            <a:avLst/>
          </a:prstGeom>
          <a:noFill/>
          <a:ln>
            <a:noFill/>
          </a:ln>
          <a:effectLst>
            <a:outerShdw blurRad="50800"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4" name="Picture 33" descr="https://encrypted-tbn0.gstatic.com/images?q=tbn:ANd9GcRu0D-mT3m8sgOOpESYvjLKrGmyM_jvK5yfM6btwlPQKKUoHvbXeg"/>
          <p:cNvPicPr>
            <a:picLocks noChangeAspect="1" noChangeArrowheads="1"/>
          </p:cNvPicPr>
          <p:nvPr/>
        </p:nvPicPr>
        <p:blipFill>
          <a:blip r:embed="rId40" cstate="email">
            <a:extLst>
              <a:ext uri="{28A0092B-C50C-407E-A947-70E740481C1C}">
                <a14:useLocalDpi xmlns:a14="http://schemas.microsoft.com/office/drawing/2010/main" val="0"/>
              </a:ext>
            </a:extLst>
          </a:blip>
          <a:srcRect/>
          <a:stretch>
            <a:fillRect/>
          </a:stretch>
        </p:blipFill>
        <p:spPr bwMode="auto">
          <a:xfrm>
            <a:off x="6743807" y="4963515"/>
            <a:ext cx="817749" cy="566911"/>
          </a:xfrm>
          <a:prstGeom prst="rect">
            <a:avLst/>
          </a:prstGeom>
          <a:noFill/>
          <a:ln>
            <a:noFill/>
          </a:ln>
          <a:effectLst>
            <a:outerShdw blurRad="50800"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5" name="Picture 35" descr="http://healthclap.com/wp-content/uploads/2012/10/health-benefits-of-cashew-nuts.jpg"/>
          <p:cNvPicPr>
            <a:picLocks noChangeAspect="1" noChangeArrowheads="1"/>
          </p:cNvPicPr>
          <p:nvPr/>
        </p:nvPicPr>
        <p:blipFill>
          <a:blip r:embed="rId41" cstate="email">
            <a:extLst>
              <a:ext uri="{28A0092B-C50C-407E-A947-70E740481C1C}">
                <a14:useLocalDpi xmlns:a14="http://schemas.microsoft.com/office/drawing/2010/main" val="0"/>
              </a:ext>
            </a:extLst>
          </a:blip>
          <a:srcRect/>
          <a:stretch>
            <a:fillRect/>
          </a:stretch>
        </p:blipFill>
        <p:spPr bwMode="auto">
          <a:xfrm>
            <a:off x="7626484" y="4963511"/>
            <a:ext cx="819505" cy="586348"/>
          </a:xfrm>
          <a:prstGeom prst="rect">
            <a:avLst/>
          </a:prstGeom>
          <a:noFill/>
          <a:ln>
            <a:noFill/>
          </a:ln>
          <a:effectLst>
            <a:outerShdw blurRad="50800"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6" name="Picture 43" descr="http://www.arcticbuyingco.com/wp-content/uploads/2012/01/beef.jpg"/>
          <p:cNvPicPr>
            <a:picLocks noChangeAspect="1" noChangeArrowheads="1"/>
          </p:cNvPicPr>
          <p:nvPr/>
        </p:nvPicPr>
        <p:blipFill>
          <a:blip r:embed="rId42" cstate="email">
            <a:extLst>
              <a:ext uri="{28A0092B-C50C-407E-A947-70E740481C1C}">
                <a14:useLocalDpi xmlns:a14="http://schemas.microsoft.com/office/drawing/2010/main" val="0"/>
              </a:ext>
            </a:extLst>
          </a:blip>
          <a:srcRect t="19695"/>
          <a:stretch>
            <a:fillRect/>
          </a:stretch>
        </p:blipFill>
        <p:spPr bwMode="auto">
          <a:xfrm>
            <a:off x="8533725" y="4963511"/>
            <a:ext cx="819504" cy="607404"/>
          </a:xfrm>
          <a:prstGeom prst="rect">
            <a:avLst/>
          </a:prstGeom>
          <a:noFill/>
          <a:ln>
            <a:noFill/>
          </a:ln>
          <a:effectLst>
            <a:outerShdw blurRad="50800"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97" name="Picture 151" descr="https://lh6.googleusercontent.com/-njvCmxNywCM/TYY6FzYA3tI/AAAAAAAAD6I/Egud1SCxavU/s1600/yams.jpg"/>
          <p:cNvPicPr>
            <a:picLocks noChangeAspect="1" noChangeArrowheads="1"/>
          </p:cNvPicPr>
          <p:nvPr/>
        </p:nvPicPr>
        <p:blipFill>
          <a:blip r:embed="rId43" cstate="email">
            <a:extLst>
              <a:ext uri="{28A0092B-C50C-407E-A947-70E740481C1C}">
                <a14:useLocalDpi xmlns:a14="http://schemas.microsoft.com/office/drawing/2010/main" val="0"/>
              </a:ext>
            </a:extLst>
          </a:blip>
          <a:srcRect/>
          <a:stretch>
            <a:fillRect/>
          </a:stretch>
        </p:blipFill>
        <p:spPr bwMode="auto">
          <a:xfrm>
            <a:off x="1409132" y="4934355"/>
            <a:ext cx="935322" cy="678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8" y="6118662"/>
            <a:ext cx="9906001" cy="739338"/>
          </a:xfrm>
          <a:prstGeom prst="rect">
            <a:avLst/>
          </a:prstGeom>
          <a:solidFill>
            <a:srgbClr val="FFFFFF"/>
          </a:solidFill>
          <a:ln w="9525" cap="flat" cmpd="sng" algn="ctr">
            <a:noFill/>
            <a:prstDash val="solid"/>
            <a:round/>
            <a:headEnd type="none" w="med" len="med"/>
            <a:tailEnd type="none" w="med" len="med"/>
          </a:ln>
          <a:effectLst/>
          <a:extLst/>
        </p:spPr>
        <p:txBody>
          <a:bodyPr vert="horz" wrap="square" lIns="97710" tIns="48855" rIns="97710" bIns="48855" numCol="1" rtlCol="0" anchor="t" anchorCtr="0" compatLnSpc="1">
            <a:prstTxWarp prst="textNoShape">
              <a:avLst/>
            </a:prstTxWarp>
          </a:bodyPr>
          <a:lstStyle/>
          <a:p>
            <a:pPr defTabSz="956745">
              <a:buClr>
                <a:schemeClr val="tx2"/>
              </a:buClr>
            </a:pPr>
            <a:endParaRPr lang="en-US" dirty="0">
              <a:solidFill>
                <a:srgbClr val="456332"/>
              </a:solidFill>
            </a:endParaRPr>
          </a:p>
        </p:txBody>
      </p:sp>
      <p:sp>
        <p:nvSpPr>
          <p:cNvPr id="54275" name="Title 2"/>
          <p:cNvSpPr>
            <a:spLocks noGrp="1"/>
          </p:cNvSpPr>
          <p:nvPr>
            <p:ph type="title"/>
          </p:nvPr>
        </p:nvSpPr>
        <p:spPr>
          <a:xfrm>
            <a:off x="70971" y="312199"/>
            <a:ext cx="9438523" cy="911916"/>
          </a:xfrm>
        </p:spPr>
        <p:txBody>
          <a:bodyPr/>
          <a:lstStyle/>
          <a:p>
            <a:pPr eaLnBrk="1" hangingPunct="1"/>
            <a:r>
              <a:rPr lang="en-US" sz="2400" dirty="0">
                <a:solidFill>
                  <a:srgbClr val="FF0000"/>
                </a:solidFill>
                <a:latin typeface="Arial" charset="0"/>
                <a:ea typeface="ＭＳ Ｐゴシック" charset="0"/>
              </a:rPr>
              <a:t/>
            </a:r>
            <a:br>
              <a:rPr lang="en-US" sz="2400" dirty="0">
                <a:solidFill>
                  <a:srgbClr val="FF0000"/>
                </a:solidFill>
                <a:latin typeface="Arial" charset="0"/>
                <a:ea typeface="ＭＳ Ｐゴシック" charset="0"/>
              </a:rPr>
            </a:br>
            <a:r>
              <a:rPr lang="en-US" sz="2400" dirty="0">
                <a:solidFill>
                  <a:srgbClr val="FF0000"/>
                </a:solidFill>
                <a:latin typeface="Arial" charset="0"/>
                <a:ea typeface="ＭＳ Ｐゴシック" charset="0"/>
              </a:rPr>
              <a:t>We Are </a:t>
            </a:r>
            <a:r>
              <a:rPr lang="en-US" sz="2400" dirty="0" smtClean="0">
                <a:solidFill>
                  <a:srgbClr val="FF0000"/>
                </a:solidFill>
                <a:latin typeface="Arial" charset="0"/>
                <a:ea typeface="ＭＳ Ｐゴシック" charset="0"/>
              </a:rPr>
              <a:t>Turning </a:t>
            </a:r>
            <a:r>
              <a:rPr lang="en-US" sz="2400" dirty="0">
                <a:solidFill>
                  <a:srgbClr val="FF0000"/>
                </a:solidFill>
                <a:latin typeface="Arial" charset="0"/>
                <a:ea typeface="ＭＳ Ｐゴシック" charset="0"/>
              </a:rPr>
              <a:t>Nigeria Into the Largest </a:t>
            </a:r>
            <a:r>
              <a:rPr lang="en-US" sz="2400" dirty="0" smtClean="0">
                <a:solidFill>
                  <a:srgbClr val="FF0000"/>
                </a:solidFill>
                <a:latin typeface="Arial" charset="0"/>
                <a:ea typeface="ＭＳ Ｐゴシック" charset="0"/>
              </a:rPr>
              <a:t>Cassava </a:t>
            </a:r>
            <a:r>
              <a:rPr lang="en-US" sz="2400" dirty="0">
                <a:solidFill>
                  <a:srgbClr val="FF0000"/>
                </a:solidFill>
                <a:latin typeface="Arial" charset="0"/>
                <a:ea typeface="ＭＳ Ｐゴシック" charset="0"/>
              </a:rPr>
              <a:t>Processor In the World</a:t>
            </a:r>
            <a:endParaRPr lang="en-US" sz="2100" dirty="0">
              <a:solidFill>
                <a:srgbClr val="FF0000"/>
              </a:solidFill>
              <a:latin typeface="Arial" charset="0"/>
              <a:ea typeface="ＭＳ Ｐゴシック" charset="0"/>
            </a:endParaRPr>
          </a:p>
        </p:txBody>
      </p:sp>
      <p:sp>
        <p:nvSpPr>
          <p:cNvPr id="25" name="Rectangle 24"/>
          <p:cNvSpPr/>
          <p:nvPr>
            <p:custDataLst>
              <p:tags r:id="rId1"/>
            </p:custDataLst>
          </p:nvPr>
        </p:nvSpPr>
        <p:spPr bwMode="auto">
          <a:xfrm>
            <a:off x="4083336" y="1116556"/>
            <a:ext cx="5785673" cy="492443"/>
          </a:xfrm>
          <a:prstGeom prst="rect">
            <a:avLst/>
          </a:prstGeom>
          <a:noFill/>
          <a:ln w="9525" cap="flat" cmpd="sng" algn="ctr">
            <a:noFill/>
            <a:prstDash val="solid"/>
            <a:round/>
            <a:headEnd type="none" w="med" len="med"/>
            <a:tailEnd type="none" w="med" len="med"/>
          </a:ln>
          <a:effectLst/>
          <a:extLst/>
        </p:spPr>
        <p:txBody>
          <a:bodyPr wrap="square" lIns="0" tIns="0" rIns="0" bIns="0">
            <a:spAutoFit/>
          </a:bodyPr>
          <a:lstStyle/>
          <a:p>
            <a:pPr defTabSz="956642">
              <a:buClr>
                <a:schemeClr val="tx2"/>
              </a:buClr>
              <a:defRPr/>
            </a:pPr>
            <a:r>
              <a:rPr lang="en-GB" sz="1600" b="1" dirty="0">
                <a:solidFill>
                  <a:srgbClr val="D00000"/>
                </a:solidFill>
                <a:latin typeface="+mn-lt"/>
                <a:cs typeface="Calibri"/>
              </a:rPr>
              <a:t>Nigeria is the largest Cassava Growing Country in the World...</a:t>
            </a:r>
          </a:p>
        </p:txBody>
      </p:sp>
      <p:graphicFrame>
        <p:nvGraphicFramePr>
          <p:cNvPr id="4" name="Object 23"/>
          <p:cNvGraphicFramePr>
            <a:graphicFrameLocks/>
          </p:cNvGraphicFramePr>
          <p:nvPr>
            <p:custDataLst>
              <p:tags r:id="rId2"/>
            </p:custDataLst>
            <p:extLst>
              <p:ext uri="{D42A27DB-BD31-4B8C-83A1-F6EECF244321}">
                <p14:modId xmlns:p14="http://schemas.microsoft.com/office/powerpoint/2010/main" val="1018746313"/>
              </p:ext>
            </p:extLst>
          </p:nvPr>
        </p:nvGraphicFramePr>
        <p:xfrm>
          <a:off x="4016488" y="1849327"/>
          <a:ext cx="5563136" cy="1664426"/>
        </p:xfrm>
        <a:graphic>
          <a:graphicData uri="http://schemas.openxmlformats.org/drawingml/2006/chart">
            <c:chart xmlns:c="http://schemas.openxmlformats.org/drawingml/2006/chart" xmlns:r="http://schemas.openxmlformats.org/officeDocument/2006/relationships" r:id="rId26"/>
          </a:graphicData>
        </a:graphic>
      </p:graphicFrame>
      <p:sp>
        <p:nvSpPr>
          <p:cNvPr id="54279" name="Rectangle 34"/>
          <p:cNvSpPr txBox="1">
            <a:spLocks/>
          </p:cNvSpPr>
          <p:nvPr>
            <p:custDataLst>
              <p:tags r:id="rId3"/>
            </p:custDataLst>
          </p:nvPr>
        </p:nvSpPr>
        <p:spPr bwMode="gray">
          <a:xfrm>
            <a:off x="4029822" y="1638598"/>
            <a:ext cx="3525448" cy="3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947" tIns="76947" rIns="76947" bIns="76947" anchor="ctr"/>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buClr>
                <a:schemeClr val="tx2"/>
              </a:buClr>
            </a:pPr>
            <a:r>
              <a:rPr lang="en-US" b="1" dirty="0">
                <a:solidFill>
                  <a:srgbClr val="263B19"/>
                </a:solidFill>
              </a:rPr>
              <a:t>Raw cassava production</a:t>
            </a:r>
          </a:p>
          <a:p>
            <a:pPr eaLnBrk="1" hangingPunct="1">
              <a:buClr>
                <a:schemeClr val="tx2"/>
              </a:buClr>
            </a:pPr>
            <a:r>
              <a:rPr lang="en-US" dirty="0">
                <a:solidFill>
                  <a:schemeClr val="tx1"/>
                </a:solidFill>
              </a:rPr>
              <a:t>Mt, 2010</a:t>
            </a:r>
          </a:p>
        </p:txBody>
      </p:sp>
      <p:sp>
        <p:nvSpPr>
          <p:cNvPr id="54280" name="Rectangle 34"/>
          <p:cNvSpPr txBox="1">
            <a:spLocks/>
          </p:cNvSpPr>
          <p:nvPr>
            <p:custDataLst>
              <p:tags r:id="rId4"/>
            </p:custDataLst>
          </p:nvPr>
        </p:nvSpPr>
        <p:spPr bwMode="gray">
          <a:xfrm>
            <a:off x="4146319" y="4409865"/>
            <a:ext cx="5121008" cy="471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947" tIns="76947" rIns="76947" bIns="76947" anchor="ctr"/>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buClr>
                <a:schemeClr val="tx2"/>
              </a:buClr>
            </a:pPr>
            <a:r>
              <a:rPr lang="en-US" b="1" dirty="0">
                <a:solidFill>
                  <a:srgbClr val="263B19"/>
                </a:solidFill>
              </a:rPr>
              <a:t>Cassava processed for industry</a:t>
            </a:r>
            <a:r>
              <a:rPr lang="en-US" b="1" baseline="30000" dirty="0">
                <a:solidFill>
                  <a:srgbClr val="263B19"/>
                </a:solidFill>
              </a:rPr>
              <a:t>1</a:t>
            </a:r>
          </a:p>
          <a:p>
            <a:pPr eaLnBrk="1" hangingPunct="1">
              <a:buClr>
                <a:schemeClr val="tx2"/>
              </a:buClr>
            </a:pPr>
            <a:r>
              <a:rPr lang="en-US" dirty="0">
                <a:solidFill>
                  <a:schemeClr val="tx1"/>
                </a:solidFill>
              </a:rPr>
              <a:t>%, 2010 </a:t>
            </a:r>
          </a:p>
        </p:txBody>
      </p:sp>
      <p:sp>
        <p:nvSpPr>
          <p:cNvPr id="54281" name="Rectangle 40"/>
          <p:cNvSpPr>
            <a:spLocks noGrp="1" noChangeArrowheads="1"/>
          </p:cNvSpPr>
          <p:nvPr>
            <p:custDataLst>
              <p:tags r:id="rId5"/>
            </p:custDataLst>
          </p:nvPr>
        </p:nvSpPr>
        <p:spPr bwMode="gray">
          <a:xfrm>
            <a:off x="4421281" y="3341571"/>
            <a:ext cx="899142" cy="233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56745">
              <a:buClr>
                <a:schemeClr val="tx2"/>
              </a:buClr>
            </a:pPr>
            <a:fld id="{2E9C5540-4E3E-1748-8A7F-AD59E954542C}" type="datetime'''''''Ni''ge''''''''''''''''''''r''i''''''''''''a'' '''''''">
              <a:rPr lang="en-US" sz="1500">
                <a:solidFill>
                  <a:schemeClr val="tx1"/>
                </a:solidFill>
                <a:latin typeface="Calibri" charset="0"/>
                <a:cs typeface="Calibri" charset="0"/>
                <a:sym typeface="Calibri" charset="0"/>
              </a:rPr>
              <a:pPr defTabSz="956745">
                <a:buClr>
                  <a:schemeClr val="tx2"/>
                </a:buClr>
              </a:pPr>
              <a:t>Nigeria </a:t>
            </a:fld>
            <a:endParaRPr lang="es-ES" sz="1500" dirty="0">
              <a:solidFill>
                <a:schemeClr val="tx1"/>
              </a:solidFill>
              <a:latin typeface="Calibri" charset="0"/>
              <a:cs typeface="Calibri" charset="0"/>
              <a:sym typeface="Calibri" charset="0"/>
            </a:endParaRPr>
          </a:p>
        </p:txBody>
      </p:sp>
      <p:sp>
        <p:nvSpPr>
          <p:cNvPr id="54282" name="Rectangle 44"/>
          <p:cNvSpPr>
            <a:spLocks noGrp="1" noChangeArrowheads="1"/>
          </p:cNvSpPr>
          <p:nvPr>
            <p:custDataLst>
              <p:tags r:id="rId6"/>
            </p:custDataLst>
          </p:nvPr>
        </p:nvSpPr>
        <p:spPr bwMode="gray">
          <a:xfrm>
            <a:off x="8489060" y="3353576"/>
            <a:ext cx="845412" cy="20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56745">
              <a:buClr>
                <a:schemeClr val="tx2"/>
              </a:buClr>
            </a:pPr>
            <a:fld id="{B70BB292-8DEA-8647-B7C8-72270722E30C}" type="datetime'T''''''h''''a''''''i''''''''''''l''''a''''n''''''''''d'''''''">
              <a:rPr lang="en-US" sz="1500">
                <a:solidFill>
                  <a:schemeClr val="tx1"/>
                </a:solidFill>
                <a:latin typeface="Calibri" charset="0"/>
                <a:cs typeface="Calibri" charset="0"/>
                <a:sym typeface="Calibri" charset="0"/>
              </a:rPr>
              <a:pPr defTabSz="956745">
                <a:buClr>
                  <a:schemeClr val="tx2"/>
                </a:buClr>
              </a:pPr>
              <a:t>Thailand</a:t>
            </a:fld>
            <a:endParaRPr lang="es-ES" sz="1500" dirty="0">
              <a:solidFill>
                <a:schemeClr val="tx1"/>
              </a:solidFill>
              <a:latin typeface="Calibri" charset="0"/>
              <a:cs typeface="Calibri" charset="0"/>
              <a:sym typeface="Calibri" charset="0"/>
            </a:endParaRPr>
          </a:p>
        </p:txBody>
      </p:sp>
      <p:sp>
        <p:nvSpPr>
          <p:cNvPr id="54283" name="Rectangle 43"/>
          <p:cNvSpPr>
            <a:spLocks noGrp="1" noChangeArrowheads="1"/>
          </p:cNvSpPr>
          <p:nvPr>
            <p:custDataLst>
              <p:tags r:id="rId7"/>
            </p:custDataLst>
          </p:nvPr>
        </p:nvSpPr>
        <p:spPr bwMode="gray">
          <a:xfrm>
            <a:off x="7098164" y="3353575"/>
            <a:ext cx="871537" cy="173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56745">
              <a:buClr>
                <a:schemeClr val="tx2"/>
              </a:buClr>
            </a:pPr>
            <a:fld id="{469B451F-427A-3B4A-8647-058DC9A04B63}" type="datetime'''''''I''n''d''''''''''''one''s''i''''a'''''''''''''''">
              <a:rPr lang="en-US" sz="1500">
                <a:solidFill>
                  <a:schemeClr val="tx1"/>
                </a:solidFill>
                <a:latin typeface="Calibri" charset="0"/>
                <a:cs typeface="Calibri" charset="0"/>
                <a:sym typeface="Calibri" charset="0"/>
              </a:rPr>
              <a:pPr defTabSz="956745">
                <a:buClr>
                  <a:schemeClr val="tx2"/>
                </a:buClr>
              </a:pPr>
              <a:t>Indonesia</a:t>
            </a:fld>
            <a:endParaRPr lang="es-ES" sz="1500" dirty="0">
              <a:solidFill>
                <a:schemeClr val="tx1"/>
              </a:solidFill>
              <a:latin typeface="Calibri" charset="0"/>
              <a:cs typeface="Calibri" charset="0"/>
              <a:sym typeface="Calibri" charset="0"/>
            </a:endParaRPr>
          </a:p>
        </p:txBody>
      </p:sp>
      <p:sp>
        <p:nvSpPr>
          <p:cNvPr id="54284" name="Rectangle 41"/>
          <p:cNvSpPr>
            <a:spLocks noGrp="1" noChangeArrowheads="1"/>
          </p:cNvSpPr>
          <p:nvPr>
            <p:custDataLst>
              <p:tags r:id="rId8"/>
            </p:custDataLst>
          </p:nvPr>
        </p:nvSpPr>
        <p:spPr bwMode="gray">
          <a:xfrm>
            <a:off x="5857533" y="3329581"/>
            <a:ext cx="931694" cy="24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56745">
              <a:buClr>
                <a:schemeClr val="tx2"/>
              </a:buClr>
            </a:pPr>
            <a:fld id="{6DFC12AB-3377-6C4E-91E6-522C96090FBB}" type="datetime'''B''r''a''z''''''''''''''''''''''''''''''''il'''">
              <a:rPr lang="en-US" sz="1500">
                <a:solidFill>
                  <a:schemeClr val="tx1"/>
                </a:solidFill>
                <a:latin typeface="Calibri" charset="0"/>
                <a:cs typeface="Calibri" charset="0"/>
                <a:sym typeface="Calibri" charset="0"/>
              </a:rPr>
              <a:pPr defTabSz="956745">
                <a:buClr>
                  <a:schemeClr val="tx2"/>
                </a:buClr>
              </a:pPr>
              <a:t>Brazil</a:t>
            </a:fld>
            <a:endParaRPr lang="es-ES" sz="1500" dirty="0">
              <a:solidFill>
                <a:schemeClr val="tx1"/>
              </a:solidFill>
              <a:latin typeface="Calibri" charset="0"/>
              <a:cs typeface="Calibri" charset="0"/>
              <a:sym typeface="Calibri" charset="0"/>
            </a:endParaRPr>
          </a:p>
        </p:txBody>
      </p:sp>
      <p:pic>
        <p:nvPicPr>
          <p:cNvPr id="54285" name="Picture 37" descr="Nigeria"/>
          <p:cNvPicPr>
            <a:picLocks noChangeArrowheads="1"/>
          </p:cNvPicPr>
          <p:nvPr>
            <p:custDataLst>
              <p:tags r:id="rId9"/>
            </p:custDataLst>
          </p:nvPr>
        </p:nvPicPr>
        <p:blipFill>
          <a:blip r:embed="rId27" cstate="email">
            <a:extLst>
              <a:ext uri="{28A0092B-C50C-407E-A947-70E740481C1C}">
                <a14:useLocalDpi xmlns:a14="http://schemas.microsoft.com/office/drawing/2010/main" val="0"/>
              </a:ext>
            </a:extLst>
          </a:blip>
          <a:srcRect/>
          <a:stretch>
            <a:fillRect/>
          </a:stretch>
        </p:blipFill>
        <p:spPr bwMode="gray">
          <a:xfrm>
            <a:off x="4528692" y="3517516"/>
            <a:ext cx="393081" cy="35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6" name="Picture 12"/>
          <p:cNvPicPr>
            <a:picLocks noChangeArrowheads="1"/>
          </p:cNvPicPr>
          <p:nvPr>
            <p:custDataLst>
              <p:tags r:id="rId10"/>
            </p:custDataLst>
          </p:nvPr>
        </p:nvPicPr>
        <p:blipFill>
          <a:blip r:embed="rId28" cstate="email">
            <a:extLst>
              <a:ext uri="{28A0092B-C50C-407E-A947-70E740481C1C}">
                <a14:useLocalDpi xmlns:a14="http://schemas.microsoft.com/office/drawing/2010/main" val="0"/>
              </a:ext>
            </a:extLst>
          </a:blip>
          <a:srcRect/>
          <a:stretch>
            <a:fillRect/>
          </a:stretch>
        </p:blipFill>
        <p:spPr bwMode="gray">
          <a:xfrm>
            <a:off x="5883527" y="3529514"/>
            <a:ext cx="393081" cy="35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7" name="Picture 10" descr="Thailand"/>
          <p:cNvPicPr>
            <a:picLocks noChangeArrowheads="1"/>
          </p:cNvPicPr>
          <p:nvPr>
            <p:custDataLst>
              <p:tags r:id="rId11"/>
            </p:custDataLst>
          </p:nvPr>
        </p:nvPicPr>
        <p:blipFill>
          <a:blip r:embed="rId29" cstate="email">
            <a:extLst>
              <a:ext uri="{28A0092B-C50C-407E-A947-70E740481C1C}">
                <a14:useLocalDpi xmlns:a14="http://schemas.microsoft.com/office/drawing/2010/main" val="0"/>
              </a:ext>
            </a:extLst>
          </a:blip>
          <a:srcRect/>
          <a:stretch>
            <a:fillRect/>
          </a:stretch>
        </p:blipFill>
        <p:spPr bwMode="gray">
          <a:xfrm>
            <a:off x="8590845" y="3548598"/>
            <a:ext cx="394836" cy="35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8" name="Picture 4" descr="Indonesia"/>
          <p:cNvPicPr>
            <a:picLocks noChangeArrowheads="1"/>
          </p:cNvPicPr>
          <p:nvPr>
            <p:custDataLst>
              <p:tags r:id="rId12"/>
            </p:custDataLst>
          </p:nvPr>
        </p:nvPicPr>
        <p:blipFill>
          <a:blip r:embed="rId30" cstate="email">
            <a:extLst>
              <a:ext uri="{28A0092B-C50C-407E-A947-70E740481C1C}">
                <a14:useLocalDpi xmlns:a14="http://schemas.microsoft.com/office/drawing/2010/main" val="0"/>
              </a:ext>
            </a:extLst>
          </a:blip>
          <a:srcRect/>
          <a:stretch>
            <a:fillRect/>
          </a:stretch>
        </p:blipFill>
        <p:spPr bwMode="gray">
          <a:xfrm>
            <a:off x="7301781" y="3565508"/>
            <a:ext cx="393081" cy="35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Object 25"/>
          <p:cNvGraphicFramePr>
            <a:graphicFrameLocks/>
          </p:cNvGraphicFramePr>
          <p:nvPr>
            <p:custDataLst>
              <p:tags r:id="rId13"/>
            </p:custDataLst>
            <p:extLst>
              <p:ext uri="{D42A27DB-BD31-4B8C-83A1-F6EECF244321}">
                <p14:modId xmlns:p14="http://schemas.microsoft.com/office/powerpoint/2010/main" val="3229833840"/>
              </p:ext>
            </p:extLst>
          </p:nvPr>
        </p:nvGraphicFramePr>
        <p:xfrm>
          <a:off x="4018070" y="4513836"/>
          <a:ext cx="5614540" cy="1739662"/>
        </p:xfrm>
        <a:graphic>
          <a:graphicData uri="http://schemas.openxmlformats.org/drawingml/2006/chart">
            <c:chart xmlns:c="http://schemas.openxmlformats.org/drawingml/2006/chart" xmlns:r="http://schemas.openxmlformats.org/officeDocument/2006/relationships" r:id="rId31"/>
          </a:graphicData>
        </a:graphic>
      </p:graphicFrame>
      <p:sp>
        <p:nvSpPr>
          <p:cNvPr id="54290" name="Rectangle 40"/>
          <p:cNvSpPr>
            <a:spLocks noGrp="1" noChangeArrowheads="1"/>
          </p:cNvSpPr>
          <p:nvPr>
            <p:custDataLst>
              <p:tags r:id="rId14"/>
            </p:custDataLst>
          </p:nvPr>
        </p:nvSpPr>
        <p:spPr bwMode="gray">
          <a:xfrm>
            <a:off x="4519563" y="6154662"/>
            <a:ext cx="900540" cy="211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56745">
              <a:buClr>
                <a:schemeClr val="tx2"/>
              </a:buClr>
            </a:pPr>
            <a:fld id="{ABE3264C-9531-D341-B3CC-B528C11E9635}" type="datetime'''''''Ni''ge''''''''''''''''''''r''i''''''''''''a'' '''''''">
              <a:rPr lang="en-US" sz="1500">
                <a:solidFill>
                  <a:schemeClr val="tx1"/>
                </a:solidFill>
                <a:latin typeface="Calibri" charset="0"/>
                <a:cs typeface="Calibri" charset="0"/>
                <a:sym typeface="Calibri" charset="0"/>
              </a:rPr>
              <a:pPr defTabSz="956745">
                <a:buClr>
                  <a:schemeClr val="tx2"/>
                </a:buClr>
              </a:pPr>
              <a:t>Nigeria </a:t>
            </a:fld>
            <a:endParaRPr lang="es-ES" sz="1500" dirty="0">
              <a:solidFill>
                <a:schemeClr val="tx1"/>
              </a:solidFill>
              <a:latin typeface="Calibri" charset="0"/>
              <a:cs typeface="Calibri" charset="0"/>
              <a:sym typeface="Calibri" charset="0"/>
            </a:endParaRPr>
          </a:p>
        </p:txBody>
      </p:sp>
      <p:sp>
        <p:nvSpPr>
          <p:cNvPr id="54291" name="Rectangle 44"/>
          <p:cNvSpPr>
            <a:spLocks noGrp="1" noChangeArrowheads="1"/>
          </p:cNvSpPr>
          <p:nvPr>
            <p:custDataLst>
              <p:tags r:id="rId15"/>
            </p:custDataLst>
          </p:nvPr>
        </p:nvSpPr>
        <p:spPr bwMode="gray">
          <a:xfrm>
            <a:off x="8514638" y="6167774"/>
            <a:ext cx="1129767" cy="23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56745">
              <a:buClr>
                <a:schemeClr val="tx2"/>
              </a:buClr>
            </a:pPr>
            <a:fld id="{C7B68790-4AB6-D740-8D3B-765D75901245}" type="datetime'T''''''h''''a''''''i''''''''''''l''''a''''n''''''''''d'''''''">
              <a:rPr lang="en-US" sz="1500">
                <a:solidFill>
                  <a:schemeClr val="tx1"/>
                </a:solidFill>
                <a:latin typeface="Calibri" charset="0"/>
                <a:cs typeface="Calibri" charset="0"/>
                <a:sym typeface="Calibri" charset="0"/>
              </a:rPr>
              <a:pPr defTabSz="956745">
                <a:buClr>
                  <a:schemeClr val="tx2"/>
                </a:buClr>
              </a:pPr>
              <a:t>Thailand</a:t>
            </a:fld>
            <a:endParaRPr lang="es-ES" sz="1500" dirty="0">
              <a:solidFill>
                <a:schemeClr val="tx1"/>
              </a:solidFill>
              <a:latin typeface="Calibri" charset="0"/>
              <a:cs typeface="Calibri" charset="0"/>
              <a:sym typeface="Calibri" charset="0"/>
            </a:endParaRPr>
          </a:p>
        </p:txBody>
      </p:sp>
      <p:sp>
        <p:nvSpPr>
          <p:cNvPr id="54292" name="Rectangle 43"/>
          <p:cNvSpPr>
            <a:spLocks noGrp="1" noChangeArrowheads="1"/>
          </p:cNvSpPr>
          <p:nvPr>
            <p:custDataLst>
              <p:tags r:id="rId16"/>
            </p:custDataLst>
          </p:nvPr>
        </p:nvSpPr>
        <p:spPr bwMode="gray">
          <a:xfrm>
            <a:off x="7097745" y="6143777"/>
            <a:ext cx="921930" cy="22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56745">
              <a:buClr>
                <a:schemeClr val="tx2"/>
              </a:buClr>
            </a:pPr>
            <a:fld id="{7FC6D6B0-FAA3-F443-8977-A7504B3C9E8E}" type="datetime'''''''I''n''d''''''''''''one''s''i''''a'''''''''''''''">
              <a:rPr lang="en-US" sz="1500">
                <a:solidFill>
                  <a:schemeClr val="tx1"/>
                </a:solidFill>
                <a:latin typeface="Calibri" charset="0"/>
                <a:cs typeface="Calibri" charset="0"/>
                <a:sym typeface="Calibri" charset="0"/>
              </a:rPr>
              <a:pPr defTabSz="956745">
                <a:buClr>
                  <a:schemeClr val="tx2"/>
                </a:buClr>
              </a:pPr>
              <a:t>Indonesia</a:t>
            </a:fld>
            <a:endParaRPr lang="es-ES" sz="1500" dirty="0">
              <a:solidFill>
                <a:schemeClr val="tx1"/>
              </a:solidFill>
              <a:latin typeface="Calibri" charset="0"/>
              <a:cs typeface="Calibri" charset="0"/>
              <a:sym typeface="Calibri" charset="0"/>
            </a:endParaRPr>
          </a:p>
        </p:txBody>
      </p:sp>
      <p:sp>
        <p:nvSpPr>
          <p:cNvPr id="54293" name="Rectangle 41"/>
          <p:cNvSpPr>
            <a:spLocks noGrp="1" noChangeArrowheads="1"/>
          </p:cNvSpPr>
          <p:nvPr>
            <p:custDataLst>
              <p:tags r:id="rId17"/>
            </p:custDataLst>
          </p:nvPr>
        </p:nvSpPr>
        <p:spPr bwMode="gray">
          <a:xfrm>
            <a:off x="5894531" y="6143775"/>
            <a:ext cx="1157245" cy="214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56745">
              <a:buClr>
                <a:schemeClr val="tx2"/>
              </a:buClr>
            </a:pPr>
            <a:fld id="{AB976BE0-F766-0645-AAE8-014FCFFE3AB0}" type="datetime'''B''r''a''z''''''''''''''''''''''''''''''''il'''">
              <a:rPr lang="en-US" sz="1500">
                <a:solidFill>
                  <a:schemeClr val="tx1"/>
                </a:solidFill>
                <a:latin typeface="Calibri" charset="0"/>
                <a:cs typeface="Calibri" charset="0"/>
                <a:sym typeface="Calibri" charset="0"/>
              </a:rPr>
              <a:pPr defTabSz="956745">
                <a:buClr>
                  <a:schemeClr val="tx2"/>
                </a:buClr>
              </a:pPr>
              <a:t>Brazil</a:t>
            </a:fld>
            <a:endParaRPr lang="es-ES" sz="1500" dirty="0">
              <a:solidFill>
                <a:schemeClr val="tx1"/>
              </a:solidFill>
              <a:latin typeface="Calibri" charset="0"/>
              <a:cs typeface="Calibri" charset="0"/>
              <a:sym typeface="Calibri" charset="0"/>
            </a:endParaRPr>
          </a:p>
        </p:txBody>
      </p:sp>
      <p:pic>
        <p:nvPicPr>
          <p:cNvPr id="54294" name="Picture 37" descr="Nigeria"/>
          <p:cNvPicPr>
            <a:picLocks noChangeArrowheads="1"/>
          </p:cNvPicPr>
          <p:nvPr>
            <p:custDataLst>
              <p:tags r:id="rId18"/>
            </p:custDataLst>
          </p:nvPr>
        </p:nvPicPr>
        <p:blipFill>
          <a:blip r:embed="rId27" cstate="email">
            <a:extLst>
              <a:ext uri="{28A0092B-C50C-407E-A947-70E740481C1C}">
                <a14:useLocalDpi xmlns:a14="http://schemas.microsoft.com/office/drawing/2010/main" val="0"/>
              </a:ext>
            </a:extLst>
          </a:blip>
          <a:srcRect/>
          <a:stretch>
            <a:fillRect/>
          </a:stretch>
        </p:blipFill>
        <p:spPr bwMode="gray">
          <a:xfrm>
            <a:off x="4575340" y="6393971"/>
            <a:ext cx="394837" cy="35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95" name="Picture 12"/>
          <p:cNvPicPr>
            <a:picLocks noChangeArrowheads="1"/>
          </p:cNvPicPr>
          <p:nvPr>
            <p:custDataLst>
              <p:tags r:id="rId19"/>
            </p:custDataLst>
          </p:nvPr>
        </p:nvPicPr>
        <p:blipFill>
          <a:blip r:embed="rId28" cstate="email">
            <a:extLst>
              <a:ext uri="{28A0092B-C50C-407E-A947-70E740481C1C}">
                <a14:useLocalDpi xmlns:a14="http://schemas.microsoft.com/office/drawing/2010/main" val="0"/>
              </a:ext>
            </a:extLst>
          </a:blip>
          <a:srcRect/>
          <a:stretch>
            <a:fillRect/>
          </a:stretch>
        </p:blipFill>
        <p:spPr bwMode="gray">
          <a:xfrm>
            <a:off x="5931057" y="6362791"/>
            <a:ext cx="394837" cy="35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96" name="Picture 10" descr="Thailand"/>
          <p:cNvPicPr>
            <a:picLocks noChangeArrowheads="1"/>
          </p:cNvPicPr>
          <p:nvPr>
            <p:custDataLst>
              <p:tags r:id="rId20"/>
            </p:custDataLst>
          </p:nvPr>
        </p:nvPicPr>
        <p:blipFill>
          <a:blip r:embed="rId29" cstate="email">
            <a:extLst>
              <a:ext uri="{28A0092B-C50C-407E-A947-70E740481C1C}">
                <a14:useLocalDpi xmlns:a14="http://schemas.microsoft.com/office/drawing/2010/main" val="0"/>
              </a:ext>
            </a:extLst>
          </a:blip>
          <a:srcRect/>
          <a:stretch>
            <a:fillRect/>
          </a:stretch>
        </p:blipFill>
        <p:spPr bwMode="gray">
          <a:xfrm>
            <a:off x="8670163" y="6398781"/>
            <a:ext cx="393081" cy="35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97" name="Picture 4" descr="Indonesia"/>
          <p:cNvPicPr>
            <a:picLocks noChangeArrowheads="1"/>
          </p:cNvPicPr>
          <p:nvPr>
            <p:custDataLst>
              <p:tags r:id="rId21"/>
            </p:custDataLst>
          </p:nvPr>
        </p:nvPicPr>
        <p:blipFill>
          <a:blip r:embed="rId30" cstate="email">
            <a:extLst>
              <a:ext uri="{28A0092B-C50C-407E-A947-70E740481C1C}">
                <a14:useLocalDpi xmlns:a14="http://schemas.microsoft.com/office/drawing/2010/main" val="0"/>
              </a:ext>
            </a:extLst>
          </a:blip>
          <a:srcRect/>
          <a:stretch>
            <a:fillRect/>
          </a:stretch>
        </p:blipFill>
        <p:spPr bwMode="gray">
          <a:xfrm>
            <a:off x="7316148" y="6386783"/>
            <a:ext cx="393081" cy="35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Rectangle 49"/>
          <p:cNvSpPr/>
          <p:nvPr>
            <p:custDataLst>
              <p:tags r:id="rId22"/>
            </p:custDataLst>
          </p:nvPr>
        </p:nvSpPr>
        <p:spPr bwMode="auto">
          <a:xfrm>
            <a:off x="4132670" y="3929167"/>
            <a:ext cx="5785660" cy="492443"/>
          </a:xfrm>
          <a:prstGeom prst="rect">
            <a:avLst/>
          </a:prstGeom>
          <a:noFill/>
          <a:ln w="9525" cap="flat" cmpd="sng" algn="ctr">
            <a:noFill/>
            <a:prstDash val="solid"/>
            <a:round/>
            <a:headEnd type="none" w="med" len="med"/>
            <a:tailEnd type="none" w="med" len="med"/>
          </a:ln>
          <a:effectLst/>
          <a:extLst/>
        </p:spPr>
        <p:txBody>
          <a:bodyPr wrap="square" lIns="0" tIns="0" rIns="0" bIns="0">
            <a:spAutoFit/>
          </a:bodyPr>
          <a:lstStyle/>
          <a:p>
            <a:pPr defTabSz="956642">
              <a:buClr>
                <a:schemeClr val="tx2"/>
              </a:buClr>
              <a:defRPr/>
            </a:pPr>
            <a:r>
              <a:rPr lang="en-GB" sz="1600" b="1" dirty="0">
                <a:solidFill>
                  <a:srgbClr val="D00000"/>
                </a:solidFill>
                <a:latin typeface="+mn-lt"/>
                <a:cs typeface="Calibri"/>
              </a:rPr>
              <a:t>... But processes very little of its produce to value-added products</a:t>
            </a:r>
          </a:p>
        </p:txBody>
      </p:sp>
      <p:grpSp>
        <p:nvGrpSpPr>
          <p:cNvPr id="3" name="Group 2"/>
          <p:cNvGrpSpPr/>
          <p:nvPr/>
        </p:nvGrpSpPr>
        <p:grpSpPr>
          <a:xfrm>
            <a:off x="1" y="1553453"/>
            <a:ext cx="3561416" cy="5309064"/>
            <a:chOff x="0" y="693753"/>
            <a:chExt cx="4167188" cy="6084122"/>
          </a:xfrm>
        </p:grpSpPr>
        <p:pic>
          <p:nvPicPr>
            <p:cNvPr id="30" name="Picture 8" descr="https://encrypted-tbn0.gstatic.com/images?q=tbn:ANd9GcRtvKX2aidAUxNuqatAArhG1dCnXHrJEobslORTdG0-9AaAcVLe"/>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0" y="3656850"/>
              <a:ext cx="4167188"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6" descr="https://encrypted-tbn1.gstatic.com/images?q=tbn:ANd9GcSH61jfS-RswgtZdhZTeVDFuk-bsKzvkz3Xgif15Jue82IT8lA0CQ"/>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0" y="693753"/>
              <a:ext cx="4146550"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2" name="Picture 75" descr="Nigeria_Coat_of_Arms"/>
          <p:cNvPicPr>
            <a:picLocks noChangeAspect="1" noChangeArrowheads="1"/>
          </p:cNvPicPr>
          <p:nvPr/>
        </p:nvPicPr>
        <p:blipFill>
          <a:blip r:embed="rId3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986" y="6202917"/>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Slide Number Placeholder 1"/>
          <p:cNvSpPr txBox="1">
            <a:spLocks/>
          </p:cNvSpPr>
          <p:nvPr/>
        </p:nvSpPr>
        <p:spPr bwMode="auto">
          <a:xfrm>
            <a:off x="9449434" y="6514590"/>
            <a:ext cx="472586" cy="2879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7710" tIns="48855" rIns="97710" bIns="48855" numCol="1" anchor="t" anchorCtr="0" compatLnSpc="1">
            <a:prstTxWarp prst="textNoShape">
              <a:avLst/>
            </a:prstTxWarp>
          </a:bodyPr>
          <a:lstStyle>
            <a:defPPr>
              <a:defRPr lang="en-GB"/>
            </a:defPPr>
            <a:lvl1pPr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1pPr>
            <a:lvl2pPr marL="742950" indent="-28575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2pPr>
            <a:lvl3pPr marL="11430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3pPr>
            <a:lvl4pPr marL="16002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4pPr>
            <a:lvl5pPr marL="20574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5pPr>
            <a:lvl6pPr marL="25146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6pPr>
            <a:lvl7pPr marL="29718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7pPr>
            <a:lvl8pPr marL="34290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8pPr>
            <a:lvl9pPr marL="38862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9pPr>
          </a:lstStyle>
          <a:p>
            <a:fld id="{DCD1DA8C-FDFB-4B47-B206-DB6CB7FFAE20}" type="slidenum">
              <a:rPr lang="en-US" sz="1100">
                <a:solidFill>
                  <a:schemeClr val="tx1"/>
                </a:solidFill>
              </a:rPr>
              <a:pPr/>
              <a:t>11</a:t>
            </a:fld>
            <a:endParaRPr lang="en-US" sz="1100" dirty="0">
              <a:solidFill>
                <a:schemeClr val="tx1"/>
              </a:solidFill>
            </a:endParaRPr>
          </a:p>
        </p:txBody>
      </p:sp>
      <p:sp>
        <p:nvSpPr>
          <p:cNvPr id="35" name="Rectangular Callout 7"/>
          <p:cNvSpPr>
            <a:spLocks noChangeArrowheads="1"/>
          </p:cNvSpPr>
          <p:nvPr/>
        </p:nvSpPr>
        <p:spPr bwMode="auto">
          <a:xfrm>
            <a:off x="1083494" y="4765910"/>
            <a:ext cx="2123341" cy="1679676"/>
          </a:xfrm>
          <a:prstGeom prst="wedgeRectCallout">
            <a:avLst>
              <a:gd name="adj1" fmla="val 107815"/>
              <a:gd name="adj2" fmla="val -31395"/>
            </a:avLst>
          </a:prstGeom>
          <a:solidFill>
            <a:srgbClr val="FFFFFF"/>
          </a:solidFill>
          <a:ln>
            <a:solidFill>
              <a:schemeClr val="accent4">
                <a:lumMod val="50000"/>
                <a:lumOff val="50000"/>
              </a:schemeClr>
            </a:solidFill>
          </a:ln>
        </p:spPr>
        <p:txBody>
          <a:bodyPr lIns="97710" tIns="48855" rIns="97710" bIns="48855"/>
          <a:lstStyle/>
          <a:p>
            <a:pPr defTabSz="956745">
              <a:buClr>
                <a:schemeClr val="tx2"/>
              </a:buClr>
            </a:pPr>
            <a:endParaRPr lang="en-US" dirty="0"/>
          </a:p>
        </p:txBody>
      </p:sp>
      <p:sp>
        <p:nvSpPr>
          <p:cNvPr id="36" name="Rectangle 35"/>
          <p:cNvSpPr/>
          <p:nvPr>
            <p:custDataLst>
              <p:tags r:id="rId23"/>
            </p:custDataLst>
          </p:nvPr>
        </p:nvSpPr>
        <p:spPr bwMode="auto">
          <a:xfrm>
            <a:off x="1195298" y="4986156"/>
            <a:ext cx="1950186" cy="1154162"/>
          </a:xfrm>
          <a:prstGeom prst="rect">
            <a:avLst/>
          </a:prstGeom>
          <a:noFill/>
          <a:ln w="9525" cap="flat" cmpd="sng" algn="ctr">
            <a:noFill/>
            <a:prstDash val="solid"/>
            <a:round/>
            <a:headEnd type="none" w="med" len="med"/>
            <a:tailEnd type="none" w="med" len="med"/>
          </a:ln>
          <a:effectLst/>
          <a:extLst/>
        </p:spPr>
        <p:txBody>
          <a:bodyPr wrap="square" lIns="0" tIns="0" rIns="0" bIns="0">
            <a:spAutoFit/>
          </a:bodyPr>
          <a:lstStyle/>
          <a:p>
            <a:pPr algn="ctr" defTabSz="956642">
              <a:buClr>
                <a:schemeClr val="tx2"/>
              </a:buClr>
              <a:defRPr/>
            </a:pPr>
            <a:r>
              <a:rPr lang="en-GB" sz="1500" b="1" dirty="0">
                <a:solidFill>
                  <a:srgbClr val="000000"/>
                </a:solidFill>
                <a:latin typeface="+mn-lt"/>
                <a:cs typeface="Calibri"/>
              </a:rPr>
              <a:t>In the Cassava Value Chain Processing is Where Investors Can Capture the Greatest Value </a:t>
            </a:r>
            <a:r>
              <a:rPr lang="en-GB" sz="1500" b="1" dirty="0">
                <a:solidFill>
                  <a:srgbClr val="FF0000"/>
                </a:solidFill>
                <a:latin typeface="+mn-lt"/>
                <a:cs typeface="Calibri"/>
              </a:rPr>
              <a:t>(Up to 57%) </a:t>
            </a:r>
          </a:p>
        </p:txBody>
      </p:sp>
      <p:sp>
        <p:nvSpPr>
          <p:cNvPr id="7" name="Rectangle 6"/>
          <p:cNvSpPr/>
          <p:nvPr/>
        </p:nvSpPr>
        <p:spPr bwMode="auto">
          <a:xfrm>
            <a:off x="0" y="0"/>
            <a:ext cx="1824911" cy="567133"/>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r>
              <a:rPr lang="en-US" sz="2400" b="1" dirty="0" smtClean="0">
                <a:solidFill>
                  <a:srgbClr val="FFFFFF"/>
                </a:solidFill>
              </a:rPr>
              <a:t>CASSAVA</a:t>
            </a:r>
            <a:endParaRPr kumimoji="0" lang="en-US" sz="2400" b="1" i="0" u="none" strike="noStrike" cap="none" normalizeH="0" baseline="0" dirty="0" smtClean="0">
              <a:ln>
                <a:noFill/>
              </a:ln>
              <a:solidFill>
                <a:srgbClr val="FFFFFF"/>
              </a:solidFill>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E:\Pictures\FMA_Pictures\FMA_CASSAVA BREAD LAUNCH FEC_11112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15" y="-233236"/>
            <a:ext cx="9898981" cy="6190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58373" name="Picture 75" descr="Nigeria_Coat_of_Arms"/>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Slide Number Placeholder 1"/>
          <p:cNvSpPr txBox="1">
            <a:spLocks/>
          </p:cNvSpPr>
          <p:nvPr/>
        </p:nvSpPr>
        <p:spPr bwMode="auto">
          <a:xfrm>
            <a:off x="9270753" y="6461163"/>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0" tIns="48855" rIns="97710" bIns="48855"/>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fld id="{26BD370D-925A-5340-B903-F68392A1668A}" type="slidenum">
              <a:rPr lang="en-GB" sz="1100">
                <a:solidFill>
                  <a:schemeClr val="bg1"/>
                </a:solidFill>
              </a:rPr>
              <a:pPr/>
              <a:t>12</a:t>
            </a:fld>
            <a:r>
              <a:rPr lang="en-GB" sz="1100" dirty="0">
                <a:solidFill>
                  <a:schemeClr val="bg1"/>
                </a:solidFill>
              </a:rPr>
              <a:t> </a:t>
            </a:r>
          </a:p>
        </p:txBody>
      </p:sp>
      <p:sp>
        <p:nvSpPr>
          <p:cNvPr id="58375" name="Subtitle 2"/>
          <p:cNvSpPr txBox="1">
            <a:spLocks/>
          </p:cNvSpPr>
          <p:nvPr/>
        </p:nvSpPr>
        <p:spPr bwMode="auto">
          <a:xfrm>
            <a:off x="1000252" y="6410951"/>
            <a:ext cx="8256462" cy="91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55" tIns="47878" rIns="95755" bIns="47878"/>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dirty="0">
                <a:solidFill>
                  <a:schemeClr val="bg1"/>
                </a:solidFill>
                <a:latin typeface="Book Antiqua" charset="0"/>
                <a:ea typeface="Batang" charset="0"/>
                <a:cs typeface="Batang" charset="0"/>
              </a:rPr>
              <a:t>Federal Ministry of Agriculture and Rural Development, Federal Republic of Nigeria</a:t>
            </a:r>
          </a:p>
        </p:txBody>
      </p:sp>
      <p:sp>
        <p:nvSpPr>
          <p:cNvPr id="5" name="TextBox 4"/>
          <p:cNvSpPr txBox="1"/>
          <p:nvPr/>
        </p:nvSpPr>
        <p:spPr>
          <a:xfrm>
            <a:off x="3510" y="5637658"/>
            <a:ext cx="9902490" cy="1204555"/>
          </a:xfrm>
          <a:prstGeom prst="rect">
            <a:avLst/>
          </a:prstGeom>
          <a:solidFill>
            <a:schemeClr val="accent6">
              <a:lumMod val="50000"/>
            </a:schemeClr>
          </a:solidFill>
        </p:spPr>
        <p:txBody>
          <a:bodyPr lIns="95626" tIns="47813" rIns="95626" bIns="47813">
            <a:spAutoFit/>
          </a:bodyPr>
          <a:lstStyle/>
          <a:p>
            <a:pPr>
              <a:buClr>
                <a:srgbClr val="000000"/>
              </a:buClr>
              <a:defRPr/>
            </a:pPr>
            <a:r>
              <a:rPr lang="en-US" sz="2400" b="1" dirty="0">
                <a:solidFill>
                  <a:srgbClr val="FFFFFF"/>
                </a:solidFill>
                <a:latin typeface="+mj-lt"/>
                <a:ea typeface="ＭＳ Ｐゴシック" pitchFamily="34" charset="-128"/>
                <a:cs typeface="Times New Roman" pitchFamily="18" charset="0"/>
              </a:rPr>
              <a:t>Mr. President launched 40% High Quality Cassava Flour (HQCF) Bread by IITA on 30 November, 2011 and challenged the private sector to commercialize </a:t>
            </a:r>
            <a:endParaRPr lang="en-US" sz="2400" dirty="0">
              <a:solidFill>
                <a:srgbClr val="8DB872">
                  <a:lumMod val="20000"/>
                  <a:lumOff val="80000"/>
                </a:srgbClr>
              </a:solidFill>
              <a:latin typeface="+mj-lt"/>
              <a:ea typeface="ＭＳ Ｐゴシック" pitchFamily="34" charset="-128"/>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26"/>
          <p:cNvCxnSpPr/>
          <p:nvPr/>
        </p:nvCxnSpPr>
        <p:spPr bwMode="auto">
          <a:xfrm flipH="1">
            <a:off x="2068356" y="3469631"/>
            <a:ext cx="33341" cy="973467"/>
          </a:xfrm>
          <a:prstGeom prst="line">
            <a:avLst/>
          </a:prstGeom>
          <a:solidFill>
            <a:schemeClr val="accent1"/>
          </a:solidFill>
          <a:ln w="28575" cap="flat" cmpd="sng" algn="ctr">
            <a:solidFill>
              <a:schemeClr val="accent6">
                <a:lumMod val="75000"/>
              </a:schemeClr>
            </a:solidFill>
            <a:prstDash val="solid"/>
            <a:round/>
            <a:headEnd type="none" w="med" len="med"/>
            <a:tailEnd type="none" w="med" len="med"/>
          </a:ln>
          <a:effectLst/>
          <a:extLst/>
        </p:spPr>
      </p:cxnSp>
      <p:cxnSp>
        <p:nvCxnSpPr>
          <p:cNvPr id="24" name="Straight Connector 23"/>
          <p:cNvCxnSpPr/>
          <p:nvPr/>
        </p:nvCxnSpPr>
        <p:spPr bwMode="auto">
          <a:xfrm flipH="1">
            <a:off x="4140456" y="3203732"/>
            <a:ext cx="1755" cy="1389741"/>
          </a:xfrm>
          <a:prstGeom prst="line">
            <a:avLst/>
          </a:prstGeom>
          <a:solidFill>
            <a:schemeClr val="accent1"/>
          </a:solidFill>
          <a:ln w="28575" cap="flat" cmpd="sng" algn="ctr">
            <a:solidFill>
              <a:schemeClr val="accent6">
                <a:lumMod val="75000"/>
              </a:schemeClr>
            </a:solidFill>
            <a:prstDash val="solid"/>
            <a:round/>
            <a:headEnd type="none" w="med" len="med"/>
            <a:tailEnd type="none" w="med" len="med"/>
          </a:ln>
          <a:effectLst/>
          <a:extLst/>
        </p:spPr>
      </p:cxnSp>
      <p:graphicFrame>
        <p:nvGraphicFramePr>
          <p:cNvPr id="60419" name="Object 1"/>
          <p:cNvGraphicFramePr>
            <a:graphicFrameLocks noChangeAspect="1"/>
          </p:cNvGraphicFramePr>
          <p:nvPr>
            <p:extLst>
              <p:ext uri="{D42A27DB-BD31-4B8C-83A1-F6EECF244321}">
                <p14:modId xmlns:p14="http://schemas.microsoft.com/office/powerpoint/2010/main" val="397783920"/>
              </p:ext>
            </p:extLst>
          </p:nvPr>
        </p:nvGraphicFramePr>
        <p:xfrm>
          <a:off x="4582145" y="3579636"/>
          <a:ext cx="70193" cy="64790"/>
        </p:xfrm>
        <a:graphic>
          <a:graphicData uri="http://schemas.openxmlformats.org/presentationml/2006/ole">
            <mc:AlternateContent xmlns:mc="http://schemas.openxmlformats.org/markup-compatibility/2006">
              <mc:Choice xmlns:v="urn:schemas-microsoft-com:vml" Requires="v">
                <p:oleObj spid="_x0000_s60745" name="Bitmap Image" r:id="rId4" imgW="9000" imgH="9000" progId="PBrush">
                  <p:embed/>
                </p:oleObj>
              </mc:Choice>
              <mc:Fallback>
                <p:oleObj name="Bitmap Image" r:id="rId4" imgW="9000" imgH="9000" progId="PBrush">
                  <p:embed/>
                  <p:pic>
                    <p:nvPicPr>
                      <p:cNvPr id="0" name="Picture 18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2145" y="3579636"/>
                        <a:ext cx="70193" cy="647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9156" name="Picture 4"/>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rot="5400000">
            <a:off x="1586476" y="2369530"/>
            <a:ext cx="949332" cy="2034049"/>
          </a:xfrm>
          <a:prstGeom prst="rect">
            <a:avLst/>
          </a:prstGeom>
          <a:noFill/>
          <a:ln>
            <a:noFill/>
          </a:ln>
          <a:effectLst>
            <a:outerShdw blurRad="63500" dist="17961" dir="2700000" algn="ctr" rotWithShape="0">
              <a:srgbClr val="838578">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5"/>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rot="5400000">
            <a:off x="562122" y="1314189"/>
            <a:ext cx="901413" cy="1787828"/>
          </a:xfrm>
          <a:prstGeom prst="rect">
            <a:avLst/>
          </a:prstGeom>
          <a:noFill/>
          <a:ln>
            <a:noFill/>
          </a:ln>
          <a:effectLst>
            <a:outerShdw blurRad="63500" dist="17961" dir="2700000" algn="ctr" rotWithShape="0">
              <a:srgbClr val="838578">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Slide Number Placeholder 1"/>
          <p:cNvSpPr>
            <a:spLocks noGrp="1"/>
          </p:cNvSpPr>
          <p:nvPr>
            <p:ph type="sldNum" sz="quarter" idx="4294967295"/>
          </p:nvPr>
        </p:nvSpPr>
        <p:spPr bwMode="auto">
          <a:xfrm>
            <a:off x="9270753" y="6532432"/>
            <a:ext cx="484332" cy="204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300">
                <a:solidFill>
                  <a:schemeClr val="bg2"/>
                </a:solidFill>
                <a:latin typeface="Arial" charset="0"/>
                <a:ea typeface="ＭＳ Ｐゴシック" charset="0"/>
                <a:cs typeface="ＭＳ Ｐゴシック" charset="0"/>
              </a:defRPr>
            </a:lvl1pPr>
            <a:lvl2pPr marL="793896" indent="-305343" eaLnBrk="0" hangingPunct="0">
              <a:defRPr sz="1300">
                <a:solidFill>
                  <a:schemeClr val="bg2"/>
                </a:solidFill>
                <a:latin typeface="Arial" charset="0"/>
                <a:ea typeface="ＭＳ Ｐゴシック" charset="0"/>
              </a:defRPr>
            </a:lvl2pPr>
            <a:lvl3pPr marL="1221375" indent="-244275" eaLnBrk="0" hangingPunct="0">
              <a:defRPr sz="1300">
                <a:solidFill>
                  <a:schemeClr val="bg2"/>
                </a:solidFill>
                <a:latin typeface="Arial" charset="0"/>
                <a:ea typeface="ＭＳ Ｐゴシック" charset="0"/>
              </a:defRPr>
            </a:lvl3pPr>
            <a:lvl4pPr marL="1709926" indent="-244275" eaLnBrk="0" hangingPunct="0">
              <a:defRPr sz="1300">
                <a:solidFill>
                  <a:schemeClr val="bg2"/>
                </a:solidFill>
                <a:latin typeface="Arial" charset="0"/>
                <a:ea typeface="ＭＳ Ｐゴシック" charset="0"/>
              </a:defRPr>
            </a:lvl4pPr>
            <a:lvl5pPr marL="2198477" indent="-244275" eaLnBrk="0" hangingPunct="0">
              <a:defRPr sz="1300">
                <a:solidFill>
                  <a:schemeClr val="bg2"/>
                </a:solidFill>
                <a:latin typeface="Arial" charset="0"/>
                <a:ea typeface="ＭＳ Ｐゴシック" charset="0"/>
              </a:defRPr>
            </a:lvl5pPr>
            <a:lvl6pPr marL="2687026" indent="-244275" eaLnBrk="0" fontAlgn="base" hangingPunct="0">
              <a:spcBef>
                <a:spcPct val="0"/>
              </a:spcBef>
              <a:spcAft>
                <a:spcPct val="0"/>
              </a:spcAft>
              <a:defRPr sz="1300">
                <a:solidFill>
                  <a:schemeClr val="bg2"/>
                </a:solidFill>
                <a:latin typeface="Arial" charset="0"/>
                <a:ea typeface="ＭＳ Ｐゴシック" charset="0"/>
              </a:defRPr>
            </a:lvl6pPr>
            <a:lvl7pPr marL="3175577" indent="-244275" eaLnBrk="0" fontAlgn="base" hangingPunct="0">
              <a:spcBef>
                <a:spcPct val="0"/>
              </a:spcBef>
              <a:spcAft>
                <a:spcPct val="0"/>
              </a:spcAft>
              <a:defRPr sz="1300">
                <a:solidFill>
                  <a:schemeClr val="bg2"/>
                </a:solidFill>
                <a:latin typeface="Arial" charset="0"/>
                <a:ea typeface="ＭＳ Ｐゴシック" charset="0"/>
              </a:defRPr>
            </a:lvl7pPr>
            <a:lvl8pPr marL="3664128" indent="-244275" eaLnBrk="0" fontAlgn="base" hangingPunct="0">
              <a:spcBef>
                <a:spcPct val="0"/>
              </a:spcBef>
              <a:spcAft>
                <a:spcPct val="0"/>
              </a:spcAft>
              <a:defRPr sz="1300">
                <a:solidFill>
                  <a:schemeClr val="bg2"/>
                </a:solidFill>
                <a:latin typeface="Arial" charset="0"/>
                <a:ea typeface="ＭＳ Ｐゴシック" charset="0"/>
              </a:defRPr>
            </a:lvl8pPr>
            <a:lvl9pPr marL="4152678" indent="-244275" eaLnBrk="0" fontAlgn="base" hangingPunct="0">
              <a:spcBef>
                <a:spcPct val="0"/>
              </a:spcBef>
              <a:spcAft>
                <a:spcPct val="0"/>
              </a:spcAft>
              <a:defRPr sz="1300">
                <a:solidFill>
                  <a:schemeClr val="bg2"/>
                </a:solidFill>
                <a:latin typeface="Arial" charset="0"/>
                <a:ea typeface="ＭＳ Ｐゴシック" charset="0"/>
              </a:defRPr>
            </a:lvl9pPr>
          </a:lstStyle>
          <a:p>
            <a:fld id="{22C6D0B9-5BFC-CF47-9CC8-979F55F1F035}" type="slidenum">
              <a:rPr lang="en-GB" sz="1100">
                <a:solidFill>
                  <a:schemeClr val="bg1"/>
                </a:solidFill>
              </a:rPr>
              <a:pPr/>
              <a:t>13</a:t>
            </a:fld>
            <a:r>
              <a:rPr lang="en-GB" sz="1100" dirty="0">
                <a:solidFill>
                  <a:schemeClr val="bg1"/>
                </a:solidFill>
              </a:rPr>
              <a:t> </a:t>
            </a:r>
          </a:p>
        </p:txBody>
      </p:sp>
      <p:sp>
        <p:nvSpPr>
          <p:cNvPr id="11" name="Rectangle 10"/>
          <p:cNvSpPr/>
          <p:nvPr/>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a:defRPr/>
            </a:pPr>
            <a:endParaRPr lang="en-US" dirty="0"/>
          </a:p>
        </p:txBody>
      </p:sp>
      <p:pic>
        <p:nvPicPr>
          <p:cNvPr id="60424" name="Picture 75" descr="Nigeria_Coat_of_Arms"/>
          <p:cNvPicPr>
            <a:picLocks noChangeAspect="1" noChangeArrowheads="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5" name="Slide Number Placeholder 1"/>
          <p:cNvSpPr txBox="1">
            <a:spLocks/>
          </p:cNvSpPr>
          <p:nvPr/>
        </p:nvSpPr>
        <p:spPr bwMode="auto">
          <a:xfrm>
            <a:off x="9270753" y="6532432"/>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0" tIns="48855" rIns="97710" bIns="48855"/>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CE1BAAFA-1EFE-214D-AF9B-3402CFA078F5}" type="slidenum">
              <a:rPr lang="en-GB" sz="1100">
                <a:solidFill>
                  <a:schemeClr val="bg1"/>
                </a:solidFill>
              </a:rPr>
              <a:pPr eaLnBrk="1" hangingPunct="1"/>
              <a:t>13</a:t>
            </a:fld>
            <a:r>
              <a:rPr lang="en-GB" sz="1100" dirty="0">
                <a:solidFill>
                  <a:schemeClr val="bg1"/>
                </a:solidFill>
              </a:rPr>
              <a:t> </a:t>
            </a:r>
          </a:p>
        </p:txBody>
      </p:sp>
      <p:sp>
        <p:nvSpPr>
          <p:cNvPr id="60426" name="Subtitle 2"/>
          <p:cNvSpPr txBox="1">
            <a:spLocks/>
          </p:cNvSpPr>
          <p:nvPr/>
        </p:nvSpPr>
        <p:spPr bwMode="auto">
          <a:xfrm>
            <a:off x="1000252" y="6410951"/>
            <a:ext cx="8256462" cy="91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55" tIns="47878" rIns="95755" bIns="47878"/>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dirty="0">
                <a:solidFill>
                  <a:schemeClr val="bg1"/>
                </a:solidFill>
                <a:latin typeface="Book Antiqua" charset="0"/>
                <a:ea typeface="Batang" charset="0"/>
                <a:cs typeface="Batang" charset="0"/>
              </a:rPr>
              <a:t>Federal Ministry of Agriculture and Rural Development, Federal Republic of Nigeria</a:t>
            </a:r>
          </a:p>
        </p:txBody>
      </p:sp>
      <p:sp>
        <p:nvSpPr>
          <p:cNvPr id="60427" name="Rectangle 11"/>
          <p:cNvSpPr>
            <a:spLocks noChangeArrowheads="1"/>
          </p:cNvSpPr>
          <p:nvPr/>
        </p:nvSpPr>
        <p:spPr bwMode="auto">
          <a:xfrm>
            <a:off x="229883" y="97191"/>
            <a:ext cx="9470802" cy="1852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0" tIns="48855" rIns="97710" bIns="48855">
            <a:spAutoFit/>
          </a:bodyPr>
          <a:lstStyle/>
          <a:p>
            <a:pPr defTabSz="956745">
              <a:buClr>
                <a:schemeClr val="tx2"/>
              </a:buClr>
            </a:pPr>
            <a:r>
              <a:rPr lang="en-US" sz="2400" b="1" dirty="0">
                <a:solidFill>
                  <a:srgbClr val="FF0000"/>
                </a:solidFill>
              </a:rPr>
              <a:t>Within Three Months, Cassava Bread with 20% Cassava Flour and 80% Wheat Became Commercially Available</a:t>
            </a:r>
            <a:endParaRPr lang="en-US" sz="2600" b="1" dirty="0">
              <a:solidFill>
                <a:schemeClr val="tx1"/>
              </a:solidFill>
            </a:endParaRPr>
          </a:p>
          <a:p>
            <a:pPr defTabSz="956745">
              <a:buClr>
                <a:schemeClr val="tx2"/>
              </a:buClr>
            </a:pPr>
            <a:r>
              <a:rPr lang="en-US" sz="2100" b="1" dirty="0">
                <a:solidFill>
                  <a:schemeClr val="bg2">
                    <a:lumMod val="75000"/>
                  </a:schemeClr>
                </a:solidFill>
              </a:rPr>
              <a:t>Cassava Bread is  approximately 30% cheaper than wheat bread and has a higher nutritional value  </a:t>
            </a:r>
          </a:p>
          <a:p>
            <a:pPr defTabSz="956745">
              <a:spcAft>
                <a:spcPts val="641"/>
              </a:spcAft>
              <a:buClr>
                <a:schemeClr val="tx2"/>
              </a:buClr>
            </a:pPr>
            <a:endParaRPr lang="en-US" sz="2400" b="1" dirty="0">
              <a:solidFill>
                <a:srgbClr val="FF0000"/>
              </a:solidFill>
            </a:endParaRPr>
          </a:p>
        </p:txBody>
      </p:sp>
      <p:sp>
        <p:nvSpPr>
          <p:cNvPr id="60428" name="AutoShape 80" descr="data:image/jpeg;base64,/9j/4AAQSkZJRgABAQAAAQABAAD/2wBDAAkGBwgHBgkIBwgKCgkLDRYPDQwMDRsUFRAWIB0iIiAdHx8kKDQsJCYxJx8fLT0tMTU3Ojo6Iys/RD84QzQ5Ojf/2wBDAQoKCg0MDRoPDxo3JR8lNzc3Nzc3Nzc3Nzc3Nzc3Nzc3Nzc3Nzc3Nzc3Nzc3Nzc3Nzc3Nzc3Nzc3Nzc3Nzc3Nzf/wAARCACgALkDASIAAhEBAxEB/8QAHAAAAwEBAQEBAQAAAAAAAAAAAAEGCAUEBwID/8QAOxAAAQMCAgMQAAUEAwEAAAAAAAECAwQFBhEhVdEHEhMVFzE0NkFRc3SRlLGyFCJSYXEWIzKBQqHBJ//EABkBAQADAQEAAAAAAAAAAAAAAAACAwQFAf/EACsRAAIBAgQEBQUBAAAAAAAAAAABAgMRBBIhMQUTQXEiUWGBwTKRobHwUv/aAAwDAQACEQMRAD8Autz60WyXA9iklt1G+R1FGrnvgYqquXaqoUPEtp1XQ+2ZsOZuc9Q7B5GL4KIA8PElp1XQ+2ZsDiS06roPbM2HvDIA8PEdp1XQ+2ZsDiO06rofbM2HQAA5/Edp1XQ+2ZsDiO06rofbM2HQAA8HEdo1VQ+2ZsDiO0aqofbM2HQAA5/Edo1VQ+2ZsDiO0aqofbM2HQAA5/Edo1VQ+2ZsDiO0aqofbM2HQAA53Edo1VQ+2ZsDiO06qofbM2HREAc/iO06rofbM2BxHadV0PtmbDoAAc9bJadV0PtmbBcSWnVdD7Zmw6J+cgDwcSWnVdB7ZmwS2S06rofbM2HQEAcmustqSiqFS10KLwT9KUzE7P4Mcm1a/oNT4T/qpioA11uc9Q7B5GL4KMnNznqHYPIxfBRoACIMAAGAAAMAQAAABgCAYACAYACAAAEAwAEohgAJUEMSgHnr+g1PhP8Aqpio2rX9BqfCf9VMVAGutznqHYPIxfBSITm5x1CsHkYvgowAGAAAMAAAAGAAAAAAAwBAAAAAAAIAAAQDUQAgUYlAPPX9BqfCf9VMUm1q/oFT4T/qpikA13ucdQrB5GL4KMnNzjqFYPIxfBRgDQAQABgAADAAAAYAAAAAAAAACUBiAAQwAEIYgAEMQB57h0Gp8J/1UxSbWuHQanwn/VTFIBrvc46hWDyMXwUZObnHUKweRi+CjAGhKYwv96sSuqKS209RQNYjnTPlVqtXPLLL0KrPTlkfL91S8rWVUVjontVseUtU5M8mL/xRy9iJnmv+inESy027nS4TQ5+KjBxTXW/RFHUY3ggtlC9KV011rI2ujt8Ts3Iq82a5aE/0fjD2LblW4hdZ7vaW0c/BcK3eS75UTRz+pxLJdMLYUoH1KXBtwucjfzyMRVc5cv8AFM+ZBYducdrqqm/YiV6XK5qn4ajjarpEj7Mm86Z/+FKqSvG8u50J4KkqdRQpN/5bum3fovJLe59NaugfYS/9WuS3VtfNaaqlgpolejp3MzkdpyYiIq6f57zwWTHVTW1cVBU2OqStcqcIkKorI2quhyqulEy08xo5sLpeZyVw/ESjKSjot9UUOJ73Hh+zy10kayubk2OJFyWR68yHttks1RRQTVMSQzSMRzomu328VezPJM/Q+c4xvtDVYvp4K2Ry0FqyldDGmb55/wDi1E9P+y7beY47G+7VtNNSRMjWR8UqJv2on7JmRjVvJ66Itr4OVKhT8Pilr99l8+51gORYr9BdbFHd1akMLmuc5Ffvt4iZ55r36DiybpNgjpWz7+d2+fvWxtj/AD5fqy7E/km6kErtmeGCxE5OMYNtOz7liBP1+Jo6O82q3rRzyLcUVWSNy/KiJ2pz6O076ORdJJNPYqnSnTSclvt+jyXS4UtspH1VdM2GBnO5y9vd/JHNxxcrtM9MN2R89MzPOqqX7xv76Mv/AH/R7N0mx1l5tsMlCnCvpJOFWndzSplzfyc2ml/rqwst1vrG2psKIytpGw756p3IuaZN0L2aeZe1DPUnNyyrT5OphKGHVBVpLNrZ3vaK9UtXf7H5tG6HUPt1dWXShasdPI2KNaZ2fCvcuW9TPuTTmXtFK+elilkiWJ72Nc6NVz3iqnNmfK7nU2ehxDSW16pDaLH/AHHMRN86onVNGSdq5qma/spcx4wtS4fbe3vkjpnuVjGvb+dzkXLJETnPKM3rne38yXEMHfLOjSazd+uy7vd9yhAlLNj22XOvkoZYaihqGJobVIjd8vdz6F08yiTHtrWkknWKoR7ZnQxwI1Fklcn6URS5VYPW5heAxKllcHfT8lWojg4fxNFea2roXUVRR1VKjXSRTZZ5O0pzHeJxkpK6M9WlOlLLNWZ57h0Gp8J/1UxSbWuHQanwn/VTFJ6Vmu9zjqFYPIxfBRk5ucdQrB5GL4KMA5t+S5OoHx2ZIkqpPypJK7JI0/V+6/scnCGEoLHQTtq3Mq6qqVVqJXNzRyfp086c/wDKqVGSdwyDgnLN1L44mpGk6UXZPV+b9zwQ2W107t/Bb6Zj05lSJM/glqvCt546uldQ11I38c3epLKxyyQtyyyaXIZIeSpRkrEqWLq0m2ne/nr+ybwXZq+x2r8BWPpVjjX+1wDVTPtVXZ9qnNsNgxDY5KvgqqgnbUSvlfJI1ySPcqZImfYmeXf2ltkgZIOVHT0JPG1W5tpePfQ+dUuALhQSUNxpK2nku0U0ks75WrvJVdszX1LmhiqX29kd04F87mrwqRt/IufZkp7URO4EaidghSjD6RiMbVxFuZrbr8didxZaq2vsi2uz8BAyZUZI52hGR9qIiJpz5ibu2Cq+mjtdLY4aWSlpXcNOk71as8ve7JNKH0bJAyTI8nSjJ3ZKhj61CKjC1rt+70uzzQwNVYp54olqmsRqvRvN3oi9xysRSYjR0bLBBSOTLN8lRIqf6RqJ/wB5neyTuAm43VjNCplnmav32If/AOgrkm8tLVXtzUeHcLXGzvuV1nniqbtVMXextXeRo7PPSv8APbkW+Qsk7itUVdNts1PHzyuEYqKe9lv1Pm/9C19Ph6s4B8Et7rX/AN6Z65Ixirm5rVy7e09L8N3r8BY5Yo6JKi1uVG0e/XgntyyRVdl/l2l/kgDkRWxY+K4iW9nrf8Wt2sfPqygdanV+LMTMpfxTYd5BTwpmjHcyaV53Z5Jn2IeGxYavlqooq23UlHJcquPhJKiqfksG+071rcuftVe8rcSYfkvlxtr5qhraGkk4V8G8VVkf2ac9CFAjUyTQRVFNv0/rlsuJONJJNNvddElsvlkvgeyVtrjrJrsyJa+pl30kzJFe6RP3VeZNOhEKgeSIIuhFRVkc2vWlXqOpLdnnuHQanwn/AFUxSbWuHQanwn/VTFJIqNd7nHUKweRi+CjJvc56hWDyMXwUaADGIYAwEMABiAAYAAAwEAAxAAAAAgAAAAEqB2AAAgAFAPPcOg1PhP8Aqpik2tX9AqfCf9VMUgGutznqHYPIxfBRk5uc9QrB5GL4KIA/SAIaADAAAGAhgAMQADAQADEAAAAAAAgAABDUQAKIAAPPX9BqfCf9VMVG1a/oNT4T/qpioA11uc9Q7B5GL4KInNznqHYPIxfBRgDGh+RgDASDzAGAhgAAAAMBAAMBAAAAAACAAAECgAAgAA/hX9BqfCf9VMVG1a/oNT4T/qpioA1zuddRLB5GL4KI+a4I3QcLW/CNnoqy7wxVEFJGyRioubXImlOY7nKbg3XkHouwArwJDlNwbryD0XYHKbg3XcHouwAsAI/lOwdruD0XYPlOwbruD0dsAK/MZH8p2Dddwei7A5TsG68g9F2AFgMjuU7BuvIPRdgcp2DdeQei7ACxAjuU7BuvIPRdgcp2DdeQei7ACxAjuU7BuvIPRdgcp2DdeQei7ACwAj+U7BuvIPRdgcp2Dddwei7ACvzDMkOU7Buu4PR2wOU7Buu4PR2wArxEjynYN13B6LsFym4N15B6LsAK8CQ5TcG68g9F2Bym4N13B6LsAKev6DUeE/6qYrNT1m6Xg99JO1l6hVzo3IiIi6VyX9jLOS9wB//Z"/>
          <p:cNvSpPr>
            <a:spLocks noChangeAspect="1" noChangeArrowheads="1"/>
          </p:cNvSpPr>
          <p:nvPr/>
        </p:nvSpPr>
        <p:spPr bwMode="auto">
          <a:xfrm>
            <a:off x="171973" y="-147397"/>
            <a:ext cx="336927" cy="31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0" tIns="48855" rIns="97710" bIns="48855"/>
          <a:lstStyle/>
          <a:p>
            <a:endParaRPr lang="en-US" dirty="0"/>
          </a:p>
        </p:txBody>
      </p:sp>
      <p:sp>
        <p:nvSpPr>
          <p:cNvPr id="60429" name="AutoShape 82" descr="data:image/jpeg;base64,/9j/4AAQSkZJRgABAQAAAQABAAD/2wBDAAkGBwgHBgkIBwgKCgkLDRYPDQwMDRsUFRAWIB0iIiAdHx8kKDQsJCYxJx8fLT0tMTU3Ojo6Iys/RD84QzQ5Ojf/2wBDAQoKCg0MDRoPDxo3JR8lNzc3Nzc3Nzc3Nzc3Nzc3Nzc3Nzc3Nzc3Nzc3Nzc3Nzc3Nzc3Nzc3Nzc3Nzc3Nzc3Nzf/wAARCADIAOgDASIAAhEBAxEB/8QAGwABAQEBAAMBAAAAAAAAAAAAAAEGBQMEBwL/xAA9EAABAwICBQoFAgYBBQAAAAAAAQIDBAUGEQcSITeUFhcxQVFUVXSy0hMUYXGBIpEVIzJCofDhM1JzscH/xAAaAQEAAwEBAQAAAAAAAAAAAAAAAgMEBQEG/8QALBEAAgEDAgQFBAMBAAAAAAAAAAECAxEhBDEFEhNBUWFxgcEiMpHRFBWhsf/aAAwDAQACEQMRAD8A1ejLD1kq8B2aoqrPbpppIFV8ktJG5zl1ndKqmamn5K4d8BtXAxe05eijd3Y/Lr63GsAORyVw74DauBi9o5K4d8AtXAxe07AAOPyVw74BauBi9peSuHfALVwMXtOuUA4/JTDvgFq4GL2jkph3wC1cDF7TsFAONyUw74BauBi9o5KYd8AtXAxe07IAOPyUw54BauBi9o5KYc8AtXAxe07AAOPyUw74BauBi9o5KYc8AtXAxe07BQDjclMOeAWrgYvaOSmHPALVwMXtOyQA4/JTDngFq4GL2jkphzwC1cDF7TsAA43JTDngFq4GL2jkph3wC1cDF7TsgA43JTDvgFq4GL2jkph3wC1cDF7TskAOPyUw74BauBi9pOSuHfALVwMXtOyADjclcO+AWrgYvaOSuHfALVwMXtOwADj8lcO+AWrgYvaTkrh3wG1cDF7TskAMBpNw9ZKTAd5npbPboZo4EVkkVJG1zV1m9ComaA6elfd5fPLp62gAaKN3dj8uvrca0yWijd3Y/Lr63GtAABQAAUAAAAAoAAAAAAAAAAAAABCgAgAABCkABCgAgAAMlpX3d3zy6etoGlfd3fPLp62gAaKN3dj8uvrca0yWijd3Y/Lr63GtAKAAAUAAAFAAAABQAAAAAAAAAACApAAAACAAAgKQAEKQAyWlfd3fPLp62gaV93d88unraAC6KN3dj8uvrca0yWijd3Y/Lr63GtAABQAAUAAAAFAAABQCAoABCgAgKACAAAgKQAEKQAEKACEKADJaV93d88unraBpX3d3zy6etoAGijd3Y/Lr63GtMloo3d2Py6+txrQAUhQAUhQAUgAKAAAUAAAAAAAAAAAgKQAEKACAAAgAAIAADJaV93d88unraBpX3d3zy6etoAGijd3Y/Lr63GtMloo3d2Py6+txrQAUhQDF3/HrrHcZ6Sos07mxOREmSTJr0XaipsO7Q4jt9TYI71NJ8rSuRc/jLkrVRcsvrtTq6THaXr01lNT2aF2b5FSabJehqf0p+VzX8J2nq4VwvW4iho6m+K6G00zEbTUjVVvxE7foirtVelerYYurUVVwjk+m/r9JLQU9TVXTznLba8k+7fslk6tRpSt8cv8AJt1XLT62XxlVG5/ZP+TcUVVFXUcNVTuV0UzEexVTLYqZnzjSFUR11Xb8JWWKNFSRFeyNMmsXLJqbOxFVV/B9Fo4IbdQU9K1yNigjbG1XLlsRMi2jKbnJN3SMXEKGmhp6U6cHGUr4bvjs36nsg9OtulDQ0bquqqoo6dqo1ZNbNM16th5YK2lqIY5YZ43MkajmLrZZovQX3V7HJ6c+Xms7Hnc5rGq5yojUTNVXYiIcfDuI6TEPzD7fFP8ABgcjFlkajWvXsTbn0bfyhx9Jt4dQ2RLfSqq1lwd8JjW9Or/d++aJ+Ts4UtMdjsdPb2q1ZY25zq1el67V/wB7EK+dupyrZbm3+NCnoutP7pO0fRbv4OwU8UtRDArEmmjjV66rEe5E1l7E7Tylpgs9wAeOaaKBmvPKyNueWs9yImf5ASbwj9gfYA8PDWVdPRU7qisnjhhZ/U+RyIiGLrtJdubP8C00VVcJOhFY3VRft1r+xm8cTPuGO4rdfKiSltbHNRip0I1U/q7M1XZn1fg1F9kTC9rbRYTs8slVMzZNDA56MT/uc7JdZ3Yn+rklWlJy5cJfn8H0VHh1CjGl1U5zqK6V7RS85fr9Hjw5pBW7XltsqrW+lkcrk1kkz1FaiqusiomXQaSx4goL78wttdJJHA5GukWNWtVV6kVen/lD5vXWx+E8NySVTlkv94zi6dZ0bF2vRF61XNEVe1T6JhGzJYrDTUSonxcteZU63r0/t0fgUJ1W+WXv8IhxTTaKFN1aCtd2jnDt90s5t2X5OwCPe1iZvcjU7VXIZplmipl2ms4AAzz6Np+GTRSOc2OVj1b0o1yKqA9sz9AAHhktK+7u+eXT1tA0r7u755dPW0ADRRu7sfl19bjWmS0Ubu7H5dfW41oAOViW/UuHrY+rqV1nr+mKJF2yO7E/+qdU4d1wpa7zXpV3Rs9Q5rUayN0qtYxPoiZfnaQnzcv0bmjS9Dqp6i/Kt7bvyMDaML3TFkdXiGsmbFVSu1qRr2orHqi9aKi/o2ZJ/ufZdZdIMzfhyXumjYuxVY5Gqn21WIp9AijZFG2OJjWMYiNa1qZIiJ0Ih+ymOmilu7987nSq8brTliEeVfanFPlXgj5ZWUPIRkK00jay/wBxcrGVEqfohTNEVUz61VU2r9fz6twoaZt6oLddK514uFUqLUSPq1ZDAi9SZbV2IvWnVs2n0u9WG2XyONl0pWzfDVVY7WVrm59OSoqKcp+AMMvjYz+HZIzPJWzPRV+657SuWnle0bWNlDjNHlUqzlzu92kvbN00l4K2T0sV4etjMOwKk7oLRbkWZaeBEVZ16E/Vn0rnln9VOFo/wtbav4V5rpmIrpdempEmRdTVXZrdars6PofSH26jkt38OfTsdR/DSL4Kps1UTYhxKbAuHqWV0tPROZIrXN1kneuSOTJcs12bFXaTlQvNSSRmocV5dLOjKpJNvDSTx55WW93l9j5liq91tyxBLe6LWbS0sqU9NNq5o1URVRUz612u/Y+l4NsFvtSOqYrh8/X1DdaWoWXPWRexM+j6rtPfZheystD7S2hZ8k92u5ms5V1u3Wzzz/JbHhi0WGWWW2UvwpJWo1znPc5ck25bV2HlOhKM+aWfgs1vFKFbTdGleNsLC+pYtd3uu7tlHMvWGrjcMXW67xV0TaWky/lPbmrdv6sk6Nvb1fg9PSlf5Lba4rfRSuZV1bumNcnNYnTll2rkn7m3OPNhq21F8beKlkk1XHl8PXfm1mXRk3/P3LJ03ytQ3Zi0utgqtOWoV401hJLPhf3yfLLzT32Kjs9sqq6VtZUr/LomvVNVFXY6R2e1yqq/ZEXo6DfYqwrUXuyW23R1DXPpnN+JUyvXNURuSrl/cq/U9m/YKtV8uHz1YtS2fVRucUuSbOjYqKd2hpIqCjhpKdFSKFiMairmuSdv1K4ULOSlszXquLKUaU6LtOLbeLK7/wC/O7LR0zKOkgpolcscMbY2q5c1yRMkzU8TrnQMcrX11K1yLkqLM1FT/J5K6m+cpJaf40sKSN1VfC7VeifRcthkF0YWBVzV1bn/AOZPaXzc1iCOZp46apeWom0/JX+Ue5jKDD15tMja6vpI5Imq6GdJWq5i/vtRezr+5wtEN4raqCqt1QrpKema10T1/szXLVz7OtPsp0maMcPNcir825E6lm2L+yGipbHQUVqlt1BEtLBI1WuWFcn7UyVdZc1z+qlKp1HUU2kvk6M9XpIaOWlhKU7tNXSSj4tZbPmVdVXDFWPFltHw1iol1YppUzjia1f+ovV05qn4PcwCtQ+93a8zXGpqaKkY9Fke5c512rnln2Jn+UN3a8NWy12ue3UkLmw1COSVyvXXfmmX9X2PQsuBrPZq1KumSoe9GqiNlkRzdqZLsy7MyCoTUlJ+N2aqnFtLKhOjFWSioxwrtd7vtf8AzfLMhDbKjGlpuF+u1zSBjdZtLCr8oocut306u3r+h4MK1N4iwdd5JpY1s7IZWMV+sr1erckRnY3NU/JrZNHNhdO56JVMic7WWnZPlGv+M/8AJzMbyMqKi24MtDGxNle1ZkjTZGxNqJ/7cv2TtIOlKH1y39d2zRT11LUPoUsxunmKShGO9svPn+zgYThvF4svySVn8Os8cjnVVW5+TpVX+1FXsT8dvYe9hu20kmN4JcLtn/htGxUqal71Vszsl6O3PNNn0zNVccC2ivZBFK+rZBTxpHFDHKjWNROvLLpVdqr1ns4fwjbMP1D56Fahz3M1f5smsjUz25JknYhKOnmnG/buU1+L0JU6jg2nJO0bYzu275f+LsjvAA3HyxktK+7u+eXT1tA0r7u755dPW0ADRRu7sfl19bjWmS0Ubu7H5dfW41oAKQAFKQAFAABQQoAKQAFBCgAAAAgAAAAAIAADgWrDFPQXusvElRLU1lSq/qkRESNFXoTL6ZJ9kO+Qi4ptN9i2nWqU4yjB2UsP0ABCRUAAAZLSvu7vnl09bQNK+7u+eXT1tAA0Ubu7H5dfW41hktFG7ux+XX1uNaAUAAFBCgFBCgAAAFBCgAAAAAAAAgBSAAAAgAAAAIAACFIAZPSvu7vnl09bQTSvu7vnl09bQANFG7ux+XX1uNaZLRRu7sfl19bjWAFKQAFAABQAAUEABQAAAAAAAAAAAACAAAAAhSAAAgAAABktK+7u+eXT1tA0r7u755dPW0ADRRu7sfl19bjWGT0U7vLH5dfW41gBQQoBQQAFAABQQoAAAAKQAFBAAUgAAAAAIAAACAAAAAgABk9K27y+eXT1tA0rbvL75dPW0AE0U7vLH5dfW41pktFO7yxeXX1uNYAUAAFBCgApAAUEKAAAAUEABQQAFIAAAAAAQAAAAAgAAAIAZPStu8vnl09bQNK27y++XT1tABjMBaT8LWXB9rttfVVDKmnhVkjW0znIi6yr0/k0HPHgvvtVwjwABzx4M77VcI8c8eC++1XCPAALzx4L77VcI8nPJgzvtVwjwAC88mC++1XCPHPJgvvtVwjwABzyYL77VcK8c8mC++1XCvAAHPJgvvtVwjxzyYL77VcI8AAc8mC++1XCPHPJgvvtVwrwABzyYL77VcI8c8mC++1XCvAAHPJgvvtVwrxzyYL77VcI8AAc8mC++1XCPHPJgvvtVwjwABzyYL77VcI8c8mC++1XCPAAHPJgvvtVwjxzx4L77VcI8AAnPHgvvtVwjxzx4L77VcI8AAc8eDO+1XCPHPHgzvtVwjwADP490n4WvWD7pbaCqqH1NRCjI2up3NRV1kXpX7AAA//Z"/>
          <p:cNvSpPr>
            <a:spLocks noChangeAspect="1" noChangeArrowheads="1"/>
          </p:cNvSpPr>
          <p:nvPr/>
        </p:nvSpPr>
        <p:spPr bwMode="auto">
          <a:xfrm>
            <a:off x="171973" y="-147397"/>
            <a:ext cx="336927" cy="31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0" tIns="48855" rIns="97710" bIns="48855"/>
          <a:lstStyle/>
          <a:p>
            <a:endParaRPr lang="en-US" dirty="0"/>
          </a:p>
        </p:txBody>
      </p:sp>
      <p:sp>
        <p:nvSpPr>
          <p:cNvPr id="60430" name="AutoShape 84" descr="data:image/jpeg;base64,/9j/4AAQSkZJRgABAQAAAQABAAD/2wBDAAkGBwgHBgkIBwgKCgkLDRYPDQwMDRsUFRAWIB0iIiAdHx8kKDQsJCYxJx8fLT0tMTU3Ojo6Iys/RD84QzQ5Ojf/2wBDAQoKCg0MDRoPDxo3JR8lNzc3Nzc3Nzc3Nzc3Nzc3Nzc3Nzc3Nzc3Nzc3Nzc3Nzc3Nzc3Nzc3Nzc3Nzc3Nzc3Nzf/wAARCACgALkDASIAAhEBAxEB/8QAHAAAAwEBAQEBAQAAAAAAAAAAAAEGCAUEBwID/8QAOxAAAQMCAgMQAAUEAwEAAAAAAAECAwQFBhEhVdEHEhMVFzE0NkFRc3SRlLGyFCJSYXEWIzKBQqHBJ//EABkBAQADAQEAAAAAAAAAAAAAAAACAwQFAf/EACsRAAIBAgQEBQUBAAAAAAAAAAABAgMRBBIhMQUTQXEiUWGBwTKRobHwUv/aAAwDAQACEQMRAD8Autz60WyXA9iklt1G+R1FGrnvgYqquXaqoUPEtp1XQ+2ZsOZuc9Q7B5GL4KIA8PElp1XQ+2ZsDiS06roPbM2HvDIA8PEdp1XQ+2ZsDiO06rofbM2HQAA5/Edp1XQ+2ZsDiO06rofbM2HQAA8HEdo1VQ+2ZsDiO0aqofbM2HQAA5/Edo1VQ+2ZsDiO0aqofbM2HQAA5/Edo1VQ+2ZsDiO0aqofbM2HQAA53Edo1VQ+2ZsDiO06qofbM2HREAc/iO06rofbM2BxHadV0PtmbDoAAc9bJadV0PtmbBcSWnVdD7Zmw6J+cgDwcSWnVdB7ZmwS2S06rofbM2HQEAcmustqSiqFS10KLwT9KUzE7P4Mcm1a/oNT4T/qpioA11uc9Q7B5GL4KMnNznqHYPIxfBRoACIMAAGAAAMAQAAABgCAYACAYACAAAEAwAEohgAJUEMSgHnr+g1PhP8Aqpio2rX9BqfCf9VMVAGutznqHYPIxfBSITm5x1CsHkYvgowAGAAAMAAAAGAAAAAAAwBAAAAAAAIAAAQDUQAgUYlAPPX9BqfCf9VMUm1q/oFT4T/qpikA13ucdQrB5GL4KMnNzjqFYPIxfBRgDQAQABgAADAAAAYAAAAAAAAACUBiAAQwAEIYgAEMQB57h0Gp8J/1UxSbWuHQanwn/VTFIBrvc46hWDyMXwUZObnHUKweRi+CjAGhKYwv96sSuqKS209RQNYjnTPlVqtXPLLL0KrPTlkfL91S8rWVUVjontVseUtU5M8mL/xRy9iJnmv+inESy027nS4TQ5+KjBxTXW/RFHUY3ggtlC9KV011rI2ujt8Ts3Iq82a5aE/0fjD2LblW4hdZ7vaW0c/BcK3eS75UTRz+pxLJdMLYUoH1KXBtwucjfzyMRVc5cv8AFM+ZBYducdrqqm/YiV6XK5qn4ajjarpEj7Mm86Z/+FKqSvG8u50J4KkqdRQpN/5bum3fovJLe59NaugfYS/9WuS3VtfNaaqlgpolejp3MzkdpyYiIq6f57zwWTHVTW1cVBU2OqStcqcIkKorI2quhyqulEy08xo5sLpeZyVw/ESjKSjot9UUOJ73Hh+zy10kayubk2OJFyWR68yHttks1RRQTVMSQzSMRzomu328VezPJM/Q+c4xvtDVYvp4K2Ry0FqyldDGmb55/wDi1E9P+y7beY47G+7VtNNSRMjWR8UqJv2on7JmRjVvJ66Itr4OVKhT8Pilr99l8+51gORYr9BdbFHd1akMLmuc5Ffvt4iZ55r36DiybpNgjpWz7+d2+fvWxtj/AD5fqy7E/km6kErtmeGCxE5OMYNtOz7liBP1+Jo6O82q3rRzyLcUVWSNy/KiJ2pz6O076ORdJJNPYqnSnTSclvt+jyXS4UtspH1VdM2GBnO5y9vd/JHNxxcrtM9MN2R89MzPOqqX7xv76Mv/AH/R7N0mx1l5tsMlCnCvpJOFWndzSplzfyc2ml/rqwst1vrG2psKIytpGw756p3IuaZN0L2aeZe1DPUnNyyrT5OphKGHVBVpLNrZ3vaK9UtXf7H5tG6HUPt1dWXShasdPI2KNaZ2fCvcuW9TPuTTmXtFK+elilkiWJ72Nc6NVz3iqnNmfK7nU2ehxDSW16pDaLH/AHHMRN86onVNGSdq5qma/spcx4wtS4fbe3vkjpnuVjGvb+dzkXLJETnPKM3rne38yXEMHfLOjSazd+uy7vd9yhAlLNj22XOvkoZYaihqGJobVIjd8vdz6F08yiTHtrWkknWKoR7ZnQxwI1Fklcn6URS5VYPW5heAxKllcHfT8lWojg4fxNFea2roXUVRR1VKjXSRTZZ5O0pzHeJxkpK6M9WlOlLLNWZ57h0Gp8J/1UxSbWuHQanwn/VTFJ6Vmu9zjqFYPIxfBRk5ucdQrB5GL4KMA5t+S5OoHx2ZIkqpPypJK7JI0/V+6/scnCGEoLHQTtq3Mq6qqVVqJXNzRyfp086c/wDKqVGSdwyDgnLN1L44mpGk6UXZPV+b9zwQ2W107t/Bb6Zj05lSJM/glqvCt546uldQ11I38c3epLKxyyQtyyyaXIZIeSpRkrEqWLq0m2ne/nr+ybwXZq+x2r8BWPpVjjX+1wDVTPtVXZ9qnNsNgxDY5KvgqqgnbUSvlfJI1ySPcqZImfYmeXf2ltkgZIOVHT0JPG1W5tpePfQ+dUuALhQSUNxpK2nku0U0ks75WrvJVdszX1LmhiqX29kd04F87mrwqRt/IufZkp7URO4EaidghSjD6RiMbVxFuZrbr8didxZaq2vsi2uz8BAyZUZI52hGR9qIiJpz5ibu2Cq+mjtdLY4aWSlpXcNOk71as8ve7JNKH0bJAyTI8nSjJ3ZKhj61CKjC1rt+70uzzQwNVYp54olqmsRqvRvN3oi9xysRSYjR0bLBBSOTLN8lRIqf6RqJ/wB5neyTuAm43VjNCplnmav32If/AOgrkm8tLVXtzUeHcLXGzvuV1nniqbtVMXextXeRo7PPSv8APbkW+Qsk7itUVdNts1PHzyuEYqKe9lv1Pm/9C19Ph6s4B8Et7rX/AN6Z65Ixirm5rVy7e09L8N3r8BY5Yo6JKi1uVG0e/XgntyyRVdl/l2l/kgDkRWxY+K4iW9nrf8Wt2sfPqygdanV+LMTMpfxTYd5BTwpmjHcyaV53Z5Jn2IeGxYavlqooq23UlHJcquPhJKiqfksG+071rcuftVe8rcSYfkvlxtr5qhraGkk4V8G8VVkf2ac9CFAjUyTQRVFNv0/rlsuJONJJNNvddElsvlkvgeyVtrjrJrsyJa+pl30kzJFe6RP3VeZNOhEKgeSIIuhFRVkc2vWlXqOpLdnnuHQanwn/AFUxSbWuHQanwn/VTFJIqNd7nHUKweRi+CjJvc56hWDyMXwUaADGIYAwEMABiAAYAAAwEAAxAAAAAgAAAAEqB2AAAgAFAPPcOg1PhP8Aqpik2tX9AqfCf9VMUgGutznqHYPIxfBRk5uc9QrB5GL4KIA/SAIaADAAAGAhgAMQADAQADEAAAAAAAgAABDUQAKIAAPPX9BqfCf9VMVG1a/oNT4T/qpioA11uc9Q7B5GL4KInNznqHYPIxfBRgDGh+RgDASDzAGAhgAAAAMBAAMBAAAAAACAAAECgAAgAA/hX9BqfCf9VMVG1a/oNT4T/qpioA1zuddRLB5GL4KI+a4I3QcLW/CNnoqy7wxVEFJGyRioubXImlOY7nKbg3XkHouwArwJDlNwbryD0XYHKbg3XcHouwAsAI/lOwdruD0XYPlOwbruD0dsAK/MZH8p2Dddwei7A5TsG68g9F2AFgMjuU7BuvIPRdgcp2DdeQei7ACxAjuU7BuvIPRdgcp2DdeQei7ACxAjuU7BuvIPRdgcp2DdeQei7ACwAj+U7BuvIPRdgcp2Dddwei7ACvzDMkOU7Buu4PR2wOU7Buu4PR2wArxEjynYN13B6LsFym4N15B6LsAK8CQ5TcG68g9F2Bym4N13B6LsAKev6DUeE/6qYrNT1m6Xg99JO1l6hVzo3IiIi6VyX9jLOS9wB//Z"/>
          <p:cNvSpPr>
            <a:spLocks noChangeAspect="1" noChangeArrowheads="1"/>
          </p:cNvSpPr>
          <p:nvPr/>
        </p:nvSpPr>
        <p:spPr bwMode="auto">
          <a:xfrm>
            <a:off x="171973" y="-147397"/>
            <a:ext cx="336927" cy="31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0" tIns="48855" rIns="97710" bIns="48855"/>
          <a:lstStyle/>
          <a:p>
            <a:endParaRPr lang="en-US" dirty="0"/>
          </a:p>
        </p:txBody>
      </p:sp>
      <p:pic>
        <p:nvPicPr>
          <p:cNvPr id="60431" name="Picture 85"/>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3525739" y="2298419"/>
            <a:ext cx="1170469" cy="93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ight Arrow 16"/>
          <p:cNvSpPr/>
          <p:nvPr/>
        </p:nvSpPr>
        <p:spPr bwMode="auto">
          <a:xfrm>
            <a:off x="217185" y="4080840"/>
            <a:ext cx="9544506" cy="1410309"/>
          </a:xfrm>
          <a:prstGeom prst="rightArrow">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ln w="9525" cap="flat" cmpd="sng" algn="ctr">
            <a:noFill/>
            <a:prstDash val="solid"/>
            <a:round/>
            <a:headEnd type="none" w="med" len="med"/>
            <a:tailEnd type="none" w="med" len="med"/>
          </a:ln>
          <a:effectLst/>
          <a:extLst/>
        </p:spPr>
        <p:txBody>
          <a:bodyPr lIns="97710" tIns="48855" rIns="97710" bIns="48855"/>
          <a:lstStyle/>
          <a:p>
            <a:pPr defTabSz="956745">
              <a:buClr>
                <a:schemeClr val="tx2"/>
              </a:buClr>
              <a:defRPr/>
            </a:pPr>
            <a:endParaRPr lang="en-US" dirty="0">
              <a:cs typeface="Arial" charset="0"/>
            </a:endParaRPr>
          </a:p>
        </p:txBody>
      </p:sp>
      <p:sp>
        <p:nvSpPr>
          <p:cNvPr id="60435" name="AutoShape 87" descr="data:image/jpeg;base64,/9j/4AAQSkZJRgABAQAAAQABAAD/2wCEAAkGBhMQEBUUEhQVFRQVGBkVFRYYGBkZFxUVGBgWFxUcFBcXIiYgGxknGhgWHy8gIycpLSwsFR4yNjAqNSgrLCkBCQoKDgwOGg8PGiwjHyI1LCwqNTA1LyouLSwpLTQtLywqKiwtLCwqKTA0Li0qKTIuLCwqLCwsLDAsLC0vLCkwLP/AABEIAMIBAwMBIgACEQEDEQH/xAAcAAEAAgIDAQAAAAAAAAAAAAAABgcEBQEDCAL/xABJEAABAwICBgQJCQUHBQEAAAABAAIDBBESIQUGBzFBURMiYXEXMkJygZGToeEUI1JiY5KxstIzNXOCoggVFjTB0fBDU4PC8eL/xAAbAQEAAgMBAQAAAAAAAAAAAAAAAwUCBAYBB//EADoRAAEDAgIHBQYGAQUBAAAAAAEAAgMEESExBRITQVFxkRVhgdHwFCIyU6GxMzRyweHxQlJikrLiI//aAAwDAQACEQMRAD8Au1ERERERERERERERERERERERERFw94AJJAAzJOQA7SolpnajRU5Ia8zOHCIXb6XmzfUSsS4NzU0NPLMdWNpPJS5FUNftqnd+xgjYOby5592EfitPJtW0iTlKxvYI2W94JURnardmgatwubDmfK6vZFQ/hU0j/wB5vs4/0rPo9sdazx2wyDtaWn1tNvcm3avXaAqgMNU+PmFdKKvdE7ZqaSwnjfCfpD5xnptZ3uKm+jdLQ1LMcEjJG82m9vOG8HsKka9rsiquejnp/wAVpH265LLREWa1UREREREREREREREREREREREREREREREREREREREREREREUZ1u19g0eMJ+cmIu2JpzHIyHyR7zwC1e0PaEKMGCnINQR1nbxCDuuOLyNw4bzwBrDQmr01dIXuJDSbvldclxO+1/Gd/wrUqKpsLSSbWV/o/RQe3b1JszdxP8fUrs01rVWaTkwuLiCerDGDgH8o8bvddbLR+zaUhrp3CNrhcNb1nciCdwPrU50Lq/DFHggbheB1r5ulHPEfKHLdyAWxoLPvE7LFm0/ReP99y5yWvklcGx4B3wnieHdw6HJWUmkdm3Up26rR1txUcg1EpI42PEZfe7XF5J6wz3CwzBHDgtqzQ8LYGlsMQs9zTZjRvDSOHessVcUTZIqiSOInNnSPawY28i4i97j0LPo9HPfTuGQxOa9huLEWGdxfgtdsM8+OJu08cHN3d17fVVklW4n337+O4rUVGjYuhjvHGcRefEbwwjl2LBqtUaR8OJ0DAXusC0YCA0ZnqW4kepV5rttLrqGulph0To4iMAczcHNa49ZpBOZO9TPZ1rLU6YixSwsijjPRMczFZxAxSE4id12ccyVM6inY3asObWgWO8gA/uomVhDtUOIxN1rtI7MmFmOGQsJNmteMQNt/WFiAMuB3qKy0dXo6QPGOJw8WRh6p7MQyPcfUrkqfnZQyMXDeqwdg3n13N101zGYTEAHNPjki4eeVj5I+PJYMrpIiS43aML7ye71lbfnbQ6SkHuye8DuPD1xWi1R2uNeRFW2Y7cJgLNP8AEb5PnDLsCstjwQCCCDmCNxB3WKpPWXZ+WtM1MOrv6LieZi4kdnqJ3LjUHaG+icIZyXUxNuZhJ4t5t5t9I5HoqWsbK0H+xzUFXoyKoYZqPdm3y8suCu5F8xSh7Q5pDmuAIINwQcwQRvFl9KxXLoiIiIiIiIiIiIiIiIiIiIiIiIiIiIiIiIiIiIo3r5raNH02JtjNJdsTTz4uI5NuO8kDipITbevPutum36SryWZtLhFC36gNgey5u49/YoZpNRqttE0Qqprv+FuJ8vW5dWrugZK+Zz3lxYDimkzJJcb2v9I559577UoSyJjYwwdE0WDRlh8w8D+PFYOg9HikiayM2Ld7hkXOPjH/AJwAC2zaxrv2jAfrN6rvTbIriZ6z2iTB2qBlfI8+feLK1rakzOsB7oy819mgNscJLgM8sntPaP8AZZMcIqRcHBK22Lke3vWp05NJT00k1CelmaOpGciT2/SA32yva17lUnqPtWqdH1sklQ58sc771LD42LdjYDueN2HIEC2VgRaUFE2W97AbwDcHg5pBuPQVLNMW5Z7jl4HitbtTrppdLVJmJJa/CwHhEAOjsOAw2PeSVa39nOrndSVDXlxgZI0Q33Bxa4ytb2fszbm48ypbX6laN0w2OpLWyteMTHtJGJp7W2O+92ncb5A3UD2ta6yaIMOj9G2pmCPpHOY0Xs5zgGtJGW4uLt5Lhnvv0MTngBrxjx48v5Wi4DMLRba9VaiTSZkggkka9jQSxhd17uFjh3ZYfWrTjr6XVzRMDKgnqtDcLBd8szrvkwA2yxFxuSABbPcoLsZ2k1NXWfJawibE1z4pXNb0jHMGIguAF2kX35ggLZbf9WKiqZTywtdIIQ8FjRc9fCSWgbyMIuBnY9hWDTsW2eRa+HcDlf7L0++cFstVtp9HpBzoKVkkU772bJa72gXIic0ncMyDbK5ztlJn07IPHs+TgzyW+dz7lR2x7Uqqk0lDO6N8UNO7pHve0tBIBs1t95JyPIXV7VAgiJ3yu35nqi/MjeqXSNNGy0jC0DIXybyaBiT4+W3BI4+6b/ueZWCGPmJNi48TuAHfuAUI161SbYzw2LhnK1oyI4uB4nnbLjzvO5ZpZsrEjg1o6o9AXw7R7x41m+cQPdv9ypIpHxP2kQc7iTv9d5KtaeodA8OBA7lE9k+uZY8Uczuq4/ME+S7eWdx3jty45W0vPet+hPkdTeM9R3XjLbjCQcwCbHI2I7CFdGpesPy6jjlPjjqSjlI21/WLO/mXZ0k4kYCFjpmlbhVRfC7Pn6z7+a3iIi3FzqIiIiIiIiIiIiIiIiIiIiIiIiIiIiIiIiiu0vTPybR0ljZ0toW/z3x/0B3rCrTZzo68rp/+2MLD9ZwzPobcfzLe7bK+8lPCODXSEdriGt/K71rJ1HgEVFH1WkvvIb34mw3EeSGqg0vNqRkA2vgutpG7DR1xm8/T0PqpC2tPFrHd7R+IsVh1+ttDT5VBhjPECSzvuXJWa2sA/wCnH90n8Sodrds9g0lUNme50bgMLhGB1x5PjXsRmNxyIHALn6eWMOAlfcfp1vuCq17Tb3R9bfZSHV7WvRmkJXR08she0AkFpAIJt1cQuRewPnBRja1sk6bFVUjfnN72D/qf/vkeO455msnGfQGlg5lyYnYm3yEsLrgh3e27TycDyUv0x/aGqJARBAxoOV3nFcdrW2/MV1DadjBr07cTiCLD/liLg9w+oVcXkmzz67lu/wCz7Q1sbJnyHBREkNY8EF0wNnOjvbCBYhx4mw3gkbnatqVS6QwymdsUjBbGbFuHk65AI9ItnvuqY0jtO0jPkZywcowGW7nDre9RuqrZJXYpHue7m5xcfWVsvjnlAuQ0jHC5P7D7qMOY08fp5q3tTNIaJ0C58pqRU1LhgDmAlrGbyGBmIXJAuS7hbLO+Tpn+0O1wIhgc4fXwtHq65PrCpJFl7KXC0j3O+n/Wy82lvhAH1+6nWktsdfLkwxxD6rcR9cmIeoBduznWOrqNMUvSSySnE+zHOJbfopPJuAoApbsoYTpilDXYTifY3tb5qTivHU0UcbixtjY5Wv1KCRziLlekZhVP3hwHIWA9yxHaMlG9h93+675tGz9rx2Ov+KwZYXN8YEd4I/FcbVDG8rZPE/8AlW0f+0t8P7Wm1y0G6akfkMUfzjcxfq+MN/Ft/ctTsb0z0dTJTk9WZuJvnszy72F33QpZZVdoqT5FpSPgIpw0+Ziwn+glWWhpxiwbseOee4K5gaZ6WWB3C45/3Zeh0RF1q4tERERERERERERERERERERERERERERERERUhtemxaSI+jFG38zv/ZTLRFOGwRAuAAjYNxJ8UcsveoVtbjtpNx+lHGf6bf6Ka6OOKKO2d2Mt90Lk9NnFuF8Suxl/JwW4fss9r4h5Ln95wj1C59674tJPvaJjWk/Rbd3rN1jMiaPHP8rcz6TuHv7l2/3iWi0YEY7M3Hvcc/wVRHKY8S7V/SBrdd3ifBVTmh2Qvzy9eChe2DUt9TSdOQDPFdwAtidHa7wQO7EO4jivP69cRUQAxzEgHxR5bu3Ph3rzptJ1V+Q1ZLBaGa74+TT5bPQTl2Oaul0XUWOxfhfFtzc99+eY8VoVEf8AkPHgokiL6ZGXEAAkncBmT3BXy0l8optq7sf0lW2Ih6Fh8uXqZdjfG9ys/V3+z7SQkGrldO/6A6jPUOsfWojK3/HHl55LLVO9UFRaPkndgijfI4+SxpcfUFZ2znZrUwVkVRVWhYzES0nFIbsc0dVtwPGvmb5blcej9F07IzHSRtp3MNw1oDcVuZHFfTq1svVnFnDLGBmPOHFUlXpBzm6rdUA5XxB4gnCx5jxW5FAAbm+HUd/eup2jnb4nB4+qbOHe3eukVkjcsbx2En8ClRSujsd4PiubuPceB7ENY45Os/zt/odv965p7gw2F2HnceYHVb4FxuI9ety+HTk7w0/yge8WVU66Nw10pGV8LvSWNP4q1HW4XHZv96qzXh166TsDB/Q1bminOM5ub4fuFc6K/FNuHkvQkEmJjTzAPrF19rqpWYY2Dk1o9QAXau5C4o5oiIi8REREREREREREREREREREREREREREVQbaqK1TBLwfGWeljifweFtNVarpKOE8m4D3su3/AEW22taI6ag6QC7oHB/8h6r/AMWn+VQvZzpG7JITvB6RvcbB3vDfvLm9NxEx6w3Y/suup3bbRzbZsNj68Qpo1tzYZlZLHtjzyc/1tb+o+7vWOH2GXp/5yRjLm3/wDmexctG7VPuj3vty7/XetJwvnku+GMzPJe7IZvceA/5uCrzbrpNhpYoxGOs+zCd7QwXJvzOIDuJ45qwZp8sDfFGfa48z/oOCjGv2pn94UbQHBsrXF8V9xsMJDrbmndfm0KyopmxzNviAbuP28AT4rXlYXMP0CiOo+xeOoEL6qVx6Rof0cdhZpGIYnm9za24DvVpar6sUdG+X5PAxoY02dbE824l7ruO48eKpputWmdDQNje1jWi8ccjw15AtuYQ6xAA4g2GXJYmr9dpDS8jojpAxG1zHiczG0b8LIwGutfcTfjawJV9qSuG1kkBaCThiLWwwHDMrSu0e61uOH8q+avWiKGmcZ6iOJ4OWN7WOIy3AkE8dyimsG2XRzDG+OV8krRZwjjda/nPwtI37id6j2ithsDsRmqJZC1peQ0BgdbfmcR96kuhNm2jmYgKZrnhpLS+8lyMzcPuN3ILUNRAWtYXOfcADdctN744g7u9S6jwSQAP5/ZQ7Te3cyPL6akwkWJc95Oe6+FgFvvLXaM120zpeoAgdFdpaXRs6OPEARvxEvI4G1962u2OgeKOHoW4YWSEyNYLNBIAjJDcreML83DmoFs6p5XaTpzDe7XhzyPJjH7S54AtuPSAtyAwTUz5wwC9yb44jjwPmon67ZAwkr0TDUObe2472nMHvCPDTm3L6p/8AU8e45965e/HmfH4/W7fO/Hv39K45zrDVvdu71u7xlzVqBvyKKrpWfK9KYRmJJ2sHm4w38ourD03pD5PTyScWtOHzjk33kKK7I9Emav6UjqwNL7/XddjPxcf5Vd6Ehu5z/DzVnSu2MMs53Cw5+rK7kRF2S4tEREREREREREREREREREREUNqdrFDG9zHdNdji09TK7SQbZ9i6/C/QfbezH6lHtGcVvDR1UcRGeimyKE+F+g+29mP1J4X6D7b2Y/Um0ZxXvZtV8t3RTZFCfC/QfbezH6k8L9B9t7MfqTaM4p2bVfLd0UyqadsjHMeLte0tcObXCxHqK8+zwyaK0gWm56J1v4kTtx9LTfsPcrQ8L9B9t7MfqUM2iazUOkGsfD0gnZ1esywfGTuJvvBzHeea16gMlZYq50RFUQSGOSM6j8DhkphBM17Q5pu1wBB5g5hdmLKyrrVLW9tOwxTYiwZsIFy0neLcjv7781If8f0nOT7nxXES0E0by1rSRxWxLRSseWhpIUljbc8hxPIcV9TS4jfcNwHIDcFGP8f0vOT7nxT/AB/Sc5PufFR+y1GrqhhUXsk176pWj2zavyzU9PLE1z+jMhka0EkNfgDXADePmzfvCh+y/VeokrY58DmQwm7nkEAktcA1t95PG24X9NnP2g0hO+TgB1OAFua58IVLhteTeD4nIEc+1XTKmpZAacR4WIB8OC1DoyUv19U9FKdHus+30mub62m3vsumCYscHDeDdRuLaFSNcDeTIg+JyPevn/H1Jzk+58VU+z1AY2zTcEn7eS2fY5rn3DipNVxDE4Wu07gcwWnMXHcV0UdDFE0iKOOPO/UY1uLniwgXPEX7VoXbQaU2zkyy8Th61x/j+k5yfc+K8NPUAmzDY7vXBe+xzYXYVI0Uc/x/Sc5PufFY2kdoMIjd0OIyWs3E2wB5nPhy4qNtFUE21CsxSTE21StbtB0zjeIGnJnWf59sh6Af6uxWRs01d+SUTS8Wkm+dfzAI6jT3Nz73FU7q5UU4qmyVhcY2nG4BuIyPvcB2YyJzPO1uKtjwv0H23sx+pdpQwsp2Bt8vV1JpSGbZNpoWEjNxAzPrHopsihPhfoPtvZj9SeF+g+29mP1Kw2jOK53s2q+W7opsihPhfoPtvZj9SeF+g+29mP1JtGcU7Nqvlu6KbIoT4X6D7b2Y/UnhfoPtvZj9SbRnFOzar5buimyLX6C05HWwiaHFgJIGIWN2mxyWwWYN8QtJ7Cxxa4WIRERerFFyFwuQiLzNpv8AzU/8WT87lhLN03/mp/4sn53LCVYvq0XwN5BERcsYSQACScgBmSewLxSLhFM9CbKayoAc8NgYf+5fHbsjGf3rKW0exSnA+dnlefqBrB7w4qQROO5Vc2l6SE2L7nux/hU+iuafYxSEdSSdp5kscPSMI/FVxrfqbLo6QB5D4336OQCwdbeCPJcMss9+8o6NzcSvaXSlNUu1GHHgcFoFl0GiJqgkQxSSW34Gl1u+wyW51I1NfpGa2bYWWMr+PY1n1j7hnyBtbROmImVLaGhib0cNzUSDxI94wg+XKXZEk8DvsbesjviVFXaT2BLIxrOAueAHf38AqIlicxxa4FrgbEEEEEbwQdxXwpZtSqWP0nLgt1QxjiOL2tGL0jJv8qiawIsbKxp5TLE2Qi1wD1RERYqdEREREU81K2afKohUVLzHAbloFg57RvcXHJjcjnvPZkTPdXKXRXSGKkjikewXc8MMmHgLzOBFydwB4HkpWxE9ypqrTEUJLWNLi3O2Q5lUOGrhXrp/aXS0M7oHMkc5gGIxhmEEi9s3DOxHrXTDtF0XVdWWzb8JogR6SMQ9ZWWzblrKAaVqC0P9nOqeBv8AsqQRXbpfZrQ1sXSU2GJzhdj4jiid3tBtbzbKttCakTT15pH9QxkmZ2/Cxts2873bbzgsHRuBW5T6VgmY52WriQc1G0Uv2gUGj4HRsonXe3EJrOL25WtdxyxXvk3LuWNqHqm6uqmBzXdA3rSOscJDfJDt1ybDna54LHVN7LYFYzYbdwIGeOB9HctRVaBnigjnfG5sUpsx5t1siRle4uASCRnbJYCvXXvVKfSAiijdHFDH1iTe5dbC0Na0WsG34jxuxR1mw/LOrz7Icve9SGF18FW0+m4DGHTOAJvgLnDd4qrEW91v1Sfo6YRve14e3ExwyuL2N2ncb9/etEoiLGxV1FKyVgew3BV67J/3ZH58n5ipgofsn/dkfnyfmKmCsI/hC+baQ/NSfqP3RERZrSRchcLkIi8zab/zU/8AFk/O5YSzdN/5qf8AiyfncsJVi+rRfA3kFs9XtXZq6YRQjPe5x8VjeJceX4q69Aao0miojIS3G0XfPJYEc8N8mN7BmeJK6dmGh2QaPjeAMc/zj3c7khg7g33k81WOv+tstZUOYcTIY3EMjNxuyxPB8o9u4G3O+wAI26xzK5iaSbSdQ6nY7Vjbn3+t25SnWTbHYllEwEbulkG/zI/9XepQHSWtVXUH52oldfhiLW/cbZvuWqRQueXZlXlNo+npxZjRficT1WXo6eYSs6FzxKXAMwkhxcTZtrdqtbau4zR0tI2z6iSQOAHY1zCTyBc71NPJVNo+ukglZJE7DIw3acsj3HI+lW5qHqlVCqfW15vKW2Zdwc4E5Fxw5NAb1QAdzjkFnHcgtG9V+lNWJ7KhxA1AbDeT5DNZ9Rox9FRx0NCLzyg3k3BgNulmeeH0W8d1r4VqtLaWg0DSfJqch9U8Xc7iHEftJBw+q34k9etG1W5MOj2l8jur0uG+f2TN7j2kW7CorHsz0lOHSvYA53WPSSDG4nnvN/OspHO/0f0q2mpvdDq1wa0nWIJxce/uHBRGSQuJLiSSbknMknMknmvlZlNoeaSoFO1hMxcWYNxDhfFflaxueFirQ0FstpYJI21kolmkDi2HxWHCBit5TrX7O5QNYXZLoqqvhpQNY3OYAxNvJVGisrWvZO/5QDRNAhcCXY3gNiIOebusWkZ8bWPYszR+xRtmmaoJ4vbG0AEW3Ne4++3oWWyde1lB2xSBgeXZ7t/jbJVSiufR9NoMzikjjikkdcXs59yASR0p42B3Gyh+tmoAh0jDBC7DHUkdGXm+A3s5t95tlbicQHahjIF0h0rHI/Uc1zcLi4zAUcl05U1EMVKXudGwhscYAzJNmg2F3G5sL3tdW9S08egtFucbGW13faTuFmt80bu5pPNcaubLKejlZMXySyMzF8IZisRfCATcXuOtvW21p1Qj0iI2yySNZGS7CzCA5xyuS4HcLgd5UzI3NBO9UFbpCnneyJuEd7usLXPL1n3Lz7U1LpXue8lz3kucTvLibk+td+itDzVUgZBG6R3YMh2uO5o7TZXZR7MdHw5mIyWzvI5zt31W2B9Swa/abQUbTHTsLy3LBGzo2A9pcBb0AqPZW+Iqz7ZMvuUkRcegHrwW01H1X/uylcJJAXOPSSG9o2WHk34Ab3Hf6Aqw1k10e6qrH0xwxz4IjJYhxYxuHqnhisTztbcvuv1tq9MVEdNcRRyPa3o2XtYnMyHe+wz5ZblJNqDo6KhhooGhrXuxHLPDHbMn6RcQSewrJxBb7uQWrBC6GpHtA1pJMxuAGNzxywHdmsbQOu2i+hi+U0rRNExsdxC14OHi08zmc+JOZVkO0q1lIZ3MdG1sZkwOADmtAJAIBIBItlwvZQDZxs5LS2qq22Is6KIjMHg+QHjybw3ngt9tYruj0a9o3yvZH6L4z7mW9KzYXBpJWhWRwTVbYYSTc4m9xicQFWVftJ0hMT8+WDlGGst6QMXvXVRu0pP85Ea2Tk9plI9Dr2Uw2a6hRGIVlU0OBu6JjvEDR5bwcjuNgcgM+ItsanaZJPVNp9HQtlzsXvxYSL2JDW2wsH0ifRzi1cLuKt31UbXuipImnV+ImwAVUaWlndKflJlMoyPS4sYHAHHmAsNWttsfFhpxl013H63RW49mK1u53aqpUb26rrK2oKj2iBsmrq93Lh3K9dk/7sj8+T8xUwUP2T/uyPz5PzFTBb0fwhcBpD81J+o/dERFmtJFyFwuQiLzNpv/ADU/8WT87lhLN03/AJqf+LJ+dywlWL6tF8DeQVhagbS20kYp6kOMQJ6N7RcsBNyHN4tuSQRmL7jwnw170ZKLmeI+e0g+pzV5/RStlcBZVFToSnnkMgJaTnZX/wD4u0X/AN6n9Q/2X3HFozSF2tFLMbXIaGYwOeVnDvC8+qw9lOqMkk7at4LYo79HwMjiC3q/UFzc8Tlztm2QuNrKtq9ExUsRlErgRl3ngsTaNqE2gwzQE9C92EtJuY3WJAB4tIB35i3G6sfV/V98Gim08ZDJXxG7j5L5Rdxy3luLLzRuUe2r6fivBSkg/Oslm44IxcAHtIcTbkO0KT6y66U9HTGUSMkcR80xrgcbju8U+LxJ5dtlmA0OctOeWqnp4GEEkkkd9sr/AF8MVqj/AHfoCEZXlcMtxml9Pksv3DvO/bal6xvrqZ072NjBkc1jQSbMaG+MTvN8XAbtyoLSWkpKmV0sri97zck+4AcANwA3KzNlWtEApn0s0jY3BziwuIaHNeMwCcsQN8u0cisWSXdbILar9FmOmMjiXyXGse7u9dFnbLqQTy1dc4daWVzGfVaTjdbvxMH8qhtZPLpXTNmF1ukwsIJHRwxnNwI3ZAu73KZaj6XptHufQyVML7O6SOUEBhxAAsc7cHgtva/lb7iyy46zRWiGySRPY6R9zZrxJI7O4a2xOFt+dhzJySwLQL81gJnRVEjmsLi4AR4YW9W+q7ta6D5bX0lNmY4w+onbfIsu0RtcON3NI7rrTbXtaXxNZSROw9I3HKRvwEkNb2A2cT2ADcSt9s9L545a2UWkqn3A4NijuyNo7AcXfe6ijtG0NfVz1VZWMa0SuY2HGGOwR9RhcSb2cG36o477r12Iw3/ZQUobHOBKLtiG4Xu4nzv0C1myXV581WKggiKC+fB0haWho7gS48sua79selmyVcUTTnA04iOD3kG3eGtaf5ludN7T6Wkh6DRzQ4gYWuDcMUfaAc3njyJzJPGqJ53SOc95LnOJc5xzJJNySed1E4hrdUK6pIZqmq9rmbqgCzQc/HqVe+z6V7dGMlqJHvLg+Uue4uLYwSBmeGFt/SqardZ531Mk7JZI3Pe53Ve4WBOQyO4Cw9CnOsOusDNDxU9PIHSPijieBe7Gho6TFfcSRht9YlVgEkdgANy80XS+9LNI22sSACN1+HrJTvQW12qhIE4bOziTZsgHY5uR9I9Kmxh0bp6IkW6UDMizZ4+WL6TfvNVH4DyK7qOtfBI2SN5Y9pu1wNiD/wA4LxshGBxCmqNExOO0gOo/iMvEKeU2qMmh9IQTynHStfYzAZMxNcwdK3yc3DPMdvBWdW6MppJI6qUMJiaSx7iMDQbHFn1b5ZO4KBaI2vxPhdHXRFxwlpLAC2UWsQ5riMJPpHduVYSz3uBcMuS1tyQBfL/6pNdrRhiFX+wVVY+851HNFrjJwN8sR489ytms2ktqNI09PAbQdM0SSbulN7NDeTMVvO7t+Ttmgc6hjcBk2YF3YCx4BPpsPSqaY8tIINiDcEbwRuIVp6O2uQSwdHXQucSML8LWuZJ2lriLHszz5LxsmsCHHNZVGjXUskUtO3WDcxvPepbod8dTomMNZ0rDA1hja7AXFrQ17MVxY3BG8eoqKSadrIAYaDRLqe+RcWFxPaSAGk9rnOCjFTryKaoxaMa6CEgY439ZsjwTdxYScJtYZG+SyZ9sNc5tgIGH6QYSfRicR7l6ZAoo9GTtJIYHNcb2cSLcwDY/VarW7V6rgwT1j2uknJuC/FILW8YDK24dUkDdko2pe3R4qB09bK+SV0YmILywMhMnRMLnNjkNy43DGtAAzJzstXrHoAUxDmEluN0TmusXRysDS5pc0AOBa5rg4AXBzAIIUJG8K9pagYRPPvdwsMNw5es1bWyf92R+fJ+YqYKH7J/3ZH58n5ipgt6P4QuC0h+ak/UfuiIizWki5C4XIRF5m03/AJqf+LJ+dy7NDavz1nSCBmMxtxuFxe31RxPYF16b/wA1P/Fk/O5dmgtPzUUwlgdZ1rEEXa5uRIcOIyHqVaLXxX1E7TY//K2tYWvkte9pBIORGRByIPaFtdE6qVdUR0MD3D6RGFnpe6w96m8W2e4Bko2Of9ISW9WJhI9ZWHpHbNVPFoo4ou03kcO69h7lnZnFaJqK92DYQDxLgR0GK3Wr2yiGnHTV8jH4cyy9om+e51sXdkO9Na9rEcTTFQWc4DD0tvm2Dd820+MRwyw96rTSun6iqN55XycgT1R5rR1R6AtevdpYWaLKJmi3SvElY/XIyGTR6/tdlRUOkcXvcXOcSXOJuSTvJJ4rrWVo3RktTIIoWF73bmjszNycgO0rOZqfWukMYppi5pLT1DhBBsev4tu29lFYlWzpYo/dLgLchgtOinejNj1ZJYyujhHInG71My/qUq0dsapWZzSSyniBZjfULn+pSCJx3Kvm0xSRf5X5Y/XL6qmlm6P0LPUG0MMkna1jiPSQLBXSYND6P3ilY4c7SSD14nrs0ZtJo6ipZTxF5L7gPLQxmQJAGI3ubWAsshEMiVpP0zK5pdDCSBvOXrxW7o9HGCkbDFbFHFgYTuxhtgTbhizVd0WxNxzmqR2hjCf6nEfgpDtI11dQRsZAW9PIb5jFhjAzNuZNgL8nKp9Ia51tR+0qZSDwa7A37rLBSSOYDYjJV+jKWtewyRPDQ7M5k/RWSdmei6bOomd/5JmRj1ANPvXU6fV6n3CJ5HJssvvNx71URNzc71wotoNwCuBouR34s7zyw81bR2i6Ji/ZUl/NgiaPWTf3Lqftnhb+zoz2Xe1v4NKqpF5tXLMaFpf8gTzJVnu23O4UjfTKf0LgbaAfHomn/wAn+7FWKJtX8Vl2NR/6PqfNWgNoei58qigAvxEcT/f1Ssmm1f0JpE4KdxilO5rXPa70Mlu13c1VMuWusbjIptOIBWLtFNb+DI5h53HQrba1avmgqnQF7ZLAEOGRs7MBw8l3Z3c1qFy51zc5krhRlWkYc1gDzc7zldERF4pFLNE6yARttL8nnZGyESFr3MdHHK2Vh+bBIdlgIILXN5Z312sOlYngRQA4OkfM9xv1pZMIOEOJIY0NAGI3NyStIiyutRlJG1+uPXrdwV67J/3ZH58n5ipgofsn/dkfnyfmKmC34/hC+e6Q/NSfqP3RERZrSREREUOqdlFDI9z3CW7nFx+c4uJJtl2rr8ENByl9p8FNUWGzbwW8NIVQwEjuqhXghoOUvtPgnghoOUvtPgpqi82bOCdo1XzHdVCvBDQcpfafBPBDQcpfafBTVE2bOCdo1XzHdVVGlNAy6ErGVNJE6WnLMLwbuIv4wcQLtBs0h1rXFu/ZN2umTKKhme/6N7/laT7lYq5XmzI+E2Uzq+OUAzx6zhhe5F+ds1Xn956dqv2cEVK0+U+2Id4eSf6Fx4NqupzrdISPHFjLlvoxENH3FYaJswczdYdovb+E1rOQx6m5UIj2P0AFj0x7ekGfqbZfXghoOUvtPgpqi92bOCw7RqvmO6qFu2R0JNz0xP8AE+C48ENByl9p8FNUTZs4J2jVfMd1UK8ENByl9p8E8ENByl9p8FNUTZs4J2jVfMd1UK8ENByl9p8E8ENByl9p8FNUTZs4J2jVfMd1UK8ENByl9p8E8ENByl9p8FNUTZs4J2jVfMd1UK8ENByl9p8E8ENByl9p8FNUTZs4J2jVfMd1UK8ENByl9p8E8ENByl9p8FNUTZs4J2jVfMd1UK8ENByl9p8E8ENByl9p8FNUTZs4J2jVfMd1UK8ENByl9p8E8ENByl9p8FNUTZs4J2jVfMd1WBoLQcdFCIYcWAEkYjc3cbnNZ6IswLYBabnF7i5xuSiIi9WKIiIiIiIiIiIiIiIiIiIiIiIiIiIiIiIiIiIiIiIiIiIiIiIiIiIiIiIiIiIiIiIiIiIi/9k="/>
          <p:cNvSpPr>
            <a:spLocks noChangeAspect="1" noChangeArrowheads="1"/>
          </p:cNvSpPr>
          <p:nvPr/>
        </p:nvSpPr>
        <p:spPr bwMode="auto">
          <a:xfrm>
            <a:off x="171973" y="-147397"/>
            <a:ext cx="336927" cy="31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0" tIns="48855" rIns="97710" bIns="48855"/>
          <a:lstStyle/>
          <a:p>
            <a:endParaRPr lang="en-US" dirty="0"/>
          </a:p>
        </p:txBody>
      </p:sp>
      <p:sp>
        <p:nvSpPr>
          <p:cNvPr id="60436" name="AutoShape 89" descr="data:image/jpeg;base64,/9j/4AAQSkZJRgABAQAAAQABAAD/2wCEAAkGBhMQEBUUEhQVFRQVGBkVFRYYGBkZFxUVGBgWFxUcFBcXIiYgGxknGhgWHy8gIycpLSwsFR4yNjAqNSgrLCkBCQoKDgwOGg8PGiwjHyI1LCwqNTA1LyouLSwpLTQtLywqKiwtLCwqKTA0Li0qKTIuLCwqLCwsLDAsLC0vLCkwLP/AABEIAMIBAwMBIgACEQEDEQH/xAAcAAEAAgIDAQAAAAAAAAAAAAAABgcEBQEDCAL/xABJEAABAwICBgQJCQUHBQEAAAABAAIDBBESIQUGBzFBURMiYXEXMkJygZGToeEUI1JiY5KxstIzNXOCoggVFjTB0fBDU4PC8eL/xAAbAQEAAgMBAQAAAAAAAAAAAAAAAwUCBAYBB//EADoRAAEDAgIHBQYGAQUBAAAAAAEAAgMEESExBRITQVFxkRVhgdHwFCIyU6GxMzRyweHxQlJikrLiI//aAAwDAQACEQMRAD8Au1ERERERERERERERERERERERERFw94AJJAAzJOQA7SolpnajRU5Ia8zOHCIXb6XmzfUSsS4NzU0NPLMdWNpPJS5FUNftqnd+xgjYOby5592EfitPJtW0iTlKxvYI2W94JURnardmgatwubDmfK6vZFQ/hU0j/wB5vs4/0rPo9sdazx2wyDtaWn1tNvcm3avXaAqgMNU+PmFdKKvdE7ZqaSwnjfCfpD5xnptZ3uKm+jdLQ1LMcEjJG82m9vOG8HsKka9rsiquejnp/wAVpH265LLREWa1UREREREREREREREREREREREREREREREREREREREREREREUZ1u19g0eMJ+cmIu2JpzHIyHyR7zwC1e0PaEKMGCnINQR1nbxCDuuOLyNw4bzwBrDQmr01dIXuJDSbvldclxO+1/Gd/wrUqKpsLSSbWV/o/RQe3b1JszdxP8fUrs01rVWaTkwuLiCerDGDgH8o8bvddbLR+zaUhrp3CNrhcNb1nciCdwPrU50Lq/DFHggbheB1r5ulHPEfKHLdyAWxoLPvE7LFm0/ReP99y5yWvklcGx4B3wnieHdw6HJWUmkdm3Up26rR1txUcg1EpI42PEZfe7XF5J6wz3CwzBHDgtqzQ8LYGlsMQs9zTZjRvDSOHessVcUTZIqiSOInNnSPawY28i4i97j0LPo9HPfTuGQxOa9huLEWGdxfgtdsM8+OJu08cHN3d17fVVklW4n337+O4rUVGjYuhjvHGcRefEbwwjl2LBqtUaR8OJ0DAXusC0YCA0ZnqW4kepV5rttLrqGulph0To4iMAczcHNa49ZpBOZO9TPZ1rLU6YixSwsijjPRMczFZxAxSE4id12ccyVM6inY3asObWgWO8gA/uomVhDtUOIxN1rtI7MmFmOGQsJNmteMQNt/WFiAMuB3qKy0dXo6QPGOJw8WRh6p7MQyPcfUrkqfnZQyMXDeqwdg3n13N101zGYTEAHNPjki4eeVj5I+PJYMrpIiS43aML7ye71lbfnbQ6SkHuye8DuPD1xWi1R2uNeRFW2Y7cJgLNP8AEb5PnDLsCstjwQCCCDmCNxB3WKpPWXZ+WtM1MOrv6LieZi4kdnqJ3LjUHaG+icIZyXUxNuZhJ4t5t5t9I5HoqWsbK0H+xzUFXoyKoYZqPdm3y8suCu5F8xSh7Q5pDmuAIINwQcwQRvFl9KxXLoiIiIiIiIiIiIiIiIiIiIiIiIiIiIiIiIiIiIo3r5raNH02JtjNJdsTTz4uI5NuO8kDipITbevPutum36SryWZtLhFC36gNgey5u49/YoZpNRqttE0Qqprv+FuJ8vW5dWrugZK+Zz3lxYDimkzJJcb2v9I559577UoSyJjYwwdE0WDRlh8w8D+PFYOg9HikiayM2Ld7hkXOPjH/AJwAC2zaxrv2jAfrN6rvTbIriZ6z2iTB2qBlfI8+feLK1rakzOsB7oy819mgNscJLgM8sntPaP8AZZMcIqRcHBK22Lke3vWp05NJT00k1CelmaOpGciT2/SA32yva17lUnqPtWqdH1sklQ58sc771LD42LdjYDueN2HIEC2VgRaUFE2W97AbwDcHg5pBuPQVLNMW5Z7jl4HitbtTrppdLVJmJJa/CwHhEAOjsOAw2PeSVa39nOrndSVDXlxgZI0Q33Bxa4ytb2fszbm48ypbX6laN0w2OpLWyteMTHtJGJp7W2O+92ncb5A3UD2ta6yaIMOj9G2pmCPpHOY0Xs5zgGtJGW4uLt5Lhnvv0MTngBrxjx48v5Wi4DMLRba9VaiTSZkggkka9jQSxhd17uFjh3ZYfWrTjr6XVzRMDKgnqtDcLBd8szrvkwA2yxFxuSABbPcoLsZ2k1NXWfJawibE1z4pXNb0jHMGIguAF2kX35ggLZbf9WKiqZTywtdIIQ8FjRc9fCSWgbyMIuBnY9hWDTsW2eRa+HcDlf7L0++cFstVtp9HpBzoKVkkU772bJa72gXIic0ncMyDbK5ztlJn07IPHs+TgzyW+dz7lR2x7Uqqk0lDO6N8UNO7pHve0tBIBs1t95JyPIXV7VAgiJ3yu35nqi/MjeqXSNNGy0jC0DIXybyaBiT4+W3BI4+6b/ueZWCGPmJNi48TuAHfuAUI161SbYzw2LhnK1oyI4uB4nnbLjzvO5ZpZsrEjg1o6o9AXw7R7x41m+cQPdv9ypIpHxP2kQc7iTv9d5KtaeodA8OBA7lE9k+uZY8Uczuq4/ME+S7eWdx3jty45W0vPet+hPkdTeM9R3XjLbjCQcwCbHI2I7CFdGpesPy6jjlPjjqSjlI21/WLO/mXZ0k4kYCFjpmlbhVRfC7Pn6z7+a3iIi3FzqIiIiIiIiIiIiIiIiIiIiIiIiIiIiIiIiiu0vTPybR0ljZ0toW/z3x/0B3rCrTZzo68rp/+2MLD9ZwzPobcfzLe7bK+8lPCODXSEdriGt/K71rJ1HgEVFH1WkvvIb34mw3EeSGqg0vNqRkA2vgutpG7DR1xm8/T0PqpC2tPFrHd7R+IsVh1+ttDT5VBhjPECSzvuXJWa2sA/wCnH90n8Sodrds9g0lUNme50bgMLhGB1x5PjXsRmNxyIHALn6eWMOAlfcfp1vuCq17Tb3R9bfZSHV7WvRmkJXR08she0AkFpAIJt1cQuRewPnBRja1sk6bFVUjfnN72D/qf/vkeO455msnGfQGlg5lyYnYm3yEsLrgh3e27TycDyUv0x/aGqJARBAxoOV3nFcdrW2/MV1DadjBr07cTiCLD/liLg9w+oVcXkmzz67lu/wCz7Q1sbJnyHBREkNY8EF0wNnOjvbCBYhx4mw3gkbnatqVS6QwymdsUjBbGbFuHk65AI9ItnvuqY0jtO0jPkZywcowGW7nDre9RuqrZJXYpHue7m5xcfWVsvjnlAuQ0jHC5P7D7qMOY08fp5q3tTNIaJ0C58pqRU1LhgDmAlrGbyGBmIXJAuS7hbLO+Tpn+0O1wIhgc4fXwtHq65PrCpJFl7KXC0j3O+n/Wy82lvhAH1+6nWktsdfLkwxxD6rcR9cmIeoBduznWOrqNMUvSSySnE+zHOJbfopPJuAoApbsoYTpilDXYTifY3tb5qTivHU0UcbixtjY5Wv1KCRziLlekZhVP3hwHIWA9yxHaMlG9h93+675tGz9rx2Ov+KwZYXN8YEd4I/FcbVDG8rZPE/8AlW0f+0t8P7Wm1y0G6akfkMUfzjcxfq+MN/Ft/ctTsb0z0dTJTk9WZuJvnszy72F33QpZZVdoqT5FpSPgIpw0+Ziwn+glWWhpxiwbseOee4K5gaZ6WWB3C45/3Zeh0RF1q4tERERERERERERERERERERERERERERERERUhtemxaSI+jFG38zv/ZTLRFOGwRAuAAjYNxJ8UcsveoVtbjtpNx+lHGf6bf6Ka6OOKKO2d2Mt90Lk9NnFuF8Suxl/JwW4fss9r4h5Ln95wj1C59674tJPvaJjWk/Rbd3rN1jMiaPHP8rcz6TuHv7l2/3iWi0YEY7M3Hvcc/wVRHKY8S7V/SBrdd3ifBVTmh2Qvzy9eChe2DUt9TSdOQDPFdwAtidHa7wQO7EO4jivP69cRUQAxzEgHxR5bu3Ph3rzptJ1V+Q1ZLBaGa74+TT5bPQTl2Oaul0XUWOxfhfFtzc99+eY8VoVEf8AkPHgokiL6ZGXEAAkncBmT3BXy0l8optq7sf0lW2Ih6Fh8uXqZdjfG9ys/V3+z7SQkGrldO/6A6jPUOsfWojK3/HHl55LLVO9UFRaPkndgijfI4+SxpcfUFZ2znZrUwVkVRVWhYzES0nFIbsc0dVtwPGvmb5blcej9F07IzHSRtp3MNw1oDcVuZHFfTq1svVnFnDLGBmPOHFUlXpBzm6rdUA5XxB4gnCx5jxW5FAAbm+HUd/eup2jnb4nB4+qbOHe3eukVkjcsbx2En8ClRSujsd4PiubuPceB7ENY45Os/zt/odv965p7gw2F2HnceYHVb4FxuI9ety+HTk7w0/yge8WVU66Nw10pGV8LvSWNP4q1HW4XHZv96qzXh166TsDB/Q1bminOM5ub4fuFc6K/FNuHkvQkEmJjTzAPrF19rqpWYY2Dk1o9QAXau5C4o5oiIi8REREREREREREREREREREREREREREVQbaqK1TBLwfGWeljifweFtNVarpKOE8m4D3su3/AEW22taI6ag6QC7oHB/8h6r/AMWn+VQvZzpG7JITvB6RvcbB3vDfvLm9NxEx6w3Y/suup3bbRzbZsNj68Qpo1tzYZlZLHtjzyc/1tb+o+7vWOH2GXp/5yRjLm3/wDmexctG7VPuj3vty7/XetJwvnku+GMzPJe7IZvceA/5uCrzbrpNhpYoxGOs+zCd7QwXJvzOIDuJ45qwZp8sDfFGfa48z/oOCjGv2pn94UbQHBsrXF8V9xsMJDrbmndfm0KyopmxzNviAbuP28AT4rXlYXMP0CiOo+xeOoEL6qVx6Rof0cdhZpGIYnm9za24DvVpar6sUdG+X5PAxoY02dbE824l7ruO48eKpputWmdDQNje1jWi8ccjw15AtuYQ6xAA4g2GXJYmr9dpDS8jojpAxG1zHiczG0b8LIwGutfcTfjawJV9qSuG1kkBaCThiLWwwHDMrSu0e61uOH8q+avWiKGmcZ6iOJ4OWN7WOIy3AkE8dyimsG2XRzDG+OV8krRZwjjda/nPwtI37id6j2ithsDsRmqJZC1peQ0BgdbfmcR96kuhNm2jmYgKZrnhpLS+8lyMzcPuN3ILUNRAWtYXOfcADdctN744g7u9S6jwSQAP5/ZQ7Te3cyPL6akwkWJc95Oe6+FgFvvLXaM120zpeoAgdFdpaXRs6OPEARvxEvI4G1962u2OgeKOHoW4YWSEyNYLNBIAjJDcreML83DmoFs6p5XaTpzDe7XhzyPJjH7S54AtuPSAtyAwTUz5wwC9yb44jjwPmon67ZAwkr0TDUObe2472nMHvCPDTm3L6p/8AU8e45965e/HmfH4/W7fO/Hv39K45zrDVvdu71u7xlzVqBvyKKrpWfK9KYRmJJ2sHm4w38ourD03pD5PTyScWtOHzjk33kKK7I9Emav6UjqwNL7/XddjPxcf5Vd6Ehu5z/DzVnSu2MMs53Cw5+rK7kRF2S4tEREREREREREREREREREREUNqdrFDG9zHdNdji09TK7SQbZ9i6/C/QfbezH6lHtGcVvDR1UcRGeimyKE+F+g+29mP1J4X6D7b2Y/Um0ZxXvZtV8t3RTZFCfC/QfbezH6k8L9B9t7MfqTaM4p2bVfLd0UyqadsjHMeLte0tcObXCxHqK8+zwyaK0gWm56J1v4kTtx9LTfsPcrQ8L9B9t7MfqUM2iazUOkGsfD0gnZ1esywfGTuJvvBzHeea16gMlZYq50RFUQSGOSM6j8DhkphBM17Q5pu1wBB5g5hdmLKyrrVLW9tOwxTYiwZsIFy0neLcjv7781If8f0nOT7nxXES0E0by1rSRxWxLRSseWhpIUljbc8hxPIcV9TS4jfcNwHIDcFGP8f0vOT7nxT/AB/Sc5PufFR+y1GrqhhUXsk176pWj2zavyzU9PLE1z+jMhka0EkNfgDXADePmzfvCh+y/VeokrY58DmQwm7nkEAktcA1t95PG24X9NnP2g0hO+TgB1OAFua58IVLhteTeD4nIEc+1XTKmpZAacR4WIB8OC1DoyUv19U9FKdHus+30mub62m3vsumCYscHDeDdRuLaFSNcDeTIg+JyPevn/H1Jzk+58VU+z1AY2zTcEn7eS2fY5rn3DipNVxDE4Wu07gcwWnMXHcV0UdDFE0iKOOPO/UY1uLniwgXPEX7VoXbQaU2zkyy8Th61x/j+k5yfc+K8NPUAmzDY7vXBe+xzYXYVI0Uc/x/Sc5PufFY2kdoMIjd0OIyWs3E2wB5nPhy4qNtFUE21CsxSTE21StbtB0zjeIGnJnWf59sh6Af6uxWRs01d+SUTS8Wkm+dfzAI6jT3Nz73FU7q5UU4qmyVhcY2nG4BuIyPvcB2YyJzPO1uKtjwv0H23sx+pdpQwsp2Bt8vV1JpSGbZNpoWEjNxAzPrHopsihPhfoPtvZj9SeF+g+29mP1Kw2jOK53s2q+W7opsihPhfoPtvZj9SeF+g+29mP1JtGcU7Nqvlu6KbIoT4X6D7b2Y/UnhfoPtvZj9SbRnFOzar5buimyLX6C05HWwiaHFgJIGIWN2mxyWwWYN8QtJ7Cxxa4WIRERerFFyFwuQiLzNpv8AzU/8WT87lhLN03/mp/4sn53LCVYvq0XwN5BERcsYSQACScgBmSewLxSLhFM9CbKayoAc8NgYf+5fHbsjGf3rKW0exSnA+dnlefqBrB7w4qQROO5Vc2l6SE2L7nux/hU+iuafYxSEdSSdp5kscPSMI/FVxrfqbLo6QB5D4336OQCwdbeCPJcMss9+8o6NzcSvaXSlNUu1GHHgcFoFl0GiJqgkQxSSW34Gl1u+wyW51I1NfpGa2bYWWMr+PY1n1j7hnyBtbROmImVLaGhib0cNzUSDxI94wg+XKXZEk8DvsbesjviVFXaT2BLIxrOAueAHf38AqIlicxxa4FrgbEEEEEbwQdxXwpZtSqWP0nLgt1QxjiOL2tGL0jJv8qiawIsbKxp5TLE2Qi1wD1RERYqdEREREU81K2afKohUVLzHAbloFg57RvcXHJjcjnvPZkTPdXKXRXSGKkjikewXc8MMmHgLzOBFydwB4HkpWxE9ypqrTEUJLWNLi3O2Q5lUOGrhXrp/aXS0M7oHMkc5gGIxhmEEi9s3DOxHrXTDtF0XVdWWzb8JogR6SMQ9ZWWzblrKAaVqC0P9nOqeBv8AsqQRXbpfZrQ1sXSU2GJzhdj4jiid3tBtbzbKttCakTT15pH9QxkmZ2/Cxts2873bbzgsHRuBW5T6VgmY52WriQc1G0Uv2gUGj4HRsonXe3EJrOL25WtdxyxXvk3LuWNqHqm6uqmBzXdA3rSOscJDfJDt1ybDna54LHVN7LYFYzYbdwIGeOB9HctRVaBnigjnfG5sUpsx5t1siRle4uASCRnbJYCvXXvVKfSAiijdHFDH1iTe5dbC0Na0WsG34jxuxR1mw/LOrz7Icve9SGF18FW0+m4DGHTOAJvgLnDd4qrEW91v1Sfo6YRve14e3ExwyuL2N2ncb9/etEoiLGxV1FKyVgew3BV67J/3ZH58n5ipgofsn/dkfnyfmKmCsI/hC+baQ/NSfqP3RERZrSRchcLkIi8zab/zU/8AFk/O5YSzdN/5qf8AiyfncsJVi+rRfA3kFs9XtXZq6YRQjPe5x8VjeJceX4q69Aao0miojIS3G0XfPJYEc8N8mN7BmeJK6dmGh2QaPjeAMc/zj3c7khg7g33k81WOv+tstZUOYcTIY3EMjNxuyxPB8o9u4G3O+wAI26xzK5iaSbSdQ6nY7Vjbn3+t25SnWTbHYllEwEbulkG/zI/9XepQHSWtVXUH52oldfhiLW/cbZvuWqRQueXZlXlNo+npxZjRficT1WXo6eYSs6FzxKXAMwkhxcTZtrdqtbau4zR0tI2z6iSQOAHY1zCTyBc71NPJVNo+ukglZJE7DIw3acsj3HI+lW5qHqlVCqfW15vKW2Zdwc4E5Fxw5NAb1QAdzjkFnHcgtG9V+lNWJ7KhxA1AbDeT5DNZ9Rox9FRx0NCLzyg3k3BgNulmeeH0W8d1r4VqtLaWg0DSfJqch9U8Xc7iHEftJBw+q34k9etG1W5MOj2l8jur0uG+f2TN7j2kW7CorHsz0lOHSvYA53WPSSDG4nnvN/OspHO/0f0q2mpvdDq1wa0nWIJxce/uHBRGSQuJLiSSbknMknMknmvlZlNoeaSoFO1hMxcWYNxDhfFflaxueFirQ0FstpYJI21kolmkDi2HxWHCBit5TrX7O5QNYXZLoqqvhpQNY3OYAxNvJVGisrWvZO/5QDRNAhcCXY3gNiIOebusWkZ8bWPYszR+xRtmmaoJ4vbG0AEW3Ne4++3oWWyde1lB2xSBgeXZ7t/jbJVSiufR9NoMzikjjikkdcXs59yASR0p42B3Gyh+tmoAh0jDBC7DHUkdGXm+A3s5t95tlbicQHahjIF0h0rHI/Uc1zcLi4zAUcl05U1EMVKXudGwhscYAzJNmg2F3G5sL3tdW9S08egtFucbGW13faTuFmt80bu5pPNcaubLKejlZMXySyMzF8IZisRfCATcXuOtvW21p1Qj0iI2yySNZGS7CzCA5xyuS4HcLgd5UzI3NBO9UFbpCnneyJuEd7usLXPL1n3Lz7U1LpXue8lz3kucTvLibk+td+itDzVUgZBG6R3YMh2uO5o7TZXZR7MdHw5mIyWzvI5zt31W2B9Swa/abQUbTHTsLy3LBGzo2A9pcBb0AqPZW+Iqz7ZMvuUkRcegHrwW01H1X/uylcJJAXOPSSG9o2WHk34Ab3Hf6Aqw1k10e6qrH0xwxz4IjJYhxYxuHqnhisTztbcvuv1tq9MVEdNcRRyPa3o2XtYnMyHe+wz5ZblJNqDo6KhhooGhrXuxHLPDHbMn6RcQSewrJxBb7uQWrBC6GpHtA1pJMxuAGNzxywHdmsbQOu2i+hi+U0rRNExsdxC14OHi08zmc+JOZVkO0q1lIZ3MdG1sZkwOADmtAJAIBIBItlwvZQDZxs5LS2qq22Is6KIjMHg+QHjybw3ngt9tYruj0a9o3yvZH6L4z7mW9KzYXBpJWhWRwTVbYYSTc4m9xicQFWVftJ0hMT8+WDlGGst6QMXvXVRu0pP85Ea2Tk9plI9Dr2Uw2a6hRGIVlU0OBu6JjvEDR5bwcjuNgcgM+ItsanaZJPVNp9HQtlzsXvxYSL2JDW2wsH0ifRzi1cLuKt31UbXuipImnV+ImwAVUaWlndKflJlMoyPS4sYHAHHmAsNWttsfFhpxl013H63RW49mK1u53aqpUb26rrK2oKj2iBsmrq93Lh3K9dk/7sj8+T8xUwUP2T/uyPz5PzFTBb0fwhcBpD81J+o/dERFmtJFyFwuQiLzNpv/ADU/8WT87lhLN03/AJqf+LJ+dywlWL6tF8DeQVhagbS20kYp6kOMQJ6N7RcsBNyHN4tuSQRmL7jwnw170ZKLmeI+e0g+pzV5/RStlcBZVFToSnnkMgJaTnZX/wD4u0X/AN6n9Q/2X3HFozSF2tFLMbXIaGYwOeVnDvC8+qw9lOqMkk7at4LYo79HwMjiC3q/UFzc8Tlztm2QuNrKtq9ExUsRlErgRl3ngsTaNqE2gwzQE9C92EtJuY3WJAB4tIB35i3G6sfV/V98Gim08ZDJXxG7j5L5Rdxy3luLLzRuUe2r6fivBSkg/Oslm44IxcAHtIcTbkO0KT6y66U9HTGUSMkcR80xrgcbju8U+LxJ5dtlmA0OctOeWqnp4GEEkkkd9sr/AF8MVqj/AHfoCEZXlcMtxml9Pksv3DvO/bal6xvrqZ072NjBkc1jQSbMaG+MTvN8XAbtyoLSWkpKmV0sri97zck+4AcANwA3KzNlWtEApn0s0jY3BziwuIaHNeMwCcsQN8u0cisWSXdbILar9FmOmMjiXyXGse7u9dFnbLqQTy1dc4daWVzGfVaTjdbvxMH8qhtZPLpXTNmF1ukwsIJHRwxnNwI3ZAu73KZaj6XptHufQyVML7O6SOUEBhxAAsc7cHgtva/lb7iyy46zRWiGySRPY6R9zZrxJI7O4a2xOFt+dhzJySwLQL81gJnRVEjmsLi4AR4YW9W+q7ta6D5bX0lNmY4w+onbfIsu0RtcON3NI7rrTbXtaXxNZSROw9I3HKRvwEkNb2A2cT2ADcSt9s9L545a2UWkqn3A4NijuyNo7AcXfe6ijtG0NfVz1VZWMa0SuY2HGGOwR9RhcSb2cG36o477r12Iw3/ZQUobHOBKLtiG4Xu4nzv0C1myXV581WKggiKC+fB0haWho7gS48sua79selmyVcUTTnA04iOD3kG3eGtaf5ludN7T6Wkh6DRzQ4gYWuDcMUfaAc3njyJzJPGqJ53SOc95LnOJc5xzJJNySed1E4hrdUK6pIZqmq9rmbqgCzQc/HqVe+z6V7dGMlqJHvLg+Uue4uLYwSBmeGFt/SqardZ531Mk7JZI3Pe53Ve4WBOQyO4Cw9CnOsOusDNDxU9PIHSPijieBe7Gho6TFfcSRht9YlVgEkdgANy80XS+9LNI22sSACN1+HrJTvQW12qhIE4bOziTZsgHY5uR9I9Kmxh0bp6IkW6UDMizZ4+WL6TfvNVH4DyK7qOtfBI2SN5Y9pu1wNiD/wA4LxshGBxCmqNExOO0gOo/iMvEKeU2qMmh9IQTynHStfYzAZMxNcwdK3yc3DPMdvBWdW6MppJI6qUMJiaSx7iMDQbHFn1b5ZO4KBaI2vxPhdHXRFxwlpLAC2UWsQ5riMJPpHduVYSz3uBcMuS1tyQBfL/6pNdrRhiFX+wVVY+851HNFrjJwN8sR489ytms2ktqNI09PAbQdM0SSbulN7NDeTMVvO7t+Ttmgc6hjcBk2YF3YCx4BPpsPSqaY8tIINiDcEbwRuIVp6O2uQSwdHXQucSML8LWuZJ2lriLHszz5LxsmsCHHNZVGjXUskUtO3WDcxvPepbod8dTomMNZ0rDA1hja7AXFrQ17MVxY3BG8eoqKSadrIAYaDRLqe+RcWFxPaSAGk9rnOCjFTryKaoxaMa6CEgY439ZsjwTdxYScJtYZG+SyZ9sNc5tgIGH6QYSfRicR7l6ZAoo9GTtJIYHNcb2cSLcwDY/VarW7V6rgwT1j2uknJuC/FILW8YDK24dUkDdko2pe3R4qB09bK+SV0YmILywMhMnRMLnNjkNy43DGtAAzJzstXrHoAUxDmEluN0TmusXRysDS5pc0AOBa5rg4AXBzAIIUJG8K9pagYRPPvdwsMNw5es1bWyf92R+fJ+YqYKH7J/3ZH58n5ipgt6P4QuC0h+ak/UfuiIizWki5C4XIRF5m03/AJqf+LJ+dy7NDavz1nSCBmMxtxuFxe31RxPYF16b/wA1P/Fk/O5dmgtPzUUwlgdZ1rEEXa5uRIcOIyHqVaLXxX1E7TY//K2tYWvkte9pBIORGRByIPaFtdE6qVdUR0MD3D6RGFnpe6w96m8W2e4Bko2Of9ISW9WJhI9ZWHpHbNVPFoo4ou03kcO69h7lnZnFaJqK92DYQDxLgR0GK3Wr2yiGnHTV8jH4cyy9om+e51sXdkO9Na9rEcTTFQWc4DD0tvm2Dd820+MRwyw96rTSun6iqN55XycgT1R5rR1R6AtevdpYWaLKJmi3SvElY/XIyGTR6/tdlRUOkcXvcXOcSXOJuSTvJJ4rrWVo3RktTIIoWF73bmjszNycgO0rOZqfWukMYppi5pLT1DhBBsev4tu29lFYlWzpYo/dLgLchgtOinejNj1ZJYyujhHInG71My/qUq0dsapWZzSSyniBZjfULn+pSCJx3Kvm0xSRf5X5Y/XL6qmlm6P0LPUG0MMkna1jiPSQLBXSYND6P3ilY4c7SSD14nrs0ZtJo6ipZTxF5L7gPLQxmQJAGI3ubWAsshEMiVpP0zK5pdDCSBvOXrxW7o9HGCkbDFbFHFgYTuxhtgTbhizVd0WxNxzmqR2hjCf6nEfgpDtI11dQRsZAW9PIb5jFhjAzNuZNgL8nKp9Ia51tR+0qZSDwa7A37rLBSSOYDYjJV+jKWtewyRPDQ7M5k/RWSdmei6bOomd/5JmRj1ANPvXU6fV6n3CJ5HJssvvNx71URNzc71wotoNwCuBouR34s7zyw81bR2i6Ji/ZUl/NgiaPWTf3Lqftnhb+zoz2Xe1v4NKqpF5tXLMaFpf8gTzJVnu23O4UjfTKf0LgbaAfHomn/wAn+7FWKJtX8Vl2NR/6PqfNWgNoei58qigAvxEcT/f1Ssmm1f0JpE4KdxilO5rXPa70Mlu13c1VMuWusbjIptOIBWLtFNb+DI5h53HQrba1avmgqnQF7ZLAEOGRs7MBw8l3Z3c1qFy51zc5krhRlWkYc1gDzc7zldERF4pFLNE6yARttL8nnZGyESFr3MdHHK2Vh+bBIdlgIILXN5Z312sOlYngRQA4OkfM9xv1pZMIOEOJIY0NAGI3NyStIiyutRlJG1+uPXrdwV67J/3ZH58n5ipgofsn/dkfnyfmKmC34/hC+e6Q/NSfqP3RERZrSREREUOqdlFDI9z3CW7nFx+c4uJJtl2rr8ENByl9p8FNUWGzbwW8NIVQwEjuqhXghoOUvtPgnghoOUvtPgpqi82bOCdo1XzHdVCvBDQcpfafBPBDQcpfafBTVE2bOCdo1XzHdVVGlNAy6ErGVNJE6WnLMLwbuIv4wcQLtBs0h1rXFu/ZN2umTKKhme/6N7/laT7lYq5XmzI+E2Uzq+OUAzx6zhhe5F+ds1Xn956dqv2cEVK0+U+2Id4eSf6Fx4NqupzrdISPHFjLlvoxENH3FYaJswczdYdovb+E1rOQx6m5UIj2P0AFj0x7ekGfqbZfXghoOUvtPgpqi92bOCw7RqvmO6qFu2R0JNz0xP8AE+C48ENByl9p8FNUTZs4J2jVfMd1UK8ENByl9p8E8ENByl9p8FNUTZs4J2jVfMd1UK8ENByl9p8E8ENByl9p8FNUTZs4J2jVfMd1UK8ENByl9p8E8ENByl9p8FNUTZs4J2jVfMd1UK8ENByl9p8E8ENByl9p8FNUTZs4J2jVfMd1UK8ENByl9p8E8ENByl9p8FNUTZs4J2jVfMd1UK8ENByl9p8E8ENByl9p8FNUTZs4J2jVfMd1UK8ENByl9p8E8ENByl9p8FNUTZs4J2jVfMd1WBoLQcdFCIYcWAEkYjc3cbnNZ6IswLYBabnF7i5xuSiIi9WKIiIiIiIiIiIiIiIiIiIiIiIiIiIiIiIiIiIiIiIiIiIiIiIiIiIiIiIiIiIiIiIiIiIi/9k="/>
          <p:cNvSpPr>
            <a:spLocks noChangeAspect="1" noChangeArrowheads="1"/>
          </p:cNvSpPr>
          <p:nvPr/>
        </p:nvSpPr>
        <p:spPr bwMode="auto">
          <a:xfrm>
            <a:off x="171973" y="-147397"/>
            <a:ext cx="336927" cy="31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0" tIns="48855" rIns="97710" bIns="48855"/>
          <a:lstStyle/>
          <a:p>
            <a:endParaRPr lang="en-US" dirty="0"/>
          </a:p>
        </p:txBody>
      </p:sp>
      <p:sp>
        <p:nvSpPr>
          <p:cNvPr id="60437" name="Rectangle 1"/>
          <p:cNvSpPr>
            <a:spLocks noChangeArrowheads="1"/>
          </p:cNvSpPr>
          <p:nvPr/>
        </p:nvSpPr>
        <p:spPr bwMode="auto">
          <a:xfrm>
            <a:off x="296106" y="4517474"/>
            <a:ext cx="1024819" cy="329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16" tIns="48809" rIns="97616" bIns="48809">
            <a:spAutoFit/>
          </a:bodyPr>
          <a:lstStyle/>
          <a:p>
            <a:pPr>
              <a:buClr>
                <a:schemeClr val="tx2"/>
              </a:buClr>
            </a:pPr>
            <a:r>
              <a:rPr lang="en-US" sz="1500" b="1" dirty="0">
                <a:solidFill>
                  <a:schemeClr val="tx1"/>
                </a:solidFill>
              </a:rPr>
              <a:t>Feb 2012</a:t>
            </a:r>
          </a:p>
        </p:txBody>
      </p:sp>
      <p:sp>
        <p:nvSpPr>
          <p:cNvPr id="60438" name="Rectangle 1"/>
          <p:cNvSpPr>
            <a:spLocks noChangeArrowheads="1"/>
          </p:cNvSpPr>
          <p:nvPr/>
        </p:nvSpPr>
        <p:spPr bwMode="auto">
          <a:xfrm>
            <a:off x="1791099" y="4517474"/>
            <a:ext cx="1024819" cy="560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16" tIns="48809" rIns="97616" bIns="48809">
            <a:spAutoFit/>
          </a:bodyPr>
          <a:lstStyle/>
          <a:p>
            <a:pPr>
              <a:buClr>
                <a:schemeClr val="tx2"/>
              </a:buClr>
            </a:pPr>
            <a:r>
              <a:rPr lang="en-US" sz="1500" b="1" dirty="0">
                <a:solidFill>
                  <a:schemeClr val="tx1"/>
                </a:solidFill>
              </a:rPr>
              <a:t>Apr</a:t>
            </a:r>
          </a:p>
          <a:p>
            <a:pPr>
              <a:buClr>
                <a:schemeClr val="tx2"/>
              </a:buClr>
            </a:pPr>
            <a:r>
              <a:rPr lang="en-US" sz="1500" b="1" dirty="0">
                <a:solidFill>
                  <a:schemeClr val="tx1"/>
                </a:solidFill>
              </a:rPr>
              <a:t>2012</a:t>
            </a:r>
          </a:p>
        </p:txBody>
      </p:sp>
      <p:pic>
        <p:nvPicPr>
          <p:cNvPr id="49175" name="Picture 3"/>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474850" y="2910682"/>
            <a:ext cx="1365256" cy="944311"/>
          </a:xfrm>
          <a:prstGeom prst="rect">
            <a:avLst/>
          </a:prstGeom>
          <a:noFill/>
          <a:ln>
            <a:noFill/>
          </a:ln>
          <a:effectLst>
            <a:outerShdw blurRad="63500" dist="17961" dir="2700000" algn="ctr" rotWithShape="0">
              <a:srgbClr val="838578">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p:cNvCxnSpPr/>
          <p:nvPr/>
        </p:nvCxnSpPr>
        <p:spPr bwMode="auto">
          <a:xfrm>
            <a:off x="769651" y="2604020"/>
            <a:ext cx="18643" cy="1913457"/>
          </a:xfrm>
          <a:prstGeom prst="line">
            <a:avLst/>
          </a:prstGeom>
          <a:solidFill>
            <a:schemeClr val="accent1"/>
          </a:solidFill>
          <a:ln w="28575" cap="flat" cmpd="sng" algn="ctr">
            <a:solidFill>
              <a:schemeClr val="accent6">
                <a:lumMod val="75000"/>
              </a:schemeClr>
            </a:solidFill>
            <a:prstDash val="solid"/>
            <a:round/>
            <a:headEnd type="none" w="med" len="med"/>
            <a:tailEnd type="none" w="med" len="med"/>
          </a:ln>
          <a:effectLst/>
          <a:extLst/>
        </p:spPr>
      </p:cxnSp>
      <p:sp>
        <p:nvSpPr>
          <p:cNvPr id="60441" name="Rectangle 1"/>
          <p:cNvSpPr>
            <a:spLocks noChangeArrowheads="1"/>
          </p:cNvSpPr>
          <p:nvPr/>
        </p:nvSpPr>
        <p:spPr bwMode="auto">
          <a:xfrm>
            <a:off x="3599066" y="4522588"/>
            <a:ext cx="1024819" cy="560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16" tIns="48809" rIns="97616" bIns="48809">
            <a:spAutoFit/>
          </a:bodyPr>
          <a:lstStyle/>
          <a:p>
            <a:pPr algn="ctr">
              <a:buClr>
                <a:schemeClr val="tx2"/>
              </a:buClr>
            </a:pPr>
            <a:r>
              <a:rPr lang="en-US" sz="1500" b="1" dirty="0">
                <a:solidFill>
                  <a:schemeClr val="tx1"/>
                </a:solidFill>
              </a:rPr>
              <a:t>Aug</a:t>
            </a:r>
          </a:p>
          <a:p>
            <a:pPr algn="ctr">
              <a:buClr>
                <a:schemeClr val="tx2"/>
              </a:buClr>
            </a:pPr>
            <a:r>
              <a:rPr lang="en-US" sz="1500" b="1" dirty="0">
                <a:solidFill>
                  <a:schemeClr val="tx1"/>
                </a:solidFill>
              </a:rPr>
              <a:t>2012</a:t>
            </a:r>
          </a:p>
        </p:txBody>
      </p:sp>
      <p:sp>
        <p:nvSpPr>
          <p:cNvPr id="60442" name="Rectangle 1"/>
          <p:cNvSpPr>
            <a:spLocks noChangeArrowheads="1"/>
          </p:cNvSpPr>
          <p:nvPr/>
        </p:nvSpPr>
        <p:spPr bwMode="auto">
          <a:xfrm>
            <a:off x="5142361" y="4517474"/>
            <a:ext cx="1964042" cy="560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7616" tIns="48809" rIns="97616" bIns="48809">
            <a:spAutoFit/>
          </a:bodyPr>
          <a:lstStyle/>
          <a:p>
            <a:pPr algn="ctr">
              <a:buClr>
                <a:schemeClr val="tx2"/>
              </a:buClr>
            </a:pPr>
            <a:r>
              <a:rPr lang="en-US" sz="1500" b="1" dirty="0" smtClean="0">
                <a:solidFill>
                  <a:schemeClr val="tx1"/>
                </a:solidFill>
              </a:rPr>
              <a:t>Sep - Dec</a:t>
            </a:r>
            <a:endParaRPr lang="en-US" sz="1500" b="1" dirty="0">
              <a:solidFill>
                <a:schemeClr val="tx1"/>
              </a:solidFill>
            </a:endParaRPr>
          </a:p>
          <a:p>
            <a:pPr algn="ctr">
              <a:buClr>
                <a:schemeClr val="tx2"/>
              </a:buClr>
            </a:pPr>
            <a:r>
              <a:rPr lang="en-US" sz="1500" b="1" dirty="0">
                <a:solidFill>
                  <a:schemeClr val="tx1"/>
                </a:solidFill>
              </a:rPr>
              <a:t>2012</a:t>
            </a:r>
          </a:p>
        </p:txBody>
      </p:sp>
      <p:sp>
        <p:nvSpPr>
          <p:cNvPr id="60443" name="Rectangle 1"/>
          <p:cNvSpPr>
            <a:spLocks noChangeArrowheads="1"/>
          </p:cNvSpPr>
          <p:nvPr/>
        </p:nvSpPr>
        <p:spPr bwMode="auto">
          <a:xfrm>
            <a:off x="6982600" y="4531922"/>
            <a:ext cx="1233644" cy="560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16" tIns="48809" rIns="97616" bIns="48809">
            <a:spAutoFit/>
          </a:bodyPr>
          <a:lstStyle/>
          <a:p>
            <a:pPr algn="ctr">
              <a:buClr>
                <a:schemeClr val="tx2"/>
              </a:buClr>
            </a:pPr>
            <a:r>
              <a:rPr lang="en-US" sz="1500" b="1" dirty="0">
                <a:solidFill>
                  <a:schemeClr val="tx1"/>
                </a:solidFill>
              </a:rPr>
              <a:t>Jun</a:t>
            </a:r>
          </a:p>
          <a:p>
            <a:pPr algn="ctr">
              <a:buClr>
                <a:schemeClr val="tx2"/>
              </a:buClr>
            </a:pPr>
            <a:r>
              <a:rPr lang="en-US" sz="1500" b="1" dirty="0">
                <a:solidFill>
                  <a:schemeClr val="tx1"/>
                </a:solidFill>
              </a:rPr>
              <a:t>2013</a:t>
            </a:r>
          </a:p>
        </p:txBody>
      </p:sp>
      <p:pic>
        <p:nvPicPr>
          <p:cNvPr id="60444" name="Picture 3"/>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6824677" y="1834359"/>
            <a:ext cx="1601388" cy="52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45" name="Rectangle 1"/>
          <p:cNvSpPr>
            <a:spLocks noChangeArrowheads="1"/>
          </p:cNvSpPr>
          <p:nvPr/>
        </p:nvSpPr>
        <p:spPr bwMode="auto">
          <a:xfrm>
            <a:off x="5169096" y="1821531"/>
            <a:ext cx="949611" cy="630764"/>
          </a:xfrm>
          <a:prstGeom prst="rect">
            <a:avLst/>
          </a:prstGeom>
          <a:solidFill>
            <a:schemeClr val="bg2"/>
          </a:solidFill>
          <a:ln/>
          <a:extLst/>
        </p:spPr>
        <p:style>
          <a:lnRef idx="0">
            <a:schemeClr val="accent6"/>
          </a:lnRef>
          <a:fillRef idx="3">
            <a:schemeClr val="accent6"/>
          </a:fillRef>
          <a:effectRef idx="3">
            <a:schemeClr val="accent6"/>
          </a:effectRef>
          <a:fontRef idx="minor">
            <a:schemeClr val="lt1"/>
          </a:fontRef>
        </p:style>
        <p:txBody>
          <a:bodyPr lIns="97710" tIns="48855" rIns="97710" bIns="48855" anchor="ctr"/>
          <a:lstStyle/>
          <a:p>
            <a:pPr algn="ctr" defTabSz="956745">
              <a:buClr>
                <a:schemeClr val="tx2"/>
              </a:buClr>
            </a:pPr>
            <a:r>
              <a:rPr lang="en-US" b="1" dirty="0"/>
              <a:t>MASTER </a:t>
            </a:r>
            <a:r>
              <a:rPr lang="en-US" b="1" dirty="0" smtClean="0"/>
              <a:t>BAKERS</a:t>
            </a:r>
            <a:endParaRPr lang="en-US" b="1" dirty="0"/>
          </a:p>
        </p:txBody>
      </p:sp>
      <p:cxnSp>
        <p:nvCxnSpPr>
          <p:cNvPr id="29" name="Straight Connector 28"/>
          <p:cNvCxnSpPr/>
          <p:nvPr/>
        </p:nvCxnSpPr>
        <p:spPr bwMode="auto">
          <a:xfrm flipH="1">
            <a:off x="5635727" y="2453918"/>
            <a:ext cx="5264" cy="2002005"/>
          </a:xfrm>
          <a:prstGeom prst="line">
            <a:avLst/>
          </a:prstGeom>
          <a:solidFill>
            <a:schemeClr val="accent1"/>
          </a:solidFill>
          <a:ln w="28575" cap="flat" cmpd="sng" algn="ctr">
            <a:solidFill>
              <a:schemeClr val="accent6">
                <a:lumMod val="75000"/>
              </a:schemeClr>
            </a:solidFill>
            <a:prstDash val="solid"/>
            <a:round/>
            <a:headEnd type="none" w="med" len="med"/>
            <a:tailEnd type="none" w="med" len="med"/>
          </a:ln>
          <a:effectLst/>
          <a:extLst/>
        </p:spPr>
      </p:cxnSp>
      <p:cxnSp>
        <p:nvCxnSpPr>
          <p:cNvPr id="31" name="Straight Connector 30"/>
          <p:cNvCxnSpPr/>
          <p:nvPr/>
        </p:nvCxnSpPr>
        <p:spPr bwMode="auto">
          <a:xfrm flipH="1">
            <a:off x="6565784" y="2860573"/>
            <a:ext cx="1876" cy="1659488"/>
          </a:xfrm>
          <a:prstGeom prst="line">
            <a:avLst/>
          </a:prstGeom>
          <a:solidFill>
            <a:schemeClr val="accent1"/>
          </a:solidFill>
          <a:ln w="28575" cap="flat" cmpd="sng" algn="ctr">
            <a:solidFill>
              <a:schemeClr val="accent6">
                <a:lumMod val="75000"/>
              </a:schemeClr>
            </a:solidFill>
            <a:prstDash val="solid"/>
            <a:round/>
            <a:headEnd type="none" w="med" len="med"/>
            <a:tailEnd type="none" w="med" len="med"/>
          </a:ln>
          <a:effectLst/>
          <a:extLst/>
        </p:spPr>
      </p:cxnSp>
      <p:cxnSp>
        <p:nvCxnSpPr>
          <p:cNvPr id="33" name="Straight Connector 32"/>
          <p:cNvCxnSpPr/>
          <p:nvPr/>
        </p:nvCxnSpPr>
        <p:spPr bwMode="auto">
          <a:xfrm flipH="1">
            <a:off x="8630532" y="3085175"/>
            <a:ext cx="1754" cy="1389741"/>
          </a:xfrm>
          <a:prstGeom prst="line">
            <a:avLst/>
          </a:prstGeom>
          <a:solidFill>
            <a:schemeClr val="accent1"/>
          </a:solidFill>
          <a:ln w="28575" cap="flat" cmpd="sng" algn="ctr">
            <a:solidFill>
              <a:schemeClr val="accent6">
                <a:lumMod val="75000"/>
              </a:schemeClr>
            </a:solidFill>
            <a:prstDash val="solid"/>
            <a:round/>
            <a:headEnd type="none" w="med" len="med"/>
            <a:tailEnd type="none" w="med" len="med"/>
          </a:ln>
          <a:effectLst/>
          <a:extLst/>
        </p:spPr>
      </p:cxnSp>
      <p:sp>
        <p:nvSpPr>
          <p:cNvPr id="34" name="Rectangle 1"/>
          <p:cNvSpPr>
            <a:spLocks noChangeArrowheads="1"/>
          </p:cNvSpPr>
          <p:nvPr/>
        </p:nvSpPr>
        <p:spPr bwMode="auto">
          <a:xfrm>
            <a:off x="6142446" y="2897523"/>
            <a:ext cx="949611" cy="630764"/>
          </a:xfrm>
          <a:prstGeom prst="rect">
            <a:avLst/>
          </a:prstGeom>
          <a:solidFill>
            <a:schemeClr val="bg2"/>
          </a:solidFill>
          <a:ln/>
          <a:extLst/>
        </p:spPr>
        <p:style>
          <a:lnRef idx="0">
            <a:schemeClr val="accent6"/>
          </a:lnRef>
          <a:fillRef idx="3">
            <a:schemeClr val="accent6"/>
          </a:fillRef>
          <a:effectRef idx="3">
            <a:schemeClr val="accent6"/>
          </a:effectRef>
          <a:fontRef idx="minor">
            <a:schemeClr val="lt1"/>
          </a:fontRef>
        </p:style>
        <p:txBody>
          <a:bodyPr lIns="97710" tIns="48855" rIns="97710" bIns="48855" anchor="ctr"/>
          <a:lstStyle/>
          <a:p>
            <a:pPr algn="ctr" defTabSz="956745">
              <a:buClr>
                <a:schemeClr val="tx2"/>
              </a:buClr>
            </a:pPr>
            <a:r>
              <a:rPr lang="en-US" b="1" dirty="0"/>
              <a:t>MASTER </a:t>
            </a:r>
            <a:r>
              <a:rPr lang="en-US" b="1" dirty="0" smtClean="0"/>
              <a:t>BAKERS</a:t>
            </a:r>
            <a:endParaRPr lang="en-US" b="1" dirty="0"/>
          </a:p>
        </p:txBody>
      </p:sp>
      <p:sp>
        <p:nvSpPr>
          <p:cNvPr id="35" name="Rectangle 1"/>
          <p:cNvSpPr>
            <a:spLocks noChangeArrowheads="1"/>
          </p:cNvSpPr>
          <p:nvPr/>
        </p:nvSpPr>
        <p:spPr bwMode="auto">
          <a:xfrm>
            <a:off x="8090681" y="2523988"/>
            <a:ext cx="949611" cy="630764"/>
          </a:xfrm>
          <a:prstGeom prst="rect">
            <a:avLst/>
          </a:prstGeom>
          <a:solidFill>
            <a:schemeClr val="bg2"/>
          </a:solidFill>
          <a:ln/>
          <a:extLst/>
        </p:spPr>
        <p:style>
          <a:lnRef idx="0">
            <a:schemeClr val="accent6"/>
          </a:lnRef>
          <a:fillRef idx="3">
            <a:schemeClr val="accent6"/>
          </a:fillRef>
          <a:effectRef idx="3">
            <a:schemeClr val="accent6"/>
          </a:effectRef>
          <a:fontRef idx="minor">
            <a:schemeClr val="lt1"/>
          </a:fontRef>
        </p:style>
        <p:txBody>
          <a:bodyPr lIns="97710" tIns="48855" rIns="97710" bIns="48855" anchor="ctr"/>
          <a:lstStyle/>
          <a:p>
            <a:pPr algn="ctr" defTabSz="956745">
              <a:buClr>
                <a:schemeClr val="tx2"/>
              </a:buClr>
            </a:pPr>
            <a:r>
              <a:rPr lang="en-US" b="1" dirty="0"/>
              <a:t>MASTER </a:t>
            </a:r>
            <a:r>
              <a:rPr lang="en-US" b="1" dirty="0" smtClean="0"/>
              <a:t>BAKERS</a:t>
            </a:r>
            <a:endParaRPr lang="en-US" b="1" dirty="0"/>
          </a:p>
        </p:txBody>
      </p:sp>
      <p:cxnSp>
        <p:nvCxnSpPr>
          <p:cNvPr id="39" name="Straight Connector 38"/>
          <p:cNvCxnSpPr/>
          <p:nvPr/>
        </p:nvCxnSpPr>
        <p:spPr bwMode="auto">
          <a:xfrm flipH="1">
            <a:off x="7609613" y="2388250"/>
            <a:ext cx="5264" cy="2002005"/>
          </a:xfrm>
          <a:prstGeom prst="line">
            <a:avLst/>
          </a:prstGeom>
          <a:solidFill>
            <a:schemeClr val="accent1"/>
          </a:solidFill>
          <a:ln w="28575" cap="flat" cmpd="sng" algn="ctr">
            <a:solidFill>
              <a:schemeClr val="accent6">
                <a:lumMod val="75000"/>
              </a:schemeClr>
            </a:solidFill>
            <a:prstDash val="solid"/>
            <a:round/>
            <a:headEnd type="none" w="med" len="med"/>
            <a:tailEnd type="none" w="med" len="med"/>
          </a:ln>
          <a:effectLst/>
          <a:extLst/>
        </p:spPr>
      </p:cxnSp>
      <p:sp>
        <p:nvSpPr>
          <p:cNvPr id="40" name="Rectangle 1"/>
          <p:cNvSpPr>
            <a:spLocks noChangeArrowheads="1"/>
          </p:cNvSpPr>
          <p:nvPr/>
        </p:nvSpPr>
        <p:spPr bwMode="auto">
          <a:xfrm>
            <a:off x="8235220" y="4543217"/>
            <a:ext cx="859444" cy="560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7616" tIns="48809" rIns="97616" bIns="48809">
            <a:spAutoFit/>
          </a:bodyPr>
          <a:lstStyle/>
          <a:p>
            <a:pPr algn="ctr">
              <a:buClr>
                <a:schemeClr val="tx2"/>
              </a:buClr>
            </a:pPr>
            <a:r>
              <a:rPr lang="en-US" sz="1500" b="1" dirty="0" smtClean="0">
                <a:solidFill>
                  <a:schemeClr val="tx1"/>
                </a:solidFill>
              </a:rPr>
              <a:t>August</a:t>
            </a:r>
            <a:endParaRPr lang="en-US" sz="1500" b="1" dirty="0">
              <a:solidFill>
                <a:schemeClr val="tx1"/>
              </a:solidFill>
            </a:endParaRPr>
          </a:p>
          <a:p>
            <a:pPr algn="ctr">
              <a:buClr>
                <a:schemeClr val="tx2"/>
              </a:buClr>
            </a:pPr>
            <a:r>
              <a:rPr lang="en-US" sz="1500" b="1" dirty="0">
                <a:solidFill>
                  <a:schemeClr val="tx1"/>
                </a:solidFill>
              </a:rPr>
              <a:t>2013</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1977.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7"/>
            <a:ext cx="9906000" cy="6095641"/>
          </a:xfrm>
          <a:prstGeom prst="rect">
            <a:avLst/>
          </a:prstGeom>
        </p:spPr>
      </p:pic>
      <p:sp>
        <p:nvSpPr>
          <p:cNvPr id="5" name="TextBox 4"/>
          <p:cNvSpPr txBox="1"/>
          <p:nvPr/>
        </p:nvSpPr>
        <p:spPr>
          <a:xfrm>
            <a:off x="0" y="5653445"/>
            <a:ext cx="9902490" cy="1204555"/>
          </a:xfrm>
          <a:prstGeom prst="rect">
            <a:avLst/>
          </a:prstGeom>
          <a:solidFill>
            <a:schemeClr val="accent6">
              <a:lumMod val="50000"/>
            </a:schemeClr>
          </a:solidFill>
        </p:spPr>
        <p:txBody>
          <a:bodyPr lIns="95626" tIns="47813" rIns="95626" bIns="47813">
            <a:spAutoFit/>
          </a:bodyPr>
          <a:lstStyle/>
          <a:p>
            <a:pPr>
              <a:buClr>
                <a:srgbClr val="000000"/>
              </a:buClr>
              <a:defRPr/>
            </a:pPr>
            <a:r>
              <a:rPr lang="en-US" sz="2400" b="1" dirty="0" smtClean="0">
                <a:solidFill>
                  <a:srgbClr val="FFFFFF"/>
                </a:solidFill>
                <a:latin typeface="+mj-lt"/>
                <a:cs typeface="Times New Roman" pitchFamily="18" charset="0"/>
              </a:rPr>
              <a:t>N10 </a:t>
            </a:r>
            <a:r>
              <a:rPr lang="en-US" sz="2400" b="1" dirty="0">
                <a:solidFill>
                  <a:srgbClr val="FFFFFF"/>
                </a:solidFill>
                <a:latin typeface="+mj-lt"/>
                <a:cs typeface="Times New Roman" pitchFamily="18" charset="0"/>
              </a:rPr>
              <a:t>Billion </a:t>
            </a:r>
            <a:r>
              <a:rPr lang="en-US" sz="2400" b="1" dirty="0" smtClean="0">
                <a:solidFill>
                  <a:srgbClr val="FFFFFF"/>
                </a:solidFill>
                <a:latin typeface="+mj-lt"/>
                <a:cs typeface="Times New Roman" pitchFamily="18" charset="0"/>
              </a:rPr>
              <a:t>($63 Million) Cassava </a:t>
            </a:r>
            <a:r>
              <a:rPr lang="en-US" sz="2400" b="1" dirty="0">
                <a:solidFill>
                  <a:srgbClr val="FFFFFF"/>
                </a:solidFill>
                <a:latin typeface="+mj-lt"/>
                <a:cs typeface="Times New Roman" pitchFamily="18" charset="0"/>
              </a:rPr>
              <a:t>Bread Fund is Fast-</a:t>
            </a:r>
            <a:r>
              <a:rPr lang="en-US" sz="2400" b="1" dirty="0" smtClean="0">
                <a:solidFill>
                  <a:srgbClr val="FFFFFF"/>
                </a:solidFill>
                <a:latin typeface="+mj-lt"/>
                <a:cs typeface="Times New Roman" pitchFamily="18" charset="0"/>
              </a:rPr>
              <a:t>tracking the </a:t>
            </a:r>
            <a:r>
              <a:rPr lang="en-US" sz="2400" b="1" dirty="0">
                <a:solidFill>
                  <a:srgbClr val="FFFFFF"/>
                </a:solidFill>
                <a:latin typeface="+mj-lt"/>
                <a:cs typeface="Times New Roman" pitchFamily="18" charset="0"/>
              </a:rPr>
              <a:t>Smaller Master Bakers to Roll out Cassava Bread Brands Across </a:t>
            </a:r>
            <a:r>
              <a:rPr lang="en-US" sz="2400" b="1" dirty="0" smtClean="0">
                <a:solidFill>
                  <a:srgbClr val="FFFFFF"/>
                </a:solidFill>
                <a:latin typeface="+mj-lt"/>
                <a:cs typeface="Times New Roman" pitchFamily="18" charset="0"/>
              </a:rPr>
              <a:t>the </a:t>
            </a:r>
            <a:r>
              <a:rPr lang="en-US" sz="2400" b="1" dirty="0">
                <a:solidFill>
                  <a:srgbClr val="FFFFFF"/>
                </a:solidFill>
                <a:latin typeface="+mj-lt"/>
                <a:cs typeface="Times New Roman" pitchFamily="18" charset="0"/>
              </a:rPr>
              <a:t>Country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0951"/>
            <a:ext cx="9906000" cy="5485022"/>
          </a:xfrm>
          <a:prstGeom prst="rect">
            <a:avLst/>
          </a:prstGeom>
        </p:spPr>
      </p:pic>
      <p:sp>
        <p:nvSpPr>
          <p:cNvPr id="7" name="Slide Number Placeholder 1"/>
          <p:cNvSpPr txBox="1">
            <a:spLocks/>
          </p:cNvSpPr>
          <p:nvPr/>
        </p:nvSpPr>
        <p:spPr bwMode="auto">
          <a:xfrm>
            <a:off x="9270753" y="6532432"/>
            <a:ext cx="484332" cy="2040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7710" tIns="48855" rIns="97710" bIns="48855" numCol="1" anchor="t" anchorCtr="0" compatLnSpc="1">
            <a:prstTxWarp prst="textNoShape">
              <a:avLst/>
            </a:prstTxWarp>
          </a:bodyPr>
          <a:lstStyle>
            <a:defPPr>
              <a:defRPr lang="en-GB"/>
            </a:defPPr>
            <a:lvl1pPr algn="l" rtl="0" eaLnBrk="0" fontAlgn="base" hangingPunct="0">
              <a:spcBef>
                <a:spcPct val="0"/>
              </a:spcBef>
              <a:spcAft>
                <a:spcPct val="0"/>
              </a:spcAft>
              <a:defRPr sz="1300" kern="1200">
                <a:solidFill>
                  <a:schemeClr val="bg2"/>
                </a:solidFill>
                <a:latin typeface="Arial" charset="0"/>
                <a:ea typeface="ＭＳ Ｐゴシック" charset="0"/>
                <a:cs typeface="ＭＳ Ｐゴシック" charset="0"/>
              </a:defRPr>
            </a:lvl1pPr>
            <a:lvl2pPr marL="793896" indent="-305343" algn="l" rtl="0" eaLnBrk="0" fontAlgn="base" hangingPunct="0">
              <a:spcBef>
                <a:spcPct val="0"/>
              </a:spcBef>
              <a:spcAft>
                <a:spcPct val="0"/>
              </a:spcAft>
              <a:defRPr sz="1300" kern="1200">
                <a:solidFill>
                  <a:schemeClr val="bg2"/>
                </a:solidFill>
                <a:latin typeface="Arial" charset="0"/>
                <a:ea typeface="ＭＳ Ｐゴシック" charset="0"/>
                <a:cs typeface="ＭＳ Ｐゴシック" charset="0"/>
              </a:defRPr>
            </a:lvl2pPr>
            <a:lvl3pPr marL="1221375" indent="-244275" algn="l" rtl="0" eaLnBrk="0" fontAlgn="base" hangingPunct="0">
              <a:spcBef>
                <a:spcPct val="0"/>
              </a:spcBef>
              <a:spcAft>
                <a:spcPct val="0"/>
              </a:spcAft>
              <a:defRPr sz="1300" kern="1200">
                <a:solidFill>
                  <a:schemeClr val="bg2"/>
                </a:solidFill>
                <a:latin typeface="Arial" charset="0"/>
                <a:ea typeface="ＭＳ Ｐゴシック" charset="0"/>
                <a:cs typeface="ＭＳ Ｐゴシック" charset="0"/>
              </a:defRPr>
            </a:lvl3pPr>
            <a:lvl4pPr marL="1709926" indent="-244275" algn="l" rtl="0" eaLnBrk="0" fontAlgn="base" hangingPunct="0">
              <a:spcBef>
                <a:spcPct val="0"/>
              </a:spcBef>
              <a:spcAft>
                <a:spcPct val="0"/>
              </a:spcAft>
              <a:defRPr sz="1300" kern="1200">
                <a:solidFill>
                  <a:schemeClr val="bg2"/>
                </a:solidFill>
                <a:latin typeface="Arial" charset="0"/>
                <a:ea typeface="ＭＳ Ｐゴシック" charset="0"/>
                <a:cs typeface="ＭＳ Ｐゴシック" charset="0"/>
              </a:defRPr>
            </a:lvl4pPr>
            <a:lvl5pPr marL="2198477" indent="-244275" algn="l" rtl="0" eaLnBrk="0" fontAlgn="base" hangingPunct="0">
              <a:spcBef>
                <a:spcPct val="0"/>
              </a:spcBef>
              <a:spcAft>
                <a:spcPct val="0"/>
              </a:spcAft>
              <a:defRPr sz="1300" kern="1200">
                <a:solidFill>
                  <a:schemeClr val="bg2"/>
                </a:solidFill>
                <a:latin typeface="Arial" charset="0"/>
                <a:ea typeface="ＭＳ Ｐゴシック" charset="0"/>
                <a:cs typeface="ＭＳ Ｐゴシック" charset="0"/>
              </a:defRPr>
            </a:lvl5pPr>
            <a:lvl6pPr marL="2687026" indent="-244275" algn="l" defTabSz="488551" rtl="0" eaLnBrk="0" fontAlgn="base" latinLnBrk="0" hangingPunct="0">
              <a:spcBef>
                <a:spcPct val="0"/>
              </a:spcBef>
              <a:spcAft>
                <a:spcPct val="0"/>
              </a:spcAft>
              <a:defRPr sz="1300" kern="1200">
                <a:solidFill>
                  <a:schemeClr val="bg2"/>
                </a:solidFill>
                <a:latin typeface="Arial" charset="0"/>
                <a:ea typeface="ＭＳ Ｐゴシック" charset="0"/>
                <a:cs typeface="ＭＳ Ｐゴシック" charset="0"/>
              </a:defRPr>
            </a:lvl6pPr>
            <a:lvl7pPr marL="3175577" indent="-244275" algn="l" defTabSz="488551" rtl="0" eaLnBrk="0" fontAlgn="base" latinLnBrk="0" hangingPunct="0">
              <a:spcBef>
                <a:spcPct val="0"/>
              </a:spcBef>
              <a:spcAft>
                <a:spcPct val="0"/>
              </a:spcAft>
              <a:defRPr sz="1300" kern="1200">
                <a:solidFill>
                  <a:schemeClr val="bg2"/>
                </a:solidFill>
                <a:latin typeface="Arial" charset="0"/>
                <a:ea typeface="ＭＳ Ｐゴシック" charset="0"/>
                <a:cs typeface="ＭＳ Ｐゴシック" charset="0"/>
              </a:defRPr>
            </a:lvl7pPr>
            <a:lvl8pPr marL="3664128" indent="-244275" algn="l" defTabSz="488551" rtl="0" eaLnBrk="0" fontAlgn="base" latinLnBrk="0" hangingPunct="0">
              <a:spcBef>
                <a:spcPct val="0"/>
              </a:spcBef>
              <a:spcAft>
                <a:spcPct val="0"/>
              </a:spcAft>
              <a:defRPr sz="1300" kern="1200">
                <a:solidFill>
                  <a:schemeClr val="bg2"/>
                </a:solidFill>
                <a:latin typeface="Arial" charset="0"/>
                <a:ea typeface="ＭＳ Ｐゴシック" charset="0"/>
                <a:cs typeface="ＭＳ Ｐゴシック" charset="0"/>
              </a:defRPr>
            </a:lvl8pPr>
            <a:lvl9pPr marL="4152678" indent="-244275" algn="l" defTabSz="488551" rtl="0" eaLnBrk="0" fontAlgn="base" latinLnBrk="0" hangingPunct="0">
              <a:spcBef>
                <a:spcPct val="0"/>
              </a:spcBef>
              <a:spcAft>
                <a:spcPct val="0"/>
              </a:spcAft>
              <a:defRPr sz="1300" kern="1200">
                <a:solidFill>
                  <a:schemeClr val="bg2"/>
                </a:solidFill>
                <a:latin typeface="Arial" charset="0"/>
                <a:ea typeface="ＭＳ Ｐゴシック" charset="0"/>
                <a:cs typeface="ＭＳ Ｐゴシック" charset="0"/>
              </a:defRPr>
            </a:lvl9pPr>
          </a:lstStyle>
          <a:p>
            <a:fld id="{22C6D0B9-5BFC-CF47-9CC8-979F55F1F035}" type="slidenum">
              <a:rPr lang="en-GB" sz="1100" smtClean="0">
                <a:solidFill>
                  <a:schemeClr val="bg1"/>
                </a:solidFill>
              </a:rPr>
              <a:pPr/>
              <a:t>15</a:t>
            </a:fld>
            <a:r>
              <a:rPr lang="en-GB" sz="1100" smtClean="0">
                <a:solidFill>
                  <a:schemeClr val="bg1"/>
                </a:solidFill>
              </a:rPr>
              <a:t> </a:t>
            </a:r>
            <a:endParaRPr lang="en-GB" sz="1100" dirty="0">
              <a:solidFill>
                <a:schemeClr val="bg1"/>
              </a:solidFill>
            </a:endParaRPr>
          </a:p>
        </p:txBody>
      </p:sp>
      <p:sp>
        <p:nvSpPr>
          <p:cNvPr id="8" name="Rectangle 7"/>
          <p:cNvSpPr/>
          <p:nvPr/>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a:defRPr/>
            </a:pPr>
            <a:endParaRPr lang="en-US" dirty="0"/>
          </a:p>
        </p:txBody>
      </p:sp>
      <p:pic>
        <p:nvPicPr>
          <p:cNvPr id="9" name="Picture 75" descr="Nigeria_Coat_of_Arms"/>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1"/>
          <p:cNvSpPr txBox="1">
            <a:spLocks/>
          </p:cNvSpPr>
          <p:nvPr/>
        </p:nvSpPr>
        <p:spPr bwMode="auto">
          <a:xfrm>
            <a:off x="9270753" y="6532432"/>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0" tIns="48855" rIns="97710" bIns="48855"/>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CE1BAAFA-1EFE-214D-AF9B-3402CFA078F5}" type="slidenum">
              <a:rPr lang="en-GB" sz="1100">
                <a:solidFill>
                  <a:schemeClr val="bg1"/>
                </a:solidFill>
              </a:rPr>
              <a:pPr eaLnBrk="1" hangingPunct="1"/>
              <a:t>15</a:t>
            </a:fld>
            <a:r>
              <a:rPr lang="en-GB" sz="1100" dirty="0">
                <a:solidFill>
                  <a:schemeClr val="bg1"/>
                </a:solidFill>
              </a:rPr>
              <a:t> </a:t>
            </a:r>
          </a:p>
        </p:txBody>
      </p:sp>
      <p:sp>
        <p:nvSpPr>
          <p:cNvPr id="11" name="Subtitle 2"/>
          <p:cNvSpPr txBox="1">
            <a:spLocks/>
          </p:cNvSpPr>
          <p:nvPr/>
        </p:nvSpPr>
        <p:spPr bwMode="auto">
          <a:xfrm>
            <a:off x="1000252" y="6410951"/>
            <a:ext cx="8256462" cy="91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55" tIns="47878" rIns="95755" bIns="47878"/>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dirty="0">
                <a:solidFill>
                  <a:schemeClr val="bg1"/>
                </a:solidFill>
                <a:latin typeface="Book Antiqua" charset="0"/>
                <a:ea typeface="Batang" charset="0"/>
                <a:cs typeface="Batang" charset="0"/>
              </a:rPr>
              <a:t>Federal Ministry of Agriculture and Rural Development, Federal Republic of Nigeria</a:t>
            </a:r>
          </a:p>
        </p:txBody>
      </p:sp>
      <p:sp>
        <p:nvSpPr>
          <p:cNvPr id="6" name="Title 33"/>
          <p:cNvSpPr txBox="1">
            <a:spLocks/>
          </p:cNvSpPr>
          <p:nvPr/>
        </p:nvSpPr>
        <p:spPr bwMode="auto">
          <a:xfrm>
            <a:off x="0" y="5361971"/>
            <a:ext cx="9906000" cy="1496029"/>
          </a:xfrm>
          <a:prstGeom prst="rect">
            <a:avLst/>
          </a:prstGeom>
          <a:solidFill>
            <a:schemeClr val="accent6">
              <a:lumMod val="50000"/>
            </a:schemeClr>
          </a:solidFill>
          <a:ln>
            <a:noFill/>
          </a:ln>
        </p:spPr>
        <p:txBody>
          <a:bodyPr lIns="97616" tIns="48809" rIns="97616" bIns="48809" anchor="ctr"/>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pPr algn="ctr">
              <a:lnSpc>
                <a:spcPct val="120000"/>
              </a:lnSpc>
              <a:defRPr/>
            </a:pPr>
            <a:r>
              <a:rPr lang="en-US" sz="2400" b="1" dirty="0" smtClean="0">
                <a:solidFill>
                  <a:schemeClr val="bg1"/>
                </a:solidFill>
                <a:cs typeface="Times New Roman" charset="0"/>
              </a:rPr>
              <a:t>Cassava Bread Goes Continental</a:t>
            </a:r>
          </a:p>
          <a:p>
            <a:pPr algn="ctr">
              <a:lnSpc>
                <a:spcPct val="120000"/>
              </a:lnSpc>
              <a:defRPr/>
            </a:pPr>
            <a:r>
              <a:rPr lang="en-US" sz="2000" b="1" dirty="0" smtClean="0">
                <a:solidFill>
                  <a:schemeClr val="bg1"/>
                </a:solidFill>
                <a:cs typeface="Times New Roman" charset="0"/>
              </a:rPr>
              <a:t>Private Sector and Cabinet Ministers in Kenya Enjoying Cassava Bread</a:t>
            </a:r>
            <a:endParaRPr lang="en-US" sz="2000" b="1" dirty="0">
              <a:solidFill>
                <a:schemeClr val="bg1"/>
              </a:solidFill>
              <a:cs typeface="Times New Roman" charset="0"/>
            </a:endParaRPr>
          </a:p>
        </p:txBody>
      </p:sp>
    </p:spTree>
    <p:extLst>
      <p:ext uri="{BB962C8B-B14F-4D97-AF65-F5344CB8AC3E}">
        <p14:creationId xmlns:p14="http://schemas.microsoft.com/office/powerpoint/2010/main" val="29473905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7" cstate="print"/>
          <a:stretch>
            <a:fillRect/>
          </a:stretch>
        </p:blipFill>
        <p:spPr>
          <a:xfrm>
            <a:off x="0" y="1491809"/>
            <a:ext cx="3810120" cy="1095574"/>
          </a:xfrm>
          <a:prstGeom prst="rect">
            <a:avLst/>
          </a:prstGeom>
        </p:spPr>
      </p:pic>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931266214"/>
              </p:ext>
            </p:extLst>
          </p:nvPr>
        </p:nvGraphicFramePr>
        <p:xfrm>
          <a:off x="1" y="0"/>
          <a:ext cx="175483" cy="161974"/>
        </p:xfrm>
        <a:graphic>
          <a:graphicData uri="http://schemas.openxmlformats.org/presentationml/2006/ole">
            <mc:AlternateContent xmlns:mc="http://schemas.openxmlformats.org/markup-compatibility/2006">
              <mc:Choice xmlns:v="urn:schemas-microsoft-com:vml" Requires="v">
                <p:oleObj spid="_x0000_s346364" name="think-cell Slide" r:id="rId8" imgW="360" imgH="360" progId="">
                  <p:embed/>
                </p:oleObj>
              </mc:Choice>
              <mc:Fallback>
                <p:oleObj name="think-cell Slide" r:id="rId8" imgW="360" imgH="360" progId="">
                  <p:embed/>
                  <p:pic>
                    <p:nvPicPr>
                      <p:cNvPr id="0" name="Picture 10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p:cNvSpPr>
            <a:spLocks noGrp="1"/>
          </p:cNvSpPr>
          <p:nvPr>
            <p:ph type="title"/>
            <p:custDataLst>
              <p:tags r:id="rId3"/>
            </p:custDataLst>
          </p:nvPr>
        </p:nvSpPr>
        <p:spPr>
          <a:xfrm>
            <a:off x="193370" y="142985"/>
            <a:ext cx="9712630" cy="106182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spAutoFit/>
          </a:bodyPr>
          <a:lstStyle/>
          <a:p>
            <a:r>
              <a:rPr lang="en-ZA" sz="2400" dirty="0"/>
              <a:t>Leading Indigenous and Global Firms are Expanding Operations and Establishing New Cassava Processing Facilities in Nigeria</a:t>
            </a:r>
            <a:r>
              <a:rPr lang="en-ZA" dirty="0" smtClean="0"/>
              <a:t/>
            </a:r>
            <a:br>
              <a:rPr lang="en-ZA" dirty="0" smtClean="0"/>
            </a:br>
            <a:r>
              <a:rPr lang="en-ZA" dirty="0" smtClean="0">
                <a:solidFill>
                  <a:srgbClr val="008000"/>
                </a:solidFill>
              </a:rPr>
              <a:t>Cassava Starch, Sweetners, Sobitol, Beer and Ethanol</a:t>
            </a:r>
            <a:endParaRPr lang="en-US" dirty="0">
              <a:solidFill>
                <a:srgbClr val="008000"/>
              </a:solidFill>
            </a:endParaRPr>
          </a:p>
        </p:txBody>
      </p:sp>
      <p:sp>
        <p:nvSpPr>
          <p:cNvPr id="4" name="Slide Number Placeholder 3"/>
          <p:cNvSpPr>
            <a:spLocks noGrp="1"/>
          </p:cNvSpPr>
          <p:nvPr>
            <p:ph type="sldNum" sz="quarter" idx="4294967295"/>
            <p:custDataLst>
              <p:tags r:id="rId4"/>
            </p:custDataLst>
          </p:nvPr>
        </p:nvSpPr>
        <p:spPr>
          <a:xfrm>
            <a:off x="9610789" y="6650737"/>
            <a:ext cx="215843" cy="155496"/>
          </a:xfrm>
          <a:prstGeom prst="rect">
            <a:avLst/>
          </a:prstGeom>
        </p:spPr>
        <p:txBody>
          <a:bodyPr/>
          <a:lstStyle/>
          <a:p>
            <a:pPr>
              <a:defRPr/>
            </a:pPr>
            <a:r>
              <a:rPr lang="en-GB" dirty="0" smtClean="0"/>
              <a:t> </a:t>
            </a:r>
            <a:endParaRPr lang="en-GB" dirty="0"/>
          </a:p>
        </p:txBody>
      </p:sp>
      <p:sp>
        <p:nvSpPr>
          <p:cNvPr id="20" name="Rounded Rectangle 19"/>
          <p:cNvSpPr/>
          <p:nvPr>
            <p:custDataLst>
              <p:tags r:id="rId5"/>
            </p:custDataLst>
          </p:nvPr>
        </p:nvSpPr>
        <p:spPr>
          <a:xfrm>
            <a:off x="328868" y="2716415"/>
            <a:ext cx="2729553" cy="1628094"/>
          </a:xfrm>
          <a:prstGeom prst="roundRect">
            <a:avLst>
              <a:gd name="adj" fmla="val 10000"/>
            </a:avLst>
          </a:prstGeom>
          <a:blipFill dpi="0" rotWithShape="1">
            <a:blip r:embed="rId10" cstate="print"/>
            <a:srcRect/>
            <a:stretch>
              <a:fillRect l="-14000" r="-14000"/>
            </a:stretch>
          </a:blipFill>
          <a:ln w="1905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lIns="97710" tIns="48855" rIns="97710" bIns="48855"/>
          <a:lstStyle/>
          <a:p>
            <a:endParaRPr lang="en-US" dirty="0"/>
          </a:p>
        </p:txBody>
      </p:sp>
      <p:pic>
        <p:nvPicPr>
          <p:cNvPr id="26" name="Picture 12" descr="https://encrypted-tbn0.gstatic.com/images?q=tbn:ANd9GcSJJe2dbAdmV0hvkpeZVp5A0NjB1A859Y82PevzvH1RbaxnBw39mHF8Epy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674407" y="1497808"/>
            <a:ext cx="1606073" cy="1548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12" cstate="print"/>
          <a:stretch>
            <a:fillRect/>
          </a:stretch>
        </p:blipFill>
        <p:spPr>
          <a:xfrm>
            <a:off x="7176340" y="3098424"/>
            <a:ext cx="2625979" cy="1592557"/>
          </a:xfrm>
          <a:prstGeom prst="rect">
            <a:avLst/>
          </a:prstGeom>
        </p:spPr>
      </p:pic>
      <p:pic>
        <p:nvPicPr>
          <p:cNvPr id="12" name="Picture 11"/>
          <p:cNvPicPr>
            <a:picLocks noChangeAspect="1"/>
          </p:cNvPicPr>
          <p:nvPr/>
        </p:nvPicPr>
        <p:blipFill>
          <a:blip r:embed="rId13" cstate="print"/>
          <a:stretch>
            <a:fillRect/>
          </a:stretch>
        </p:blipFill>
        <p:spPr>
          <a:xfrm>
            <a:off x="297766" y="4813792"/>
            <a:ext cx="2379321" cy="1521049"/>
          </a:xfrm>
          <a:prstGeom prst="rect">
            <a:avLst/>
          </a:prstGeom>
        </p:spPr>
      </p:pic>
      <p:pic>
        <p:nvPicPr>
          <p:cNvPr id="15" name="Picture 14"/>
          <p:cNvPicPr>
            <a:picLocks noChangeAspect="1"/>
          </p:cNvPicPr>
          <p:nvPr/>
        </p:nvPicPr>
        <p:blipFill>
          <a:blip r:embed="rId14" cstate="print"/>
          <a:stretch>
            <a:fillRect/>
          </a:stretch>
        </p:blipFill>
        <p:spPr>
          <a:xfrm>
            <a:off x="7171559" y="5153517"/>
            <a:ext cx="2359122" cy="1385696"/>
          </a:xfrm>
          <a:prstGeom prst="rect">
            <a:avLst/>
          </a:prstGeom>
        </p:spPr>
      </p:pic>
      <p:pic>
        <p:nvPicPr>
          <p:cNvPr id="13" name="Picture 12"/>
          <p:cNvPicPr>
            <a:picLocks noChangeAspect="1"/>
          </p:cNvPicPr>
          <p:nvPr/>
        </p:nvPicPr>
        <p:blipFill>
          <a:blip r:embed="rId15"/>
          <a:stretch>
            <a:fillRect/>
          </a:stretch>
        </p:blipFill>
        <p:spPr>
          <a:xfrm>
            <a:off x="3533127" y="3886635"/>
            <a:ext cx="3268240" cy="1994293"/>
          </a:xfrm>
          <a:prstGeom prst="rect">
            <a:avLst/>
          </a:prstGeom>
        </p:spPr>
      </p:pic>
      <p:pic>
        <p:nvPicPr>
          <p:cNvPr id="2" name="Picture 1"/>
          <p:cNvPicPr>
            <a:picLocks noChangeAspect="1"/>
          </p:cNvPicPr>
          <p:nvPr/>
        </p:nvPicPr>
        <p:blipFill>
          <a:blip r:embed="rId16"/>
          <a:stretch>
            <a:fillRect/>
          </a:stretch>
        </p:blipFill>
        <p:spPr>
          <a:xfrm>
            <a:off x="3618890" y="1947980"/>
            <a:ext cx="3421813" cy="1760355"/>
          </a:xfrm>
          <a:prstGeom prst="rect">
            <a:avLst/>
          </a:prstGeom>
        </p:spPr>
      </p:pic>
    </p:spTree>
    <p:extLst>
      <p:ext uri="{BB962C8B-B14F-4D97-AF65-F5344CB8AC3E}">
        <p14:creationId xmlns:p14="http://schemas.microsoft.com/office/powerpoint/2010/main" val="34661455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2267238" y="4890010"/>
            <a:ext cx="7638763" cy="1967990"/>
          </a:xfrm>
          <a:prstGeom prst="rect">
            <a:avLst/>
          </a:prstGeom>
          <a:solidFill>
            <a:schemeClr val="bg1"/>
          </a:solidFill>
          <a:ln w="9525">
            <a:solidFill>
              <a:schemeClr val="bg1"/>
            </a:solidFill>
            <a:round/>
            <a:headEnd/>
            <a:tailEnd/>
          </a:ln>
        </p:spPr>
        <p:txBody>
          <a:bodyPr lIns="97586" tIns="48794" rIns="97586" bIns="48794"/>
          <a:lstStyle/>
          <a:p>
            <a:pPr defTabSz="953478" eaLnBrk="0" hangingPunct="0">
              <a:buClr>
                <a:srgbClr val="000000"/>
              </a:buClr>
            </a:pPr>
            <a:endParaRPr lang="en-US" dirty="0">
              <a:solidFill>
                <a:srgbClr val="355422"/>
              </a:solidFill>
            </a:endParaRPr>
          </a:p>
        </p:txBody>
      </p:sp>
      <p:sp>
        <p:nvSpPr>
          <p:cNvPr id="67587" name="TextBox 5"/>
          <p:cNvSpPr txBox="1">
            <a:spLocks noChangeArrowheads="1"/>
          </p:cNvSpPr>
          <p:nvPr/>
        </p:nvSpPr>
        <p:spPr bwMode="auto">
          <a:xfrm>
            <a:off x="4953877" y="3142305"/>
            <a:ext cx="19303" cy="3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buClr>
                <a:srgbClr val="000000"/>
              </a:buClr>
            </a:pPr>
            <a:r>
              <a:rPr lang="en-US" sz="100" dirty="0" err="1">
                <a:solidFill>
                  <a:srgbClr val="F2F2F2"/>
                </a:solidFill>
              </a:rPr>
              <a:t>Doreo</a:t>
            </a:r>
            <a:endParaRPr lang="en-US" sz="100" dirty="0">
              <a:solidFill>
                <a:srgbClr val="F2F2F2"/>
              </a:solidFill>
            </a:endParaRPr>
          </a:p>
        </p:txBody>
      </p:sp>
      <p:sp>
        <p:nvSpPr>
          <p:cNvPr id="67589" name="TextBox 4"/>
          <p:cNvSpPr txBox="1">
            <a:spLocks noChangeArrowheads="1"/>
          </p:cNvSpPr>
          <p:nvPr/>
        </p:nvSpPr>
        <p:spPr bwMode="auto">
          <a:xfrm>
            <a:off x="3710395" y="1040055"/>
            <a:ext cx="6043015" cy="498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639" tIns="47819" rIns="95639" bIns="47819">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just" eaLnBrk="1" hangingPunct="1">
              <a:spcAft>
                <a:spcPts val="641"/>
              </a:spcAft>
              <a:buClr>
                <a:srgbClr val="000000"/>
              </a:buClr>
            </a:pPr>
            <a:endParaRPr lang="en-US" sz="1700" b="1" dirty="0" smtClean="0">
              <a:solidFill>
                <a:schemeClr val="tx1"/>
              </a:solidFill>
            </a:endParaRPr>
          </a:p>
          <a:p>
            <a:pPr marL="236496" indent="-236496" algn="just" eaLnBrk="1" hangingPunct="1">
              <a:spcAft>
                <a:spcPts val="2779"/>
              </a:spcAft>
              <a:buClr>
                <a:srgbClr val="000000"/>
              </a:buClr>
              <a:buFont typeface="Wingdings" charset="0"/>
              <a:buChar char="§"/>
            </a:pPr>
            <a:r>
              <a:rPr lang="en-US" sz="1700" dirty="0" smtClean="0">
                <a:solidFill>
                  <a:schemeClr val="tx1"/>
                </a:solidFill>
              </a:rPr>
              <a:t>Nigeria </a:t>
            </a:r>
            <a:r>
              <a:rPr lang="en-US" sz="1700" dirty="0">
                <a:solidFill>
                  <a:schemeClr val="tx1"/>
                </a:solidFill>
              </a:rPr>
              <a:t>has set the goal to become self-sufficient in rice by 2015 and is making rapid progress on achieving the </a:t>
            </a:r>
            <a:r>
              <a:rPr lang="en-US" sz="1700" dirty="0" smtClean="0">
                <a:solidFill>
                  <a:schemeClr val="tx1"/>
                </a:solidFill>
              </a:rPr>
              <a:t>goal</a:t>
            </a:r>
          </a:p>
          <a:p>
            <a:pPr marL="236496" lvl="0" indent="-236496" algn="just" eaLnBrk="1" hangingPunct="1">
              <a:spcAft>
                <a:spcPts val="2779"/>
              </a:spcAft>
              <a:buClr>
                <a:srgbClr val="000000"/>
              </a:buClr>
              <a:buFont typeface="Wingdings" charset="0"/>
              <a:buChar char="§"/>
            </a:pPr>
            <a:r>
              <a:rPr lang="en-US" sz="1700" dirty="0" smtClean="0">
                <a:solidFill>
                  <a:schemeClr val="accent4"/>
                </a:solidFill>
              </a:rPr>
              <a:t>Federal Government d</a:t>
            </a:r>
            <a:r>
              <a:rPr lang="x-none" sz="1700" dirty="0" smtClean="0">
                <a:solidFill>
                  <a:schemeClr val="accent4"/>
                </a:solidFill>
              </a:rPr>
              <a:t>istributed </a:t>
            </a:r>
            <a:r>
              <a:rPr lang="x-none" sz="1700" b="1" dirty="0">
                <a:solidFill>
                  <a:srgbClr val="FF0000"/>
                </a:solidFill>
              </a:rPr>
              <a:t>27,150 MT </a:t>
            </a:r>
            <a:r>
              <a:rPr lang="x-none" sz="1700" dirty="0">
                <a:solidFill>
                  <a:schemeClr val="accent4"/>
                </a:solidFill>
              </a:rPr>
              <a:t>of improved rice seeds to rice farmers across the country</a:t>
            </a:r>
            <a:r>
              <a:rPr lang="x-none" sz="1700" dirty="0" smtClean="0">
                <a:solidFill>
                  <a:schemeClr val="accent4"/>
                </a:solidFill>
              </a:rPr>
              <a:t>;</a:t>
            </a:r>
            <a:endParaRPr lang="en-US" sz="1700" dirty="0">
              <a:solidFill>
                <a:schemeClr val="accent4"/>
              </a:solidFill>
            </a:endParaRPr>
          </a:p>
          <a:p>
            <a:pPr marL="173008" indent="-173008" algn="just" eaLnBrk="1" hangingPunct="1">
              <a:spcAft>
                <a:spcPts val="1496"/>
              </a:spcAft>
              <a:buClr>
                <a:srgbClr val="000000"/>
              </a:buClr>
              <a:buFont typeface="Wingdings" charset="0"/>
              <a:buChar char="§"/>
            </a:pPr>
            <a:r>
              <a:rPr lang="en-US" sz="1700" dirty="0">
                <a:solidFill>
                  <a:schemeClr val="tx1"/>
                </a:solidFill>
              </a:rPr>
              <a:t>In 2012/</a:t>
            </a:r>
            <a:r>
              <a:rPr lang="en-US" sz="1700" dirty="0" smtClean="0">
                <a:solidFill>
                  <a:schemeClr val="tx1"/>
                </a:solidFill>
              </a:rPr>
              <a:t>2013 (wet + dry seasons), </a:t>
            </a:r>
            <a:r>
              <a:rPr lang="en-US" sz="1700" dirty="0">
                <a:solidFill>
                  <a:schemeClr val="tx1"/>
                </a:solidFill>
              </a:rPr>
              <a:t>Nigeria produced </a:t>
            </a:r>
            <a:r>
              <a:rPr lang="en-US" sz="1700" b="1" dirty="0" smtClean="0">
                <a:solidFill>
                  <a:srgbClr val="FF0000"/>
                </a:solidFill>
              </a:rPr>
              <a:t>1.86 </a:t>
            </a:r>
            <a:r>
              <a:rPr lang="en-US" sz="1700" b="1" dirty="0">
                <a:solidFill>
                  <a:srgbClr val="FF0000"/>
                </a:solidFill>
              </a:rPr>
              <a:t>Million MT </a:t>
            </a:r>
            <a:r>
              <a:rPr lang="en-US" sz="1700" dirty="0">
                <a:solidFill>
                  <a:schemeClr val="tx1"/>
                </a:solidFill>
              </a:rPr>
              <a:t>of rice paddy. This </a:t>
            </a:r>
            <a:r>
              <a:rPr lang="en-US" sz="1700" dirty="0" smtClean="0">
                <a:solidFill>
                  <a:schemeClr val="tx1"/>
                </a:solidFill>
              </a:rPr>
              <a:t>represents about </a:t>
            </a:r>
            <a:r>
              <a:rPr lang="en-US" sz="1700" b="1" dirty="0">
                <a:solidFill>
                  <a:srgbClr val="FF0000"/>
                </a:solidFill>
              </a:rPr>
              <a:t>4</a:t>
            </a:r>
            <a:r>
              <a:rPr lang="en-US" sz="1700" b="1" dirty="0" smtClean="0">
                <a:solidFill>
                  <a:srgbClr val="FF0000"/>
                </a:solidFill>
              </a:rPr>
              <a:t>0</a:t>
            </a:r>
            <a:r>
              <a:rPr lang="en-US" sz="1700" b="1" dirty="0">
                <a:solidFill>
                  <a:srgbClr val="FF0000"/>
                </a:solidFill>
              </a:rPr>
              <a:t>% </a:t>
            </a:r>
            <a:r>
              <a:rPr lang="en-US" sz="1700" dirty="0">
                <a:solidFill>
                  <a:schemeClr val="tx1"/>
                </a:solidFill>
              </a:rPr>
              <a:t>of the </a:t>
            </a:r>
            <a:r>
              <a:rPr lang="en-US" sz="1700" dirty="0" smtClean="0">
                <a:solidFill>
                  <a:schemeClr val="tx1"/>
                </a:solidFill>
              </a:rPr>
              <a:t>total paddy </a:t>
            </a:r>
            <a:r>
              <a:rPr lang="en-US" sz="1700" dirty="0">
                <a:solidFill>
                  <a:schemeClr val="tx1"/>
                </a:solidFill>
              </a:rPr>
              <a:t>needed </a:t>
            </a:r>
            <a:r>
              <a:rPr lang="en-US" sz="1700" dirty="0" smtClean="0">
                <a:solidFill>
                  <a:schemeClr val="tx1"/>
                </a:solidFill>
              </a:rPr>
              <a:t>to achieve domestic self</a:t>
            </a:r>
            <a:r>
              <a:rPr lang="en-US" sz="1700" dirty="0">
                <a:solidFill>
                  <a:schemeClr val="tx1"/>
                </a:solidFill>
              </a:rPr>
              <a:t>-</a:t>
            </a:r>
            <a:r>
              <a:rPr lang="en-US" sz="1700" dirty="0" smtClean="0">
                <a:solidFill>
                  <a:schemeClr val="tx1"/>
                </a:solidFill>
              </a:rPr>
              <a:t>sufficiency</a:t>
            </a:r>
          </a:p>
          <a:p>
            <a:pPr marL="173008" lvl="0" indent="-173008" algn="just" eaLnBrk="1" hangingPunct="1">
              <a:spcAft>
                <a:spcPts val="1496"/>
              </a:spcAft>
              <a:buClr>
                <a:srgbClr val="000000"/>
              </a:buClr>
              <a:buFont typeface="Wingdings" charset="0"/>
              <a:buChar char="§"/>
            </a:pPr>
            <a:r>
              <a:rPr lang="en-US" sz="1700" dirty="0">
                <a:solidFill>
                  <a:srgbClr val="000000"/>
                </a:solidFill>
              </a:rPr>
              <a:t>For 2013/2014 dry season</a:t>
            </a:r>
            <a:r>
              <a:rPr lang="en-US" sz="1700" b="1" dirty="0" smtClean="0">
                <a:solidFill>
                  <a:srgbClr val="FF0000"/>
                </a:solidFill>
              </a:rPr>
              <a:t>, 2 </a:t>
            </a:r>
            <a:r>
              <a:rPr lang="en-US" sz="1700" b="1" dirty="0">
                <a:solidFill>
                  <a:srgbClr val="FF0000"/>
                </a:solidFill>
              </a:rPr>
              <a:t>M</a:t>
            </a:r>
            <a:r>
              <a:rPr lang="en-US" sz="1700" b="1" dirty="0" smtClean="0">
                <a:solidFill>
                  <a:srgbClr val="FF0000"/>
                </a:solidFill>
              </a:rPr>
              <a:t>illion MT </a:t>
            </a:r>
            <a:r>
              <a:rPr lang="en-US" sz="1700" dirty="0" smtClean="0">
                <a:solidFill>
                  <a:srgbClr val="000000"/>
                </a:solidFill>
              </a:rPr>
              <a:t>additional </a:t>
            </a:r>
            <a:r>
              <a:rPr lang="en-US" sz="1700" dirty="0">
                <a:solidFill>
                  <a:srgbClr val="000000"/>
                </a:solidFill>
              </a:rPr>
              <a:t>Paddy, to produce </a:t>
            </a:r>
            <a:r>
              <a:rPr lang="en-US" sz="1700" b="1" dirty="0">
                <a:solidFill>
                  <a:srgbClr val="FF0000"/>
                </a:solidFill>
              </a:rPr>
              <a:t>1.3 </a:t>
            </a:r>
            <a:r>
              <a:rPr lang="en-US" sz="1700" b="1" dirty="0" smtClean="0">
                <a:solidFill>
                  <a:srgbClr val="FF0000"/>
                </a:solidFill>
              </a:rPr>
              <a:t>Million MT </a:t>
            </a:r>
            <a:r>
              <a:rPr lang="en-US" sz="1700" dirty="0">
                <a:solidFill>
                  <a:srgbClr val="000000"/>
                </a:solidFill>
              </a:rPr>
              <a:t>of milled rice, would produced; which will represent </a:t>
            </a:r>
            <a:r>
              <a:rPr lang="en-US" sz="1700" b="1" dirty="0">
                <a:solidFill>
                  <a:srgbClr val="FF0000"/>
                </a:solidFill>
              </a:rPr>
              <a:t>43%</a:t>
            </a:r>
            <a:r>
              <a:rPr lang="en-US" sz="1700" dirty="0">
                <a:solidFill>
                  <a:srgbClr val="000000"/>
                </a:solidFill>
              </a:rPr>
              <a:t> of domestic rice </a:t>
            </a:r>
            <a:r>
              <a:rPr lang="en-US" sz="1700" dirty="0" smtClean="0">
                <a:solidFill>
                  <a:srgbClr val="000000"/>
                </a:solidFill>
              </a:rPr>
              <a:t>requirement</a:t>
            </a:r>
          </a:p>
          <a:p>
            <a:pPr marL="173008" lvl="0" indent="-173008" algn="just" eaLnBrk="1" hangingPunct="1">
              <a:spcAft>
                <a:spcPts val="1496"/>
              </a:spcAft>
              <a:buClr>
                <a:srgbClr val="000000"/>
              </a:buClr>
              <a:buFont typeface="Wingdings" charset="0"/>
              <a:buChar char="§"/>
            </a:pPr>
            <a:r>
              <a:rPr lang="en-US" sz="1800" dirty="0" smtClean="0">
                <a:solidFill>
                  <a:schemeClr val="accent4"/>
                </a:solidFill>
              </a:rPr>
              <a:t>Cumulatively</a:t>
            </a:r>
            <a:r>
              <a:rPr lang="en-US" sz="1800" dirty="0">
                <a:solidFill>
                  <a:schemeClr val="accent4"/>
                </a:solidFill>
              </a:rPr>
              <a:t>, total rice produced is </a:t>
            </a:r>
            <a:r>
              <a:rPr lang="en-US" sz="1800" b="1" dirty="0">
                <a:solidFill>
                  <a:srgbClr val="FF0000"/>
                </a:solidFill>
              </a:rPr>
              <a:t>83% </a:t>
            </a:r>
            <a:r>
              <a:rPr lang="en-US" sz="1800" dirty="0">
                <a:solidFill>
                  <a:schemeClr val="accent4"/>
                </a:solidFill>
              </a:rPr>
              <a:t>of additional total domestic rice requirement if we are able to mill to an international grade standard. </a:t>
            </a:r>
          </a:p>
        </p:txBody>
      </p:sp>
      <p:sp>
        <p:nvSpPr>
          <p:cNvPr id="10" name="Rectangle 2"/>
          <p:cNvSpPr txBox="1">
            <a:spLocks noChangeArrowheads="1"/>
          </p:cNvSpPr>
          <p:nvPr>
            <p:custDataLst>
              <p:tags r:id="rId1"/>
            </p:custDataLst>
          </p:nvPr>
        </p:nvSpPr>
        <p:spPr>
          <a:xfrm>
            <a:off x="0" y="643130"/>
            <a:ext cx="9758034" cy="882875"/>
          </a:xfrm>
          <a:prstGeom prst="rect">
            <a:avLst/>
          </a:prstGeom>
          <a:noFill/>
        </p:spPr>
        <p:txBody>
          <a:bodyPr lIns="91424" tIns="45712" rIns="91424" bIns="45712"/>
          <a:lstStyle/>
          <a:p>
            <a:pPr defTabSz="953352" eaLnBrk="0" hangingPunct="0">
              <a:tabLst>
                <a:tab pos="9538775" algn="l"/>
              </a:tabLst>
              <a:defRPr/>
            </a:pPr>
            <a:r>
              <a:rPr lang="en-US" sz="2400" b="1" kern="0" dirty="0">
                <a:solidFill>
                  <a:srgbClr val="FF0000"/>
                </a:solidFill>
              </a:rPr>
              <a:t>We are Unleashing a Rice Revolution to Become Self-Sufficient in Rice by 2015 </a:t>
            </a:r>
            <a:r>
              <a:rPr lang="en-US" sz="2000" b="1" kern="0" dirty="0">
                <a:solidFill>
                  <a:schemeClr val="accent6">
                    <a:lumMod val="50000"/>
                  </a:schemeClr>
                </a:solidFill>
              </a:rPr>
              <a:t/>
            </a:r>
            <a:br>
              <a:rPr lang="en-US" sz="2000" b="1" kern="0" dirty="0">
                <a:solidFill>
                  <a:schemeClr val="accent6">
                    <a:lumMod val="50000"/>
                  </a:schemeClr>
                </a:solidFill>
              </a:rPr>
            </a:br>
            <a:endParaRPr lang="en-GB" sz="2000" b="1" kern="0" dirty="0"/>
          </a:p>
        </p:txBody>
      </p:sp>
      <p:sp>
        <p:nvSpPr>
          <p:cNvPr id="8" name="Rectangle 7"/>
          <p:cNvSpPr/>
          <p:nvPr/>
        </p:nvSpPr>
        <p:spPr bwMode="auto">
          <a:xfrm>
            <a:off x="0" y="0"/>
            <a:ext cx="1997538" cy="567133"/>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r>
              <a:rPr lang="en-US" sz="2400" b="1" dirty="0" smtClean="0">
                <a:solidFill>
                  <a:srgbClr val="FFFFFF"/>
                </a:solidFill>
              </a:rPr>
              <a:t>RICE</a:t>
            </a:r>
            <a:endParaRPr kumimoji="0" lang="en-US" sz="2400" b="1" i="0" u="none" strike="noStrike" cap="none" normalizeH="0" baseline="0" dirty="0" smtClean="0">
              <a:ln>
                <a:noFill/>
              </a:ln>
              <a:solidFill>
                <a:srgbClr val="FFFFFF"/>
              </a:solidFill>
              <a:effectLst/>
            </a:endParaRPr>
          </a:p>
        </p:txBody>
      </p:sp>
      <p:pic>
        <p:nvPicPr>
          <p:cNvPr id="9" name="Picture 8"/>
          <p:cNvPicPr>
            <a:picLocks noChangeAspect="1"/>
          </p:cNvPicPr>
          <p:nvPr/>
        </p:nvPicPr>
        <p:blipFill>
          <a:blip r:embed="rId3"/>
          <a:stretch>
            <a:fillRect/>
          </a:stretch>
        </p:blipFill>
        <p:spPr>
          <a:xfrm>
            <a:off x="0" y="1770579"/>
            <a:ext cx="3517900" cy="2635029"/>
          </a:xfrm>
          <a:prstGeom prst="rect">
            <a:avLst/>
          </a:prstGeom>
          <a:effectLst>
            <a:glow rad="139700">
              <a:schemeClr val="accent4">
                <a:satMod val="175000"/>
                <a:alpha val="40000"/>
              </a:schemeClr>
            </a:glow>
            <a:reflection blurRad="6350" stA="50000" endA="300" endPos="55000" dir="5400000" sy="-100000" algn="bl" rotWithShape="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C:\Users\Dr. Akinwumi Adesina\Pictures\HMA Official visit Zamfara and Kebbi Sstate On Dry Season Rice\DSC_0306.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9784" r="-8880" b="10148"/>
          <a:stretch/>
        </p:blipFill>
        <p:spPr bwMode="auto">
          <a:xfrm>
            <a:off x="-12330" y="1531159"/>
            <a:ext cx="10924806" cy="5302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21378" y="0"/>
            <a:ext cx="9784622" cy="1384995"/>
          </a:xfrm>
          <a:prstGeom prst="rect">
            <a:avLst/>
          </a:prstGeom>
        </p:spPr>
        <p:txBody>
          <a:bodyPr wrap="square">
            <a:spAutoFit/>
          </a:bodyPr>
          <a:lstStyle/>
          <a:p>
            <a:r>
              <a:rPr lang="en-US" sz="2200" b="1" kern="0" dirty="0" smtClean="0">
                <a:solidFill>
                  <a:srgbClr val="FF0000"/>
                </a:solidFill>
              </a:rPr>
              <a:t>Dry Season Paddy Production Program Is Creating Employment for Youths in Northern Nigeria</a:t>
            </a:r>
          </a:p>
          <a:p>
            <a:r>
              <a:rPr lang="en-US" sz="2000" b="1" dirty="0">
                <a:solidFill>
                  <a:srgbClr val="008000"/>
                </a:solidFill>
              </a:rPr>
              <a:t>Supported rice farmers with 164 </a:t>
            </a:r>
            <a:r>
              <a:rPr lang="en-US" sz="2000" b="1" dirty="0" smtClean="0">
                <a:solidFill>
                  <a:srgbClr val="008000"/>
                </a:solidFill>
              </a:rPr>
              <a:t> 7HP </a:t>
            </a:r>
            <a:r>
              <a:rPr lang="en-US" sz="2000" b="1" dirty="0">
                <a:solidFill>
                  <a:srgbClr val="008000"/>
                </a:solidFill>
              </a:rPr>
              <a:t>irrigation pumps, 3100 3HP irrigation pumps, 37 reapers and 74 thresher to enhance </a:t>
            </a:r>
            <a:r>
              <a:rPr lang="en-US" sz="2000" b="1" dirty="0" smtClean="0">
                <a:solidFill>
                  <a:srgbClr val="008000"/>
                </a:solidFill>
              </a:rPr>
              <a:t>production</a:t>
            </a:r>
            <a:endParaRPr lang="en-US" sz="2200" dirty="0">
              <a:solidFill>
                <a:srgbClr val="008000"/>
              </a:solidFill>
            </a:endParaRPr>
          </a:p>
        </p:txBody>
      </p:sp>
      <p:sp>
        <p:nvSpPr>
          <p:cNvPr id="5" name="Rectangle 4"/>
          <p:cNvSpPr/>
          <p:nvPr/>
        </p:nvSpPr>
        <p:spPr bwMode="auto">
          <a:xfrm>
            <a:off x="-1" y="5455061"/>
            <a:ext cx="9906001" cy="911801"/>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7727" tIns="48864" rIns="97727" bIns="48864" numCol="1" rtlCol="0" anchor="t" anchorCtr="0" compatLnSpc="1">
            <a:prstTxWarp prst="textNoShape">
              <a:avLst/>
            </a:prstTxWarp>
          </a:bodyPr>
          <a:lstStyle/>
          <a:p>
            <a:pPr algn="ctr" defTabSz="956913">
              <a:buClr>
                <a:schemeClr val="tx2"/>
              </a:buClr>
            </a:pPr>
            <a:endParaRPr lang="en-US" sz="19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defTabSz="956913">
              <a:buClr>
                <a:schemeClr val="tx2"/>
              </a:buClr>
            </a:pPr>
            <a:r>
              <a:rPr lang="en-US" sz="1900" b="1"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19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Youths </a:t>
            </a:r>
            <a:r>
              <a:rPr lang="en-US" sz="1900" b="1" dirty="0">
                <a:ln w="18415" cmpd="sng">
                  <a:solidFill>
                    <a:srgbClr val="FFFFFF"/>
                  </a:solidFill>
                  <a:prstDash val="solid"/>
                </a:ln>
                <a:solidFill>
                  <a:srgbClr val="FFFFFF"/>
                </a:solidFill>
                <a:effectLst>
                  <a:outerShdw blurRad="63500" dir="3600000" algn="tl" rotWithShape="0">
                    <a:srgbClr val="000000">
                      <a:alpha val="70000"/>
                    </a:srgbClr>
                  </a:outerShdw>
                </a:effectLst>
              </a:rPr>
              <a:t>Out on the Rice Fields </a:t>
            </a:r>
            <a:r>
              <a:rPr lang="en-US" sz="19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 the North During </a:t>
            </a:r>
            <a:r>
              <a:rPr lang="en-US" sz="1900" b="1" dirty="0">
                <a:ln w="18415" cmpd="sng">
                  <a:solidFill>
                    <a:srgbClr val="FFFFFF"/>
                  </a:solidFill>
                  <a:prstDash val="solid"/>
                </a:ln>
                <a:solidFill>
                  <a:srgbClr val="FFFFFF"/>
                </a:solidFill>
                <a:effectLst>
                  <a:outerShdw blurRad="63500" dir="3600000" algn="tl" rotWithShape="0">
                    <a:srgbClr val="000000">
                      <a:alpha val="70000"/>
                    </a:srgbClr>
                  </a:outerShdw>
                </a:effectLst>
              </a:rPr>
              <a:t>Dry Season Farming 2012/2013</a:t>
            </a:r>
          </a:p>
        </p:txBody>
      </p:sp>
      <p:sp>
        <p:nvSpPr>
          <p:cNvPr id="4" name="Rounded Rectangle 3"/>
          <p:cNvSpPr/>
          <p:nvPr/>
        </p:nvSpPr>
        <p:spPr bwMode="auto">
          <a:xfrm>
            <a:off x="0" y="1627428"/>
            <a:ext cx="5610369" cy="1158924"/>
          </a:xfrm>
          <a:prstGeom prst="roundRect">
            <a:avLst/>
          </a:prstGeom>
          <a:solidFill>
            <a:schemeClr val="bg1"/>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endParaRPr kumimoji="0" lang="en-US" sz="1200" b="0" i="0" u="none" strike="noStrike" cap="none" normalizeH="0" baseline="0" smtClean="0">
              <a:ln>
                <a:noFill/>
              </a:ln>
              <a:solidFill>
                <a:schemeClr val="bg2"/>
              </a:solidFill>
              <a:effectLst/>
              <a:latin typeface="Arial" charset="0"/>
            </a:endParaRPr>
          </a:p>
        </p:txBody>
      </p:sp>
      <p:sp>
        <p:nvSpPr>
          <p:cNvPr id="6" name="Rectangle 5"/>
          <p:cNvSpPr/>
          <p:nvPr/>
        </p:nvSpPr>
        <p:spPr bwMode="auto">
          <a:xfrm>
            <a:off x="73985" y="1662185"/>
            <a:ext cx="5265116" cy="911801"/>
          </a:xfrm>
          <a:prstGeom prst="rect">
            <a:avLst/>
          </a:prstGeom>
          <a:noFill/>
          <a:ln w="9525" cap="flat" cmpd="sng" algn="ctr">
            <a:noFill/>
            <a:prstDash val="solid"/>
            <a:round/>
            <a:headEnd type="none" w="med" len="med"/>
            <a:tailEnd type="none" w="med" len="med"/>
          </a:ln>
          <a:effectLst/>
          <a:extLst/>
        </p:spPr>
        <p:txBody>
          <a:bodyPr vert="horz" wrap="square" lIns="97727" tIns="48864" rIns="97727" bIns="48864" numCol="1" rtlCol="0" anchor="t" anchorCtr="0" compatLnSpc="1">
            <a:prstTxWarp prst="textNoShape">
              <a:avLst/>
            </a:prstTxWarp>
          </a:bodyPr>
          <a:lstStyle/>
          <a:p>
            <a:pPr algn="ctr" defTabSz="956913">
              <a:buClr>
                <a:schemeClr val="tx2"/>
              </a:buClr>
            </a:pPr>
            <a:r>
              <a:rPr lang="en-US" sz="1800" b="1" kern="0" dirty="0">
                <a:solidFill>
                  <a:srgbClr val="FF0000"/>
                </a:solidFill>
              </a:rPr>
              <a:t>In January 2014, President Jonathan Announced 14 Billion Naira Dry Season Farm Support Program</a:t>
            </a:r>
          </a:p>
        </p:txBody>
      </p:sp>
    </p:spTree>
    <p:extLst>
      <p:ext uri="{BB962C8B-B14F-4D97-AF65-F5344CB8AC3E}">
        <p14:creationId xmlns:p14="http://schemas.microsoft.com/office/powerpoint/2010/main" val="16741703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bwMode="auto">
          <a:xfrm>
            <a:off x="5651794" y="2162025"/>
            <a:ext cx="3662153" cy="1467150"/>
          </a:xfrm>
          <a:prstGeom prst="rect">
            <a:avLst/>
          </a:prstGeom>
          <a:solidFill>
            <a:schemeClr val="accent3">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endParaRPr kumimoji="0" lang="en-US" sz="1200" b="0" i="0" u="none" strike="noStrike" cap="none" normalizeH="0" baseline="0" smtClean="0">
              <a:ln>
                <a:noFill/>
              </a:ln>
              <a:solidFill>
                <a:schemeClr val="bg2"/>
              </a:solidFill>
              <a:effectLst/>
              <a:latin typeface="Arial" charset="0"/>
            </a:endParaRPr>
          </a:p>
        </p:txBody>
      </p:sp>
      <p:sp>
        <p:nvSpPr>
          <p:cNvPr id="5" name="Rectangle 4"/>
          <p:cNvSpPr/>
          <p:nvPr/>
        </p:nvSpPr>
        <p:spPr bwMode="auto">
          <a:xfrm>
            <a:off x="5659690" y="3772670"/>
            <a:ext cx="3662153" cy="1467150"/>
          </a:xfrm>
          <a:prstGeom prst="rect">
            <a:avLst/>
          </a:prstGeom>
          <a:solidFill>
            <a:schemeClr val="accent3">
              <a:lumMod val="7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endParaRPr kumimoji="0" lang="en-US" sz="1200" b="0" i="0" u="none" strike="noStrike" cap="none" normalizeH="0" baseline="0" smtClean="0">
              <a:ln>
                <a:noFill/>
              </a:ln>
              <a:solidFill>
                <a:schemeClr val="bg2"/>
              </a:solidFill>
              <a:effectLst/>
              <a:latin typeface="Arial" charset="0"/>
            </a:endParaRPr>
          </a:p>
        </p:txBody>
      </p:sp>
      <p:pic>
        <p:nvPicPr>
          <p:cNvPr id="3" name="Picture 2"/>
          <p:cNvPicPr>
            <a:picLocks noChangeAspect="1"/>
          </p:cNvPicPr>
          <p:nvPr/>
        </p:nvPicPr>
        <p:blipFill>
          <a:blip r:embed="rId2" cstate="print"/>
          <a:stretch>
            <a:fillRect/>
          </a:stretch>
        </p:blipFill>
        <p:spPr>
          <a:xfrm>
            <a:off x="5733672" y="3835298"/>
            <a:ext cx="1505089" cy="1318219"/>
          </a:xfrm>
          <a:prstGeom prst="rect">
            <a:avLst/>
          </a:prstGeom>
        </p:spPr>
      </p:pic>
      <p:pic>
        <p:nvPicPr>
          <p:cNvPr id="2" name="Picture 1"/>
          <p:cNvPicPr>
            <a:picLocks noChangeAspect="1"/>
          </p:cNvPicPr>
          <p:nvPr/>
        </p:nvPicPr>
        <p:blipFill>
          <a:blip r:embed="rId3" cstate="print"/>
          <a:stretch>
            <a:fillRect/>
          </a:stretch>
        </p:blipFill>
        <p:spPr>
          <a:xfrm>
            <a:off x="5733674" y="2387385"/>
            <a:ext cx="1853371" cy="904455"/>
          </a:xfrm>
          <a:prstGeom prst="rect">
            <a:avLst/>
          </a:prstGeom>
        </p:spPr>
      </p:pic>
      <p:sp>
        <p:nvSpPr>
          <p:cNvPr id="7" name="Title 1"/>
          <p:cNvSpPr txBox="1">
            <a:spLocks/>
          </p:cNvSpPr>
          <p:nvPr/>
        </p:nvSpPr>
        <p:spPr bwMode="auto">
          <a:xfrm>
            <a:off x="92539" y="479334"/>
            <a:ext cx="9690156" cy="59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573" tIns="48788" rIns="97573" bIns="48788" numCol="1" anchor="ctr" anchorCtr="0" compatLnSpc="1">
            <a:prstTxWarp prst="textNoShape">
              <a:avLst/>
            </a:prstTxWarp>
          </a:bodyPr>
          <a:lstStyle>
            <a:lvl1pPr algn="l" defTabSz="892175" rtl="0" eaLnBrk="0" fontAlgn="base" hangingPunct="0">
              <a:spcBef>
                <a:spcPct val="0"/>
              </a:spcBef>
              <a:spcAft>
                <a:spcPct val="0"/>
              </a:spcAft>
              <a:defRPr sz="2000" b="1">
                <a:solidFill>
                  <a:srgbClr val="FF0000"/>
                </a:solidFill>
                <a:latin typeface="+mj-lt"/>
                <a:ea typeface="ＭＳ Ｐゴシック" pitchFamily="34" charset="-128"/>
                <a:cs typeface="ＭＳ Ｐゴシック" charset="0"/>
              </a:defRPr>
            </a:lvl1pPr>
            <a:lvl2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2pPr>
            <a:lvl3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3pPr>
            <a:lvl4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4pPr>
            <a:lvl5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5pPr>
            <a:lvl6pPr marL="456563" algn="l" defTabSz="894115" rtl="0" fontAlgn="base">
              <a:spcBef>
                <a:spcPct val="0"/>
              </a:spcBef>
              <a:spcAft>
                <a:spcPct val="0"/>
              </a:spcAft>
              <a:defRPr sz="1900" b="1">
                <a:solidFill>
                  <a:srgbClr val="263B19"/>
                </a:solidFill>
                <a:latin typeface="Arial" charset="0"/>
              </a:defRPr>
            </a:lvl6pPr>
            <a:lvl7pPr marL="913143" algn="l" defTabSz="894115" rtl="0" fontAlgn="base">
              <a:spcBef>
                <a:spcPct val="0"/>
              </a:spcBef>
              <a:spcAft>
                <a:spcPct val="0"/>
              </a:spcAft>
              <a:defRPr sz="1900" b="1">
                <a:solidFill>
                  <a:srgbClr val="263B19"/>
                </a:solidFill>
                <a:latin typeface="Arial" charset="0"/>
              </a:defRPr>
            </a:lvl7pPr>
            <a:lvl8pPr marL="1369714" algn="l" defTabSz="894115" rtl="0" fontAlgn="base">
              <a:spcBef>
                <a:spcPct val="0"/>
              </a:spcBef>
              <a:spcAft>
                <a:spcPct val="0"/>
              </a:spcAft>
              <a:defRPr sz="1900" b="1">
                <a:solidFill>
                  <a:srgbClr val="263B19"/>
                </a:solidFill>
                <a:latin typeface="Arial" charset="0"/>
              </a:defRPr>
            </a:lvl8pPr>
            <a:lvl9pPr marL="1826279" algn="l" defTabSz="894115" rtl="0" fontAlgn="base">
              <a:spcBef>
                <a:spcPct val="0"/>
              </a:spcBef>
              <a:spcAft>
                <a:spcPct val="0"/>
              </a:spcAft>
              <a:defRPr sz="1900" b="1">
                <a:solidFill>
                  <a:srgbClr val="263B19"/>
                </a:solidFill>
                <a:latin typeface="Arial" charset="0"/>
              </a:defRPr>
            </a:lvl9pPr>
          </a:lstStyle>
          <a:p>
            <a:r>
              <a:rPr lang="en-US" sz="2400" dirty="0">
                <a:latin typeface="Arial" charset="0"/>
                <a:ea typeface="ＭＳ Ｐゴシック" charset="0"/>
              </a:rPr>
              <a:t>Private Sector Investors are Increasingly Expanding Integrated Processing of </a:t>
            </a:r>
            <a:r>
              <a:rPr lang="en-US" sz="2400" dirty="0" smtClean="0">
                <a:latin typeface="Arial" charset="0"/>
                <a:ea typeface="ＭＳ Ｐゴシック" charset="0"/>
              </a:rPr>
              <a:t>Local High Quality Rice</a:t>
            </a:r>
            <a:endParaRPr lang="en-US" dirty="0" smtClean="0">
              <a:solidFill>
                <a:schemeClr val="accent6">
                  <a:lumMod val="50000"/>
                </a:schemeClr>
              </a:solidFill>
              <a:latin typeface="Arial" charset="0"/>
              <a:ea typeface="ＭＳ Ｐゴシック" charset="0"/>
            </a:endParaRPr>
          </a:p>
          <a:p>
            <a:r>
              <a:rPr lang="en-US" dirty="0" smtClean="0">
                <a:solidFill>
                  <a:srgbClr val="008000"/>
                </a:solidFill>
                <a:latin typeface="Arial" charset="0"/>
                <a:ea typeface="ＭＳ Ｐゴシック" charset="0"/>
              </a:rPr>
              <a:t>Rice milling capacity in Nigeria went up by 200% with 15 new private sector integrated rice mills milling 270,000 MT high Quality Nigerian parboiled rice</a:t>
            </a:r>
            <a:endParaRPr lang="en-US" dirty="0">
              <a:solidFill>
                <a:srgbClr val="008000"/>
              </a:solidFill>
              <a:latin typeface="Arial" charset="0"/>
              <a:ea typeface="ＭＳ Ｐゴシック" charset="0"/>
            </a:endParaRPr>
          </a:p>
        </p:txBody>
      </p:sp>
      <p:sp>
        <p:nvSpPr>
          <p:cNvPr id="8" name="Title 1"/>
          <p:cNvSpPr txBox="1">
            <a:spLocks/>
          </p:cNvSpPr>
          <p:nvPr/>
        </p:nvSpPr>
        <p:spPr bwMode="auto">
          <a:xfrm>
            <a:off x="7743532" y="2455684"/>
            <a:ext cx="1844725" cy="59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573" tIns="48788" rIns="97573" bIns="48788" numCol="1" anchor="ctr" anchorCtr="0" compatLnSpc="1">
            <a:prstTxWarp prst="textNoShape">
              <a:avLst/>
            </a:prstTxWarp>
          </a:bodyPr>
          <a:lstStyle>
            <a:lvl1pPr algn="l" defTabSz="892175" rtl="0" eaLnBrk="0" fontAlgn="base" hangingPunct="0">
              <a:spcBef>
                <a:spcPct val="0"/>
              </a:spcBef>
              <a:spcAft>
                <a:spcPct val="0"/>
              </a:spcAft>
              <a:defRPr sz="2000" b="1">
                <a:solidFill>
                  <a:srgbClr val="FF0000"/>
                </a:solidFill>
                <a:latin typeface="+mj-lt"/>
                <a:ea typeface="ＭＳ Ｐゴシック" pitchFamily="34" charset="-128"/>
                <a:cs typeface="ＭＳ Ｐゴシック" charset="0"/>
              </a:defRPr>
            </a:lvl1pPr>
            <a:lvl2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2pPr>
            <a:lvl3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3pPr>
            <a:lvl4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4pPr>
            <a:lvl5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5pPr>
            <a:lvl6pPr marL="456563" algn="l" defTabSz="894115" rtl="0" fontAlgn="base">
              <a:spcBef>
                <a:spcPct val="0"/>
              </a:spcBef>
              <a:spcAft>
                <a:spcPct val="0"/>
              </a:spcAft>
              <a:defRPr sz="1900" b="1">
                <a:solidFill>
                  <a:srgbClr val="263B19"/>
                </a:solidFill>
                <a:latin typeface="Arial" charset="0"/>
              </a:defRPr>
            </a:lvl6pPr>
            <a:lvl7pPr marL="913143" algn="l" defTabSz="894115" rtl="0" fontAlgn="base">
              <a:spcBef>
                <a:spcPct val="0"/>
              </a:spcBef>
              <a:spcAft>
                <a:spcPct val="0"/>
              </a:spcAft>
              <a:defRPr sz="1900" b="1">
                <a:solidFill>
                  <a:srgbClr val="263B19"/>
                </a:solidFill>
                <a:latin typeface="Arial" charset="0"/>
              </a:defRPr>
            </a:lvl7pPr>
            <a:lvl8pPr marL="1369714" algn="l" defTabSz="894115" rtl="0" fontAlgn="base">
              <a:spcBef>
                <a:spcPct val="0"/>
              </a:spcBef>
              <a:spcAft>
                <a:spcPct val="0"/>
              </a:spcAft>
              <a:defRPr sz="1900" b="1">
                <a:solidFill>
                  <a:srgbClr val="263B19"/>
                </a:solidFill>
                <a:latin typeface="Arial" charset="0"/>
              </a:defRPr>
            </a:lvl8pPr>
            <a:lvl9pPr marL="1826279" algn="l" defTabSz="894115" rtl="0" fontAlgn="base">
              <a:spcBef>
                <a:spcPct val="0"/>
              </a:spcBef>
              <a:spcAft>
                <a:spcPct val="0"/>
              </a:spcAft>
              <a:defRPr sz="1900" b="1">
                <a:solidFill>
                  <a:srgbClr val="263B19"/>
                </a:solidFill>
                <a:latin typeface="Arial" charset="0"/>
              </a:defRPr>
            </a:lvl9pPr>
          </a:lstStyle>
          <a:p>
            <a:r>
              <a:rPr lang="en-US" sz="1400" dirty="0" smtClean="0">
                <a:latin typeface="Arial" charset="0"/>
                <a:ea typeface="ＭＳ Ｐゴシック" charset="0"/>
              </a:rPr>
              <a:t>30,000 </a:t>
            </a:r>
            <a:r>
              <a:rPr lang="en-US" sz="1400" dirty="0">
                <a:latin typeface="Arial" charset="0"/>
                <a:ea typeface="ＭＳ Ｐゴシック" charset="0"/>
              </a:rPr>
              <a:t>Ha </a:t>
            </a:r>
            <a:r>
              <a:rPr lang="en-US" sz="1400" dirty="0">
                <a:solidFill>
                  <a:schemeClr val="accent2">
                    <a:lumMod val="50000"/>
                  </a:schemeClr>
                </a:solidFill>
                <a:latin typeface="Arial" charset="0"/>
                <a:ea typeface="ＭＳ Ｐゴシック" charset="0"/>
              </a:rPr>
              <a:t>Greenfield Integrated Rice Project in Nassarawa State</a:t>
            </a:r>
          </a:p>
        </p:txBody>
      </p:sp>
      <p:sp>
        <p:nvSpPr>
          <p:cNvPr id="14" name="Title 1"/>
          <p:cNvSpPr txBox="1">
            <a:spLocks/>
          </p:cNvSpPr>
          <p:nvPr/>
        </p:nvSpPr>
        <p:spPr bwMode="auto">
          <a:xfrm>
            <a:off x="7262653" y="4095511"/>
            <a:ext cx="2034529" cy="59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573" tIns="48788" rIns="97573" bIns="48788" numCol="1" anchor="ctr" anchorCtr="0" compatLnSpc="1">
            <a:prstTxWarp prst="textNoShape">
              <a:avLst/>
            </a:prstTxWarp>
          </a:bodyPr>
          <a:lstStyle>
            <a:lvl1pPr algn="l" defTabSz="892175" rtl="0" eaLnBrk="0" fontAlgn="base" hangingPunct="0">
              <a:spcBef>
                <a:spcPct val="0"/>
              </a:spcBef>
              <a:spcAft>
                <a:spcPct val="0"/>
              </a:spcAft>
              <a:defRPr sz="2000" b="1">
                <a:solidFill>
                  <a:srgbClr val="FF0000"/>
                </a:solidFill>
                <a:latin typeface="+mj-lt"/>
                <a:ea typeface="ＭＳ Ｐゴシック" pitchFamily="34" charset="-128"/>
                <a:cs typeface="ＭＳ Ｐゴシック" charset="0"/>
              </a:defRPr>
            </a:lvl1pPr>
            <a:lvl2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2pPr>
            <a:lvl3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3pPr>
            <a:lvl4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4pPr>
            <a:lvl5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5pPr>
            <a:lvl6pPr marL="456563" algn="l" defTabSz="894115" rtl="0" fontAlgn="base">
              <a:spcBef>
                <a:spcPct val="0"/>
              </a:spcBef>
              <a:spcAft>
                <a:spcPct val="0"/>
              </a:spcAft>
              <a:defRPr sz="1900" b="1">
                <a:solidFill>
                  <a:srgbClr val="263B19"/>
                </a:solidFill>
                <a:latin typeface="Arial" charset="0"/>
              </a:defRPr>
            </a:lvl6pPr>
            <a:lvl7pPr marL="913143" algn="l" defTabSz="894115" rtl="0" fontAlgn="base">
              <a:spcBef>
                <a:spcPct val="0"/>
              </a:spcBef>
              <a:spcAft>
                <a:spcPct val="0"/>
              </a:spcAft>
              <a:defRPr sz="1900" b="1">
                <a:solidFill>
                  <a:srgbClr val="263B19"/>
                </a:solidFill>
                <a:latin typeface="Arial" charset="0"/>
              </a:defRPr>
            </a:lvl7pPr>
            <a:lvl8pPr marL="1369714" algn="l" defTabSz="894115" rtl="0" fontAlgn="base">
              <a:spcBef>
                <a:spcPct val="0"/>
              </a:spcBef>
              <a:spcAft>
                <a:spcPct val="0"/>
              </a:spcAft>
              <a:defRPr sz="1900" b="1">
                <a:solidFill>
                  <a:srgbClr val="263B19"/>
                </a:solidFill>
                <a:latin typeface="Arial" charset="0"/>
              </a:defRPr>
            </a:lvl8pPr>
            <a:lvl9pPr marL="1826279" algn="l" defTabSz="894115" rtl="0" fontAlgn="base">
              <a:spcBef>
                <a:spcPct val="0"/>
              </a:spcBef>
              <a:spcAft>
                <a:spcPct val="0"/>
              </a:spcAft>
              <a:defRPr sz="1900" b="1">
                <a:solidFill>
                  <a:srgbClr val="263B19"/>
                </a:solidFill>
                <a:latin typeface="Arial" charset="0"/>
              </a:defRPr>
            </a:lvl9pPr>
          </a:lstStyle>
          <a:p>
            <a:r>
              <a:rPr lang="en-US" sz="1400" dirty="0">
                <a:solidFill>
                  <a:schemeClr val="accent2">
                    <a:lumMod val="50000"/>
                  </a:schemeClr>
                </a:solidFill>
                <a:ea typeface="ＭＳ Ｐゴシック" charset="0"/>
              </a:rPr>
              <a:t>Dominion</a:t>
            </a:r>
            <a:r>
              <a:rPr lang="en-US" sz="1400" dirty="0">
                <a:solidFill>
                  <a:schemeClr val="accent6">
                    <a:lumMod val="50000"/>
                  </a:schemeClr>
                </a:solidFill>
              </a:rPr>
              <a:t> Farms </a:t>
            </a:r>
            <a:r>
              <a:rPr lang="en-US" sz="1400" dirty="0" smtClean="0">
                <a:solidFill>
                  <a:schemeClr val="accent6">
                    <a:lumMod val="50000"/>
                  </a:schemeClr>
                </a:solidFill>
              </a:rPr>
              <a:t>investing </a:t>
            </a:r>
            <a:r>
              <a:rPr lang="en-US" sz="1400" dirty="0"/>
              <a:t>$40 million </a:t>
            </a:r>
            <a:r>
              <a:rPr lang="en-US" sz="1400" dirty="0">
                <a:solidFill>
                  <a:schemeClr val="accent6">
                    <a:lumMod val="50000"/>
                  </a:schemeClr>
                </a:solidFill>
              </a:rPr>
              <a:t>in commercial rice production on </a:t>
            </a:r>
            <a:r>
              <a:rPr lang="en-US" sz="1400" dirty="0"/>
              <a:t>30,000 Ha</a:t>
            </a:r>
            <a:r>
              <a:rPr lang="en-US" sz="1400" dirty="0">
                <a:solidFill>
                  <a:schemeClr val="accent6">
                    <a:lumMod val="50000"/>
                  </a:schemeClr>
                </a:solidFill>
              </a:rPr>
              <a:t> in Taraba State</a:t>
            </a:r>
            <a:endParaRPr lang="en-US" sz="1400" dirty="0">
              <a:solidFill>
                <a:schemeClr val="accent6">
                  <a:lumMod val="50000"/>
                </a:schemeClr>
              </a:solidFill>
              <a:ea typeface="ＭＳ Ｐゴシック" charset="0"/>
            </a:endParaRPr>
          </a:p>
        </p:txBody>
      </p:sp>
      <p:pic>
        <p:nvPicPr>
          <p:cNvPr id="6" name="Picture 5"/>
          <p:cNvPicPr>
            <a:picLocks noChangeAspect="1"/>
          </p:cNvPicPr>
          <p:nvPr/>
        </p:nvPicPr>
        <p:blipFill>
          <a:blip r:embed="rId4"/>
          <a:stretch>
            <a:fillRect/>
          </a:stretch>
        </p:blipFill>
        <p:spPr>
          <a:xfrm>
            <a:off x="221949" y="1689071"/>
            <a:ext cx="2428560" cy="1701401"/>
          </a:xfrm>
          <a:prstGeom prst="rect">
            <a:avLst/>
          </a:prstGeom>
          <a:ln>
            <a:noFill/>
          </a:ln>
        </p:spPr>
      </p:pic>
      <p:sp>
        <p:nvSpPr>
          <p:cNvPr id="9" name="Rectangle 8"/>
          <p:cNvSpPr/>
          <p:nvPr/>
        </p:nvSpPr>
        <p:spPr>
          <a:xfrm>
            <a:off x="151160" y="6002880"/>
            <a:ext cx="9491275" cy="769441"/>
          </a:xfrm>
          <a:prstGeom prst="rect">
            <a:avLst/>
          </a:prstGeom>
          <a:solidFill>
            <a:srgbClr val="FFFF00"/>
          </a:solidFill>
          <a:ln>
            <a:solidFill>
              <a:srgbClr val="FFFF00"/>
            </a:solidFill>
          </a:ln>
        </p:spPr>
        <p:txBody>
          <a:bodyPr wrap="square">
            <a:spAutoFit/>
          </a:bodyPr>
          <a:lstStyle/>
          <a:p>
            <a:pPr algn="ctr"/>
            <a:r>
              <a:rPr lang="en-US" sz="2200" b="1" dirty="0" smtClean="0">
                <a:solidFill>
                  <a:schemeClr val="tx1"/>
                </a:solidFill>
              </a:rPr>
              <a:t>New Rice Tariff Policy Will Promote Increased Local Production </a:t>
            </a:r>
          </a:p>
          <a:p>
            <a:pPr algn="ctr"/>
            <a:r>
              <a:rPr lang="en-US" sz="2200" b="1" dirty="0" smtClean="0">
                <a:solidFill>
                  <a:schemeClr val="tx1"/>
                </a:solidFill>
              </a:rPr>
              <a:t>and Processing of Paddy</a:t>
            </a:r>
            <a:endParaRPr lang="en-US" sz="2200" b="1" dirty="0"/>
          </a:p>
        </p:txBody>
      </p:sp>
      <p:pic>
        <p:nvPicPr>
          <p:cNvPr id="11" name="Picture 10"/>
          <p:cNvPicPr>
            <a:picLocks noChangeAspect="1"/>
          </p:cNvPicPr>
          <p:nvPr/>
        </p:nvPicPr>
        <p:blipFill>
          <a:blip r:embed="rId5"/>
          <a:stretch>
            <a:fillRect/>
          </a:stretch>
        </p:blipFill>
        <p:spPr>
          <a:xfrm>
            <a:off x="246610" y="3758522"/>
            <a:ext cx="2281139" cy="1835557"/>
          </a:xfrm>
          <a:prstGeom prst="rect">
            <a:avLst/>
          </a:prstGeom>
          <a:ln>
            <a:solidFill>
              <a:schemeClr val="bg2"/>
            </a:solidFill>
          </a:ln>
        </p:spPr>
      </p:pic>
      <p:pic>
        <p:nvPicPr>
          <p:cNvPr id="12" name="Picture 11"/>
          <p:cNvPicPr>
            <a:picLocks noChangeAspect="1"/>
          </p:cNvPicPr>
          <p:nvPr/>
        </p:nvPicPr>
        <p:blipFill>
          <a:blip r:embed="rId6"/>
          <a:stretch>
            <a:fillRect/>
          </a:stretch>
        </p:blipFill>
        <p:spPr>
          <a:xfrm>
            <a:off x="2959314" y="3809657"/>
            <a:ext cx="2295155" cy="1902688"/>
          </a:xfrm>
          <a:prstGeom prst="rect">
            <a:avLst/>
          </a:prstGeom>
          <a:ln>
            <a:solidFill>
              <a:schemeClr val="accent6">
                <a:lumMod val="50000"/>
              </a:schemeClr>
            </a:solidFill>
          </a:ln>
        </p:spPr>
      </p:pic>
      <p:sp>
        <p:nvSpPr>
          <p:cNvPr id="21" name="Rectangle 20"/>
          <p:cNvSpPr/>
          <p:nvPr/>
        </p:nvSpPr>
        <p:spPr bwMode="auto">
          <a:xfrm>
            <a:off x="234280" y="3279512"/>
            <a:ext cx="2429104" cy="382198"/>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95350" rtl="0" eaLnBrk="1" fontAlgn="base" latinLnBrk="0" hangingPunct="1">
              <a:lnSpc>
                <a:spcPct val="100000"/>
              </a:lnSpc>
              <a:spcBef>
                <a:spcPct val="0"/>
              </a:spcBef>
              <a:spcAft>
                <a:spcPct val="0"/>
              </a:spcAft>
              <a:buClr>
                <a:schemeClr val="tx2"/>
              </a:buClr>
              <a:buSzTx/>
              <a:buFontTx/>
              <a:buNone/>
              <a:tabLst/>
            </a:pPr>
            <a:r>
              <a:rPr lang="en-US" sz="1200" b="1" dirty="0" smtClean="0">
                <a:solidFill>
                  <a:srgbClr val="FFFFFF"/>
                </a:solidFill>
              </a:rPr>
              <a:t>UMZA Rice Mills Kano</a:t>
            </a:r>
            <a:endParaRPr kumimoji="0" lang="en-US" sz="1200" b="1" i="0" u="none" strike="noStrike" cap="none" normalizeH="0" baseline="0" dirty="0" smtClean="0">
              <a:ln>
                <a:noFill/>
              </a:ln>
              <a:solidFill>
                <a:srgbClr val="FFFFFF"/>
              </a:solidFill>
              <a:effectLst/>
            </a:endParaRPr>
          </a:p>
        </p:txBody>
      </p:sp>
      <p:sp>
        <p:nvSpPr>
          <p:cNvPr id="22" name="Rectangle 21"/>
          <p:cNvSpPr/>
          <p:nvPr/>
        </p:nvSpPr>
        <p:spPr bwMode="auto">
          <a:xfrm>
            <a:off x="246609" y="5515511"/>
            <a:ext cx="2293469" cy="382198"/>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95350" rtl="0" eaLnBrk="1" fontAlgn="base" latinLnBrk="0" hangingPunct="1">
              <a:lnSpc>
                <a:spcPct val="100000"/>
              </a:lnSpc>
              <a:spcBef>
                <a:spcPct val="0"/>
              </a:spcBef>
              <a:spcAft>
                <a:spcPct val="0"/>
              </a:spcAft>
              <a:buClr>
                <a:schemeClr val="tx2"/>
              </a:buClr>
              <a:buSzTx/>
              <a:buFontTx/>
              <a:buNone/>
              <a:tabLst/>
            </a:pPr>
            <a:r>
              <a:rPr lang="en-US" sz="1200" b="1" dirty="0" err="1" smtClean="0">
                <a:solidFill>
                  <a:srgbClr val="FFFFFF"/>
                </a:solidFill>
              </a:rPr>
              <a:t>Ashi</a:t>
            </a:r>
            <a:r>
              <a:rPr lang="en-US" sz="1200" b="1" dirty="0" smtClean="0">
                <a:solidFill>
                  <a:srgbClr val="FFFFFF"/>
                </a:solidFill>
              </a:rPr>
              <a:t> Rice Mills</a:t>
            </a:r>
            <a:endParaRPr kumimoji="0" lang="en-US" sz="1200" b="1" i="0" u="none" strike="noStrike" cap="none" normalizeH="0" baseline="0" dirty="0" smtClean="0">
              <a:ln>
                <a:noFill/>
              </a:ln>
              <a:solidFill>
                <a:srgbClr val="FFFFFF"/>
              </a:solidFill>
              <a:effectLst/>
            </a:endParaRPr>
          </a:p>
        </p:txBody>
      </p:sp>
      <p:sp>
        <p:nvSpPr>
          <p:cNvPr id="23" name="Rectangle 22"/>
          <p:cNvSpPr/>
          <p:nvPr/>
        </p:nvSpPr>
        <p:spPr bwMode="auto">
          <a:xfrm>
            <a:off x="2946984" y="5519963"/>
            <a:ext cx="2305787" cy="382198"/>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95350" rtl="0" eaLnBrk="1" fontAlgn="base" latinLnBrk="0" hangingPunct="1">
              <a:lnSpc>
                <a:spcPct val="100000"/>
              </a:lnSpc>
              <a:spcBef>
                <a:spcPct val="0"/>
              </a:spcBef>
              <a:spcAft>
                <a:spcPct val="0"/>
              </a:spcAft>
              <a:buClr>
                <a:schemeClr val="tx2"/>
              </a:buClr>
              <a:buSzTx/>
              <a:buFontTx/>
              <a:buNone/>
              <a:tabLst/>
            </a:pPr>
            <a:r>
              <a:rPr lang="en-US" sz="1200" b="1" dirty="0" err="1" smtClean="0">
                <a:solidFill>
                  <a:srgbClr val="FFFFFF"/>
                </a:solidFill>
              </a:rPr>
              <a:t>Mikap</a:t>
            </a:r>
            <a:r>
              <a:rPr lang="en-US" sz="1200" b="1" dirty="0" smtClean="0">
                <a:solidFill>
                  <a:srgbClr val="FFFFFF"/>
                </a:solidFill>
              </a:rPr>
              <a:t> Rice Mills</a:t>
            </a:r>
            <a:endParaRPr kumimoji="0" lang="en-US" sz="1200" b="1" i="0" u="none" strike="noStrike" cap="none" normalizeH="0" baseline="0" dirty="0" smtClean="0">
              <a:ln>
                <a:noFill/>
              </a:ln>
              <a:solidFill>
                <a:srgbClr val="FFFFFF"/>
              </a:solidFill>
              <a:effectLst/>
            </a:endParaRPr>
          </a:p>
        </p:txBody>
      </p:sp>
      <p:pic>
        <p:nvPicPr>
          <p:cNvPr id="13" name="Picture 12"/>
          <p:cNvPicPr>
            <a:picLocks noChangeAspect="1"/>
          </p:cNvPicPr>
          <p:nvPr/>
        </p:nvPicPr>
        <p:blipFill rotWithShape="1">
          <a:blip r:embed="rId7"/>
          <a:srcRect t="-1" b="35667"/>
          <a:stretch/>
        </p:blipFill>
        <p:spPr>
          <a:xfrm>
            <a:off x="2961303" y="1663762"/>
            <a:ext cx="2249662" cy="1819656"/>
          </a:xfrm>
          <a:prstGeom prst="rect">
            <a:avLst/>
          </a:prstGeom>
        </p:spPr>
      </p:pic>
      <p:sp>
        <p:nvSpPr>
          <p:cNvPr id="25" name="Rectangle 24"/>
          <p:cNvSpPr/>
          <p:nvPr/>
        </p:nvSpPr>
        <p:spPr bwMode="auto">
          <a:xfrm>
            <a:off x="2934654" y="3271684"/>
            <a:ext cx="2268809" cy="382198"/>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895350" rtl="0" eaLnBrk="1" fontAlgn="base" latinLnBrk="0" hangingPunct="1">
              <a:lnSpc>
                <a:spcPct val="100000"/>
              </a:lnSpc>
              <a:spcBef>
                <a:spcPct val="0"/>
              </a:spcBef>
              <a:spcAft>
                <a:spcPct val="0"/>
              </a:spcAft>
              <a:buClr>
                <a:schemeClr val="tx2"/>
              </a:buClr>
              <a:buSzTx/>
              <a:buFontTx/>
              <a:buNone/>
              <a:tabLst/>
            </a:pPr>
            <a:r>
              <a:rPr lang="en-US" sz="1200" b="1" dirty="0" smtClean="0">
                <a:solidFill>
                  <a:srgbClr val="FFFFFF"/>
                </a:solidFill>
              </a:rPr>
              <a:t>Ebony Agro Rice Mills</a:t>
            </a:r>
            <a:endParaRPr kumimoji="0" lang="en-US" sz="1200" b="1" i="0" u="none" strike="noStrike" cap="none" normalizeH="0" baseline="0" dirty="0" smtClean="0">
              <a:ln>
                <a:noFill/>
              </a:ln>
              <a:solidFill>
                <a:srgbClr val="FFFFFF"/>
              </a:solidFill>
              <a:effectLs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9"/>
          <p:cNvSpPr>
            <a:spLocks noChangeArrowheads="1"/>
          </p:cNvSpPr>
          <p:nvPr/>
        </p:nvSpPr>
        <p:spPr bwMode="auto">
          <a:xfrm>
            <a:off x="2283031" y="5526378"/>
            <a:ext cx="7638762" cy="1331622"/>
          </a:xfrm>
          <a:prstGeom prst="rect">
            <a:avLst/>
          </a:prstGeom>
          <a:solidFill>
            <a:schemeClr val="bg1"/>
          </a:solidFill>
          <a:ln w="9525">
            <a:solidFill>
              <a:schemeClr val="bg1"/>
            </a:solidFill>
            <a:round/>
            <a:headEnd/>
            <a:tailEnd/>
          </a:ln>
        </p:spPr>
        <p:txBody>
          <a:bodyPr lIns="97616" tIns="48809" rIns="97616" bIns="48809"/>
          <a:lstStyle/>
          <a:p>
            <a:pPr defTabSz="955049">
              <a:buClr>
                <a:srgbClr val="000000"/>
              </a:buClr>
            </a:pPr>
            <a:endParaRPr lang="en-US" dirty="0">
              <a:solidFill>
                <a:srgbClr val="355422"/>
              </a:solidFill>
            </a:endParaRPr>
          </a:p>
        </p:txBody>
      </p:sp>
      <p:sp>
        <p:nvSpPr>
          <p:cNvPr id="98308" name="TextBox 4"/>
          <p:cNvSpPr txBox="1">
            <a:spLocks noChangeArrowheads="1"/>
          </p:cNvSpPr>
          <p:nvPr/>
        </p:nvSpPr>
        <p:spPr bwMode="auto">
          <a:xfrm>
            <a:off x="3834778" y="1167263"/>
            <a:ext cx="5844648" cy="4938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665" tIns="47831" rIns="95665" bIns="47831">
            <a:spAutoFit/>
          </a:bodyPr>
          <a:lstStyle>
            <a:lvl1pPr>
              <a:defRPr sz="1200">
                <a:solidFill>
                  <a:schemeClr val="bg2"/>
                </a:solidFill>
                <a:latin typeface="Arial" charset="0"/>
                <a:ea typeface="MS PGothic" charset="0"/>
                <a:cs typeface="MS PGothic" charset="0"/>
              </a:defRPr>
            </a:lvl1pPr>
            <a:lvl2pPr marL="287338" indent="-287338">
              <a:defRPr sz="1200">
                <a:solidFill>
                  <a:schemeClr val="bg2"/>
                </a:solidFill>
                <a:latin typeface="Arial" charset="0"/>
                <a:ea typeface="MS PGothic" charset="0"/>
                <a:cs typeface="MS PGothic" charset="0"/>
              </a:defRPr>
            </a:lvl2pPr>
            <a:lvl3pPr marL="1143000" indent="-228600">
              <a:defRPr sz="1200">
                <a:solidFill>
                  <a:schemeClr val="bg2"/>
                </a:solidFill>
                <a:latin typeface="Arial" charset="0"/>
                <a:ea typeface="MS PGothic" charset="0"/>
                <a:cs typeface="MS PGothic" charset="0"/>
              </a:defRPr>
            </a:lvl3pPr>
            <a:lvl4pPr marL="1600200" indent="-228600">
              <a:defRPr sz="1200">
                <a:solidFill>
                  <a:schemeClr val="bg2"/>
                </a:solidFill>
                <a:latin typeface="Arial" charset="0"/>
                <a:ea typeface="MS PGothic" charset="0"/>
                <a:cs typeface="MS PGothic" charset="0"/>
              </a:defRPr>
            </a:lvl4pPr>
            <a:lvl5pPr marL="2057400" indent="-228600">
              <a:defRPr sz="1200">
                <a:solidFill>
                  <a:schemeClr val="bg2"/>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2"/>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2"/>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2"/>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2"/>
                </a:solidFill>
                <a:latin typeface="Arial" charset="0"/>
                <a:ea typeface="MS PGothic" charset="0"/>
                <a:cs typeface="MS PGothic" charset="0"/>
              </a:defRPr>
            </a:lvl9pPr>
          </a:lstStyle>
          <a:p>
            <a:pPr>
              <a:buClr>
                <a:srgbClr val="000000"/>
              </a:buClr>
              <a:defRPr/>
            </a:pPr>
            <a:endParaRPr lang="en-US" sz="1600" b="1" dirty="0">
              <a:solidFill>
                <a:srgbClr val="FF0000"/>
              </a:solidFill>
            </a:endParaRPr>
          </a:p>
          <a:p>
            <a:pPr lvl="1" algn="just">
              <a:spcAft>
                <a:spcPts val="1407"/>
              </a:spcAft>
              <a:buClr>
                <a:srgbClr val="000000"/>
              </a:buClr>
              <a:buFont typeface="Wingdings" charset="0"/>
              <a:buChar char="§"/>
              <a:defRPr/>
            </a:pPr>
            <a:r>
              <a:rPr lang="en-US" sz="1600" b="1" dirty="0">
                <a:solidFill>
                  <a:srgbClr val="000000"/>
                </a:solidFill>
              </a:rPr>
              <a:t>New High Yielding Sorghum Hybrids Released by Nigerian </a:t>
            </a:r>
            <a:r>
              <a:rPr lang="en-US" sz="1600" b="1" dirty="0" smtClean="0">
                <a:solidFill>
                  <a:srgbClr val="000000"/>
                </a:solidFill>
              </a:rPr>
              <a:t>Scientists</a:t>
            </a:r>
          </a:p>
          <a:p>
            <a:pPr lvl="1" algn="just">
              <a:spcAft>
                <a:spcPts val="1407"/>
              </a:spcAft>
              <a:buClr>
                <a:srgbClr val="000000"/>
              </a:buClr>
              <a:buFont typeface="Wingdings" charset="0"/>
              <a:buChar char="§"/>
              <a:defRPr/>
            </a:pPr>
            <a:r>
              <a:rPr lang="en-US" sz="1600" b="1" dirty="0">
                <a:solidFill>
                  <a:srgbClr val="FF0000"/>
                </a:solidFill>
              </a:rPr>
              <a:t>Goal is to produce 4 million MT </a:t>
            </a:r>
            <a:r>
              <a:rPr lang="en-US" sz="1600" dirty="0">
                <a:solidFill>
                  <a:srgbClr val="000000"/>
                </a:solidFill>
              </a:rPr>
              <a:t>of sorghum from the new hybrids for malt and food manufacturing </a:t>
            </a:r>
          </a:p>
          <a:p>
            <a:pPr lvl="1" algn="just">
              <a:spcAft>
                <a:spcPts val="1407"/>
              </a:spcAft>
              <a:buClr>
                <a:srgbClr val="000000"/>
              </a:buClr>
              <a:buFont typeface="Wingdings" charset="0"/>
              <a:buChar char="§"/>
              <a:defRPr/>
            </a:pPr>
            <a:r>
              <a:rPr lang="en-US" sz="1600" dirty="0">
                <a:solidFill>
                  <a:srgbClr val="000000"/>
                </a:solidFill>
              </a:rPr>
              <a:t>Two sorghum hybrids were released, with yield of 3.5-4 MT per ha compared to the normal yield of 0.5-0.8 MT per </a:t>
            </a:r>
            <a:r>
              <a:rPr lang="en-US" sz="1600" dirty="0" smtClean="0">
                <a:solidFill>
                  <a:srgbClr val="000000"/>
                </a:solidFill>
              </a:rPr>
              <a:t>ha</a:t>
            </a:r>
          </a:p>
          <a:p>
            <a:pPr lvl="1" algn="just">
              <a:spcAft>
                <a:spcPts val="1407"/>
              </a:spcAft>
              <a:buClr>
                <a:srgbClr val="000000"/>
              </a:buClr>
              <a:buFont typeface="Wingdings" charset="0"/>
              <a:buChar char="§"/>
              <a:defRPr/>
            </a:pPr>
            <a:r>
              <a:rPr lang="en-US" sz="1600" dirty="0" smtClean="0">
                <a:solidFill>
                  <a:srgbClr val="000000"/>
                </a:solidFill>
              </a:rPr>
              <a:t>In 2013, distributed </a:t>
            </a:r>
            <a:r>
              <a:rPr lang="en-US" sz="1600" dirty="0">
                <a:solidFill>
                  <a:srgbClr val="000000"/>
                </a:solidFill>
              </a:rPr>
              <a:t>500MT of Certified High yielding Sorghum seeds to 100,000 farmers and each collected 5kg of seed free and two bags of fertilizer at 50% subsidy</a:t>
            </a:r>
            <a:r>
              <a:rPr lang="en-US" sz="1600" dirty="0" smtClean="0">
                <a:solidFill>
                  <a:srgbClr val="000000"/>
                </a:solidFill>
              </a:rPr>
              <a:t>;</a:t>
            </a:r>
          </a:p>
          <a:p>
            <a:pPr lvl="1" algn="just">
              <a:spcAft>
                <a:spcPts val="1407"/>
              </a:spcAft>
              <a:buClr>
                <a:srgbClr val="000000"/>
              </a:buClr>
              <a:buFont typeface="Wingdings" charset="0"/>
              <a:buChar char="§"/>
              <a:defRPr/>
            </a:pPr>
            <a:r>
              <a:rPr lang="en-US" sz="1600" dirty="0" smtClean="0">
                <a:solidFill>
                  <a:srgbClr val="000000"/>
                </a:solidFill>
              </a:rPr>
              <a:t>Collaborated </a:t>
            </a:r>
            <a:r>
              <a:rPr lang="en-US" sz="1600" dirty="0">
                <a:solidFill>
                  <a:srgbClr val="000000"/>
                </a:solidFill>
              </a:rPr>
              <a:t>with the International Crop Research Institute for the Semi-Arid Tropics (ICRISAT) which boosted production, utilization and commercialization of </a:t>
            </a:r>
            <a:r>
              <a:rPr lang="en-US" sz="1600" dirty="0" smtClean="0">
                <a:solidFill>
                  <a:srgbClr val="000000"/>
                </a:solidFill>
              </a:rPr>
              <a:t>Sorghum</a:t>
            </a:r>
          </a:p>
          <a:p>
            <a:pPr lvl="1" algn="just">
              <a:spcAft>
                <a:spcPts val="1407"/>
              </a:spcAft>
              <a:buClr>
                <a:srgbClr val="000000"/>
              </a:buClr>
              <a:buFont typeface="Wingdings" charset="0"/>
              <a:buChar char="§"/>
              <a:defRPr/>
            </a:pPr>
            <a:r>
              <a:rPr lang="en-US" sz="1600" dirty="0" smtClean="0">
                <a:solidFill>
                  <a:srgbClr val="000000"/>
                </a:solidFill>
              </a:rPr>
              <a:t>Initiated a </a:t>
            </a:r>
            <a:r>
              <a:rPr lang="en-US" sz="1600" dirty="0">
                <a:solidFill>
                  <a:srgbClr val="000000"/>
                </a:solidFill>
              </a:rPr>
              <a:t>‘Partners for Sorghum Transformation’ with Nigerian Breweries Ltd. in 2013 which </a:t>
            </a:r>
            <a:r>
              <a:rPr lang="en-US" sz="1600" dirty="0" smtClean="0">
                <a:solidFill>
                  <a:srgbClr val="000000"/>
                </a:solidFill>
              </a:rPr>
              <a:t>trained Seed Companies and NBL </a:t>
            </a:r>
            <a:r>
              <a:rPr lang="en-US" sz="1600" dirty="0">
                <a:solidFill>
                  <a:srgbClr val="000000"/>
                </a:solidFill>
              </a:rPr>
              <a:t>seed out-</a:t>
            </a:r>
            <a:r>
              <a:rPr lang="en-US" sz="1600" dirty="0" smtClean="0">
                <a:solidFill>
                  <a:srgbClr val="000000"/>
                </a:solidFill>
              </a:rPr>
              <a:t>growers</a:t>
            </a:r>
            <a:endParaRPr lang="en-US" sz="1600" dirty="0">
              <a:solidFill>
                <a:srgbClr val="000000"/>
              </a:solidFill>
            </a:endParaRPr>
          </a:p>
        </p:txBody>
      </p:sp>
      <p:sp>
        <p:nvSpPr>
          <p:cNvPr id="78852" name="TextBox 5"/>
          <p:cNvSpPr txBox="1">
            <a:spLocks noChangeArrowheads="1"/>
          </p:cNvSpPr>
          <p:nvPr/>
        </p:nvSpPr>
        <p:spPr bwMode="auto">
          <a:xfrm>
            <a:off x="5080225" y="3142305"/>
            <a:ext cx="19303" cy="3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200">
                <a:solidFill>
                  <a:schemeClr val="bg2"/>
                </a:solidFill>
                <a:latin typeface="Arial" charset="0"/>
                <a:ea typeface="MS PGothic" charset="0"/>
                <a:cs typeface="MS PGothic" charset="0"/>
              </a:defRPr>
            </a:lvl1pPr>
            <a:lvl2pPr marL="742950" indent="-285750" eaLnBrk="0" hangingPunct="0">
              <a:defRPr sz="1200">
                <a:solidFill>
                  <a:schemeClr val="bg2"/>
                </a:solidFill>
                <a:latin typeface="Arial" charset="0"/>
                <a:ea typeface="MS PGothic" charset="0"/>
                <a:cs typeface="MS PGothic" charset="0"/>
              </a:defRPr>
            </a:lvl2pPr>
            <a:lvl3pPr marL="1143000" indent="-228600" eaLnBrk="0" hangingPunct="0">
              <a:defRPr sz="1200">
                <a:solidFill>
                  <a:schemeClr val="bg2"/>
                </a:solidFill>
                <a:latin typeface="Arial" charset="0"/>
                <a:ea typeface="MS PGothic" charset="0"/>
                <a:cs typeface="MS PGothic" charset="0"/>
              </a:defRPr>
            </a:lvl3pPr>
            <a:lvl4pPr marL="1600200" indent="-228600" eaLnBrk="0" hangingPunct="0">
              <a:defRPr sz="1200">
                <a:solidFill>
                  <a:schemeClr val="bg2"/>
                </a:solidFill>
                <a:latin typeface="Arial" charset="0"/>
                <a:ea typeface="MS PGothic" charset="0"/>
                <a:cs typeface="MS PGothic" charset="0"/>
              </a:defRPr>
            </a:lvl4pPr>
            <a:lvl5pPr marL="2057400" indent="-228600" eaLnBrk="0" hangingPunct="0">
              <a:defRPr sz="1200">
                <a:solidFill>
                  <a:schemeClr val="bg2"/>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2"/>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2"/>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2"/>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2"/>
                </a:solidFill>
                <a:latin typeface="Arial" charset="0"/>
                <a:ea typeface="MS PGothic" charset="0"/>
                <a:cs typeface="MS PGothic" charset="0"/>
              </a:defRPr>
            </a:lvl9pPr>
          </a:lstStyle>
          <a:p>
            <a:pPr eaLnBrk="1" hangingPunct="1">
              <a:buClr>
                <a:srgbClr val="000000"/>
              </a:buClr>
            </a:pPr>
            <a:r>
              <a:rPr lang="en-US" sz="100" dirty="0">
                <a:solidFill>
                  <a:srgbClr val="F2F2F2"/>
                </a:solidFill>
              </a:rPr>
              <a:t>Doreo</a:t>
            </a:r>
          </a:p>
        </p:txBody>
      </p:sp>
      <p:pic>
        <p:nvPicPr>
          <p:cNvPr id="78853" name="Picture 75" descr="Nigeria_Coat_of_Arm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0151" y="2244966"/>
            <a:ext cx="1775885" cy="139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4" descr="C:\Users\User\Downloads\DSC00243.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3091" b="15502"/>
          <a:stretch/>
        </p:blipFill>
        <p:spPr bwMode="auto">
          <a:xfrm>
            <a:off x="0" y="1319202"/>
            <a:ext cx="3637490" cy="3624722"/>
          </a:xfrm>
          <a:prstGeom prst="rect">
            <a:avLst/>
          </a:prstGeom>
          <a:noFill/>
          <a:ln>
            <a:noFill/>
          </a:ln>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txBox="1">
            <a:spLocks/>
          </p:cNvSpPr>
          <p:nvPr/>
        </p:nvSpPr>
        <p:spPr bwMode="auto">
          <a:xfrm>
            <a:off x="61650" y="651603"/>
            <a:ext cx="9690156" cy="59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573" tIns="48788" rIns="97573" bIns="48788" numCol="1" anchor="ctr" anchorCtr="0" compatLnSpc="1">
            <a:prstTxWarp prst="textNoShape">
              <a:avLst/>
            </a:prstTxWarp>
          </a:bodyPr>
          <a:lstStyle>
            <a:lvl1pPr algn="l" defTabSz="892175" rtl="0" eaLnBrk="0" fontAlgn="base" hangingPunct="0">
              <a:spcBef>
                <a:spcPct val="0"/>
              </a:spcBef>
              <a:spcAft>
                <a:spcPct val="0"/>
              </a:spcAft>
              <a:defRPr sz="2000" b="1">
                <a:solidFill>
                  <a:srgbClr val="FF0000"/>
                </a:solidFill>
                <a:latin typeface="+mj-lt"/>
                <a:ea typeface="ＭＳ Ｐゴシック" pitchFamily="34" charset="-128"/>
                <a:cs typeface="ＭＳ Ｐゴシック" charset="0"/>
              </a:defRPr>
            </a:lvl1pPr>
            <a:lvl2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2pPr>
            <a:lvl3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3pPr>
            <a:lvl4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4pPr>
            <a:lvl5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5pPr>
            <a:lvl6pPr marL="456563" algn="l" defTabSz="894115" rtl="0" fontAlgn="base">
              <a:spcBef>
                <a:spcPct val="0"/>
              </a:spcBef>
              <a:spcAft>
                <a:spcPct val="0"/>
              </a:spcAft>
              <a:defRPr sz="1900" b="1">
                <a:solidFill>
                  <a:srgbClr val="263B19"/>
                </a:solidFill>
                <a:latin typeface="Arial" charset="0"/>
              </a:defRPr>
            </a:lvl6pPr>
            <a:lvl7pPr marL="913143" algn="l" defTabSz="894115" rtl="0" fontAlgn="base">
              <a:spcBef>
                <a:spcPct val="0"/>
              </a:spcBef>
              <a:spcAft>
                <a:spcPct val="0"/>
              </a:spcAft>
              <a:defRPr sz="1900" b="1">
                <a:solidFill>
                  <a:srgbClr val="263B19"/>
                </a:solidFill>
                <a:latin typeface="Arial" charset="0"/>
              </a:defRPr>
            </a:lvl7pPr>
            <a:lvl8pPr marL="1369714" algn="l" defTabSz="894115" rtl="0" fontAlgn="base">
              <a:spcBef>
                <a:spcPct val="0"/>
              </a:spcBef>
              <a:spcAft>
                <a:spcPct val="0"/>
              </a:spcAft>
              <a:defRPr sz="1900" b="1">
                <a:solidFill>
                  <a:srgbClr val="263B19"/>
                </a:solidFill>
                <a:latin typeface="Arial" charset="0"/>
              </a:defRPr>
            </a:lvl8pPr>
            <a:lvl9pPr marL="1826279" algn="l" defTabSz="894115" rtl="0" fontAlgn="base">
              <a:spcBef>
                <a:spcPct val="0"/>
              </a:spcBef>
              <a:spcAft>
                <a:spcPct val="0"/>
              </a:spcAft>
              <a:defRPr sz="1900" b="1">
                <a:solidFill>
                  <a:srgbClr val="263B19"/>
                </a:solidFill>
                <a:latin typeface="Arial" charset="0"/>
              </a:defRPr>
            </a:lvl9pPr>
          </a:lstStyle>
          <a:p>
            <a:r>
              <a:rPr lang="en-US" sz="2400" dirty="0">
                <a:latin typeface="Arial" charset="0"/>
                <a:ea typeface="ＭＳ Ｐゴシック" charset="0"/>
              </a:rPr>
              <a:t>We are Unleashing New Economic Opportunities for Sorghum Farmers Across Northern Nigeria </a:t>
            </a:r>
          </a:p>
        </p:txBody>
      </p:sp>
      <p:sp>
        <p:nvSpPr>
          <p:cNvPr id="18" name="Rectangle 17"/>
          <p:cNvSpPr/>
          <p:nvPr/>
        </p:nvSpPr>
        <p:spPr bwMode="auto">
          <a:xfrm>
            <a:off x="0" y="0"/>
            <a:ext cx="2071521" cy="567133"/>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r>
              <a:rPr lang="en-US" sz="2400" b="1" dirty="0" smtClean="0">
                <a:solidFill>
                  <a:srgbClr val="FFFFFF"/>
                </a:solidFill>
              </a:rPr>
              <a:t>SORGHUM</a:t>
            </a:r>
            <a:endParaRPr kumimoji="0" lang="en-US" sz="2400" b="1" i="0" u="none" strike="noStrike" cap="none" normalizeH="0" baseline="0" dirty="0" smtClean="0">
              <a:ln>
                <a:noFill/>
              </a:ln>
              <a:solidFill>
                <a:srgbClr val="FFFFFF"/>
              </a:solidFill>
              <a:effectLst/>
            </a:endParaRPr>
          </a:p>
        </p:txBody>
      </p:sp>
    </p:spTree>
    <p:extLst>
      <p:ext uri="{BB962C8B-B14F-4D97-AF65-F5344CB8AC3E}">
        <p14:creationId xmlns:p14="http://schemas.microsoft.com/office/powerpoint/2010/main" val="29504684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9"/>
          <p:cNvSpPr>
            <a:spLocks noChangeArrowheads="1"/>
          </p:cNvSpPr>
          <p:nvPr/>
        </p:nvSpPr>
        <p:spPr bwMode="auto">
          <a:xfrm>
            <a:off x="2283031" y="5526378"/>
            <a:ext cx="7638762" cy="1331622"/>
          </a:xfrm>
          <a:prstGeom prst="rect">
            <a:avLst/>
          </a:prstGeom>
          <a:solidFill>
            <a:schemeClr val="bg1"/>
          </a:solidFill>
          <a:ln w="9525">
            <a:solidFill>
              <a:schemeClr val="bg1"/>
            </a:solidFill>
            <a:round/>
            <a:headEnd/>
            <a:tailEnd/>
          </a:ln>
        </p:spPr>
        <p:txBody>
          <a:bodyPr lIns="97616" tIns="48809" rIns="97616" bIns="48809"/>
          <a:lstStyle/>
          <a:p>
            <a:pPr defTabSz="955049">
              <a:buClr>
                <a:srgbClr val="000000"/>
              </a:buClr>
            </a:pPr>
            <a:endParaRPr lang="en-US" dirty="0">
              <a:solidFill>
                <a:srgbClr val="355422"/>
              </a:solidFill>
            </a:endParaRPr>
          </a:p>
        </p:txBody>
      </p:sp>
      <p:sp>
        <p:nvSpPr>
          <p:cNvPr id="98308" name="TextBox 4"/>
          <p:cNvSpPr txBox="1">
            <a:spLocks noChangeArrowheads="1"/>
          </p:cNvSpPr>
          <p:nvPr/>
        </p:nvSpPr>
        <p:spPr bwMode="auto">
          <a:xfrm>
            <a:off x="3773128" y="1253566"/>
            <a:ext cx="5844648" cy="4199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665" tIns="47831" rIns="95665" bIns="47831">
            <a:spAutoFit/>
          </a:bodyPr>
          <a:lstStyle>
            <a:lvl1pPr>
              <a:defRPr sz="1200">
                <a:solidFill>
                  <a:schemeClr val="bg2"/>
                </a:solidFill>
                <a:latin typeface="Arial" charset="0"/>
                <a:ea typeface="MS PGothic" charset="0"/>
                <a:cs typeface="MS PGothic" charset="0"/>
              </a:defRPr>
            </a:lvl1pPr>
            <a:lvl2pPr marL="287338" indent="-287338">
              <a:defRPr sz="1200">
                <a:solidFill>
                  <a:schemeClr val="bg2"/>
                </a:solidFill>
                <a:latin typeface="Arial" charset="0"/>
                <a:ea typeface="MS PGothic" charset="0"/>
                <a:cs typeface="MS PGothic" charset="0"/>
              </a:defRPr>
            </a:lvl2pPr>
            <a:lvl3pPr marL="1143000" indent="-228600">
              <a:defRPr sz="1200">
                <a:solidFill>
                  <a:schemeClr val="bg2"/>
                </a:solidFill>
                <a:latin typeface="Arial" charset="0"/>
                <a:ea typeface="MS PGothic" charset="0"/>
                <a:cs typeface="MS PGothic" charset="0"/>
              </a:defRPr>
            </a:lvl3pPr>
            <a:lvl4pPr marL="1600200" indent="-228600">
              <a:defRPr sz="1200">
                <a:solidFill>
                  <a:schemeClr val="bg2"/>
                </a:solidFill>
                <a:latin typeface="Arial" charset="0"/>
                <a:ea typeface="MS PGothic" charset="0"/>
                <a:cs typeface="MS PGothic" charset="0"/>
              </a:defRPr>
            </a:lvl4pPr>
            <a:lvl5pPr marL="2057400" indent="-228600">
              <a:defRPr sz="1200">
                <a:solidFill>
                  <a:schemeClr val="bg2"/>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2"/>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2"/>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2"/>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2"/>
                </a:solidFill>
                <a:latin typeface="Arial" charset="0"/>
                <a:ea typeface="MS PGothic" charset="0"/>
                <a:cs typeface="MS PGothic" charset="0"/>
              </a:defRPr>
            </a:lvl9pPr>
          </a:lstStyle>
          <a:p>
            <a:pPr>
              <a:buClr>
                <a:srgbClr val="000000"/>
              </a:buClr>
              <a:defRPr/>
            </a:pPr>
            <a:endParaRPr lang="en-US" sz="1600" dirty="0">
              <a:solidFill>
                <a:srgbClr val="FF0000"/>
              </a:solidFill>
            </a:endParaRPr>
          </a:p>
          <a:p>
            <a:pPr lvl="1" algn="just">
              <a:spcAft>
                <a:spcPts val="1407"/>
              </a:spcAft>
              <a:buClr>
                <a:srgbClr val="000000"/>
              </a:buClr>
              <a:buFont typeface="Wingdings" charset="0"/>
              <a:buChar char="§"/>
              <a:defRPr/>
            </a:pPr>
            <a:r>
              <a:rPr lang="x-none" sz="1600" dirty="0">
                <a:solidFill>
                  <a:srgbClr val="000000"/>
                </a:solidFill>
              </a:rPr>
              <a:t>Distributed 2,399MT Certified Seeds, 80,000 bags of fertilizers and 80,000 litres of agro-chemicals as well as 400,000 fungicides to farmers in 20 States through </a:t>
            </a:r>
            <a:r>
              <a:rPr lang="x-none" sz="1600" dirty="0" smtClean="0">
                <a:solidFill>
                  <a:srgbClr val="000000"/>
                </a:solidFill>
              </a:rPr>
              <a:t>GES; </a:t>
            </a:r>
            <a:endParaRPr lang="en-US" sz="1600" dirty="0" smtClean="0">
              <a:solidFill>
                <a:srgbClr val="000000"/>
              </a:solidFill>
            </a:endParaRPr>
          </a:p>
          <a:p>
            <a:pPr lvl="1" algn="just">
              <a:spcAft>
                <a:spcPts val="1407"/>
              </a:spcAft>
              <a:buClr>
                <a:srgbClr val="000000"/>
              </a:buClr>
              <a:buFont typeface="Wingdings" charset="0"/>
              <a:buChar char="§"/>
              <a:defRPr/>
            </a:pPr>
            <a:r>
              <a:rPr lang="en-US" sz="1600" b="1" dirty="0">
                <a:solidFill>
                  <a:srgbClr val="FF0000"/>
                </a:solidFill>
              </a:rPr>
              <a:t>Goal is to produce </a:t>
            </a:r>
            <a:r>
              <a:rPr lang="en-US" sz="1600" b="1" dirty="0" smtClean="0">
                <a:solidFill>
                  <a:srgbClr val="FF0000"/>
                </a:solidFill>
              </a:rPr>
              <a:t>1 </a:t>
            </a:r>
            <a:r>
              <a:rPr lang="en-US" sz="1600" b="1" dirty="0">
                <a:solidFill>
                  <a:srgbClr val="FF0000"/>
                </a:solidFill>
              </a:rPr>
              <a:t>million MT </a:t>
            </a:r>
            <a:r>
              <a:rPr lang="en-US" sz="1600" dirty="0">
                <a:solidFill>
                  <a:srgbClr val="000000"/>
                </a:solidFill>
              </a:rPr>
              <a:t>of </a:t>
            </a:r>
            <a:r>
              <a:rPr lang="en-US" sz="1600" dirty="0" smtClean="0">
                <a:solidFill>
                  <a:srgbClr val="000000"/>
                </a:solidFill>
              </a:rPr>
              <a:t>soybean by 2015 for use for food,  feed, and industrial purposes</a:t>
            </a:r>
          </a:p>
          <a:p>
            <a:pPr lvl="1" algn="just">
              <a:spcAft>
                <a:spcPts val="1407"/>
              </a:spcAft>
              <a:buClr>
                <a:srgbClr val="000000"/>
              </a:buClr>
              <a:buFont typeface="Wingdings" charset="0"/>
              <a:buChar char="§"/>
              <a:defRPr/>
            </a:pPr>
            <a:r>
              <a:rPr lang="x-none" sz="1600" dirty="0" smtClean="0">
                <a:solidFill>
                  <a:srgbClr val="000000"/>
                </a:solidFill>
              </a:rPr>
              <a:t>Multiplied 70MT Foundation Seeds and 5MT Breeder Seeds from the National Crops Research Institute (NCRI), Badeggi</a:t>
            </a:r>
            <a:endParaRPr lang="en-US" sz="1600" dirty="0" smtClean="0">
              <a:solidFill>
                <a:srgbClr val="000000"/>
              </a:solidFill>
            </a:endParaRPr>
          </a:p>
          <a:p>
            <a:pPr lvl="1" algn="just">
              <a:spcAft>
                <a:spcPts val="1407"/>
              </a:spcAft>
              <a:buClr>
                <a:srgbClr val="000000"/>
              </a:buClr>
              <a:buFont typeface="Wingdings" charset="0"/>
              <a:buChar char="§"/>
              <a:defRPr/>
            </a:pPr>
            <a:r>
              <a:rPr lang="x-none" sz="1600" dirty="0" smtClean="0">
                <a:solidFill>
                  <a:srgbClr val="000000"/>
                </a:solidFill>
              </a:rPr>
              <a:t>Established Seed field that was planted on the production of 5</a:t>
            </a:r>
            <a:r>
              <a:rPr lang="en-US" sz="1600" dirty="0" smtClean="0">
                <a:solidFill>
                  <a:srgbClr val="000000"/>
                </a:solidFill>
              </a:rPr>
              <a:t> </a:t>
            </a:r>
            <a:r>
              <a:rPr lang="x-none" sz="1600" dirty="0" smtClean="0">
                <a:solidFill>
                  <a:srgbClr val="000000"/>
                </a:solidFill>
              </a:rPr>
              <a:t>MT BS and 70</a:t>
            </a:r>
            <a:r>
              <a:rPr lang="en-US" sz="1600" dirty="0" smtClean="0">
                <a:solidFill>
                  <a:srgbClr val="000000"/>
                </a:solidFill>
              </a:rPr>
              <a:t> </a:t>
            </a:r>
            <a:r>
              <a:rPr lang="x-none" sz="1600" dirty="0" smtClean="0">
                <a:solidFill>
                  <a:srgbClr val="000000"/>
                </a:solidFill>
              </a:rPr>
              <a:t>MT FS</a:t>
            </a:r>
            <a:endParaRPr lang="en-US" sz="1600" dirty="0" smtClean="0">
              <a:solidFill>
                <a:srgbClr val="000000"/>
              </a:solidFill>
            </a:endParaRPr>
          </a:p>
          <a:p>
            <a:pPr lvl="1" algn="just">
              <a:spcAft>
                <a:spcPts val="1407"/>
              </a:spcAft>
              <a:buClr>
                <a:srgbClr val="000000"/>
              </a:buClr>
              <a:buFont typeface="Wingdings" charset="0"/>
              <a:buChar char="§"/>
              <a:defRPr/>
            </a:pPr>
            <a:r>
              <a:rPr lang="x-none" sz="1600" dirty="0" smtClean="0">
                <a:solidFill>
                  <a:srgbClr val="000000"/>
                </a:solidFill>
              </a:rPr>
              <a:t>Procured 40  Soybean multi-purpose Threshing Machines; </a:t>
            </a:r>
            <a:endParaRPr lang="en-US" sz="1600" dirty="0" smtClean="0">
              <a:solidFill>
                <a:srgbClr val="000000"/>
              </a:solidFill>
            </a:endParaRPr>
          </a:p>
          <a:p>
            <a:r>
              <a:rPr lang="x-none" sz="1600" dirty="0">
                <a:solidFill>
                  <a:srgbClr val="000000"/>
                </a:solidFill>
              </a:rPr>
              <a:t> </a:t>
            </a:r>
            <a:endParaRPr lang="en-US" sz="1600" dirty="0">
              <a:solidFill>
                <a:srgbClr val="000000"/>
              </a:solidFill>
            </a:endParaRPr>
          </a:p>
        </p:txBody>
      </p:sp>
      <p:sp>
        <p:nvSpPr>
          <p:cNvPr id="78852" name="TextBox 5"/>
          <p:cNvSpPr txBox="1">
            <a:spLocks noChangeArrowheads="1"/>
          </p:cNvSpPr>
          <p:nvPr/>
        </p:nvSpPr>
        <p:spPr bwMode="auto">
          <a:xfrm>
            <a:off x="5080225" y="3142305"/>
            <a:ext cx="19303" cy="3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200">
                <a:solidFill>
                  <a:schemeClr val="bg2"/>
                </a:solidFill>
                <a:latin typeface="Arial" charset="0"/>
                <a:ea typeface="MS PGothic" charset="0"/>
                <a:cs typeface="MS PGothic" charset="0"/>
              </a:defRPr>
            </a:lvl1pPr>
            <a:lvl2pPr marL="742950" indent="-285750" eaLnBrk="0" hangingPunct="0">
              <a:defRPr sz="1200">
                <a:solidFill>
                  <a:schemeClr val="bg2"/>
                </a:solidFill>
                <a:latin typeface="Arial" charset="0"/>
                <a:ea typeface="MS PGothic" charset="0"/>
                <a:cs typeface="MS PGothic" charset="0"/>
              </a:defRPr>
            </a:lvl2pPr>
            <a:lvl3pPr marL="1143000" indent="-228600" eaLnBrk="0" hangingPunct="0">
              <a:defRPr sz="1200">
                <a:solidFill>
                  <a:schemeClr val="bg2"/>
                </a:solidFill>
                <a:latin typeface="Arial" charset="0"/>
                <a:ea typeface="MS PGothic" charset="0"/>
                <a:cs typeface="MS PGothic" charset="0"/>
              </a:defRPr>
            </a:lvl3pPr>
            <a:lvl4pPr marL="1600200" indent="-228600" eaLnBrk="0" hangingPunct="0">
              <a:defRPr sz="1200">
                <a:solidFill>
                  <a:schemeClr val="bg2"/>
                </a:solidFill>
                <a:latin typeface="Arial" charset="0"/>
                <a:ea typeface="MS PGothic" charset="0"/>
                <a:cs typeface="MS PGothic" charset="0"/>
              </a:defRPr>
            </a:lvl4pPr>
            <a:lvl5pPr marL="2057400" indent="-228600" eaLnBrk="0" hangingPunct="0">
              <a:defRPr sz="1200">
                <a:solidFill>
                  <a:schemeClr val="bg2"/>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2"/>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2"/>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2"/>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2"/>
                </a:solidFill>
                <a:latin typeface="Arial" charset="0"/>
                <a:ea typeface="MS PGothic" charset="0"/>
                <a:cs typeface="MS PGothic" charset="0"/>
              </a:defRPr>
            </a:lvl9pPr>
          </a:lstStyle>
          <a:p>
            <a:pPr eaLnBrk="1" hangingPunct="1">
              <a:buClr>
                <a:srgbClr val="000000"/>
              </a:buClr>
            </a:pPr>
            <a:r>
              <a:rPr lang="en-US" sz="100" dirty="0">
                <a:solidFill>
                  <a:srgbClr val="F2F2F2"/>
                </a:solidFill>
              </a:rPr>
              <a:t>Doreo</a:t>
            </a:r>
          </a:p>
        </p:txBody>
      </p:sp>
      <p:sp>
        <p:nvSpPr>
          <p:cNvPr id="8" name="Title 1"/>
          <p:cNvSpPr txBox="1">
            <a:spLocks/>
          </p:cNvSpPr>
          <p:nvPr/>
        </p:nvSpPr>
        <p:spPr bwMode="auto">
          <a:xfrm>
            <a:off x="61650" y="651603"/>
            <a:ext cx="9690156" cy="59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573" tIns="48788" rIns="97573" bIns="48788" numCol="1" anchor="ctr" anchorCtr="0" compatLnSpc="1">
            <a:prstTxWarp prst="textNoShape">
              <a:avLst/>
            </a:prstTxWarp>
          </a:bodyPr>
          <a:lstStyle>
            <a:lvl1pPr algn="l" defTabSz="892175" rtl="0" eaLnBrk="0" fontAlgn="base" hangingPunct="0">
              <a:spcBef>
                <a:spcPct val="0"/>
              </a:spcBef>
              <a:spcAft>
                <a:spcPct val="0"/>
              </a:spcAft>
              <a:defRPr sz="2000" b="1">
                <a:solidFill>
                  <a:srgbClr val="FF0000"/>
                </a:solidFill>
                <a:latin typeface="+mj-lt"/>
                <a:ea typeface="ＭＳ Ｐゴシック" pitchFamily="34" charset="-128"/>
                <a:cs typeface="ＭＳ Ｐゴシック" charset="0"/>
              </a:defRPr>
            </a:lvl1pPr>
            <a:lvl2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2pPr>
            <a:lvl3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3pPr>
            <a:lvl4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4pPr>
            <a:lvl5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5pPr>
            <a:lvl6pPr marL="456563" algn="l" defTabSz="894115" rtl="0" fontAlgn="base">
              <a:spcBef>
                <a:spcPct val="0"/>
              </a:spcBef>
              <a:spcAft>
                <a:spcPct val="0"/>
              </a:spcAft>
              <a:defRPr sz="1900" b="1">
                <a:solidFill>
                  <a:srgbClr val="263B19"/>
                </a:solidFill>
                <a:latin typeface="Arial" charset="0"/>
              </a:defRPr>
            </a:lvl6pPr>
            <a:lvl7pPr marL="913143" algn="l" defTabSz="894115" rtl="0" fontAlgn="base">
              <a:spcBef>
                <a:spcPct val="0"/>
              </a:spcBef>
              <a:spcAft>
                <a:spcPct val="0"/>
              </a:spcAft>
              <a:defRPr sz="1900" b="1">
                <a:solidFill>
                  <a:srgbClr val="263B19"/>
                </a:solidFill>
                <a:latin typeface="Arial" charset="0"/>
              </a:defRPr>
            </a:lvl7pPr>
            <a:lvl8pPr marL="1369714" algn="l" defTabSz="894115" rtl="0" fontAlgn="base">
              <a:spcBef>
                <a:spcPct val="0"/>
              </a:spcBef>
              <a:spcAft>
                <a:spcPct val="0"/>
              </a:spcAft>
              <a:defRPr sz="1900" b="1">
                <a:solidFill>
                  <a:srgbClr val="263B19"/>
                </a:solidFill>
                <a:latin typeface="Arial" charset="0"/>
              </a:defRPr>
            </a:lvl8pPr>
            <a:lvl9pPr marL="1826279" algn="l" defTabSz="894115" rtl="0" fontAlgn="base">
              <a:spcBef>
                <a:spcPct val="0"/>
              </a:spcBef>
              <a:spcAft>
                <a:spcPct val="0"/>
              </a:spcAft>
              <a:defRPr sz="1900" b="1">
                <a:solidFill>
                  <a:srgbClr val="263B19"/>
                </a:solidFill>
                <a:latin typeface="Arial" charset="0"/>
              </a:defRPr>
            </a:lvl9pPr>
          </a:lstStyle>
          <a:p>
            <a:r>
              <a:rPr lang="en-US" sz="2400" dirty="0" err="1" smtClean="0">
                <a:latin typeface="Arial" charset="0"/>
                <a:ea typeface="ＭＳ Ｐゴシック" charset="0"/>
              </a:rPr>
              <a:t>Soyabeans</a:t>
            </a:r>
            <a:r>
              <a:rPr lang="en-US" sz="2400" dirty="0" smtClean="0">
                <a:latin typeface="Arial" charset="0"/>
                <a:ea typeface="ＭＳ Ｐゴシック" charset="0"/>
              </a:rPr>
              <a:t> </a:t>
            </a:r>
            <a:endParaRPr lang="en-US" sz="2400" dirty="0">
              <a:latin typeface="Arial" charset="0"/>
              <a:ea typeface="ＭＳ Ｐゴシック" charset="0"/>
            </a:endParaRPr>
          </a:p>
        </p:txBody>
      </p:sp>
      <p:sp>
        <p:nvSpPr>
          <p:cNvPr id="18" name="Rectangle 17"/>
          <p:cNvSpPr/>
          <p:nvPr/>
        </p:nvSpPr>
        <p:spPr bwMode="auto">
          <a:xfrm>
            <a:off x="0" y="0"/>
            <a:ext cx="2071521" cy="567133"/>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r>
              <a:rPr lang="en-US" sz="2400" b="1" dirty="0" smtClean="0">
                <a:solidFill>
                  <a:srgbClr val="FFFFFF"/>
                </a:solidFill>
              </a:rPr>
              <a:t>SOYBEANS</a:t>
            </a:r>
            <a:endParaRPr kumimoji="0" lang="en-US" sz="2400" b="1" i="0" u="none" strike="noStrike" cap="none" normalizeH="0" baseline="0" dirty="0" smtClean="0">
              <a:ln>
                <a:noFill/>
              </a:ln>
              <a:solidFill>
                <a:srgbClr val="FFFFFF"/>
              </a:solidFill>
              <a:effectLst/>
            </a:endParaRPr>
          </a:p>
        </p:txBody>
      </p:sp>
      <p:pic>
        <p:nvPicPr>
          <p:cNvPr id="3" name="Picture 2"/>
          <p:cNvPicPr>
            <a:picLocks noChangeAspect="1"/>
          </p:cNvPicPr>
          <p:nvPr/>
        </p:nvPicPr>
        <p:blipFill>
          <a:blip r:embed="rId2"/>
          <a:stretch>
            <a:fillRect/>
          </a:stretch>
        </p:blipFill>
        <p:spPr>
          <a:xfrm>
            <a:off x="197288" y="1494347"/>
            <a:ext cx="3289300" cy="2463800"/>
          </a:xfrm>
          <a:prstGeom prst="rect">
            <a:avLst/>
          </a:prstGeom>
          <a:effectLst>
            <a:reflection blurRad="6350" stA="50000" endA="300" endPos="55500" dist="50800" dir="5400000" sy="-100000" algn="bl" rotWithShape="0"/>
          </a:effectLst>
        </p:spPr>
      </p:pic>
    </p:spTree>
    <p:extLst>
      <p:ext uri="{BB962C8B-B14F-4D97-AF65-F5344CB8AC3E}">
        <p14:creationId xmlns:p14="http://schemas.microsoft.com/office/powerpoint/2010/main" val="13189361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2"/>
          <p:cNvSpPr txBox="1">
            <a:spLocks/>
          </p:cNvSpPr>
          <p:nvPr/>
        </p:nvSpPr>
        <p:spPr bwMode="auto">
          <a:xfrm>
            <a:off x="9446235" y="6581024"/>
            <a:ext cx="215843" cy="15549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7710" tIns="48855" rIns="97710" bIns="48855" numCol="1" anchor="t" anchorCtr="0" compatLnSpc="1">
            <a:prstTxWarp prst="textNoShape">
              <a:avLst/>
            </a:prstTxWarp>
          </a:bodyPr>
          <a:lstStyle>
            <a:defPPr>
              <a:defRPr lang="en-GB"/>
            </a:defPPr>
            <a:lvl1pPr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1pPr>
            <a:lvl2pPr marL="742950" indent="-28575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2pPr>
            <a:lvl3pPr marL="11430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3pPr>
            <a:lvl4pPr marL="16002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4pPr>
            <a:lvl5pPr marL="20574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5pPr>
            <a:lvl6pPr marL="25146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6pPr>
            <a:lvl7pPr marL="29718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7pPr>
            <a:lvl8pPr marL="34290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8pPr>
            <a:lvl9pPr marL="38862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9pPr>
          </a:lstStyle>
          <a:p>
            <a:fld id="{F88D4370-7ABB-4B42-8204-1F40032F4E91}" type="slidenum">
              <a:rPr lang="en-GB" sz="1100">
                <a:solidFill>
                  <a:schemeClr val="bg1"/>
                </a:solidFill>
              </a:rPr>
              <a:pPr/>
              <a:t>22</a:t>
            </a:fld>
            <a:r>
              <a:rPr lang="en-GB" sz="1100" dirty="0">
                <a:solidFill>
                  <a:schemeClr val="bg1"/>
                </a:solidFill>
              </a:rPr>
              <a:t> </a:t>
            </a:r>
          </a:p>
        </p:txBody>
      </p:sp>
      <p:sp>
        <p:nvSpPr>
          <p:cNvPr id="6" name="Rectangle 5"/>
          <p:cNvSpPr/>
          <p:nvPr/>
        </p:nvSpPr>
        <p:spPr>
          <a:xfrm>
            <a:off x="0" y="5942852"/>
            <a:ext cx="9906000" cy="9151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eaLnBrk="0" hangingPunct="0">
              <a:defRPr/>
            </a:pPr>
            <a:endParaRPr lang="en-US" dirty="0"/>
          </a:p>
        </p:txBody>
      </p:sp>
      <p:pic>
        <p:nvPicPr>
          <p:cNvPr id="7" name="Picture 75" descr="Nigeria_Coat_of_Arms"/>
          <p:cNvPicPr>
            <a:picLocks noChangeAspect="1" noChangeArrowheads="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9907" y="6096720"/>
            <a:ext cx="772124" cy="609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ubtitle 2"/>
          <p:cNvSpPr txBox="1">
            <a:spLocks/>
          </p:cNvSpPr>
          <p:nvPr/>
        </p:nvSpPr>
        <p:spPr bwMode="auto">
          <a:xfrm>
            <a:off x="1128363" y="6282999"/>
            <a:ext cx="8256461" cy="915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55" tIns="47878" rIns="95755" bIns="47878"/>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b="1" dirty="0">
                <a:solidFill>
                  <a:schemeClr val="bg1"/>
                </a:solidFill>
                <a:latin typeface="Book Antiqua" charset="0"/>
                <a:ea typeface="Batang" charset="0"/>
                <a:cs typeface="Batang" charset="0"/>
              </a:rPr>
              <a:t>Federal Ministry of Agriculture and Rural Development, Federal Republic of Nigeria</a:t>
            </a:r>
          </a:p>
        </p:txBody>
      </p:sp>
      <p:sp>
        <p:nvSpPr>
          <p:cNvPr id="2" name="Rectangle 1"/>
          <p:cNvSpPr/>
          <p:nvPr/>
        </p:nvSpPr>
        <p:spPr>
          <a:xfrm>
            <a:off x="90982" y="60990"/>
            <a:ext cx="9800392" cy="1083549"/>
          </a:xfrm>
          <a:prstGeom prst="rect">
            <a:avLst/>
          </a:prstGeom>
        </p:spPr>
        <p:txBody>
          <a:bodyPr wrap="square" lIns="97710" tIns="48855" rIns="97710" bIns="48855">
            <a:spAutoFit/>
          </a:bodyPr>
          <a:lstStyle/>
          <a:p>
            <a:r>
              <a:rPr lang="en-US" sz="2200" b="1" dirty="0">
                <a:solidFill>
                  <a:srgbClr val="FF0000"/>
                </a:solidFill>
              </a:rPr>
              <a:t>New Public-Private Partnerships to Make Nigeria the Largest Processor of </a:t>
            </a:r>
            <a:r>
              <a:rPr lang="en-US" sz="2200" b="1" dirty="0" smtClean="0">
                <a:solidFill>
                  <a:srgbClr val="FF0000"/>
                </a:solidFill>
              </a:rPr>
              <a:t>High Energy Foods in </a:t>
            </a:r>
            <a:r>
              <a:rPr lang="en-US" sz="2200" b="1" dirty="0">
                <a:solidFill>
                  <a:srgbClr val="FF0000"/>
                </a:solidFill>
              </a:rPr>
              <a:t>the World</a:t>
            </a:r>
          </a:p>
          <a:p>
            <a:r>
              <a:rPr lang="en-US" sz="2000" b="1" dirty="0" smtClean="0">
                <a:solidFill>
                  <a:srgbClr val="456332"/>
                </a:solidFill>
              </a:rPr>
              <a:t>Using Domestically produced Sorghum, Soybeans and Maize</a:t>
            </a:r>
            <a:endParaRPr lang="en-US" sz="2000" b="1" dirty="0">
              <a:solidFill>
                <a:schemeClr val="accent6">
                  <a:lumMod val="50000"/>
                </a:schemeClr>
              </a:solidFill>
            </a:endParaRPr>
          </a:p>
        </p:txBody>
      </p:sp>
      <p:sp>
        <p:nvSpPr>
          <p:cNvPr id="3" name="Rectangle 2"/>
          <p:cNvSpPr/>
          <p:nvPr/>
        </p:nvSpPr>
        <p:spPr bwMode="auto">
          <a:xfrm>
            <a:off x="0" y="5782743"/>
            <a:ext cx="9906000" cy="1075265"/>
          </a:xfrm>
          <a:prstGeom prst="rect">
            <a:avLst/>
          </a:prstGeom>
          <a:solidFill>
            <a:srgbClr val="FFFFFF"/>
          </a:solidFill>
          <a:ln w="9525" cap="flat" cmpd="sng" algn="ctr">
            <a:noFill/>
            <a:prstDash val="solid"/>
            <a:round/>
            <a:headEnd type="none" w="med" len="med"/>
            <a:tailEnd type="none" w="med" len="med"/>
          </a:ln>
          <a:effectLst/>
          <a:extLst/>
        </p:spPr>
        <p:txBody>
          <a:bodyPr vert="horz" wrap="square" lIns="97710" tIns="48855" rIns="97710" bIns="48855" numCol="1" rtlCol="0" anchor="t" anchorCtr="0" compatLnSpc="1">
            <a:prstTxWarp prst="textNoShape">
              <a:avLst/>
            </a:prstTxWarp>
          </a:bodyPr>
          <a:lstStyle/>
          <a:p>
            <a:pPr defTabSz="956745">
              <a:buClr>
                <a:schemeClr val="tx2"/>
              </a:buClr>
            </a:pPr>
            <a:endParaRPr lang="en-US" dirty="0"/>
          </a:p>
        </p:txBody>
      </p:sp>
      <p:sp>
        <p:nvSpPr>
          <p:cNvPr id="12" name="Slide Number Placeholder 2"/>
          <p:cNvSpPr txBox="1">
            <a:spLocks/>
          </p:cNvSpPr>
          <p:nvPr/>
        </p:nvSpPr>
        <p:spPr bwMode="auto">
          <a:xfrm>
            <a:off x="9384468" y="6414098"/>
            <a:ext cx="690511" cy="4798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7710" tIns="48855" rIns="97710" bIns="48855" numCol="1" anchor="t" anchorCtr="0" compatLnSpc="1">
            <a:prstTxWarp prst="textNoShape">
              <a:avLst/>
            </a:prstTxWarp>
          </a:bodyPr>
          <a:lstStyle>
            <a:defPPr>
              <a:defRPr lang="en-GB"/>
            </a:defPPr>
            <a:lvl1pPr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1pPr>
            <a:lvl2pPr marL="742950" indent="-28575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2pPr>
            <a:lvl3pPr marL="11430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3pPr>
            <a:lvl4pPr marL="16002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4pPr>
            <a:lvl5pPr marL="20574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5pPr>
            <a:lvl6pPr marL="25146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6pPr>
            <a:lvl7pPr marL="29718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7pPr>
            <a:lvl8pPr marL="34290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8pPr>
            <a:lvl9pPr marL="38862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9pPr>
          </a:lstStyle>
          <a:p>
            <a:fld id="{F88D4370-7ABB-4B42-8204-1F40032F4E91}" type="slidenum">
              <a:rPr lang="en-GB" sz="1100">
                <a:solidFill>
                  <a:schemeClr val="tx1"/>
                </a:solidFill>
              </a:rPr>
              <a:pPr/>
              <a:t>22</a:t>
            </a:fld>
            <a:r>
              <a:rPr lang="en-GB" sz="1100" dirty="0">
                <a:solidFill>
                  <a:schemeClr val="tx1"/>
                </a:solidFill>
              </a:rPr>
              <a:t> </a:t>
            </a:r>
          </a:p>
        </p:txBody>
      </p:sp>
      <p:pic>
        <p:nvPicPr>
          <p:cNvPr id="10" name="Picture 9"/>
          <p:cNvPicPr>
            <a:picLocks noChangeAspect="1"/>
          </p:cNvPicPr>
          <p:nvPr/>
        </p:nvPicPr>
        <p:blipFill rotWithShape="1">
          <a:blip r:embed="rId3" cstate="print"/>
          <a:srcRect l="-33816" r="33816"/>
          <a:stretch/>
        </p:blipFill>
        <p:spPr>
          <a:xfrm>
            <a:off x="-1904725" y="1639098"/>
            <a:ext cx="5959429" cy="4099369"/>
          </a:xfrm>
          <a:prstGeom prst="rect">
            <a:avLst/>
          </a:prstGeom>
        </p:spPr>
      </p:pic>
      <p:sp>
        <p:nvSpPr>
          <p:cNvPr id="11" name="Rectangle 10"/>
          <p:cNvSpPr/>
          <p:nvPr/>
        </p:nvSpPr>
        <p:spPr>
          <a:xfrm>
            <a:off x="4106051" y="3304294"/>
            <a:ext cx="5499394" cy="2864293"/>
          </a:xfrm>
          <a:prstGeom prst="rect">
            <a:avLst/>
          </a:prstGeom>
        </p:spPr>
        <p:txBody>
          <a:bodyPr wrap="square" lIns="97710" tIns="48855" rIns="97710" bIns="48855">
            <a:spAutoFit/>
          </a:bodyPr>
          <a:lstStyle/>
          <a:p>
            <a:pPr marL="301951" indent="-301951" algn="just">
              <a:spcAft>
                <a:spcPts val="2565"/>
              </a:spcAft>
              <a:buClr>
                <a:srgbClr val="000000"/>
              </a:buClr>
              <a:buFont typeface="Wingdings" charset="0"/>
              <a:buChar char="§"/>
              <a:defRPr/>
            </a:pPr>
            <a:r>
              <a:rPr lang="en-GB" sz="1700" dirty="0">
                <a:solidFill>
                  <a:schemeClr val="tx1"/>
                </a:solidFill>
                <a:cs typeface="Arial" charset="0"/>
              </a:rPr>
              <a:t>Dansa Foods of the Dangote Group is investing </a:t>
            </a:r>
            <a:r>
              <a:rPr lang="en-GB" sz="1700" b="1" dirty="0">
                <a:solidFill>
                  <a:srgbClr val="FF0000"/>
                </a:solidFill>
                <a:cs typeface="Arial" charset="0"/>
              </a:rPr>
              <a:t>EUR 36 million to establish the largest high-energy foods plant in Africa</a:t>
            </a:r>
            <a:r>
              <a:rPr lang="en-GB" sz="1700" b="1" dirty="0">
                <a:solidFill>
                  <a:srgbClr val="FF0000"/>
                </a:solidFill>
                <a:ea typeface="MS PGothic" charset="0"/>
              </a:rPr>
              <a:t> </a:t>
            </a:r>
            <a:r>
              <a:rPr lang="en-GB" altLang="ja-JP" sz="1700" dirty="0">
                <a:solidFill>
                  <a:schemeClr val="tx1"/>
                </a:solidFill>
                <a:ea typeface="MS PGothic" charset="0"/>
                <a:cs typeface="Arial" charset="0"/>
              </a:rPr>
              <a:t>using sorghum, maize and soybeans for fortified foods and </a:t>
            </a:r>
            <a:r>
              <a:rPr lang="en-GB" altLang="ja-JP" sz="1700" dirty="0" smtClean="0">
                <a:solidFill>
                  <a:schemeClr val="tx1"/>
                </a:solidFill>
                <a:ea typeface="MS PGothic" charset="0"/>
                <a:cs typeface="Arial" charset="0"/>
              </a:rPr>
              <a:t>cereals, particularly for weaning children</a:t>
            </a:r>
            <a:endParaRPr lang="en-GB" altLang="ja-JP" sz="1700" dirty="0">
              <a:solidFill>
                <a:schemeClr val="tx1"/>
              </a:solidFill>
              <a:ea typeface="MS PGothic" charset="0"/>
              <a:cs typeface="Arial" charset="0"/>
            </a:endParaRPr>
          </a:p>
          <a:p>
            <a:pPr marL="301951" indent="-301951" algn="just">
              <a:spcAft>
                <a:spcPts val="641"/>
              </a:spcAft>
              <a:buClr>
                <a:srgbClr val="000000"/>
              </a:buClr>
              <a:buFont typeface="Wingdings" charset="0"/>
              <a:buChar char="§"/>
              <a:defRPr/>
            </a:pPr>
            <a:r>
              <a:rPr lang="en-GB" altLang="ja-JP" sz="1700" dirty="0">
                <a:solidFill>
                  <a:schemeClr val="tx1"/>
                </a:solidFill>
                <a:ea typeface="MS PGothic" charset="0"/>
                <a:cs typeface="Arial" charset="0"/>
              </a:rPr>
              <a:t>Strategic </a:t>
            </a:r>
            <a:r>
              <a:rPr lang="en-GB" altLang="ja-JP" sz="1700" dirty="0" smtClean="0">
                <a:solidFill>
                  <a:schemeClr val="tx1"/>
                </a:solidFill>
                <a:ea typeface="MS PGothic" charset="0"/>
                <a:cs typeface="Arial" charset="0"/>
              </a:rPr>
              <a:t>partnerships being developed for with </a:t>
            </a:r>
            <a:r>
              <a:rPr lang="en-GB" altLang="ja-JP" sz="1700" dirty="0">
                <a:solidFill>
                  <a:schemeClr val="tx1"/>
                </a:solidFill>
                <a:ea typeface="MS PGothic" charset="0"/>
                <a:cs typeface="Arial" charset="0"/>
              </a:rPr>
              <a:t>the World Food Program to purchase high energy foods from Nigeria</a:t>
            </a:r>
            <a:endParaRPr lang="en-GB" sz="1700" dirty="0">
              <a:solidFill>
                <a:schemeClr val="tx1"/>
              </a:solidFill>
              <a:ea typeface="MS PGothic" charset="0"/>
              <a:cs typeface="Arial" charset="0"/>
            </a:endParaRPr>
          </a:p>
          <a:p>
            <a:endParaRPr lang="en-US" sz="1700" dirty="0">
              <a:solidFill>
                <a:schemeClr val="tx1"/>
              </a:solidFill>
            </a:endParaRPr>
          </a:p>
        </p:txBody>
      </p:sp>
      <p:pic>
        <p:nvPicPr>
          <p:cNvPr id="14" name="Picture 13"/>
          <p:cNvPicPr>
            <a:picLocks noChangeAspect="1"/>
          </p:cNvPicPr>
          <p:nvPr/>
        </p:nvPicPr>
        <p:blipFill>
          <a:blip r:embed="rId4" cstate="print"/>
          <a:stretch>
            <a:fillRect/>
          </a:stretch>
        </p:blipFill>
        <p:spPr>
          <a:xfrm>
            <a:off x="4154387" y="1861678"/>
            <a:ext cx="1964057" cy="1050849"/>
          </a:xfrm>
          <a:prstGeom prst="rect">
            <a:avLst/>
          </a:prstGeom>
        </p:spPr>
      </p:pic>
      <p:sp>
        <p:nvSpPr>
          <p:cNvPr id="18" name="Slide Number Placeholder 1"/>
          <p:cNvSpPr txBox="1">
            <a:spLocks/>
          </p:cNvSpPr>
          <p:nvPr/>
        </p:nvSpPr>
        <p:spPr bwMode="auto">
          <a:xfrm>
            <a:off x="9446235" y="6581024"/>
            <a:ext cx="215843" cy="15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0" tIns="48855" rIns="97710" bIns="48855"/>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C42E52FA-94E7-C64D-B2AC-8540E4599008}" type="slidenum">
              <a:rPr lang="en-US" sz="1100">
                <a:solidFill>
                  <a:srgbClr val="FFFFFF"/>
                </a:solidFill>
              </a:rPr>
              <a:pPr eaLnBrk="1" hangingPunct="1"/>
              <a:t>22</a:t>
            </a:fld>
            <a:endParaRPr lang="en-US" sz="1100" dirty="0">
              <a:solidFill>
                <a:srgbClr val="FFFFFF"/>
              </a:solidFill>
            </a:endParaRPr>
          </a:p>
        </p:txBody>
      </p:sp>
      <p:sp>
        <p:nvSpPr>
          <p:cNvPr id="19" name="Rectangle 18"/>
          <p:cNvSpPr/>
          <p:nvPr/>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55" tIns="47878" rIns="95755" bIns="47878" anchor="ctr"/>
          <a:lstStyle/>
          <a:p>
            <a:pPr algn="ctr">
              <a:defRPr/>
            </a:pPr>
            <a:endParaRPr lang="en-US" dirty="0"/>
          </a:p>
        </p:txBody>
      </p:sp>
      <p:pic>
        <p:nvPicPr>
          <p:cNvPr id="20" name="Picture 75" descr="Nigeria_Coat_of_Arms"/>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900"/>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lide Number Placeholder 1"/>
          <p:cNvSpPr txBox="1">
            <a:spLocks/>
          </p:cNvSpPr>
          <p:nvPr/>
        </p:nvSpPr>
        <p:spPr bwMode="auto">
          <a:xfrm>
            <a:off x="9270753" y="6477367"/>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0" tIns="48855" rIns="97710" bIns="48855"/>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89B907E1-8DC3-994E-A52B-FC5FE7507CFC}" type="slidenum">
              <a:rPr lang="en-GB" sz="1100">
                <a:solidFill>
                  <a:schemeClr val="bg1"/>
                </a:solidFill>
              </a:rPr>
              <a:pPr eaLnBrk="1" hangingPunct="1"/>
              <a:t>22</a:t>
            </a:fld>
            <a:r>
              <a:rPr lang="en-GB" sz="1100" dirty="0">
                <a:solidFill>
                  <a:schemeClr val="bg1"/>
                </a:solidFill>
              </a:rPr>
              <a:t> </a:t>
            </a:r>
          </a:p>
        </p:txBody>
      </p:sp>
      <p:sp>
        <p:nvSpPr>
          <p:cNvPr id="22" name="Subtitle 2"/>
          <p:cNvSpPr txBox="1">
            <a:spLocks/>
          </p:cNvSpPr>
          <p:nvPr/>
        </p:nvSpPr>
        <p:spPr bwMode="auto">
          <a:xfrm>
            <a:off x="1000252" y="6410951"/>
            <a:ext cx="8256462" cy="91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55" tIns="47878" rIns="95755" bIns="47878"/>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dirty="0">
                <a:solidFill>
                  <a:schemeClr val="bg1"/>
                </a:solidFill>
                <a:latin typeface="Book Antiqua" charset="0"/>
                <a:ea typeface="Batang" charset="0"/>
                <a:cs typeface="Batang" charset="0"/>
              </a:rPr>
              <a:t>Federal Ministry of Agriculture and Rural Development, Federal Republic of Nigeria</a:t>
            </a:r>
          </a:p>
        </p:txBody>
      </p:sp>
      <p:pic>
        <p:nvPicPr>
          <p:cNvPr id="4" name="Picture 3"/>
          <p:cNvPicPr>
            <a:picLocks noChangeAspect="1"/>
          </p:cNvPicPr>
          <p:nvPr/>
        </p:nvPicPr>
        <p:blipFill rotWithShape="1">
          <a:blip r:embed="rId6"/>
          <a:srcRect l="5529" t="1" r="-46" b="-3547"/>
          <a:stretch/>
        </p:blipFill>
        <p:spPr>
          <a:xfrm>
            <a:off x="6300872" y="1697784"/>
            <a:ext cx="1598978" cy="1312103"/>
          </a:xfrm>
          <a:prstGeom prst="rect">
            <a:avLst/>
          </a:prstGeom>
        </p:spPr>
      </p:pic>
      <p:pic>
        <p:nvPicPr>
          <p:cNvPr id="13" name="Picture 12"/>
          <p:cNvPicPr>
            <a:picLocks noChangeAspect="1"/>
          </p:cNvPicPr>
          <p:nvPr/>
        </p:nvPicPr>
        <p:blipFill>
          <a:blip r:embed="rId7"/>
          <a:stretch>
            <a:fillRect/>
          </a:stretch>
        </p:blipFill>
        <p:spPr>
          <a:xfrm>
            <a:off x="8294914" y="1420330"/>
            <a:ext cx="1361622" cy="1685176"/>
          </a:xfrm>
          <a:prstGeom prst="rect">
            <a:avLst/>
          </a:prstGeom>
        </p:spPr>
      </p:pic>
    </p:spTree>
    <p:extLst>
      <p:ext uri="{BB962C8B-B14F-4D97-AF65-F5344CB8AC3E}">
        <p14:creationId xmlns:p14="http://schemas.microsoft.com/office/powerpoint/2010/main" val="18835630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9"/>
          <p:cNvSpPr>
            <a:spLocks noChangeArrowheads="1"/>
          </p:cNvSpPr>
          <p:nvPr/>
        </p:nvSpPr>
        <p:spPr bwMode="auto">
          <a:xfrm>
            <a:off x="2283031" y="5526378"/>
            <a:ext cx="7638762" cy="1331622"/>
          </a:xfrm>
          <a:prstGeom prst="rect">
            <a:avLst/>
          </a:prstGeom>
          <a:solidFill>
            <a:schemeClr val="bg1"/>
          </a:solidFill>
          <a:ln w="9525">
            <a:solidFill>
              <a:schemeClr val="bg1"/>
            </a:solidFill>
            <a:round/>
            <a:headEnd/>
            <a:tailEnd/>
          </a:ln>
        </p:spPr>
        <p:txBody>
          <a:bodyPr lIns="97616" tIns="48809" rIns="97616" bIns="48809"/>
          <a:lstStyle/>
          <a:p>
            <a:pPr defTabSz="955049">
              <a:buClr>
                <a:srgbClr val="000000"/>
              </a:buClr>
            </a:pPr>
            <a:endParaRPr lang="en-US" dirty="0">
              <a:solidFill>
                <a:srgbClr val="355422"/>
              </a:solidFill>
            </a:endParaRPr>
          </a:p>
        </p:txBody>
      </p:sp>
      <p:sp>
        <p:nvSpPr>
          <p:cNvPr id="78852" name="TextBox 5"/>
          <p:cNvSpPr txBox="1">
            <a:spLocks noChangeArrowheads="1"/>
          </p:cNvSpPr>
          <p:nvPr/>
        </p:nvSpPr>
        <p:spPr bwMode="auto">
          <a:xfrm>
            <a:off x="5080225" y="3142305"/>
            <a:ext cx="19303" cy="3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200">
                <a:solidFill>
                  <a:schemeClr val="bg2"/>
                </a:solidFill>
                <a:latin typeface="Arial" charset="0"/>
                <a:ea typeface="MS PGothic" charset="0"/>
                <a:cs typeface="MS PGothic" charset="0"/>
              </a:defRPr>
            </a:lvl1pPr>
            <a:lvl2pPr marL="742950" indent="-285750" eaLnBrk="0" hangingPunct="0">
              <a:defRPr sz="1200">
                <a:solidFill>
                  <a:schemeClr val="bg2"/>
                </a:solidFill>
                <a:latin typeface="Arial" charset="0"/>
                <a:ea typeface="MS PGothic" charset="0"/>
                <a:cs typeface="MS PGothic" charset="0"/>
              </a:defRPr>
            </a:lvl2pPr>
            <a:lvl3pPr marL="1143000" indent="-228600" eaLnBrk="0" hangingPunct="0">
              <a:defRPr sz="1200">
                <a:solidFill>
                  <a:schemeClr val="bg2"/>
                </a:solidFill>
                <a:latin typeface="Arial" charset="0"/>
                <a:ea typeface="MS PGothic" charset="0"/>
                <a:cs typeface="MS PGothic" charset="0"/>
              </a:defRPr>
            </a:lvl3pPr>
            <a:lvl4pPr marL="1600200" indent="-228600" eaLnBrk="0" hangingPunct="0">
              <a:defRPr sz="1200">
                <a:solidFill>
                  <a:schemeClr val="bg2"/>
                </a:solidFill>
                <a:latin typeface="Arial" charset="0"/>
                <a:ea typeface="MS PGothic" charset="0"/>
                <a:cs typeface="MS PGothic" charset="0"/>
              </a:defRPr>
            </a:lvl4pPr>
            <a:lvl5pPr marL="2057400" indent="-228600" eaLnBrk="0" hangingPunct="0">
              <a:defRPr sz="1200">
                <a:solidFill>
                  <a:schemeClr val="bg2"/>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2"/>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2"/>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2"/>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2"/>
                </a:solidFill>
                <a:latin typeface="Arial" charset="0"/>
                <a:ea typeface="MS PGothic" charset="0"/>
                <a:cs typeface="MS PGothic" charset="0"/>
              </a:defRPr>
            </a:lvl9pPr>
          </a:lstStyle>
          <a:p>
            <a:pPr eaLnBrk="1" hangingPunct="1">
              <a:buClr>
                <a:srgbClr val="000000"/>
              </a:buClr>
            </a:pPr>
            <a:r>
              <a:rPr lang="en-US" sz="100" dirty="0">
                <a:solidFill>
                  <a:srgbClr val="F2F2F2"/>
                </a:solidFill>
              </a:rPr>
              <a:t>Doreo</a:t>
            </a:r>
          </a:p>
        </p:txBody>
      </p:sp>
      <p:sp>
        <p:nvSpPr>
          <p:cNvPr id="8" name="Title 1"/>
          <p:cNvSpPr txBox="1">
            <a:spLocks/>
          </p:cNvSpPr>
          <p:nvPr/>
        </p:nvSpPr>
        <p:spPr bwMode="auto">
          <a:xfrm>
            <a:off x="254450" y="1613300"/>
            <a:ext cx="9690156" cy="59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573" tIns="48788" rIns="97573" bIns="48788" numCol="1" anchor="ctr" anchorCtr="0" compatLnSpc="1">
            <a:prstTxWarp prst="textNoShape">
              <a:avLst/>
            </a:prstTxWarp>
          </a:bodyPr>
          <a:lstStyle>
            <a:lvl1pPr algn="l" defTabSz="892175" rtl="0" eaLnBrk="0" fontAlgn="base" hangingPunct="0">
              <a:spcBef>
                <a:spcPct val="0"/>
              </a:spcBef>
              <a:spcAft>
                <a:spcPct val="0"/>
              </a:spcAft>
              <a:defRPr sz="2000" b="1">
                <a:solidFill>
                  <a:srgbClr val="FF0000"/>
                </a:solidFill>
                <a:latin typeface="+mj-lt"/>
                <a:ea typeface="ＭＳ Ｐゴシック" pitchFamily="34" charset="-128"/>
                <a:cs typeface="ＭＳ Ｐゴシック" charset="0"/>
              </a:defRPr>
            </a:lvl1pPr>
            <a:lvl2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2pPr>
            <a:lvl3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3pPr>
            <a:lvl4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4pPr>
            <a:lvl5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5pPr>
            <a:lvl6pPr marL="456563" algn="l" defTabSz="894115" rtl="0" fontAlgn="base">
              <a:spcBef>
                <a:spcPct val="0"/>
              </a:spcBef>
              <a:spcAft>
                <a:spcPct val="0"/>
              </a:spcAft>
              <a:defRPr sz="1900" b="1">
                <a:solidFill>
                  <a:srgbClr val="263B19"/>
                </a:solidFill>
                <a:latin typeface="Arial" charset="0"/>
              </a:defRPr>
            </a:lvl6pPr>
            <a:lvl7pPr marL="913143" algn="l" defTabSz="894115" rtl="0" fontAlgn="base">
              <a:spcBef>
                <a:spcPct val="0"/>
              </a:spcBef>
              <a:spcAft>
                <a:spcPct val="0"/>
              </a:spcAft>
              <a:defRPr sz="1900" b="1">
                <a:solidFill>
                  <a:srgbClr val="263B19"/>
                </a:solidFill>
                <a:latin typeface="Arial" charset="0"/>
              </a:defRPr>
            </a:lvl7pPr>
            <a:lvl8pPr marL="1369714" algn="l" defTabSz="894115" rtl="0" fontAlgn="base">
              <a:spcBef>
                <a:spcPct val="0"/>
              </a:spcBef>
              <a:spcAft>
                <a:spcPct val="0"/>
              </a:spcAft>
              <a:defRPr sz="1900" b="1">
                <a:solidFill>
                  <a:srgbClr val="263B19"/>
                </a:solidFill>
                <a:latin typeface="Arial" charset="0"/>
              </a:defRPr>
            </a:lvl8pPr>
            <a:lvl9pPr marL="1826279" algn="l" defTabSz="894115" rtl="0" fontAlgn="base">
              <a:spcBef>
                <a:spcPct val="0"/>
              </a:spcBef>
              <a:spcAft>
                <a:spcPct val="0"/>
              </a:spcAft>
              <a:defRPr sz="1900" b="1">
                <a:solidFill>
                  <a:srgbClr val="263B19"/>
                </a:solidFill>
                <a:latin typeface="Arial" charset="0"/>
              </a:defRPr>
            </a:lvl9pPr>
          </a:lstStyle>
          <a:p>
            <a:pPr algn="ctr">
              <a:lnSpc>
                <a:spcPct val="150000"/>
              </a:lnSpc>
            </a:pPr>
            <a:r>
              <a:rPr lang="en-US" sz="2800" dirty="0">
                <a:latin typeface="Arial" charset="0"/>
                <a:ea typeface="ＭＳ Ｐゴシック" charset="0"/>
              </a:rPr>
              <a:t>We are Unleashing New Economic Opportunities for </a:t>
            </a:r>
            <a:r>
              <a:rPr lang="en-US" sz="2800" dirty="0" smtClean="0">
                <a:latin typeface="Arial" charset="0"/>
                <a:ea typeface="ＭＳ Ｐゴシック" charset="0"/>
              </a:rPr>
              <a:t>Oil Palm Across </a:t>
            </a:r>
            <a:r>
              <a:rPr lang="en-US" sz="2800" dirty="0">
                <a:latin typeface="Arial" charset="0"/>
                <a:ea typeface="ＭＳ Ｐゴシック" charset="0"/>
              </a:rPr>
              <a:t>Northern Nigeria </a:t>
            </a:r>
          </a:p>
        </p:txBody>
      </p:sp>
      <p:sp>
        <p:nvSpPr>
          <p:cNvPr id="18" name="Rectangle 17"/>
          <p:cNvSpPr/>
          <p:nvPr/>
        </p:nvSpPr>
        <p:spPr bwMode="auto">
          <a:xfrm>
            <a:off x="0" y="0"/>
            <a:ext cx="2071521" cy="567133"/>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r>
              <a:rPr lang="en-US" sz="2400" b="1" dirty="0" smtClean="0">
                <a:solidFill>
                  <a:srgbClr val="FFFFFF"/>
                </a:solidFill>
              </a:rPr>
              <a:t>OIL PALM</a:t>
            </a:r>
            <a:endParaRPr kumimoji="0" lang="en-US" sz="2400" b="1" i="0" u="none" strike="noStrike" cap="none" normalizeH="0" baseline="0" dirty="0" smtClean="0">
              <a:ln>
                <a:noFill/>
              </a:ln>
              <a:solidFill>
                <a:srgbClr val="FFFFFF"/>
              </a:solidFill>
              <a:effectLst/>
            </a:endParaRPr>
          </a:p>
        </p:txBody>
      </p:sp>
      <p:pic>
        <p:nvPicPr>
          <p:cNvPr id="577538" name="Picture 2" descr="C:\Users\Engr. Tunde Bello\Desktop\Oil Palm2.gif"/>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937641" y="2567013"/>
            <a:ext cx="3589283" cy="3625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0323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1"/>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300">
                <a:solidFill>
                  <a:schemeClr val="bg2"/>
                </a:solidFill>
                <a:latin typeface="Arial" charset="0"/>
                <a:ea typeface="ＭＳ Ｐゴシック" charset="0"/>
                <a:cs typeface="ＭＳ Ｐゴシック" charset="0"/>
              </a:defRPr>
            </a:lvl1pPr>
            <a:lvl2pPr marL="794000" indent="-305383" eaLnBrk="0" hangingPunct="0">
              <a:defRPr sz="1300">
                <a:solidFill>
                  <a:schemeClr val="bg2"/>
                </a:solidFill>
                <a:latin typeface="Arial" charset="0"/>
                <a:ea typeface="ＭＳ Ｐゴシック" charset="0"/>
              </a:defRPr>
            </a:lvl2pPr>
            <a:lvl3pPr marL="1221537" indent="-244307" eaLnBrk="0" hangingPunct="0">
              <a:defRPr sz="1300">
                <a:solidFill>
                  <a:schemeClr val="bg2"/>
                </a:solidFill>
                <a:latin typeface="Arial" charset="0"/>
                <a:ea typeface="ＭＳ Ｐゴシック" charset="0"/>
              </a:defRPr>
            </a:lvl3pPr>
            <a:lvl4pPr marL="1710152" indent="-244307" eaLnBrk="0" hangingPunct="0">
              <a:defRPr sz="1300">
                <a:solidFill>
                  <a:schemeClr val="bg2"/>
                </a:solidFill>
                <a:latin typeface="Arial" charset="0"/>
                <a:ea typeface="ＭＳ Ｐゴシック" charset="0"/>
              </a:defRPr>
            </a:lvl4pPr>
            <a:lvl5pPr marL="2198768" indent="-244307" eaLnBrk="0" hangingPunct="0">
              <a:defRPr sz="1300">
                <a:solidFill>
                  <a:schemeClr val="bg2"/>
                </a:solidFill>
                <a:latin typeface="Arial" charset="0"/>
                <a:ea typeface="ＭＳ Ｐゴシック" charset="0"/>
              </a:defRPr>
            </a:lvl5pPr>
            <a:lvl6pPr marL="2687382" indent="-244307" eaLnBrk="0" fontAlgn="base" hangingPunct="0">
              <a:spcBef>
                <a:spcPct val="0"/>
              </a:spcBef>
              <a:spcAft>
                <a:spcPct val="0"/>
              </a:spcAft>
              <a:defRPr sz="1300">
                <a:solidFill>
                  <a:schemeClr val="bg2"/>
                </a:solidFill>
                <a:latin typeface="Arial" charset="0"/>
                <a:ea typeface="ＭＳ Ｐゴシック" charset="0"/>
              </a:defRPr>
            </a:lvl6pPr>
            <a:lvl7pPr marL="3175997" indent="-244307" eaLnBrk="0" fontAlgn="base" hangingPunct="0">
              <a:spcBef>
                <a:spcPct val="0"/>
              </a:spcBef>
              <a:spcAft>
                <a:spcPct val="0"/>
              </a:spcAft>
              <a:defRPr sz="1300">
                <a:solidFill>
                  <a:schemeClr val="bg2"/>
                </a:solidFill>
                <a:latin typeface="Arial" charset="0"/>
                <a:ea typeface="ＭＳ Ｐゴシック" charset="0"/>
              </a:defRPr>
            </a:lvl7pPr>
            <a:lvl8pPr marL="3664612" indent="-244307" eaLnBrk="0" fontAlgn="base" hangingPunct="0">
              <a:spcBef>
                <a:spcPct val="0"/>
              </a:spcBef>
              <a:spcAft>
                <a:spcPct val="0"/>
              </a:spcAft>
              <a:defRPr sz="1300">
                <a:solidFill>
                  <a:schemeClr val="bg2"/>
                </a:solidFill>
                <a:latin typeface="Arial" charset="0"/>
                <a:ea typeface="ＭＳ Ｐゴシック" charset="0"/>
              </a:defRPr>
            </a:lvl8pPr>
            <a:lvl9pPr marL="4153227" indent="-244307" eaLnBrk="0" fontAlgn="base" hangingPunct="0">
              <a:spcBef>
                <a:spcPct val="0"/>
              </a:spcBef>
              <a:spcAft>
                <a:spcPct val="0"/>
              </a:spcAft>
              <a:defRPr sz="1300">
                <a:solidFill>
                  <a:schemeClr val="bg2"/>
                </a:solidFill>
                <a:latin typeface="Arial" charset="0"/>
                <a:ea typeface="ＭＳ Ｐゴシック" charset="0"/>
              </a:defRPr>
            </a:lvl9pPr>
          </a:lstStyle>
          <a:p>
            <a:fld id="{FEB6BE75-35B7-BD42-84F3-6E65F0F3BD81}" type="slidenum">
              <a:rPr lang="en-GB" sz="1100">
                <a:solidFill>
                  <a:schemeClr val="bg1"/>
                </a:solidFill>
              </a:rPr>
              <a:pPr/>
              <a:t>24</a:t>
            </a:fld>
            <a:r>
              <a:rPr lang="en-GB" sz="1100" dirty="0">
                <a:solidFill>
                  <a:schemeClr val="bg1"/>
                </a:solidFill>
              </a:rPr>
              <a:t> </a:t>
            </a:r>
          </a:p>
        </p:txBody>
      </p:sp>
      <p:sp>
        <p:nvSpPr>
          <p:cNvPr id="6" name="TextBox 5"/>
          <p:cNvSpPr txBox="1"/>
          <p:nvPr/>
        </p:nvSpPr>
        <p:spPr>
          <a:xfrm>
            <a:off x="189259" y="102342"/>
            <a:ext cx="9614698" cy="1391340"/>
          </a:xfrm>
          <a:prstGeom prst="rect">
            <a:avLst/>
          </a:prstGeom>
          <a:noFill/>
        </p:spPr>
        <p:txBody>
          <a:bodyPr wrap="square" lIns="97723" tIns="48862" rIns="97723" bIns="48862">
            <a:spAutoFit/>
          </a:bodyPr>
          <a:lstStyle/>
          <a:p>
            <a:pPr defTabSz="955175" eaLnBrk="0" hangingPunct="0">
              <a:defRPr/>
            </a:pPr>
            <a:r>
              <a:rPr lang="en-US" sz="2200" b="1" kern="0" dirty="0" smtClean="0">
                <a:solidFill>
                  <a:srgbClr val="FF0000"/>
                </a:solidFill>
                <a:cs typeface="Times New Roman" pitchFamily="18" charset="0"/>
              </a:rPr>
              <a:t>Private Sector Oil </a:t>
            </a:r>
            <a:r>
              <a:rPr lang="en-US" sz="2200" b="1" kern="0" dirty="0">
                <a:solidFill>
                  <a:srgbClr val="FF0000"/>
                </a:solidFill>
                <a:cs typeface="Times New Roman" pitchFamily="18" charset="0"/>
              </a:rPr>
              <a:t>Palm </a:t>
            </a:r>
            <a:r>
              <a:rPr lang="en-US" sz="2200" b="1" kern="0" dirty="0" smtClean="0">
                <a:solidFill>
                  <a:srgbClr val="FF0000"/>
                </a:solidFill>
                <a:cs typeface="Times New Roman" pitchFamily="18" charset="0"/>
              </a:rPr>
              <a:t>Investors Are Rapidly Expanding</a:t>
            </a:r>
          </a:p>
          <a:p>
            <a:pPr defTabSz="955175" eaLnBrk="0" hangingPunct="0">
              <a:defRPr/>
            </a:pPr>
            <a:r>
              <a:rPr lang="en-US" sz="2200" b="1" kern="0" dirty="0" smtClean="0">
                <a:solidFill>
                  <a:srgbClr val="FF0000"/>
                </a:solidFill>
                <a:cs typeface="Times New Roman" pitchFamily="18" charset="0"/>
              </a:rPr>
              <a:t>Integrated Operations in Plantations and Refineries</a:t>
            </a:r>
          </a:p>
          <a:p>
            <a:pPr defTabSz="955175" eaLnBrk="0" hangingPunct="0">
              <a:defRPr/>
            </a:pPr>
            <a:r>
              <a:rPr lang="en-US" sz="2000" b="1" dirty="0" smtClean="0">
                <a:ea typeface="MS PGothic" charset="0"/>
              </a:rPr>
              <a:t>Federal Government Is Providing 9 million Sprouted </a:t>
            </a:r>
            <a:r>
              <a:rPr lang="en-US" sz="2000" b="1" dirty="0">
                <a:ea typeface="MS PGothic" charset="0"/>
              </a:rPr>
              <a:t>S</a:t>
            </a:r>
            <a:r>
              <a:rPr lang="en-US" sz="2000" b="1" dirty="0" smtClean="0">
                <a:ea typeface="MS PGothic" charset="0"/>
              </a:rPr>
              <a:t>eedlings to Farmers and Private Plantations Free of Charge</a:t>
            </a:r>
            <a:endParaRPr lang="en-US" sz="2000" b="1" kern="0" dirty="0">
              <a:cs typeface="Times New Roman" pitchFamily="18" charset="0"/>
            </a:endParaRPr>
          </a:p>
        </p:txBody>
      </p:sp>
      <p:sp>
        <p:nvSpPr>
          <p:cNvPr id="122959" name="Rectangle 280"/>
          <p:cNvSpPr txBox="1">
            <a:spLocks noChangeArrowheads="1"/>
          </p:cNvSpPr>
          <p:nvPr>
            <p:custDataLst>
              <p:tags r:id="rId1"/>
            </p:custDataLst>
          </p:nvPr>
        </p:nvSpPr>
        <p:spPr bwMode="auto">
          <a:xfrm>
            <a:off x="9446235" y="6581024"/>
            <a:ext cx="215843" cy="15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23" tIns="48862" rIns="97723" bIns="48862"/>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fld id="{81028F40-765E-0940-BB45-93C41244AFE5}" type="slidenum">
              <a:rPr lang="en-GB" sz="1100">
                <a:solidFill>
                  <a:schemeClr val="bg1"/>
                </a:solidFill>
              </a:rPr>
              <a:pPr/>
              <a:t>24</a:t>
            </a:fld>
            <a:r>
              <a:rPr lang="en-GB" sz="1100" dirty="0">
                <a:solidFill>
                  <a:schemeClr val="bg1"/>
                </a:solidFill>
              </a:rPr>
              <a:t> </a:t>
            </a:r>
          </a:p>
        </p:txBody>
      </p:sp>
      <p:sp>
        <p:nvSpPr>
          <p:cNvPr id="11" name="Rectangle 10"/>
          <p:cNvSpPr/>
          <p:nvPr/>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68" tIns="47885" rIns="95768" bIns="47885" anchor="ctr"/>
          <a:lstStyle/>
          <a:p>
            <a:pPr algn="ctr" eaLnBrk="0" hangingPunct="0">
              <a:defRPr/>
            </a:pPr>
            <a:endParaRPr lang="en-US"/>
          </a:p>
        </p:txBody>
      </p:sp>
      <p:pic>
        <p:nvPicPr>
          <p:cNvPr id="122961" name="Picture 75" descr="Nigeria_Coat_of_Arms"/>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897"/>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2" name="Slide Number Placeholder 1"/>
          <p:cNvSpPr txBox="1">
            <a:spLocks/>
          </p:cNvSpPr>
          <p:nvPr/>
        </p:nvSpPr>
        <p:spPr bwMode="auto">
          <a:xfrm>
            <a:off x="9270753" y="6532432"/>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23" tIns="48862" rIns="97723" bIns="48862"/>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fld id="{E093A065-ED2C-1048-9910-DFCDC343817A}" type="slidenum">
              <a:rPr lang="en-GB" sz="1100">
                <a:solidFill>
                  <a:schemeClr val="bg1"/>
                </a:solidFill>
              </a:rPr>
              <a:pPr/>
              <a:t>24</a:t>
            </a:fld>
            <a:r>
              <a:rPr lang="en-GB" sz="1100" dirty="0">
                <a:solidFill>
                  <a:schemeClr val="bg1"/>
                </a:solidFill>
              </a:rPr>
              <a:t> </a:t>
            </a:r>
          </a:p>
        </p:txBody>
      </p:sp>
      <p:sp>
        <p:nvSpPr>
          <p:cNvPr id="122963" name="Subtitle 2"/>
          <p:cNvSpPr txBox="1">
            <a:spLocks/>
          </p:cNvSpPr>
          <p:nvPr/>
        </p:nvSpPr>
        <p:spPr bwMode="auto">
          <a:xfrm>
            <a:off x="1000252" y="6410951"/>
            <a:ext cx="8256462" cy="91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8" tIns="47885" rIns="95768" bIns="47885"/>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dirty="0">
                <a:solidFill>
                  <a:schemeClr val="bg1"/>
                </a:solidFill>
                <a:latin typeface="Book Antiqua" charset="0"/>
                <a:ea typeface="Batang" charset="0"/>
                <a:cs typeface="Batang" charset="0"/>
              </a:rPr>
              <a:t>Federal Ministry of Agriculture and Rural Development, Federal Republic of Nigeria</a:t>
            </a:r>
          </a:p>
        </p:txBody>
      </p:sp>
      <p:sp>
        <p:nvSpPr>
          <p:cNvPr id="2" name="Rectangle 1"/>
          <p:cNvSpPr/>
          <p:nvPr/>
        </p:nvSpPr>
        <p:spPr>
          <a:xfrm>
            <a:off x="1787920" y="4888065"/>
            <a:ext cx="3050163" cy="830997"/>
          </a:xfrm>
          <a:prstGeom prst="rect">
            <a:avLst/>
          </a:prstGeom>
        </p:spPr>
        <p:txBody>
          <a:bodyPr wrap="square">
            <a:spAutoFit/>
          </a:bodyPr>
          <a:lstStyle/>
          <a:p>
            <a:pPr marL="0" lvl="1" indent="0" algn="ctr" eaLnBrk="0" hangingPunct="0">
              <a:spcAft>
                <a:spcPts val="600"/>
              </a:spcAft>
              <a:buClr>
                <a:srgbClr val="000000"/>
              </a:buClr>
              <a:defRPr/>
            </a:pPr>
            <a:r>
              <a:rPr lang="en-US" sz="1600" b="1" dirty="0" smtClean="0">
                <a:solidFill>
                  <a:srgbClr val="FF0000"/>
                </a:solidFill>
                <a:effectLst>
                  <a:outerShdw blurRad="38100" dist="38100" dir="2700000" algn="tl">
                    <a:srgbClr val="DDDDDD"/>
                  </a:outerShdw>
                </a:effectLst>
                <a:ea typeface="MS PGothic" charset="0"/>
              </a:rPr>
              <a:t>$</a:t>
            </a:r>
            <a:r>
              <a:rPr lang="en-US" sz="1600" b="1" dirty="0">
                <a:solidFill>
                  <a:srgbClr val="FF0000"/>
                </a:solidFill>
                <a:effectLst>
                  <a:outerShdw blurRad="38100" dist="38100" dir="2700000" algn="tl">
                    <a:srgbClr val="DDDDDD"/>
                  </a:outerShdw>
                </a:effectLst>
                <a:ea typeface="MS PGothic" charset="0"/>
              </a:rPr>
              <a:t>250 million </a:t>
            </a:r>
            <a:r>
              <a:rPr lang="en-US" sz="1600" b="1" dirty="0">
                <a:solidFill>
                  <a:srgbClr val="000000"/>
                </a:solidFill>
                <a:effectLst>
                  <a:outerShdw blurRad="38100" dist="38100" dir="2700000" algn="tl">
                    <a:srgbClr val="DDDDDD"/>
                  </a:outerShdw>
                </a:effectLst>
                <a:ea typeface="MS PGothic" charset="0"/>
              </a:rPr>
              <a:t>investment by IDG commencing in 2013 in Edo and </a:t>
            </a:r>
            <a:r>
              <a:rPr lang="en-US" sz="1600" b="1" dirty="0" err="1">
                <a:solidFill>
                  <a:srgbClr val="000000"/>
                </a:solidFill>
                <a:effectLst>
                  <a:outerShdw blurRad="38100" dist="38100" dir="2700000" algn="tl">
                    <a:srgbClr val="DDDDDD"/>
                  </a:outerShdw>
                </a:effectLst>
                <a:ea typeface="MS PGothic" charset="0"/>
              </a:rPr>
              <a:t>Ogun</a:t>
            </a:r>
            <a:r>
              <a:rPr lang="en-US" sz="1600" b="1" dirty="0">
                <a:solidFill>
                  <a:srgbClr val="000000"/>
                </a:solidFill>
                <a:effectLst>
                  <a:outerShdw blurRad="38100" dist="38100" dir="2700000" algn="tl">
                    <a:srgbClr val="DDDDDD"/>
                  </a:outerShdw>
                </a:effectLst>
                <a:ea typeface="MS PGothic" charset="0"/>
              </a:rPr>
              <a:t> State</a:t>
            </a:r>
          </a:p>
        </p:txBody>
      </p:sp>
      <p:sp>
        <p:nvSpPr>
          <p:cNvPr id="4" name="Rectangle 3"/>
          <p:cNvSpPr/>
          <p:nvPr/>
        </p:nvSpPr>
        <p:spPr>
          <a:xfrm>
            <a:off x="555244" y="2611370"/>
            <a:ext cx="3994703" cy="830997"/>
          </a:xfrm>
          <a:prstGeom prst="rect">
            <a:avLst/>
          </a:prstGeom>
        </p:spPr>
        <p:txBody>
          <a:bodyPr wrap="square">
            <a:spAutoFit/>
          </a:bodyPr>
          <a:lstStyle/>
          <a:p>
            <a:pPr marL="4763" lvl="1" indent="0" algn="ctr" eaLnBrk="0" hangingPunct="0">
              <a:spcAft>
                <a:spcPts val="600"/>
              </a:spcAft>
              <a:buClr>
                <a:srgbClr val="000000"/>
              </a:buClr>
              <a:defRPr/>
            </a:pPr>
            <a:r>
              <a:rPr lang="en-US" sz="1600" b="1" dirty="0" err="1">
                <a:solidFill>
                  <a:srgbClr val="000000"/>
                </a:solidFill>
                <a:effectLst>
                  <a:outerShdw blurRad="38100" dist="38100" dir="2700000" algn="tl">
                    <a:srgbClr val="DDDDDD"/>
                  </a:outerShdw>
                </a:effectLst>
                <a:ea typeface="MS PGothic" charset="0"/>
              </a:rPr>
              <a:t>Okomo</a:t>
            </a:r>
            <a:r>
              <a:rPr lang="en-US" sz="1600" b="1" dirty="0">
                <a:solidFill>
                  <a:srgbClr val="000000"/>
                </a:solidFill>
                <a:effectLst>
                  <a:outerShdw blurRad="38100" dist="38100" dir="2700000" algn="tl">
                    <a:srgbClr val="DDDDDD"/>
                  </a:outerShdw>
                </a:effectLst>
                <a:ea typeface="MS PGothic" charset="0"/>
              </a:rPr>
              <a:t> oil expanding cultivation by </a:t>
            </a:r>
            <a:r>
              <a:rPr lang="en-US" sz="1600" b="1" dirty="0" smtClean="0">
                <a:solidFill>
                  <a:srgbClr val="FF0000"/>
                </a:solidFill>
                <a:effectLst>
                  <a:outerShdw blurRad="38100" dist="38100" dir="2700000" algn="tl">
                    <a:srgbClr val="DDDDDD"/>
                  </a:outerShdw>
                </a:effectLst>
                <a:ea typeface="MS PGothic" charset="0"/>
              </a:rPr>
              <a:t>9,000 ha</a:t>
            </a:r>
            <a:r>
              <a:rPr lang="en-US" sz="1600" b="1" dirty="0" smtClean="0">
                <a:solidFill>
                  <a:srgbClr val="000000"/>
                </a:solidFill>
                <a:effectLst>
                  <a:outerShdw blurRad="38100" dist="38100" dir="2700000" algn="tl">
                    <a:srgbClr val="DDDDDD"/>
                  </a:outerShdw>
                </a:effectLst>
                <a:ea typeface="MS PGothic" charset="0"/>
              </a:rPr>
              <a:t> </a:t>
            </a:r>
            <a:r>
              <a:rPr lang="en-US" sz="1600" b="1" dirty="0">
                <a:solidFill>
                  <a:srgbClr val="000000"/>
                </a:solidFill>
                <a:effectLst>
                  <a:outerShdw blurRad="38100" dist="38100" dir="2700000" algn="tl">
                    <a:srgbClr val="DDDDDD"/>
                  </a:outerShdw>
                </a:effectLst>
                <a:ea typeface="MS PGothic" charset="0"/>
              </a:rPr>
              <a:t>and new processing facilities in Edo state</a:t>
            </a:r>
          </a:p>
        </p:txBody>
      </p:sp>
      <p:sp>
        <p:nvSpPr>
          <p:cNvPr id="5" name="Rectangle 4"/>
          <p:cNvSpPr/>
          <p:nvPr/>
        </p:nvSpPr>
        <p:spPr>
          <a:xfrm>
            <a:off x="5302107" y="2587857"/>
            <a:ext cx="4415707" cy="1077218"/>
          </a:xfrm>
          <a:prstGeom prst="rect">
            <a:avLst/>
          </a:prstGeom>
        </p:spPr>
        <p:txBody>
          <a:bodyPr wrap="square">
            <a:spAutoFit/>
          </a:bodyPr>
          <a:lstStyle/>
          <a:p>
            <a:pPr marL="109538" lvl="1" indent="0" algn="ctr" eaLnBrk="0" hangingPunct="0">
              <a:spcAft>
                <a:spcPts val="600"/>
              </a:spcAft>
              <a:buClr>
                <a:srgbClr val="000000"/>
              </a:buClr>
              <a:defRPr/>
            </a:pPr>
            <a:r>
              <a:rPr lang="en-US" sz="1600" b="1" dirty="0" err="1">
                <a:solidFill>
                  <a:srgbClr val="000000"/>
                </a:solidFill>
                <a:effectLst>
                  <a:outerShdw blurRad="38100" dist="38100" dir="2700000" algn="tl">
                    <a:srgbClr val="DDDDDD"/>
                  </a:outerShdw>
                </a:effectLst>
                <a:ea typeface="MS PGothic" charset="0"/>
              </a:rPr>
              <a:t>Presco</a:t>
            </a:r>
            <a:r>
              <a:rPr lang="en-US" sz="1600" b="1" dirty="0">
                <a:solidFill>
                  <a:srgbClr val="000000"/>
                </a:solidFill>
                <a:effectLst>
                  <a:outerShdw blurRad="38100" dist="38100" dir="2700000" algn="tl">
                    <a:srgbClr val="DDDDDD"/>
                  </a:outerShdw>
                </a:effectLst>
                <a:ea typeface="MS PGothic" charset="0"/>
              </a:rPr>
              <a:t> </a:t>
            </a:r>
            <a:r>
              <a:rPr lang="en-US" sz="1600" b="1" dirty="0" err="1">
                <a:solidFill>
                  <a:srgbClr val="000000"/>
                </a:solidFill>
                <a:effectLst>
                  <a:outerShdw blurRad="38100" dist="38100" dir="2700000" algn="tl">
                    <a:srgbClr val="DDDDDD"/>
                  </a:outerShdw>
                </a:effectLst>
                <a:ea typeface="MS PGothic" charset="0"/>
              </a:rPr>
              <a:t>Plc</a:t>
            </a:r>
            <a:r>
              <a:rPr lang="en-US" sz="1600" b="1" dirty="0">
                <a:solidFill>
                  <a:srgbClr val="000000"/>
                </a:solidFill>
                <a:effectLst>
                  <a:outerShdw blurRad="38100" dist="38100" dir="2700000" algn="tl">
                    <a:srgbClr val="DDDDDD"/>
                  </a:outerShdw>
                </a:effectLst>
                <a:ea typeface="MS PGothic" charset="0"/>
              </a:rPr>
              <a:t> has plantations of </a:t>
            </a:r>
            <a:r>
              <a:rPr lang="en-US" sz="1600" b="1" dirty="0" smtClean="0">
                <a:solidFill>
                  <a:srgbClr val="FF0000"/>
                </a:solidFill>
                <a:effectLst>
                  <a:outerShdw blurRad="38100" dist="38100" dir="2700000" algn="tl">
                    <a:srgbClr val="DDDDDD"/>
                  </a:outerShdw>
                </a:effectLst>
                <a:ea typeface="MS PGothic" charset="0"/>
              </a:rPr>
              <a:t>11,760 ha</a:t>
            </a:r>
            <a:r>
              <a:rPr lang="en-US" sz="1600" b="1" dirty="0" smtClean="0">
                <a:solidFill>
                  <a:srgbClr val="000000"/>
                </a:solidFill>
                <a:effectLst>
                  <a:outerShdw blurRad="38100" dist="38100" dir="2700000" algn="tl">
                    <a:srgbClr val="DDDDDD"/>
                  </a:outerShdw>
                </a:effectLst>
                <a:ea typeface="MS PGothic" charset="0"/>
              </a:rPr>
              <a:t> </a:t>
            </a:r>
            <a:r>
              <a:rPr lang="en-US" sz="1600" b="1" dirty="0">
                <a:solidFill>
                  <a:srgbClr val="000000"/>
                </a:solidFill>
                <a:effectLst>
                  <a:outerShdw blurRad="38100" dist="38100" dir="2700000" algn="tl">
                    <a:srgbClr val="DDDDDD"/>
                  </a:outerShdw>
                </a:effectLst>
                <a:ea typeface="MS PGothic" charset="0"/>
              </a:rPr>
              <a:t>with processing facilities including a palm oil mill, refinery and palm kernel crushing plant in Edo and Delta States</a:t>
            </a:r>
          </a:p>
        </p:txBody>
      </p:sp>
      <p:pic>
        <p:nvPicPr>
          <p:cNvPr id="3" name="Picture 2"/>
          <p:cNvPicPr>
            <a:picLocks noChangeAspect="1"/>
          </p:cNvPicPr>
          <p:nvPr/>
        </p:nvPicPr>
        <p:blipFill>
          <a:blip r:embed="rId4"/>
          <a:stretch>
            <a:fillRect/>
          </a:stretch>
        </p:blipFill>
        <p:spPr>
          <a:xfrm>
            <a:off x="5696682" y="1568829"/>
            <a:ext cx="3544172" cy="925133"/>
          </a:xfrm>
          <a:prstGeom prst="rect">
            <a:avLst/>
          </a:prstGeom>
        </p:spPr>
      </p:pic>
      <p:pic>
        <p:nvPicPr>
          <p:cNvPr id="8" name="Picture 7"/>
          <p:cNvPicPr>
            <a:picLocks noChangeAspect="1"/>
          </p:cNvPicPr>
          <p:nvPr/>
        </p:nvPicPr>
        <p:blipFill>
          <a:blip r:embed="rId5"/>
          <a:stretch>
            <a:fillRect/>
          </a:stretch>
        </p:blipFill>
        <p:spPr>
          <a:xfrm>
            <a:off x="295892" y="1652084"/>
            <a:ext cx="4318985" cy="918590"/>
          </a:xfrm>
          <a:prstGeom prst="rect">
            <a:avLst/>
          </a:prstGeom>
        </p:spPr>
      </p:pic>
      <p:sp>
        <p:nvSpPr>
          <p:cNvPr id="9" name="Rectangle 8"/>
          <p:cNvSpPr/>
          <p:nvPr/>
        </p:nvSpPr>
        <p:spPr>
          <a:xfrm>
            <a:off x="2670281" y="4130212"/>
            <a:ext cx="1768692" cy="769441"/>
          </a:xfrm>
          <a:prstGeom prst="rect">
            <a:avLst/>
          </a:prstGeom>
        </p:spPr>
        <p:txBody>
          <a:bodyPr wrap="square">
            <a:spAutoFit/>
          </a:bodyPr>
          <a:lstStyle/>
          <a:p>
            <a:r>
              <a:rPr lang="en-US" sz="4400" b="1" dirty="0" smtClean="0">
                <a:solidFill>
                  <a:srgbClr val="3366FF"/>
                </a:solidFill>
                <a:effectLst>
                  <a:outerShdw blurRad="38100" dist="38100" dir="2700000" algn="tl">
                    <a:srgbClr val="DDDDDD"/>
                  </a:outerShdw>
                </a:effectLst>
                <a:ea typeface="MS PGothic" charset="0"/>
              </a:rPr>
              <a:t>IDG</a:t>
            </a:r>
            <a:endParaRPr lang="en-US" sz="4400" dirty="0">
              <a:solidFill>
                <a:srgbClr val="3366FF"/>
              </a:solidFill>
            </a:endParaRPr>
          </a:p>
        </p:txBody>
      </p:sp>
    </p:spTree>
    <p:extLst>
      <p:ext uri="{BB962C8B-B14F-4D97-AF65-F5344CB8AC3E}">
        <p14:creationId xmlns:p14="http://schemas.microsoft.com/office/powerpoint/2010/main" val="14240345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1"/>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300">
                <a:solidFill>
                  <a:schemeClr val="bg2"/>
                </a:solidFill>
                <a:latin typeface="Arial" charset="0"/>
                <a:ea typeface="ＭＳ Ｐゴシック" charset="0"/>
                <a:cs typeface="ＭＳ Ｐゴシック" charset="0"/>
              </a:defRPr>
            </a:lvl1pPr>
            <a:lvl2pPr marL="794000" indent="-305383" eaLnBrk="0" hangingPunct="0">
              <a:defRPr sz="1300">
                <a:solidFill>
                  <a:schemeClr val="bg2"/>
                </a:solidFill>
                <a:latin typeface="Arial" charset="0"/>
                <a:ea typeface="ＭＳ Ｐゴシック" charset="0"/>
              </a:defRPr>
            </a:lvl2pPr>
            <a:lvl3pPr marL="1221537" indent="-244307" eaLnBrk="0" hangingPunct="0">
              <a:defRPr sz="1300">
                <a:solidFill>
                  <a:schemeClr val="bg2"/>
                </a:solidFill>
                <a:latin typeface="Arial" charset="0"/>
                <a:ea typeface="ＭＳ Ｐゴシック" charset="0"/>
              </a:defRPr>
            </a:lvl3pPr>
            <a:lvl4pPr marL="1710152" indent="-244307" eaLnBrk="0" hangingPunct="0">
              <a:defRPr sz="1300">
                <a:solidFill>
                  <a:schemeClr val="bg2"/>
                </a:solidFill>
                <a:latin typeface="Arial" charset="0"/>
                <a:ea typeface="ＭＳ Ｐゴシック" charset="0"/>
              </a:defRPr>
            </a:lvl4pPr>
            <a:lvl5pPr marL="2198768" indent="-244307" eaLnBrk="0" hangingPunct="0">
              <a:defRPr sz="1300">
                <a:solidFill>
                  <a:schemeClr val="bg2"/>
                </a:solidFill>
                <a:latin typeface="Arial" charset="0"/>
                <a:ea typeface="ＭＳ Ｐゴシック" charset="0"/>
              </a:defRPr>
            </a:lvl5pPr>
            <a:lvl6pPr marL="2687382" indent="-244307" eaLnBrk="0" fontAlgn="base" hangingPunct="0">
              <a:spcBef>
                <a:spcPct val="0"/>
              </a:spcBef>
              <a:spcAft>
                <a:spcPct val="0"/>
              </a:spcAft>
              <a:defRPr sz="1300">
                <a:solidFill>
                  <a:schemeClr val="bg2"/>
                </a:solidFill>
                <a:latin typeface="Arial" charset="0"/>
                <a:ea typeface="ＭＳ Ｐゴシック" charset="0"/>
              </a:defRPr>
            </a:lvl6pPr>
            <a:lvl7pPr marL="3175997" indent="-244307" eaLnBrk="0" fontAlgn="base" hangingPunct="0">
              <a:spcBef>
                <a:spcPct val="0"/>
              </a:spcBef>
              <a:spcAft>
                <a:spcPct val="0"/>
              </a:spcAft>
              <a:defRPr sz="1300">
                <a:solidFill>
                  <a:schemeClr val="bg2"/>
                </a:solidFill>
                <a:latin typeface="Arial" charset="0"/>
                <a:ea typeface="ＭＳ Ｐゴシック" charset="0"/>
              </a:defRPr>
            </a:lvl7pPr>
            <a:lvl8pPr marL="3664612" indent="-244307" eaLnBrk="0" fontAlgn="base" hangingPunct="0">
              <a:spcBef>
                <a:spcPct val="0"/>
              </a:spcBef>
              <a:spcAft>
                <a:spcPct val="0"/>
              </a:spcAft>
              <a:defRPr sz="1300">
                <a:solidFill>
                  <a:schemeClr val="bg2"/>
                </a:solidFill>
                <a:latin typeface="Arial" charset="0"/>
                <a:ea typeface="ＭＳ Ｐゴシック" charset="0"/>
              </a:defRPr>
            </a:lvl8pPr>
            <a:lvl9pPr marL="4153227" indent="-244307" eaLnBrk="0" fontAlgn="base" hangingPunct="0">
              <a:spcBef>
                <a:spcPct val="0"/>
              </a:spcBef>
              <a:spcAft>
                <a:spcPct val="0"/>
              </a:spcAft>
              <a:defRPr sz="1300">
                <a:solidFill>
                  <a:schemeClr val="bg2"/>
                </a:solidFill>
                <a:latin typeface="Arial" charset="0"/>
                <a:ea typeface="ＭＳ Ｐゴシック" charset="0"/>
              </a:defRPr>
            </a:lvl9pPr>
          </a:lstStyle>
          <a:p>
            <a:fld id="{FEB6BE75-35B7-BD42-84F3-6E65F0F3BD81}" type="slidenum">
              <a:rPr lang="en-GB" sz="1100">
                <a:solidFill>
                  <a:schemeClr val="bg1"/>
                </a:solidFill>
              </a:rPr>
              <a:pPr/>
              <a:t>25</a:t>
            </a:fld>
            <a:r>
              <a:rPr lang="en-GB" sz="1100" dirty="0">
                <a:solidFill>
                  <a:schemeClr val="bg1"/>
                </a:solidFill>
              </a:rPr>
              <a:t> </a:t>
            </a:r>
          </a:p>
        </p:txBody>
      </p:sp>
      <p:graphicFrame>
        <p:nvGraphicFramePr>
          <p:cNvPr id="3" name="Table 2"/>
          <p:cNvGraphicFramePr>
            <a:graphicFrameLocks noGrp="1"/>
          </p:cNvGraphicFramePr>
          <p:nvPr/>
        </p:nvGraphicFramePr>
        <p:xfrm>
          <a:off x="291302" y="1295796"/>
          <a:ext cx="9432196" cy="4243730"/>
        </p:xfrm>
        <a:graphic>
          <a:graphicData uri="http://schemas.openxmlformats.org/drawingml/2006/table">
            <a:tbl>
              <a:tblPr/>
              <a:tblGrid>
                <a:gridCol w="1470473"/>
                <a:gridCol w="3077138"/>
                <a:gridCol w="1329444"/>
                <a:gridCol w="1209943"/>
                <a:gridCol w="1090441"/>
                <a:gridCol w="1254757"/>
              </a:tblGrid>
              <a:tr h="653081">
                <a:tc>
                  <a:txBody>
                    <a:bodyPr/>
                    <a:lstStyle/>
                    <a:p>
                      <a:pPr algn="ctr" fontAlgn="b"/>
                      <a:r>
                        <a:rPr lang="en-US" sz="1400" b="1" i="0" u="none" strike="noStrike" dirty="0" smtClean="0">
                          <a:solidFill>
                            <a:schemeClr val="bg1"/>
                          </a:solidFill>
                          <a:effectLst/>
                          <a:latin typeface="Arial"/>
                          <a:cs typeface="Arial"/>
                        </a:rPr>
                        <a:t>Industry</a:t>
                      </a:r>
                    </a:p>
                    <a:p>
                      <a:pPr algn="ctr" fontAlgn="b"/>
                      <a:endParaRPr lang="en-US" sz="1400" b="1" i="0" u="none" strike="noStrike" dirty="0">
                        <a:solidFill>
                          <a:schemeClr val="bg1"/>
                        </a:solidFill>
                        <a:effectLst/>
                        <a:latin typeface="Arial"/>
                        <a:cs typeface="Arial"/>
                      </a:endParaRPr>
                    </a:p>
                  </a:txBody>
                  <a:tcPr marL="0" marR="0" marT="0" marB="0" anchor="b">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lumMod val="50000"/>
                      </a:schemeClr>
                    </a:solidFill>
                  </a:tcPr>
                </a:tc>
                <a:tc>
                  <a:txBody>
                    <a:bodyPr/>
                    <a:lstStyle/>
                    <a:p>
                      <a:pPr algn="ctr" fontAlgn="b"/>
                      <a:r>
                        <a:rPr lang="en-US" sz="1400" b="1" i="0" u="none" strike="noStrike" dirty="0" smtClean="0">
                          <a:solidFill>
                            <a:schemeClr val="bg1"/>
                          </a:solidFill>
                          <a:effectLst/>
                          <a:latin typeface="Arial"/>
                          <a:cs typeface="Arial"/>
                        </a:rPr>
                        <a:t>Company</a:t>
                      </a:r>
                    </a:p>
                    <a:p>
                      <a:pPr algn="ctr" fontAlgn="b"/>
                      <a:endParaRPr lang="en-US" sz="1400" b="1" i="0" u="none" strike="noStrike" dirty="0">
                        <a:solidFill>
                          <a:schemeClr val="bg1"/>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lumMod val="50000"/>
                      </a:schemeClr>
                    </a:solidFill>
                  </a:tcPr>
                </a:tc>
                <a:tc>
                  <a:txBody>
                    <a:bodyPr/>
                    <a:lstStyle/>
                    <a:p>
                      <a:pPr algn="ctr" fontAlgn="b"/>
                      <a:r>
                        <a:rPr lang="en-US" sz="1400" b="1" i="0" u="none" strike="noStrike" dirty="0">
                          <a:solidFill>
                            <a:schemeClr val="bg1"/>
                          </a:solidFill>
                          <a:effectLst/>
                          <a:latin typeface="Arial"/>
                          <a:cs typeface="Arial"/>
                        </a:rPr>
                        <a:t>Revenue </a:t>
                      </a:r>
                      <a:r>
                        <a:rPr lang="en-US" sz="1400" b="1" i="0" u="none" strike="noStrike" dirty="0" smtClean="0">
                          <a:solidFill>
                            <a:schemeClr val="bg1"/>
                          </a:solidFill>
                          <a:effectLst/>
                          <a:latin typeface="Arial"/>
                          <a:cs typeface="Arial"/>
                        </a:rPr>
                        <a:t>Growth</a:t>
                      </a:r>
                    </a:p>
                    <a:p>
                      <a:pPr algn="ctr" fontAlgn="b"/>
                      <a:endParaRPr lang="en-US" sz="1400" b="1" i="0" u="none" strike="noStrike" dirty="0">
                        <a:solidFill>
                          <a:schemeClr val="bg1"/>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lumMod val="50000"/>
                      </a:schemeClr>
                    </a:solidFill>
                  </a:tcPr>
                </a:tc>
                <a:tc>
                  <a:txBody>
                    <a:bodyPr/>
                    <a:lstStyle/>
                    <a:p>
                      <a:pPr algn="ctr" fontAlgn="b"/>
                      <a:r>
                        <a:rPr lang="en-US" sz="1400" b="1" i="0" u="none" strike="noStrike" dirty="0">
                          <a:solidFill>
                            <a:schemeClr val="bg1"/>
                          </a:solidFill>
                          <a:effectLst/>
                          <a:latin typeface="Arial"/>
                          <a:cs typeface="Arial"/>
                        </a:rPr>
                        <a:t>Stock Price </a:t>
                      </a:r>
                      <a:r>
                        <a:rPr lang="en-US" sz="1400" b="1" i="0" u="none" strike="noStrike" dirty="0" smtClean="0">
                          <a:solidFill>
                            <a:schemeClr val="bg1"/>
                          </a:solidFill>
                          <a:effectLst/>
                          <a:latin typeface="Arial"/>
                          <a:cs typeface="Arial"/>
                        </a:rPr>
                        <a:t>Appreciation</a:t>
                      </a:r>
                    </a:p>
                    <a:p>
                      <a:pPr algn="ctr" fontAlgn="b"/>
                      <a:endParaRPr lang="en-US" sz="1400" b="1" i="0" u="none" strike="noStrike" dirty="0">
                        <a:solidFill>
                          <a:schemeClr val="bg1"/>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lumMod val="50000"/>
                      </a:schemeClr>
                    </a:solidFill>
                  </a:tcPr>
                </a:tc>
                <a:tc>
                  <a:txBody>
                    <a:bodyPr/>
                    <a:lstStyle/>
                    <a:p>
                      <a:pPr algn="ctr" fontAlgn="b"/>
                      <a:r>
                        <a:rPr lang="en-US" sz="1400" b="1" i="0" u="none" strike="noStrike" dirty="0">
                          <a:solidFill>
                            <a:schemeClr val="bg1"/>
                          </a:solidFill>
                          <a:effectLst/>
                          <a:latin typeface="Arial"/>
                          <a:cs typeface="Arial"/>
                        </a:rPr>
                        <a:t>P/</a:t>
                      </a:r>
                      <a:r>
                        <a:rPr lang="en-US" sz="1400" b="1" i="0" u="none" strike="noStrike" dirty="0" smtClean="0">
                          <a:solidFill>
                            <a:schemeClr val="bg1"/>
                          </a:solidFill>
                          <a:effectLst/>
                          <a:latin typeface="Arial"/>
                          <a:cs typeface="Arial"/>
                        </a:rPr>
                        <a:t>E</a:t>
                      </a:r>
                    </a:p>
                    <a:p>
                      <a:pPr algn="ctr" fontAlgn="b"/>
                      <a:endParaRPr lang="en-US" sz="1400" b="1" i="0" u="none" strike="noStrike" dirty="0">
                        <a:solidFill>
                          <a:schemeClr val="bg1"/>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lumMod val="50000"/>
                      </a:schemeClr>
                    </a:solidFill>
                  </a:tcPr>
                </a:tc>
                <a:tc>
                  <a:txBody>
                    <a:bodyPr/>
                    <a:lstStyle/>
                    <a:p>
                      <a:pPr algn="ctr" fontAlgn="b"/>
                      <a:r>
                        <a:rPr lang="en-US" sz="1400" b="1" i="0" u="none" strike="noStrike" dirty="0">
                          <a:solidFill>
                            <a:schemeClr val="bg1"/>
                          </a:solidFill>
                          <a:effectLst/>
                          <a:latin typeface="Arial"/>
                          <a:cs typeface="Arial"/>
                        </a:rPr>
                        <a:t>Dividend </a:t>
                      </a:r>
                      <a:r>
                        <a:rPr lang="en-US" sz="1400" b="1" i="0" u="none" strike="noStrike" dirty="0" smtClean="0">
                          <a:solidFill>
                            <a:schemeClr val="bg1"/>
                          </a:solidFill>
                          <a:effectLst/>
                          <a:latin typeface="Arial"/>
                          <a:cs typeface="Arial"/>
                        </a:rPr>
                        <a:t>Yield</a:t>
                      </a:r>
                    </a:p>
                    <a:p>
                      <a:pPr algn="ctr" fontAlgn="b"/>
                      <a:endParaRPr lang="en-US" sz="1400" b="1" i="0" u="none" strike="noStrike" dirty="0">
                        <a:solidFill>
                          <a:schemeClr val="bg1"/>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lumMod val="50000"/>
                      </a:schemeClr>
                    </a:solidFill>
                  </a:tcPr>
                </a:tc>
              </a:tr>
              <a:tr h="262627">
                <a:tc>
                  <a:txBody>
                    <a:bodyPr/>
                    <a:lstStyle/>
                    <a:p>
                      <a:pPr algn="ctr" fontAlgn="b"/>
                      <a:r>
                        <a:rPr lang="en-US" sz="1000" b="1" i="0" u="none" strike="noStrike" dirty="0">
                          <a:solidFill>
                            <a:srgbClr val="000000"/>
                          </a:solidFill>
                          <a:effectLst/>
                          <a:latin typeface="Arial"/>
                          <a:cs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000" b="1" i="0" u="none" strike="noStrike" dirty="0">
                          <a:solidFill>
                            <a:srgbClr val="000000"/>
                          </a:solidFill>
                          <a:effectLst/>
                          <a:latin typeface="Arial"/>
                          <a:cs typeface="Arial"/>
                        </a:rPr>
                        <a:t> </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1" i="0" u="none" strike="noStrike" dirty="0">
                          <a:solidFill>
                            <a:srgbClr val="000000"/>
                          </a:solidFill>
                          <a:effectLst/>
                          <a:latin typeface="Arial"/>
                          <a:cs typeface="Arial"/>
                        </a:rPr>
                        <a:t>2012-2013E</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1" i="0" u="none" strike="noStrike" dirty="0">
                          <a:solidFill>
                            <a:srgbClr val="000000"/>
                          </a:solidFill>
                          <a:effectLst/>
                          <a:latin typeface="Arial"/>
                          <a:cs typeface="Arial"/>
                        </a:rPr>
                        <a:t>2011-2012</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1" i="0" u="none" strike="noStrike" dirty="0">
                          <a:solidFill>
                            <a:srgbClr val="000000"/>
                          </a:solidFill>
                          <a:effectLst/>
                          <a:latin typeface="Arial"/>
                          <a:cs typeface="Arial"/>
                        </a:rPr>
                        <a:t>2013</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chemeClr val="bg1"/>
                    </a:solidFill>
                  </a:tcPr>
                </a:tc>
                <a:tc>
                  <a:txBody>
                    <a:bodyPr/>
                    <a:lstStyle/>
                    <a:p>
                      <a:pPr algn="ctr" fontAlgn="b"/>
                      <a:r>
                        <a:rPr lang="en-US" sz="1600" b="1" i="0" u="none" strike="noStrike" dirty="0">
                          <a:solidFill>
                            <a:srgbClr val="000000"/>
                          </a:solidFill>
                          <a:effectLst/>
                          <a:latin typeface="Arial"/>
                          <a:cs typeface="Arial"/>
                        </a:rPr>
                        <a:t>2012</a:t>
                      </a:r>
                    </a:p>
                  </a:txBody>
                  <a:tcPr marL="0" marR="0" marT="0" marB="0" anchor="b">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chemeClr val="bg1"/>
                    </a:solidFill>
                  </a:tcPr>
                </a:tc>
              </a:tr>
              <a:tr h="398773">
                <a:tc rowSpan="4">
                  <a:txBody>
                    <a:bodyPr/>
                    <a:lstStyle/>
                    <a:p>
                      <a:pPr algn="ctr" fontAlgn="ctr"/>
                      <a:r>
                        <a:rPr lang="en-US" sz="1600" b="1" i="0" u="none" strike="noStrike" dirty="0">
                          <a:solidFill>
                            <a:srgbClr val="006100"/>
                          </a:solidFill>
                          <a:effectLst/>
                          <a:latin typeface="Arial"/>
                          <a:cs typeface="Arial"/>
                        </a:rPr>
                        <a:t>Consumer Goods</a:t>
                      </a:r>
                    </a:p>
                  </a:txBody>
                  <a:tcPr marL="0" marR="0" marT="0"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6EFCE"/>
                    </a:solidFill>
                  </a:tcPr>
                </a:tc>
                <a:tc>
                  <a:txBody>
                    <a:bodyPr/>
                    <a:lstStyle/>
                    <a:p>
                      <a:pPr lvl="0" algn="ctr" fontAlgn="b"/>
                      <a:r>
                        <a:rPr lang="en-US" sz="1600" b="1" i="0" u="none" strike="noStrike" dirty="0">
                          <a:solidFill>
                            <a:srgbClr val="000000"/>
                          </a:solidFill>
                          <a:effectLst/>
                          <a:latin typeface="Arial"/>
                          <a:cs typeface="Arial"/>
                        </a:rPr>
                        <a:t>Guinness Nigeria PLC</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EBF1DE"/>
                    </a:solidFill>
                  </a:tcPr>
                </a:tc>
                <a:tc>
                  <a:txBody>
                    <a:bodyPr/>
                    <a:lstStyle/>
                    <a:p>
                      <a:pPr algn="ctr" fontAlgn="b"/>
                      <a:r>
                        <a:rPr lang="en-US" sz="1600" b="1" i="0" u="none" strike="noStrike" dirty="0">
                          <a:solidFill>
                            <a:srgbClr val="000000"/>
                          </a:solidFill>
                          <a:effectLst/>
                          <a:latin typeface="Arial"/>
                          <a:cs typeface="Arial"/>
                        </a:rPr>
                        <a:t>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EBF1DE"/>
                    </a:solidFill>
                  </a:tcPr>
                </a:tc>
                <a:tc>
                  <a:txBody>
                    <a:bodyPr/>
                    <a:lstStyle/>
                    <a:p>
                      <a:pPr algn="ctr" fontAlgn="b"/>
                      <a:r>
                        <a:rPr lang="en-US" sz="1600" b="1" i="0" u="none" strike="noStrike" dirty="0">
                          <a:solidFill>
                            <a:srgbClr val="000000"/>
                          </a:solidFill>
                          <a:effectLst/>
                          <a:latin typeface="Arial"/>
                          <a:cs typeface="Arial"/>
                        </a:rPr>
                        <a:t>10%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EBF1DE"/>
                    </a:solidFill>
                  </a:tcPr>
                </a:tc>
                <a:tc>
                  <a:txBody>
                    <a:bodyPr/>
                    <a:lstStyle/>
                    <a:p>
                      <a:pPr algn="ctr" fontAlgn="b"/>
                      <a:r>
                        <a:rPr lang="en-US" sz="1600" b="1" i="0" u="none" strike="noStrike" dirty="0" smtClean="0">
                          <a:solidFill>
                            <a:srgbClr val="000000"/>
                          </a:solidFill>
                          <a:effectLst/>
                          <a:latin typeface="Arial"/>
                          <a:cs typeface="Arial"/>
                        </a:rPr>
                        <a:t>31.5x</a:t>
                      </a:r>
                      <a:endParaRPr lang="en-US" sz="1600" b="1"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EBF1DE"/>
                    </a:solidFill>
                  </a:tcPr>
                </a:tc>
                <a:tc>
                  <a:txBody>
                    <a:bodyPr/>
                    <a:lstStyle/>
                    <a:p>
                      <a:pPr algn="ctr" fontAlgn="b"/>
                      <a:r>
                        <a:rPr lang="en-US" sz="1600" b="1" i="0" u="none" strike="noStrike" dirty="0">
                          <a:solidFill>
                            <a:srgbClr val="000000"/>
                          </a:solidFill>
                          <a:effectLst/>
                          <a:latin typeface="Arial"/>
                          <a:cs typeface="Arial"/>
                        </a:rPr>
                        <a:t>3.1%</a:t>
                      </a:r>
                    </a:p>
                  </a:txBody>
                  <a:tcPr marL="0" marR="0" marT="0" marB="0" anchor="b">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EBF1DE"/>
                    </a:solidFill>
                  </a:tcPr>
                </a:tc>
              </a:tr>
              <a:tr h="398773">
                <a:tc vMerge="1">
                  <a:txBody>
                    <a:bodyPr/>
                    <a:lstStyle/>
                    <a:p>
                      <a:endParaRPr lang="en-US"/>
                    </a:p>
                  </a:txBody>
                  <a:tcPr/>
                </a:tc>
                <a:tc>
                  <a:txBody>
                    <a:bodyPr/>
                    <a:lstStyle/>
                    <a:p>
                      <a:pPr lvl="0" algn="ctr" fontAlgn="b"/>
                      <a:r>
                        <a:rPr lang="en-US" sz="1600" b="1" i="0" u="none" strike="noStrike" dirty="0">
                          <a:solidFill>
                            <a:srgbClr val="000000"/>
                          </a:solidFill>
                          <a:effectLst/>
                          <a:latin typeface="Arial"/>
                          <a:cs typeface="Arial"/>
                        </a:rPr>
                        <a:t>Nigerian Breweries PLC</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solidFill>
                      <a:srgbClr val="FFFFFF"/>
                    </a:solidFill>
                  </a:tcPr>
                </a:tc>
                <a:tc>
                  <a:txBody>
                    <a:bodyPr/>
                    <a:lstStyle/>
                    <a:p>
                      <a:pPr algn="ctr" fontAlgn="b"/>
                      <a:r>
                        <a:rPr lang="en-US" sz="1600" b="1" i="0" u="none" strike="noStrike" dirty="0">
                          <a:solidFill>
                            <a:srgbClr val="000000"/>
                          </a:solidFill>
                          <a:effectLst/>
                          <a:latin typeface="Arial"/>
                          <a:cs typeface="Arial"/>
                        </a:rPr>
                        <a:t>9%</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solidFill>
                      <a:srgbClr val="FFFFFF"/>
                    </a:solidFill>
                  </a:tcPr>
                </a:tc>
                <a:tc>
                  <a:txBody>
                    <a:bodyPr/>
                    <a:lstStyle/>
                    <a:p>
                      <a:pPr algn="ctr" fontAlgn="b"/>
                      <a:r>
                        <a:rPr lang="en-US" sz="1600" b="1" i="0" u="none" strike="noStrike" dirty="0">
                          <a:solidFill>
                            <a:srgbClr val="000000"/>
                          </a:solidFill>
                          <a:effectLst/>
                          <a:latin typeface="Arial"/>
                          <a:cs typeface="Arial"/>
                        </a:rPr>
                        <a:t>56%</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solidFill>
                      <a:srgbClr val="FFFFFF"/>
                    </a:solidFill>
                  </a:tcPr>
                </a:tc>
                <a:tc>
                  <a:txBody>
                    <a:bodyPr/>
                    <a:lstStyle/>
                    <a:p>
                      <a:pPr algn="ctr" fontAlgn="b"/>
                      <a:r>
                        <a:rPr lang="en-US" sz="1600" b="1" i="0" u="none" strike="noStrike" dirty="0" smtClean="0">
                          <a:solidFill>
                            <a:srgbClr val="000000"/>
                          </a:solidFill>
                          <a:effectLst/>
                          <a:latin typeface="Arial"/>
                          <a:cs typeface="Arial"/>
                        </a:rPr>
                        <a:t>28.7x</a:t>
                      </a:r>
                      <a:endParaRPr lang="en-US" sz="1600" b="1"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solidFill>
                      <a:srgbClr val="FFFFFF"/>
                    </a:solidFill>
                  </a:tcPr>
                </a:tc>
                <a:tc>
                  <a:txBody>
                    <a:bodyPr/>
                    <a:lstStyle/>
                    <a:p>
                      <a:pPr algn="ctr" fontAlgn="b"/>
                      <a:r>
                        <a:rPr lang="en-US" sz="1600" b="1" i="0" u="none" strike="noStrike" dirty="0">
                          <a:solidFill>
                            <a:srgbClr val="000000"/>
                          </a:solidFill>
                          <a:effectLst/>
                          <a:latin typeface="Arial"/>
                          <a:cs typeface="Arial"/>
                        </a:rPr>
                        <a:t>1.8%</a:t>
                      </a:r>
                    </a:p>
                  </a:txBody>
                  <a:tcPr marL="0" marR="0" marT="0" marB="0" anchor="b">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r>
              <a:tr h="342756">
                <a:tc vMerge="1">
                  <a:txBody>
                    <a:bodyPr/>
                    <a:lstStyle/>
                    <a:p>
                      <a:endParaRPr lang="en-US"/>
                    </a:p>
                  </a:txBody>
                  <a:tcPr/>
                </a:tc>
                <a:tc>
                  <a:txBody>
                    <a:bodyPr/>
                    <a:lstStyle/>
                    <a:p>
                      <a:pPr lvl="0" algn="ctr" fontAlgn="b"/>
                      <a:r>
                        <a:rPr lang="en-US" sz="1600" b="1" i="0" u="none" strike="noStrike" dirty="0">
                          <a:solidFill>
                            <a:srgbClr val="000000"/>
                          </a:solidFill>
                          <a:effectLst/>
                          <a:latin typeface="Arial"/>
                          <a:cs typeface="Arial"/>
                        </a:rPr>
                        <a:t>Nestle Nigeria PLC</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solidFill>
                      <a:srgbClr val="EBF1DE"/>
                    </a:solidFill>
                  </a:tcPr>
                </a:tc>
                <a:tc>
                  <a:txBody>
                    <a:bodyPr/>
                    <a:lstStyle/>
                    <a:p>
                      <a:pPr algn="ctr" fontAlgn="b"/>
                      <a:r>
                        <a:rPr lang="en-US" sz="1600" b="1" i="0" u="none" strike="noStrike">
                          <a:solidFill>
                            <a:srgbClr val="000000"/>
                          </a:solidFill>
                          <a:effectLst/>
                          <a:latin typeface="Arial"/>
                          <a:cs typeface="Arial"/>
                        </a:rPr>
                        <a:t>18%</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solidFill>
                      <a:srgbClr val="EBF1DE"/>
                    </a:solidFill>
                  </a:tcPr>
                </a:tc>
                <a:tc>
                  <a:txBody>
                    <a:bodyPr/>
                    <a:lstStyle/>
                    <a:p>
                      <a:pPr algn="ctr" fontAlgn="b"/>
                      <a:r>
                        <a:rPr lang="en-US" sz="1600" b="1" i="0" u="none" strike="noStrike" dirty="0">
                          <a:solidFill>
                            <a:srgbClr val="000000"/>
                          </a:solidFill>
                          <a:effectLst/>
                          <a:latin typeface="Arial"/>
                          <a:cs typeface="Arial"/>
                        </a:rPr>
                        <a:t>57%</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solidFill>
                      <a:srgbClr val="EBF1DE"/>
                    </a:solidFill>
                  </a:tcPr>
                </a:tc>
                <a:tc>
                  <a:txBody>
                    <a:bodyPr/>
                    <a:lstStyle/>
                    <a:p>
                      <a:pPr algn="ctr" fontAlgn="b"/>
                      <a:r>
                        <a:rPr lang="en-US" sz="1600" b="1" i="0" u="none" strike="noStrike" dirty="0" smtClean="0">
                          <a:solidFill>
                            <a:srgbClr val="000000"/>
                          </a:solidFill>
                          <a:effectLst/>
                          <a:latin typeface="Arial"/>
                          <a:cs typeface="Arial"/>
                        </a:rPr>
                        <a:t>31.2x</a:t>
                      </a:r>
                      <a:endParaRPr lang="en-US" sz="1600" b="1"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solidFill>
                      <a:srgbClr val="EBF1DE"/>
                    </a:solidFill>
                  </a:tcPr>
                </a:tc>
                <a:tc>
                  <a:txBody>
                    <a:bodyPr/>
                    <a:lstStyle/>
                    <a:p>
                      <a:pPr algn="ctr" fontAlgn="b"/>
                      <a:r>
                        <a:rPr lang="en-US" sz="1600" b="1" i="0" u="none" strike="noStrike" dirty="0">
                          <a:solidFill>
                            <a:srgbClr val="000000"/>
                          </a:solidFill>
                          <a:effectLst/>
                          <a:latin typeface="Arial"/>
                          <a:cs typeface="Arial"/>
                        </a:rPr>
                        <a:t>2.0%</a:t>
                      </a:r>
                    </a:p>
                  </a:txBody>
                  <a:tcPr marL="0" marR="0" marT="0" marB="0" anchor="b">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BF1DE"/>
                    </a:solidFill>
                  </a:tcPr>
                </a:tc>
              </a:tr>
              <a:tr h="342756">
                <a:tc vMerge="1">
                  <a:txBody>
                    <a:bodyPr/>
                    <a:lstStyle/>
                    <a:p>
                      <a:endParaRPr lang="en-US"/>
                    </a:p>
                  </a:txBody>
                  <a:tcPr/>
                </a:tc>
                <a:tc>
                  <a:txBody>
                    <a:bodyPr/>
                    <a:lstStyle/>
                    <a:p>
                      <a:pPr lvl="0" algn="ctr" fontAlgn="b"/>
                      <a:r>
                        <a:rPr lang="en-US" sz="1600" b="1" i="0" u="none" strike="noStrike" dirty="0">
                          <a:solidFill>
                            <a:srgbClr val="000000"/>
                          </a:solidFill>
                          <a:effectLst/>
                          <a:latin typeface="Arial"/>
                          <a:cs typeface="Arial"/>
                        </a:rPr>
                        <a:t>UAC of Nigeria PLC</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ctr" fontAlgn="b"/>
                      <a:r>
                        <a:rPr lang="en-US" sz="1600" b="1" i="0" u="none" strike="noStrike">
                          <a:solidFill>
                            <a:srgbClr val="000000"/>
                          </a:solidFill>
                          <a:effectLst/>
                          <a:latin typeface="Arial"/>
                          <a:cs typeface="Arial"/>
                        </a:rPr>
                        <a:t>23%</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rial"/>
                          <a:cs typeface="Arial"/>
                        </a:rPr>
                        <a:t>35%</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ctr" fontAlgn="b"/>
                      <a:r>
                        <a:rPr lang="en-US" sz="1600" b="1" i="0" u="none" strike="noStrike" dirty="0" smtClean="0">
                          <a:solidFill>
                            <a:srgbClr val="000000"/>
                          </a:solidFill>
                          <a:effectLst/>
                          <a:latin typeface="Arial"/>
                          <a:cs typeface="Arial"/>
                        </a:rPr>
                        <a:t>23.3x</a:t>
                      </a:r>
                      <a:endParaRPr lang="en-US" sz="1600" b="1"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ctr" fontAlgn="b"/>
                      <a:r>
                        <a:rPr lang="en-US" sz="1600" b="1" i="0" u="none" strike="noStrike" dirty="0">
                          <a:solidFill>
                            <a:srgbClr val="000000"/>
                          </a:solidFill>
                          <a:effectLst/>
                          <a:latin typeface="Arial"/>
                          <a:cs typeface="Arial"/>
                        </a:rPr>
                        <a:t>2.1%</a:t>
                      </a:r>
                    </a:p>
                  </a:txBody>
                  <a:tcPr marL="0" marR="0" marT="0" marB="0" anchor="b">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rgbClr val="FFFFFF"/>
                    </a:solidFill>
                  </a:tcPr>
                </a:tc>
              </a:tr>
              <a:tr h="398773">
                <a:tc rowSpan="3">
                  <a:txBody>
                    <a:bodyPr/>
                    <a:lstStyle/>
                    <a:p>
                      <a:pPr algn="ctr" fontAlgn="ctr"/>
                      <a:r>
                        <a:rPr lang="en-US" sz="1600" b="1" i="0" u="none" strike="noStrike" dirty="0">
                          <a:solidFill>
                            <a:srgbClr val="006100"/>
                          </a:solidFill>
                          <a:effectLst/>
                          <a:latin typeface="Arial"/>
                          <a:cs typeface="Arial"/>
                        </a:rPr>
                        <a:t>Financial </a:t>
                      </a:r>
                      <a:endParaRPr lang="en-US" sz="1600" b="1" i="0" u="none" strike="noStrike" dirty="0" smtClean="0">
                        <a:solidFill>
                          <a:srgbClr val="006100"/>
                        </a:solidFill>
                        <a:effectLst/>
                        <a:latin typeface="Arial"/>
                        <a:cs typeface="Arial"/>
                      </a:endParaRPr>
                    </a:p>
                    <a:p>
                      <a:pPr algn="ctr" fontAlgn="ctr"/>
                      <a:r>
                        <a:rPr lang="en-US" sz="1600" b="1" i="0" u="none" strike="noStrike" dirty="0" smtClean="0">
                          <a:solidFill>
                            <a:srgbClr val="006100"/>
                          </a:solidFill>
                          <a:effectLst/>
                          <a:latin typeface="Arial"/>
                          <a:cs typeface="Arial"/>
                        </a:rPr>
                        <a:t>Institutions</a:t>
                      </a:r>
                      <a:endParaRPr lang="en-US" sz="1600" b="1" i="0" u="none" strike="noStrike" dirty="0">
                        <a:solidFill>
                          <a:srgbClr val="006100"/>
                        </a:solidFill>
                        <a:effectLst/>
                        <a:latin typeface="Arial"/>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CE6F1"/>
                    </a:solidFill>
                  </a:tcPr>
                </a:tc>
                <a:tc>
                  <a:txBody>
                    <a:bodyPr/>
                    <a:lstStyle/>
                    <a:p>
                      <a:pPr lvl="0" algn="ctr" fontAlgn="b"/>
                      <a:r>
                        <a:rPr lang="en-US" sz="1600" b="1" i="0" u="none" strike="noStrike" dirty="0">
                          <a:solidFill>
                            <a:srgbClr val="000000"/>
                          </a:solidFill>
                          <a:effectLst/>
                          <a:latin typeface="Arial"/>
                          <a:cs typeface="Arial"/>
                        </a:rPr>
                        <a:t>Guaranty Trust Bank PLC</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DCE6F1"/>
                    </a:solidFill>
                  </a:tcPr>
                </a:tc>
                <a:tc>
                  <a:txBody>
                    <a:bodyPr/>
                    <a:lstStyle/>
                    <a:p>
                      <a:pPr algn="ctr" fontAlgn="b"/>
                      <a:r>
                        <a:rPr lang="en-US" sz="1600" b="1" i="0" u="none" strike="noStrike" dirty="0">
                          <a:solidFill>
                            <a:srgbClr val="000000"/>
                          </a:solidFill>
                          <a:effectLst/>
                          <a:latin typeface="Arial"/>
                          <a:cs typeface="Arial"/>
                        </a:rPr>
                        <a:t>11%</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DCE6F1"/>
                    </a:solidFill>
                  </a:tcPr>
                </a:tc>
                <a:tc>
                  <a:txBody>
                    <a:bodyPr/>
                    <a:lstStyle/>
                    <a:p>
                      <a:pPr algn="ctr" fontAlgn="b"/>
                      <a:r>
                        <a:rPr lang="en-US" sz="1600" b="1" i="0" u="none" strike="noStrike">
                          <a:solidFill>
                            <a:srgbClr val="000000"/>
                          </a:solidFill>
                          <a:effectLst/>
                          <a:latin typeface="Arial"/>
                          <a:cs typeface="Arial"/>
                        </a:rPr>
                        <a:t>61%</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DCE6F1"/>
                    </a:solidFill>
                  </a:tcPr>
                </a:tc>
                <a:tc>
                  <a:txBody>
                    <a:bodyPr/>
                    <a:lstStyle/>
                    <a:p>
                      <a:pPr algn="ctr" fontAlgn="b"/>
                      <a:r>
                        <a:rPr lang="en-US" sz="1600" b="1" i="0" u="none" strike="noStrike" dirty="0" smtClean="0">
                          <a:solidFill>
                            <a:srgbClr val="000000"/>
                          </a:solidFill>
                          <a:effectLst/>
                          <a:latin typeface="Arial"/>
                          <a:cs typeface="Arial"/>
                        </a:rPr>
                        <a:t>8.1x</a:t>
                      </a:r>
                      <a:endParaRPr lang="en-US" sz="1600" b="1"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DCE6F1"/>
                    </a:solidFill>
                  </a:tcPr>
                </a:tc>
                <a:tc>
                  <a:txBody>
                    <a:bodyPr/>
                    <a:lstStyle/>
                    <a:p>
                      <a:pPr algn="ctr" fontAlgn="b"/>
                      <a:r>
                        <a:rPr lang="en-US" sz="1600" b="1" i="0" u="none" strike="noStrike" dirty="0">
                          <a:solidFill>
                            <a:srgbClr val="000000"/>
                          </a:solidFill>
                          <a:effectLst/>
                          <a:latin typeface="Arial"/>
                          <a:cs typeface="Arial"/>
                        </a:rPr>
                        <a:t>5.9%</a:t>
                      </a:r>
                    </a:p>
                  </a:txBody>
                  <a:tcPr marL="0" marR="0" marT="0" marB="0" anchor="b">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DCE6F1"/>
                    </a:solidFill>
                  </a:tcPr>
                </a:tc>
              </a:tr>
              <a:tr h="352050">
                <a:tc vMerge="1">
                  <a:txBody>
                    <a:bodyPr/>
                    <a:lstStyle/>
                    <a:p>
                      <a:endParaRPr lang="en-US"/>
                    </a:p>
                  </a:txBody>
                  <a:tcPr/>
                </a:tc>
                <a:tc>
                  <a:txBody>
                    <a:bodyPr/>
                    <a:lstStyle/>
                    <a:p>
                      <a:pPr lvl="0" algn="ctr" fontAlgn="b"/>
                      <a:r>
                        <a:rPr lang="en-US" sz="1600" b="1" i="0" u="none" strike="noStrike" dirty="0">
                          <a:solidFill>
                            <a:srgbClr val="000000"/>
                          </a:solidFill>
                          <a:effectLst/>
                          <a:latin typeface="Arial"/>
                          <a:cs typeface="Arial"/>
                        </a:rPr>
                        <a:t>United Bank for Africa PLC</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solidFill>
                      <a:srgbClr val="FFFFFF"/>
                    </a:solidFill>
                  </a:tcPr>
                </a:tc>
                <a:tc>
                  <a:txBody>
                    <a:bodyPr/>
                    <a:lstStyle/>
                    <a:p>
                      <a:pPr algn="ctr" fontAlgn="b"/>
                      <a:r>
                        <a:rPr lang="en-US" sz="1600" b="1" i="0" u="none" strike="noStrike" dirty="0">
                          <a:solidFill>
                            <a:srgbClr val="000000"/>
                          </a:solidFill>
                          <a:effectLst/>
                          <a:latin typeface="Arial"/>
                          <a:cs typeface="Arial"/>
                        </a:rPr>
                        <a:t>15%</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solidFill>
                      <a:srgbClr val="FFFFFF"/>
                    </a:solidFill>
                  </a:tcPr>
                </a:tc>
                <a:tc>
                  <a:txBody>
                    <a:bodyPr/>
                    <a:lstStyle/>
                    <a:p>
                      <a:pPr algn="ctr" fontAlgn="b"/>
                      <a:r>
                        <a:rPr lang="en-US" sz="1600" b="1" i="0" u="none" strike="noStrike" dirty="0">
                          <a:solidFill>
                            <a:srgbClr val="000000"/>
                          </a:solidFill>
                          <a:effectLst/>
                          <a:latin typeface="Arial"/>
                          <a:cs typeface="Arial"/>
                        </a:rPr>
                        <a:t>80%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solidFill>
                      <a:srgbClr val="FFFFFF"/>
                    </a:solidFill>
                  </a:tcPr>
                </a:tc>
                <a:tc>
                  <a:txBody>
                    <a:bodyPr/>
                    <a:lstStyle/>
                    <a:p>
                      <a:pPr algn="ctr" fontAlgn="b"/>
                      <a:r>
                        <a:rPr lang="en-US" sz="1600" b="1" i="0" u="none" strike="noStrike" dirty="0" smtClean="0">
                          <a:solidFill>
                            <a:srgbClr val="000000"/>
                          </a:solidFill>
                          <a:effectLst/>
                          <a:latin typeface="Arial"/>
                          <a:cs typeface="Arial"/>
                        </a:rPr>
                        <a:t>4.9x</a:t>
                      </a:r>
                      <a:endParaRPr lang="en-US" sz="1600" b="1"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solidFill>
                      <a:srgbClr val="FFFFFF"/>
                    </a:solidFill>
                  </a:tcPr>
                </a:tc>
                <a:tc>
                  <a:txBody>
                    <a:bodyPr/>
                    <a:lstStyle/>
                    <a:p>
                      <a:pPr algn="ctr" fontAlgn="b"/>
                      <a:r>
                        <a:rPr lang="en-US" sz="1600" b="1" i="0" u="none" strike="noStrike" dirty="0">
                          <a:solidFill>
                            <a:srgbClr val="000000"/>
                          </a:solidFill>
                          <a:effectLst/>
                          <a:latin typeface="Arial"/>
                          <a:cs typeface="Arial"/>
                        </a:rPr>
                        <a:t>6.0%</a:t>
                      </a:r>
                    </a:p>
                  </a:txBody>
                  <a:tcPr marL="0" marR="0" marT="0" marB="0" anchor="b">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r>
              <a:tr h="342756">
                <a:tc vMerge="1">
                  <a:txBody>
                    <a:bodyPr/>
                    <a:lstStyle/>
                    <a:p>
                      <a:endParaRPr lang="en-US"/>
                    </a:p>
                  </a:txBody>
                  <a:tcPr/>
                </a:tc>
                <a:tc>
                  <a:txBody>
                    <a:bodyPr/>
                    <a:lstStyle/>
                    <a:p>
                      <a:pPr lvl="0" algn="ctr" fontAlgn="b"/>
                      <a:r>
                        <a:rPr lang="en-US" sz="1600" b="1" i="0" u="none" strike="noStrike" dirty="0">
                          <a:solidFill>
                            <a:srgbClr val="000000"/>
                          </a:solidFill>
                          <a:effectLst/>
                          <a:latin typeface="Arial"/>
                          <a:cs typeface="Arial"/>
                        </a:rPr>
                        <a:t>Zenith Bank PLC</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rgbClr val="DCE6F1"/>
                    </a:solidFill>
                  </a:tcPr>
                </a:tc>
                <a:tc>
                  <a:txBody>
                    <a:bodyPr/>
                    <a:lstStyle/>
                    <a:p>
                      <a:pPr algn="ctr" fontAlgn="b"/>
                      <a:r>
                        <a:rPr lang="en-US" sz="1600" b="1" i="0" u="none" strike="noStrike">
                          <a:solidFill>
                            <a:srgbClr val="000000"/>
                          </a:solidFill>
                          <a:effectLst/>
                          <a:latin typeface="Arial"/>
                          <a:cs typeface="Arial"/>
                        </a:rPr>
                        <a:t>10%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rgbClr val="DCE6F1"/>
                    </a:solidFill>
                  </a:tcPr>
                </a:tc>
                <a:tc>
                  <a:txBody>
                    <a:bodyPr/>
                    <a:lstStyle/>
                    <a:p>
                      <a:pPr algn="ctr" fontAlgn="b"/>
                      <a:r>
                        <a:rPr lang="en-US" sz="1600" b="1" i="0" u="none" strike="noStrike" dirty="0">
                          <a:solidFill>
                            <a:srgbClr val="000000"/>
                          </a:solidFill>
                          <a:effectLst/>
                          <a:latin typeface="Arial"/>
                          <a:cs typeface="Arial"/>
                        </a:rPr>
                        <a:t>60%</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rgbClr val="DCE6F1"/>
                    </a:solidFill>
                  </a:tcPr>
                </a:tc>
                <a:tc>
                  <a:txBody>
                    <a:bodyPr/>
                    <a:lstStyle/>
                    <a:p>
                      <a:pPr algn="ctr" fontAlgn="b"/>
                      <a:r>
                        <a:rPr lang="en-US" sz="1600" b="1" i="0" u="none" strike="noStrike" dirty="0" smtClean="0">
                          <a:solidFill>
                            <a:srgbClr val="000000"/>
                          </a:solidFill>
                          <a:effectLst/>
                          <a:latin typeface="Arial"/>
                          <a:cs typeface="Arial"/>
                        </a:rPr>
                        <a:t>6.7x</a:t>
                      </a:r>
                      <a:endParaRPr lang="en-US" sz="1600" b="1" i="0" u="none" strike="noStrike" dirty="0">
                        <a:solidFill>
                          <a:srgbClr val="00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rgbClr val="DCE6F1"/>
                    </a:solidFill>
                  </a:tcPr>
                </a:tc>
                <a:tc>
                  <a:txBody>
                    <a:bodyPr/>
                    <a:lstStyle/>
                    <a:p>
                      <a:pPr algn="ctr" fontAlgn="b"/>
                      <a:r>
                        <a:rPr lang="en-US" sz="1600" b="1" i="0" u="none" strike="noStrike" dirty="0">
                          <a:solidFill>
                            <a:srgbClr val="000000"/>
                          </a:solidFill>
                          <a:effectLst/>
                          <a:latin typeface="Arial"/>
                          <a:cs typeface="Arial"/>
                        </a:rPr>
                        <a:t>7.5%</a:t>
                      </a:r>
                    </a:p>
                  </a:txBody>
                  <a:tcPr marL="0" marR="0" marT="0" marB="0" anchor="b">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rgbClr val="DCE6F1"/>
                    </a:solidFill>
                  </a:tcPr>
                </a:tc>
              </a:tr>
              <a:tr h="398773">
                <a:tc rowSpan="2">
                  <a:txBody>
                    <a:bodyPr/>
                    <a:lstStyle/>
                    <a:p>
                      <a:pPr algn="ctr" fontAlgn="ctr"/>
                      <a:r>
                        <a:rPr lang="en-US" sz="1600" b="1" i="0" u="none" strike="noStrike" dirty="0">
                          <a:solidFill>
                            <a:srgbClr val="006100"/>
                          </a:solidFill>
                          <a:effectLst/>
                          <a:latin typeface="Arial"/>
                          <a:cs typeface="Arial"/>
                        </a:rPr>
                        <a:t>Agriculture</a:t>
                      </a:r>
                    </a:p>
                  </a:txBody>
                  <a:tcPr marL="0" marR="0" marT="0"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FCE"/>
                    </a:solidFill>
                  </a:tcPr>
                </a:tc>
                <a:tc>
                  <a:txBody>
                    <a:bodyPr/>
                    <a:lstStyle/>
                    <a:p>
                      <a:pPr lvl="0" algn="ctr" fontAlgn="b"/>
                      <a:r>
                        <a:rPr lang="en-US" sz="1600" b="1" i="0" u="none" strike="noStrike" dirty="0" err="1">
                          <a:solidFill>
                            <a:srgbClr val="000000"/>
                          </a:solidFill>
                          <a:effectLst/>
                          <a:latin typeface="Arial"/>
                          <a:cs typeface="Arial"/>
                        </a:rPr>
                        <a:t>Okomu</a:t>
                      </a:r>
                      <a:r>
                        <a:rPr lang="en-US" sz="1600" b="1" i="0" u="none" strike="noStrike" dirty="0">
                          <a:solidFill>
                            <a:srgbClr val="000000"/>
                          </a:solidFill>
                          <a:effectLst/>
                          <a:latin typeface="Arial"/>
                          <a:cs typeface="Arial"/>
                        </a:rPr>
                        <a:t> Oil Palm Co. PLC</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FFFFFF"/>
                    </a:solidFill>
                  </a:tcPr>
                </a:tc>
                <a:tc>
                  <a:txBody>
                    <a:bodyPr/>
                    <a:lstStyle/>
                    <a:p>
                      <a:pPr algn="ctr" fontAlgn="b"/>
                      <a:r>
                        <a:rPr lang="en-US" sz="1600" b="1" i="0" u="none" strike="noStrike" dirty="0">
                          <a:solidFill>
                            <a:srgbClr val="FF0000"/>
                          </a:solidFill>
                          <a:effectLst/>
                          <a:latin typeface="Arial"/>
                          <a:cs typeface="Arial"/>
                        </a:rPr>
                        <a:t>8%</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FFFFFF"/>
                    </a:solidFill>
                  </a:tcPr>
                </a:tc>
                <a:tc>
                  <a:txBody>
                    <a:bodyPr/>
                    <a:lstStyle/>
                    <a:p>
                      <a:pPr algn="ctr" fontAlgn="b"/>
                      <a:r>
                        <a:rPr lang="en-US" sz="1600" b="1" i="0" u="none" strike="noStrike" dirty="0">
                          <a:solidFill>
                            <a:srgbClr val="FF0000"/>
                          </a:solidFill>
                          <a:effectLst/>
                          <a:latin typeface="Arial"/>
                          <a:cs typeface="Arial"/>
                        </a:rPr>
                        <a:t>84%</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FFFFFF"/>
                    </a:solidFill>
                  </a:tcPr>
                </a:tc>
                <a:tc>
                  <a:txBody>
                    <a:bodyPr/>
                    <a:lstStyle/>
                    <a:p>
                      <a:pPr algn="ctr" fontAlgn="b"/>
                      <a:r>
                        <a:rPr lang="en-US" sz="1600" b="1" i="0" u="none" strike="noStrike" dirty="0" smtClean="0">
                          <a:solidFill>
                            <a:srgbClr val="FF0000"/>
                          </a:solidFill>
                          <a:effectLst/>
                          <a:latin typeface="Arial"/>
                          <a:cs typeface="Arial"/>
                        </a:rPr>
                        <a:t>11.2x</a:t>
                      </a:r>
                      <a:endParaRPr lang="en-US" sz="1600" b="1" i="0" u="none" strike="noStrike" dirty="0">
                        <a:solidFill>
                          <a:srgbClr val="FF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FFFFFF"/>
                    </a:solidFill>
                  </a:tcPr>
                </a:tc>
                <a:tc>
                  <a:txBody>
                    <a:bodyPr/>
                    <a:lstStyle/>
                    <a:p>
                      <a:pPr algn="ctr" fontAlgn="b"/>
                      <a:r>
                        <a:rPr lang="en-US" sz="1600" b="1" i="0" u="none" strike="noStrike" dirty="0">
                          <a:solidFill>
                            <a:srgbClr val="FF0000"/>
                          </a:solidFill>
                          <a:effectLst/>
                          <a:latin typeface="Arial"/>
                          <a:cs typeface="Arial"/>
                        </a:rPr>
                        <a:t>7.6%</a:t>
                      </a:r>
                    </a:p>
                  </a:txBody>
                  <a:tcPr marL="0" marR="0" marT="0" marB="0" anchor="b">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FFFFFF"/>
                    </a:solidFill>
                  </a:tcPr>
                </a:tc>
              </a:tr>
              <a:tr h="352612">
                <a:tc vMerge="1">
                  <a:txBody>
                    <a:bodyPr/>
                    <a:lstStyle/>
                    <a:p>
                      <a:endParaRPr lang="en-US"/>
                    </a:p>
                  </a:txBody>
                  <a:tcPr/>
                </a:tc>
                <a:tc>
                  <a:txBody>
                    <a:bodyPr/>
                    <a:lstStyle/>
                    <a:p>
                      <a:pPr lvl="0" algn="ctr" fontAlgn="b"/>
                      <a:r>
                        <a:rPr lang="en-US" sz="1600" b="1" i="0" u="none" strike="noStrike" dirty="0" err="1">
                          <a:solidFill>
                            <a:srgbClr val="000000"/>
                          </a:solidFill>
                          <a:effectLst/>
                          <a:latin typeface="Arial"/>
                          <a:cs typeface="Arial"/>
                        </a:rPr>
                        <a:t>Presco</a:t>
                      </a:r>
                      <a:r>
                        <a:rPr lang="en-US" sz="1600" b="1" i="0" u="none" strike="noStrike" dirty="0">
                          <a:solidFill>
                            <a:srgbClr val="000000"/>
                          </a:solidFill>
                          <a:effectLst/>
                          <a:latin typeface="Arial"/>
                          <a:cs typeface="Arial"/>
                        </a:rPr>
                        <a:t> PLC</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BF1DE"/>
                    </a:solidFill>
                  </a:tcPr>
                </a:tc>
                <a:tc>
                  <a:txBody>
                    <a:bodyPr/>
                    <a:lstStyle/>
                    <a:p>
                      <a:pPr algn="ctr" fontAlgn="b"/>
                      <a:r>
                        <a:rPr lang="en-US" sz="1600" b="1" i="0" u="none" strike="noStrike">
                          <a:solidFill>
                            <a:srgbClr val="FF0000"/>
                          </a:solidFill>
                          <a:effectLst/>
                          <a:latin typeface="Arial"/>
                          <a:cs typeface="Arial"/>
                        </a:rPr>
                        <a:t>15%</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BF1DE"/>
                    </a:solidFill>
                  </a:tcPr>
                </a:tc>
                <a:tc>
                  <a:txBody>
                    <a:bodyPr/>
                    <a:lstStyle/>
                    <a:p>
                      <a:pPr algn="ctr" fontAlgn="b"/>
                      <a:r>
                        <a:rPr lang="en-US" sz="1600" b="1" i="0" u="none" strike="noStrike" dirty="0">
                          <a:solidFill>
                            <a:srgbClr val="FF0000"/>
                          </a:solidFill>
                          <a:effectLst/>
                          <a:latin typeface="Arial"/>
                          <a:cs typeface="Arial"/>
                        </a:rPr>
                        <a:t>96%</a:t>
                      </a: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BF1DE"/>
                    </a:solidFill>
                  </a:tcPr>
                </a:tc>
                <a:tc>
                  <a:txBody>
                    <a:bodyPr/>
                    <a:lstStyle/>
                    <a:p>
                      <a:pPr algn="ctr" fontAlgn="b"/>
                      <a:r>
                        <a:rPr lang="en-US" sz="1600" b="1" i="0" u="none" strike="noStrike" dirty="0" smtClean="0">
                          <a:solidFill>
                            <a:srgbClr val="FF0000"/>
                          </a:solidFill>
                          <a:effectLst/>
                          <a:latin typeface="Arial"/>
                          <a:cs typeface="Arial"/>
                        </a:rPr>
                        <a:t>23.6x</a:t>
                      </a:r>
                      <a:endParaRPr lang="en-US" sz="1600" b="1" i="0" u="none" strike="noStrike" dirty="0">
                        <a:solidFill>
                          <a:srgbClr val="FF0000"/>
                        </a:solidFill>
                        <a:effectLst/>
                        <a:latin typeface="Arial"/>
                        <a:cs typeface="Arial"/>
                      </a:endParaRPr>
                    </a:p>
                  </a:txBody>
                  <a:tcPr marL="0" marR="0" marT="0" marB="0" anchor="b">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BF1DE"/>
                    </a:solidFill>
                  </a:tcPr>
                </a:tc>
                <a:tc>
                  <a:txBody>
                    <a:bodyPr/>
                    <a:lstStyle/>
                    <a:p>
                      <a:pPr algn="ctr" fontAlgn="b"/>
                      <a:r>
                        <a:rPr lang="en-US" sz="1600" b="1" i="0" u="none" strike="noStrike" dirty="0">
                          <a:solidFill>
                            <a:srgbClr val="FF0000"/>
                          </a:solidFill>
                          <a:effectLst/>
                          <a:latin typeface="Arial"/>
                          <a:cs typeface="Arial"/>
                        </a:rPr>
                        <a:t>2.5%</a:t>
                      </a:r>
                    </a:p>
                  </a:txBody>
                  <a:tcPr marL="0" marR="0" marT="0" marB="0" anchor="b">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BF1DE"/>
                    </a:solidFill>
                  </a:tcPr>
                </a:tc>
              </a:tr>
            </a:tbl>
          </a:graphicData>
        </a:graphic>
      </p:graphicFrame>
      <p:sp>
        <p:nvSpPr>
          <p:cNvPr id="6" name="TextBox 5"/>
          <p:cNvSpPr txBox="1"/>
          <p:nvPr/>
        </p:nvSpPr>
        <p:spPr>
          <a:xfrm>
            <a:off x="244004" y="102342"/>
            <a:ext cx="9614698" cy="837342"/>
          </a:xfrm>
          <a:prstGeom prst="rect">
            <a:avLst/>
          </a:prstGeom>
          <a:noFill/>
        </p:spPr>
        <p:txBody>
          <a:bodyPr wrap="square" lIns="97723" tIns="48862" rIns="97723" bIns="48862">
            <a:spAutoFit/>
          </a:bodyPr>
          <a:lstStyle/>
          <a:p>
            <a:pPr defTabSz="955175" eaLnBrk="0" hangingPunct="0">
              <a:defRPr/>
            </a:pPr>
            <a:r>
              <a:rPr lang="en-US" sz="2400" b="1" kern="0" dirty="0">
                <a:solidFill>
                  <a:srgbClr val="FF0000"/>
                </a:solidFill>
                <a:cs typeface="Times New Roman" pitchFamily="18" charset="0"/>
              </a:rPr>
              <a:t>Oil Palm Investments </a:t>
            </a:r>
            <a:r>
              <a:rPr lang="en-US" sz="2400" b="1" kern="0" dirty="0" smtClean="0">
                <a:solidFill>
                  <a:srgbClr val="FF0000"/>
                </a:solidFill>
                <a:cs typeface="Times New Roman" pitchFamily="18" charset="0"/>
              </a:rPr>
              <a:t>Offer High </a:t>
            </a:r>
            <a:r>
              <a:rPr lang="en-US" sz="2400" b="1" kern="0" dirty="0">
                <a:solidFill>
                  <a:srgbClr val="FF0000"/>
                </a:solidFill>
                <a:cs typeface="Times New Roman" pitchFamily="18" charset="0"/>
              </a:rPr>
              <a:t>Returns </a:t>
            </a:r>
            <a:r>
              <a:rPr lang="en-US" sz="2400" b="1" kern="0" dirty="0" smtClean="0">
                <a:solidFill>
                  <a:srgbClr val="FF0000"/>
                </a:solidFill>
                <a:cs typeface="Times New Roman" pitchFamily="18" charset="0"/>
              </a:rPr>
              <a:t>on </a:t>
            </a:r>
            <a:r>
              <a:rPr lang="en-US" sz="2400" b="1" kern="0" dirty="0">
                <a:solidFill>
                  <a:srgbClr val="FF0000"/>
                </a:solidFill>
                <a:cs typeface="Times New Roman" pitchFamily="18" charset="0"/>
              </a:rPr>
              <a:t>Nigeria’s Stock Exchange</a:t>
            </a:r>
          </a:p>
        </p:txBody>
      </p:sp>
      <p:sp>
        <p:nvSpPr>
          <p:cNvPr id="7" name="Content Placeholder 2"/>
          <p:cNvSpPr txBox="1">
            <a:spLocks/>
          </p:cNvSpPr>
          <p:nvPr/>
        </p:nvSpPr>
        <p:spPr>
          <a:xfrm>
            <a:off x="-105288" y="965368"/>
            <a:ext cx="10153430" cy="291554"/>
          </a:xfrm>
          <a:prstGeom prst="rect">
            <a:avLst/>
          </a:prstGeom>
        </p:spPr>
        <p:txBody>
          <a:bodyPr lIns="47885" tIns="47885" rIns="47885" bIns="47885" anchor="ctr"/>
          <a:lstStyle/>
          <a:p>
            <a:pPr marL="359131" lvl="1" indent="-239423" algn="ctr" defTabSz="957685" fontAlgn="auto">
              <a:spcBef>
                <a:spcPts val="419"/>
              </a:spcBef>
              <a:spcAft>
                <a:spcPts val="0"/>
              </a:spcAft>
              <a:buSzPct val="65000"/>
              <a:defRPr/>
            </a:pPr>
            <a:r>
              <a:rPr lang="en-US" sz="1900" b="1" i="1" dirty="0">
                <a:solidFill>
                  <a:schemeClr val="tx1"/>
                </a:solidFill>
                <a:latin typeface="+mj-lt"/>
                <a:ea typeface="+mn-ea"/>
                <a:cs typeface="Arial" pitchFamily="34" charset="0"/>
              </a:rPr>
              <a:t>Sample Operating, Valuation, and Returns Metrics</a:t>
            </a:r>
          </a:p>
        </p:txBody>
      </p:sp>
      <p:sp>
        <p:nvSpPr>
          <p:cNvPr id="8" name="Text Box 41"/>
          <p:cNvSpPr txBox="1">
            <a:spLocks noChangeArrowheads="1"/>
          </p:cNvSpPr>
          <p:nvPr>
            <p:custDataLst>
              <p:tags r:id="rId1"/>
            </p:custDataLst>
          </p:nvPr>
        </p:nvSpPr>
        <p:spPr bwMode="gray">
          <a:xfrm>
            <a:off x="284283" y="5733902"/>
            <a:ext cx="4134373" cy="406556"/>
          </a:xfrm>
          <a:prstGeom prst="rect">
            <a:avLst/>
          </a:prstGeom>
          <a:noFill/>
          <a:ln>
            <a:noFill/>
          </a:ln>
          <a:extLst/>
        </p:spPr>
        <p:txBody>
          <a:bodyPr lIns="47884" tIns="47885" rIns="47884" bIns="47885" anchor="b"/>
          <a:lstStyle>
            <a:lvl1pPr eaLnBrk="0" hangingPunct="0">
              <a:defRPr sz="1200">
                <a:solidFill>
                  <a:schemeClr val="bg2"/>
                </a:solidFill>
                <a:latin typeface="Arial" charset="0"/>
                <a:cs typeface="Arial" charset="0"/>
              </a:defRPr>
            </a:lvl1pPr>
            <a:lvl2pPr marL="742950" indent="-285750" eaLnBrk="0" hangingPunct="0">
              <a:defRPr sz="1200">
                <a:solidFill>
                  <a:schemeClr val="bg2"/>
                </a:solidFill>
                <a:latin typeface="Arial" charset="0"/>
                <a:cs typeface="Arial" charset="0"/>
              </a:defRPr>
            </a:lvl2pPr>
            <a:lvl3pPr marL="1143000" indent="-228600" eaLnBrk="0" hangingPunct="0">
              <a:defRPr sz="1200">
                <a:solidFill>
                  <a:schemeClr val="bg2"/>
                </a:solidFill>
                <a:latin typeface="Arial" charset="0"/>
                <a:cs typeface="Arial" charset="0"/>
              </a:defRPr>
            </a:lvl3pPr>
            <a:lvl4pPr marL="1600200" indent="-228600" eaLnBrk="0" hangingPunct="0">
              <a:defRPr sz="1200">
                <a:solidFill>
                  <a:schemeClr val="bg2"/>
                </a:solidFill>
                <a:latin typeface="Arial" charset="0"/>
                <a:cs typeface="Arial" charset="0"/>
              </a:defRPr>
            </a:lvl4pPr>
            <a:lvl5pPr marL="2057400" indent="-228600" eaLnBrk="0" hangingPunct="0">
              <a:defRPr sz="1200">
                <a:solidFill>
                  <a:schemeClr val="bg2"/>
                </a:solidFill>
                <a:latin typeface="Arial" charset="0"/>
                <a:cs typeface="Arial" charset="0"/>
              </a:defRPr>
            </a:lvl5pPr>
            <a:lvl6pPr marL="2514600" indent="-228600" eaLnBrk="0" fontAlgn="base" hangingPunct="0">
              <a:spcBef>
                <a:spcPct val="0"/>
              </a:spcBef>
              <a:spcAft>
                <a:spcPct val="0"/>
              </a:spcAft>
              <a:defRPr sz="1200">
                <a:solidFill>
                  <a:schemeClr val="bg2"/>
                </a:solidFill>
                <a:latin typeface="Arial" charset="0"/>
                <a:cs typeface="Arial" charset="0"/>
              </a:defRPr>
            </a:lvl6pPr>
            <a:lvl7pPr marL="2971800" indent="-228600" eaLnBrk="0" fontAlgn="base" hangingPunct="0">
              <a:spcBef>
                <a:spcPct val="0"/>
              </a:spcBef>
              <a:spcAft>
                <a:spcPct val="0"/>
              </a:spcAft>
              <a:defRPr sz="1200">
                <a:solidFill>
                  <a:schemeClr val="bg2"/>
                </a:solidFill>
                <a:latin typeface="Arial" charset="0"/>
                <a:cs typeface="Arial" charset="0"/>
              </a:defRPr>
            </a:lvl7pPr>
            <a:lvl8pPr marL="3429000" indent="-228600" eaLnBrk="0" fontAlgn="base" hangingPunct="0">
              <a:spcBef>
                <a:spcPct val="0"/>
              </a:spcBef>
              <a:spcAft>
                <a:spcPct val="0"/>
              </a:spcAft>
              <a:defRPr sz="1200">
                <a:solidFill>
                  <a:schemeClr val="bg2"/>
                </a:solidFill>
                <a:latin typeface="Arial" charset="0"/>
                <a:cs typeface="Arial" charset="0"/>
              </a:defRPr>
            </a:lvl8pPr>
            <a:lvl9pPr marL="3886200" indent="-228600" eaLnBrk="0" fontAlgn="base" hangingPunct="0">
              <a:spcBef>
                <a:spcPct val="0"/>
              </a:spcBef>
              <a:spcAft>
                <a:spcPct val="0"/>
              </a:spcAft>
              <a:defRPr sz="1200">
                <a:solidFill>
                  <a:schemeClr val="bg2"/>
                </a:solidFill>
                <a:latin typeface="Arial" charset="0"/>
                <a:cs typeface="Arial" charset="0"/>
              </a:defRPr>
            </a:lvl9pPr>
          </a:lstStyle>
          <a:p>
            <a:pPr eaLnBrk="1" hangingPunct="1">
              <a:defRPr/>
            </a:pPr>
            <a:r>
              <a:rPr lang="en-US" sz="1100" dirty="0">
                <a:latin typeface="+mj-lt"/>
                <a:ea typeface="+mn-ea"/>
              </a:rPr>
              <a:t>Source: Broker Reports, FMARD analysis</a:t>
            </a:r>
          </a:p>
        </p:txBody>
      </p:sp>
      <p:sp>
        <p:nvSpPr>
          <p:cNvPr id="122958" name="Rectangle 8"/>
          <p:cNvSpPr>
            <a:spLocks noChangeArrowheads="1"/>
          </p:cNvSpPr>
          <p:nvPr/>
        </p:nvSpPr>
        <p:spPr bwMode="auto">
          <a:xfrm>
            <a:off x="254453" y="4851136"/>
            <a:ext cx="9533976" cy="790436"/>
          </a:xfrm>
          <a:prstGeom prst="rect">
            <a:avLst/>
          </a:prstGeom>
          <a:noFill/>
          <a:ln w="349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lIns="97723" tIns="48862" rIns="97723" bIns="48862"/>
          <a:lstStyle/>
          <a:p>
            <a:pPr defTabSz="956871">
              <a:buClr>
                <a:schemeClr val="tx2"/>
              </a:buClr>
            </a:pPr>
            <a:endParaRPr lang="en-US" dirty="0"/>
          </a:p>
        </p:txBody>
      </p:sp>
      <p:sp>
        <p:nvSpPr>
          <p:cNvPr id="122959" name="Rectangle 280"/>
          <p:cNvSpPr txBox="1">
            <a:spLocks noChangeArrowheads="1"/>
          </p:cNvSpPr>
          <p:nvPr>
            <p:custDataLst>
              <p:tags r:id="rId2"/>
            </p:custDataLst>
          </p:nvPr>
        </p:nvSpPr>
        <p:spPr bwMode="auto">
          <a:xfrm>
            <a:off x="9446235" y="6581024"/>
            <a:ext cx="215843" cy="15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23" tIns="48862" rIns="97723" bIns="48862"/>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fld id="{81028F40-765E-0940-BB45-93C41244AFE5}" type="slidenum">
              <a:rPr lang="en-GB" sz="1100">
                <a:solidFill>
                  <a:schemeClr val="bg1"/>
                </a:solidFill>
              </a:rPr>
              <a:pPr/>
              <a:t>25</a:t>
            </a:fld>
            <a:r>
              <a:rPr lang="en-GB" sz="1100" dirty="0">
                <a:solidFill>
                  <a:schemeClr val="bg1"/>
                </a:solidFill>
              </a:rPr>
              <a:t> </a:t>
            </a:r>
          </a:p>
        </p:txBody>
      </p:sp>
      <p:sp>
        <p:nvSpPr>
          <p:cNvPr id="11" name="Rectangle 10"/>
          <p:cNvSpPr/>
          <p:nvPr/>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68" tIns="47885" rIns="95768" bIns="47885" anchor="ctr"/>
          <a:lstStyle/>
          <a:p>
            <a:pPr algn="ctr" eaLnBrk="0" hangingPunct="0">
              <a:defRPr/>
            </a:pPr>
            <a:endParaRPr lang="en-US"/>
          </a:p>
        </p:txBody>
      </p:sp>
      <p:pic>
        <p:nvPicPr>
          <p:cNvPr id="122961" name="Picture 75" descr="Nigeria_Coat_of_Arms"/>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897"/>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2" name="Slide Number Placeholder 1"/>
          <p:cNvSpPr txBox="1">
            <a:spLocks/>
          </p:cNvSpPr>
          <p:nvPr/>
        </p:nvSpPr>
        <p:spPr bwMode="auto">
          <a:xfrm>
            <a:off x="9270753" y="6532432"/>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23" tIns="48862" rIns="97723" bIns="48862"/>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fld id="{E093A065-ED2C-1048-9910-DFCDC343817A}" type="slidenum">
              <a:rPr lang="en-GB" sz="1100">
                <a:solidFill>
                  <a:schemeClr val="bg1"/>
                </a:solidFill>
              </a:rPr>
              <a:pPr/>
              <a:t>25</a:t>
            </a:fld>
            <a:r>
              <a:rPr lang="en-GB" sz="1100" dirty="0">
                <a:solidFill>
                  <a:schemeClr val="bg1"/>
                </a:solidFill>
              </a:rPr>
              <a:t> </a:t>
            </a:r>
          </a:p>
        </p:txBody>
      </p:sp>
      <p:sp>
        <p:nvSpPr>
          <p:cNvPr id="122963" name="Subtitle 2"/>
          <p:cNvSpPr txBox="1">
            <a:spLocks/>
          </p:cNvSpPr>
          <p:nvPr/>
        </p:nvSpPr>
        <p:spPr bwMode="auto">
          <a:xfrm>
            <a:off x="1000252" y="6410951"/>
            <a:ext cx="8256462" cy="91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8" tIns="47885" rIns="95768" bIns="47885"/>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dirty="0">
                <a:solidFill>
                  <a:schemeClr val="bg1"/>
                </a:solidFill>
                <a:latin typeface="Book Antiqua" charset="0"/>
                <a:ea typeface="Batang" charset="0"/>
                <a:cs typeface="Batang" charset="0"/>
              </a:rPr>
              <a:t>Federal Ministry of Agriculture and Rural Development, Federal Republic of Nigeria</a:t>
            </a:r>
          </a:p>
        </p:txBody>
      </p:sp>
    </p:spTree>
    <p:extLst>
      <p:ext uri="{BB962C8B-B14F-4D97-AF65-F5344CB8AC3E}">
        <p14:creationId xmlns:p14="http://schemas.microsoft.com/office/powerpoint/2010/main" val="40232617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9"/>
          <p:cNvSpPr>
            <a:spLocks noChangeArrowheads="1"/>
          </p:cNvSpPr>
          <p:nvPr/>
        </p:nvSpPr>
        <p:spPr bwMode="auto">
          <a:xfrm>
            <a:off x="2283031" y="5526378"/>
            <a:ext cx="7638762" cy="1331622"/>
          </a:xfrm>
          <a:prstGeom prst="rect">
            <a:avLst/>
          </a:prstGeom>
          <a:solidFill>
            <a:schemeClr val="bg1"/>
          </a:solidFill>
          <a:ln w="9525">
            <a:solidFill>
              <a:schemeClr val="bg1"/>
            </a:solidFill>
            <a:round/>
            <a:headEnd/>
            <a:tailEnd/>
          </a:ln>
        </p:spPr>
        <p:txBody>
          <a:bodyPr lIns="97616" tIns="48809" rIns="97616" bIns="48809"/>
          <a:lstStyle/>
          <a:p>
            <a:pPr defTabSz="955049">
              <a:buClr>
                <a:srgbClr val="000000"/>
              </a:buClr>
            </a:pPr>
            <a:endParaRPr lang="en-US" dirty="0">
              <a:solidFill>
                <a:srgbClr val="355422"/>
              </a:solidFill>
            </a:endParaRPr>
          </a:p>
        </p:txBody>
      </p:sp>
      <p:sp>
        <p:nvSpPr>
          <p:cNvPr id="78852" name="TextBox 5"/>
          <p:cNvSpPr txBox="1">
            <a:spLocks noChangeArrowheads="1"/>
          </p:cNvSpPr>
          <p:nvPr/>
        </p:nvSpPr>
        <p:spPr bwMode="auto">
          <a:xfrm>
            <a:off x="5080225" y="3142305"/>
            <a:ext cx="19303" cy="3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200">
                <a:solidFill>
                  <a:schemeClr val="bg2"/>
                </a:solidFill>
                <a:latin typeface="Arial" charset="0"/>
                <a:ea typeface="MS PGothic" charset="0"/>
                <a:cs typeface="MS PGothic" charset="0"/>
              </a:defRPr>
            </a:lvl1pPr>
            <a:lvl2pPr marL="742950" indent="-285750" eaLnBrk="0" hangingPunct="0">
              <a:defRPr sz="1200">
                <a:solidFill>
                  <a:schemeClr val="bg2"/>
                </a:solidFill>
                <a:latin typeface="Arial" charset="0"/>
                <a:ea typeface="MS PGothic" charset="0"/>
                <a:cs typeface="MS PGothic" charset="0"/>
              </a:defRPr>
            </a:lvl2pPr>
            <a:lvl3pPr marL="1143000" indent="-228600" eaLnBrk="0" hangingPunct="0">
              <a:defRPr sz="1200">
                <a:solidFill>
                  <a:schemeClr val="bg2"/>
                </a:solidFill>
                <a:latin typeface="Arial" charset="0"/>
                <a:ea typeface="MS PGothic" charset="0"/>
                <a:cs typeface="MS PGothic" charset="0"/>
              </a:defRPr>
            </a:lvl3pPr>
            <a:lvl4pPr marL="1600200" indent="-228600" eaLnBrk="0" hangingPunct="0">
              <a:defRPr sz="1200">
                <a:solidFill>
                  <a:schemeClr val="bg2"/>
                </a:solidFill>
                <a:latin typeface="Arial" charset="0"/>
                <a:ea typeface="MS PGothic" charset="0"/>
                <a:cs typeface="MS PGothic" charset="0"/>
              </a:defRPr>
            </a:lvl4pPr>
            <a:lvl5pPr marL="2057400" indent="-228600" eaLnBrk="0" hangingPunct="0">
              <a:defRPr sz="1200">
                <a:solidFill>
                  <a:schemeClr val="bg2"/>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2"/>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2"/>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2"/>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2"/>
                </a:solidFill>
                <a:latin typeface="Arial" charset="0"/>
                <a:ea typeface="MS PGothic" charset="0"/>
                <a:cs typeface="MS PGothic" charset="0"/>
              </a:defRPr>
            </a:lvl9pPr>
          </a:lstStyle>
          <a:p>
            <a:pPr eaLnBrk="1" hangingPunct="1">
              <a:buClr>
                <a:srgbClr val="000000"/>
              </a:buClr>
            </a:pPr>
            <a:r>
              <a:rPr lang="en-US" sz="100" dirty="0">
                <a:solidFill>
                  <a:srgbClr val="F2F2F2"/>
                </a:solidFill>
              </a:rPr>
              <a:t>Doreo</a:t>
            </a:r>
          </a:p>
        </p:txBody>
      </p:sp>
      <p:sp>
        <p:nvSpPr>
          <p:cNvPr id="8" name="Title 1"/>
          <p:cNvSpPr txBox="1">
            <a:spLocks/>
          </p:cNvSpPr>
          <p:nvPr/>
        </p:nvSpPr>
        <p:spPr bwMode="auto">
          <a:xfrm>
            <a:off x="61650" y="997036"/>
            <a:ext cx="9690156" cy="59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573" tIns="48788" rIns="97573" bIns="48788" numCol="1" anchor="ctr" anchorCtr="0" compatLnSpc="1">
            <a:prstTxWarp prst="textNoShape">
              <a:avLst/>
            </a:prstTxWarp>
          </a:bodyPr>
          <a:lstStyle>
            <a:lvl1pPr algn="l" defTabSz="892175" rtl="0" eaLnBrk="0" fontAlgn="base" hangingPunct="0">
              <a:spcBef>
                <a:spcPct val="0"/>
              </a:spcBef>
              <a:spcAft>
                <a:spcPct val="0"/>
              </a:spcAft>
              <a:defRPr sz="2000" b="1">
                <a:solidFill>
                  <a:srgbClr val="FF0000"/>
                </a:solidFill>
                <a:latin typeface="+mj-lt"/>
                <a:ea typeface="ＭＳ Ｐゴシック" pitchFamily="34" charset="-128"/>
                <a:cs typeface="ＭＳ Ｐゴシック" charset="0"/>
              </a:defRPr>
            </a:lvl1pPr>
            <a:lvl2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2pPr>
            <a:lvl3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3pPr>
            <a:lvl4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4pPr>
            <a:lvl5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5pPr>
            <a:lvl6pPr marL="456563" algn="l" defTabSz="894115" rtl="0" fontAlgn="base">
              <a:spcBef>
                <a:spcPct val="0"/>
              </a:spcBef>
              <a:spcAft>
                <a:spcPct val="0"/>
              </a:spcAft>
              <a:defRPr sz="1900" b="1">
                <a:solidFill>
                  <a:srgbClr val="263B19"/>
                </a:solidFill>
                <a:latin typeface="Arial" charset="0"/>
              </a:defRPr>
            </a:lvl6pPr>
            <a:lvl7pPr marL="913143" algn="l" defTabSz="894115" rtl="0" fontAlgn="base">
              <a:spcBef>
                <a:spcPct val="0"/>
              </a:spcBef>
              <a:spcAft>
                <a:spcPct val="0"/>
              </a:spcAft>
              <a:defRPr sz="1900" b="1">
                <a:solidFill>
                  <a:srgbClr val="263B19"/>
                </a:solidFill>
                <a:latin typeface="Arial" charset="0"/>
              </a:defRPr>
            </a:lvl7pPr>
            <a:lvl8pPr marL="1369714" algn="l" defTabSz="894115" rtl="0" fontAlgn="base">
              <a:spcBef>
                <a:spcPct val="0"/>
              </a:spcBef>
              <a:spcAft>
                <a:spcPct val="0"/>
              </a:spcAft>
              <a:defRPr sz="1900" b="1">
                <a:solidFill>
                  <a:srgbClr val="263B19"/>
                </a:solidFill>
                <a:latin typeface="Arial" charset="0"/>
              </a:defRPr>
            </a:lvl8pPr>
            <a:lvl9pPr marL="1826279" algn="l" defTabSz="894115" rtl="0" fontAlgn="base">
              <a:spcBef>
                <a:spcPct val="0"/>
              </a:spcBef>
              <a:spcAft>
                <a:spcPct val="0"/>
              </a:spcAft>
              <a:defRPr sz="1900" b="1">
                <a:solidFill>
                  <a:srgbClr val="263B19"/>
                </a:solidFill>
                <a:latin typeface="Arial" charset="0"/>
              </a:defRPr>
            </a:lvl9pPr>
          </a:lstStyle>
          <a:p>
            <a:pPr algn="ctr"/>
            <a:r>
              <a:rPr lang="en-US" sz="2400" dirty="0">
                <a:latin typeface="Arial" charset="0"/>
                <a:ea typeface="ＭＳ Ｐゴシック" charset="0"/>
              </a:rPr>
              <a:t>We are </a:t>
            </a:r>
            <a:r>
              <a:rPr lang="en-US" sz="2400" dirty="0" smtClean="0">
                <a:latin typeface="Arial" charset="0"/>
                <a:ea typeface="ＭＳ Ｐゴシック" charset="0"/>
              </a:rPr>
              <a:t>Aggressively Revamping the Fisheries Sector to Reduce Imports</a:t>
            </a:r>
            <a:endParaRPr lang="en-US" sz="2400" dirty="0">
              <a:latin typeface="Arial" charset="0"/>
              <a:ea typeface="ＭＳ Ｐゴシック" charset="0"/>
            </a:endParaRPr>
          </a:p>
        </p:txBody>
      </p:sp>
      <p:sp>
        <p:nvSpPr>
          <p:cNvPr id="18" name="Rectangle 17"/>
          <p:cNvSpPr/>
          <p:nvPr/>
        </p:nvSpPr>
        <p:spPr bwMode="auto">
          <a:xfrm>
            <a:off x="0" y="0"/>
            <a:ext cx="2071521" cy="567133"/>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r>
              <a:rPr lang="en-US" sz="2400" b="1" dirty="0" smtClean="0">
                <a:solidFill>
                  <a:srgbClr val="FFFFFF"/>
                </a:solidFill>
              </a:rPr>
              <a:t>FISHERIES</a:t>
            </a:r>
            <a:endParaRPr kumimoji="0" lang="en-US" sz="2400" b="1" i="0" u="none" strike="noStrike" cap="none" normalizeH="0" baseline="0" dirty="0" smtClean="0">
              <a:ln>
                <a:noFill/>
              </a:ln>
              <a:solidFill>
                <a:srgbClr val="FFFFFF"/>
              </a:solidFill>
              <a:effectLst/>
            </a:endParaRPr>
          </a:p>
        </p:txBody>
      </p:sp>
      <p:sp>
        <p:nvSpPr>
          <p:cNvPr id="2" name="Rectangle 1"/>
          <p:cNvSpPr/>
          <p:nvPr/>
        </p:nvSpPr>
        <p:spPr>
          <a:xfrm>
            <a:off x="1035759" y="4598765"/>
            <a:ext cx="8076709" cy="1569660"/>
          </a:xfrm>
          <a:prstGeom prst="rect">
            <a:avLst/>
          </a:prstGeom>
        </p:spPr>
        <p:txBody>
          <a:bodyPr wrap="square">
            <a:spAutoFit/>
          </a:bodyPr>
          <a:lstStyle/>
          <a:p>
            <a:pPr marL="829754" lvl="1" indent="-342900">
              <a:buFont typeface="Arial" panose="020B0604020202020204" pitchFamily="34" charset="0"/>
              <a:buChar char="•"/>
            </a:pPr>
            <a:r>
              <a:rPr lang="en-US" sz="2400" dirty="0" smtClean="0"/>
              <a:t>2,909,000 </a:t>
            </a:r>
            <a:r>
              <a:rPr lang="en-US" sz="2400" dirty="0"/>
              <a:t>juveniles were redeemed by 5,819 fish farmers in ten </a:t>
            </a:r>
            <a:r>
              <a:rPr lang="en-US" sz="2400" dirty="0" smtClean="0"/>
              <a:t>States. </a:t>
            </a:r>
          </a:p>
          <a:p>
            <a:pPr marL="829754" lvl="1" indent="-342900">
              <a:buFont typeface="Arial" panose="020B0604020202020204" pitchFamily="34" charset="0"/>
              <a:buChar char="•"/>
            </a:pPr>
            <a:r>
              <a:rPr lang="en-US" sz="2400" dirty="0" smtClean="0"/>
              <a:t>Beneficiary </a:t>
            </a:r>
            <a:r>
              <a:rPr lang="en-US" sz="2400" dirty="0"/>
              <a:t>farmers also received 436.8MT of fish feed at 50% subsidy.</a:t>
            </a:r>
          </a:p>
        </p:txBody>
      </p:sp>
      <p:pic>
        <p:nvPicPr>
          <p:cNvPr id="579586" name="Picture 2" descr="C:\Users\Engr. Tunde Bello\Desktop\juveni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553" y="2036327"/>
            <a:ext cx="7078716" cy="2042160"/>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bwMode="auto">
          <a:xfrm>
            <a:off x="1403131" y="4477431"/>
            <a:ext cx="7362497" cy="1821481"/>
          </a:xfrm>
          <a:prstGeom prst="roundRect">
            <a:avLst/>
          </a:prstGeom>
          <a:noFill/>
          <a:ln w="28575" cap="flat" cmpd="sng" algn="ctr">
            <a:solidFill>
              <a:srgbClr val="00B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endParaRPr kumimoji="0" lang="en-US" sz="1200" b="0" i="0" u="none" strike="noStrike" cap="none" normalizeH="0" baseline="0" smtClean="0">
              <a:ln>
                <a:noFill/>
              </a:ln>
              <a:solidFill>
                <a:schemeClr val="bg2"/>
              </a:solidFill>
              <a:effectLst/>
              <a:latin typeface="Arial" charset="0"/>
            </a:endParaRPr>
          </a:p>
        </p:txBody>
      </p:sp>
    </p:spTree>
    <p:extLst>
      <p:ext uri="{BB962C8B-B14F-4D97-AF65-F5344CB8AC3E}">
        <p14:creationId xmlns:p14="http://schemas.microsoft.com/office/powerpoint/2010/main" val="13159504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9"/>
          <p:cNvSpPr>
            <a:spLocks noChangeArrowheads="1"/>
          </p:cNvSpPr>
          <p:nvPr/>
        </p:nvSpPr>
        <p:spPr bwMode="auto">
          <a:xfrm>
            <a:off x="2235733" y="5526378"/>
            <a:ext cx="7638762" cy="1331622"/>
          </a:xfrm>
          <a:prstGeom prst="rect">
            <a:avLst/>
          </a:prstGeom>
          <a:solidFill>
            <a:schemeClr val="bg1"/>
          </a:solidFill>
          <a:ln w="9525">
            <a:solidFill>
              <a:schemeClr val="bg1"/>
            </a:solidFill>
            <a:round/>
            <a:headEnd/>
            <a:tailEnd/>
          </a:ln>
        </p:spPr>
        <p:txBody>
          <a:bodyPr lIns="97616" tIns="48809" rIns="97616" bIns="48809"/>
          <a:lstStyle/>
          <a:p>
            <a:pPr defTabSz="955049">
              <a:buClr>
                <a:srgbClr val="000000"/>
              </a:buClr>
            </a:pPr>
            <a:endParaRPr lang="en-US" dirty="0">
              <a:solidFill>
                <a:srgbClr val="355422"/>
              </a:solidFill>
            </a:endParaRPr>
          </a:p>
        </p:txBody>
      </p:sp>
      <p:sp>
        <p:nvSpPr>
          <p:cNvPr id="78852" name="TextBox 5"/>
          <p:cNvSpPr txBox="1">
            <a:spLocks noChangeArrowheads="1"/>
          </p:cNvSpPr>
          <p:nvPr/>
        </p:nvSpPr>
        <p:spPr bwMode="auto">
          <a:xfrm>
            <a:off x="5080225" y="3142305"/>
            <a:ext cx="19303" cy="31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1200">
                <a:solidFill>
                  <a:schemeClr val="bg2"/>
                </a:solidFill>
                <a:latin typeface="Arial" charset="0"/>
                <a:ea typeface="MS PGothic" charset="0"/>
                <a:cs typeface="MS PGothic" charset="0"/>
              </a:defRPr>
            </a:lvl1pPr>
            <a:lvl2pPr marL="742950" indent="-285750" eaLnBrk="0" hangingPunct="0">
              <a:defRPr sz="1200">
                <a:solidFill>
                  <a:schemeClr val="bg2"/>
                </a:solidFill>
                <a:latin typeface="Arial" charset="0"/>
                <a:ea typeface="MS PGothic" charset="0"/>
                <a:cs typeface="MS PGothic" charset="0"/>
              </a:defRPr>
            </a:lvl2pPr>
            <a:lvl3pPr marL="1143000" indent="-228600" eaLnBrk="0" hangingPunct="0">
              <a:defRPr sz="1200">
                <a:solidFill>
                  <a:schemeClr val="bg2"/>
                </a:solidFill>
                <a:latin typeface="Arial" charset="0"/>
                <a:ea typeface="MS PGothic" charset="0"/>
                <a:cs typeface="MS PGothic" charset="0"/>
              </a:defRPr>
            </a:lvl3pPr>
            <a:lvl4pPr marL="1600200" indent="-228600" eaLnBrk="0" hangingPunct="0">
              <a:defRPr sz="1200">
                <a:solidFill>
                  <a:schemeClr val="bg2"/>
                </a:solidFill>
                <a:latin typeface="Arial" charset="0"/>
                <a:ea typeface="MS PGothic" charset="0"/>
                <a:cs typeface="MS PGothic" charset="0"/>
              </a:defRPr>
            </a:lvl4pPr>
            <a:lvl5pPr marL="2057400" indent="-228600" eaLnBrk="0" hangingPunct="0">
              <a:defRPr sz="1200">
                <a:solidFill>
                  <a:schemeClr val="bg2"/>
                </a:solidFill>
                <a:latin typeface="Arial" charset="0"/>
                <a:ea typeface="MS PGothic" charset="0"/>
                <a:cs typeface="MS PGothic" charset="0"/>
              </a:defRPr>
            </a:lvl5pPr>
            <a:lvl6pPr marL="2514600" indent="-228600" eaLnBrk="0" fontAlgn="base" hangingPunct="0">
              <a:spcBef>
                <a:spcPct val="0"/>
              </a:spcBef>
              <a:spcAft>
                <a:spcPct val="0"/>
              </a:spcAft>
              <a:defRPr sz="1200">
                <a:solidFill>
                  <a:schemeClr val="bg2"/>
                </a:solidFill>
                <a:latin typeface="Arial" charset="0"/>
                <a:ea typeface="MS PGothic" charset="0"/>
                <a:cs typeface="MS PGothic" charset="0"/>
              </a:defRPr>
            </a:lvl6pPr>
            <a:lvl7pPr marL="2971800" indent="-228600" eaLnBrk="0" fontAlgn="base" hangingPunct="0">
              <a:spcBef>
                <a:spcPct val="0"/>
              </a:spcBef>
              <a:spcAft>
                <a:spcPct val="0"/>
              </a:spcAft>
              <a:defRPr sz="1200">
                <a:solidFill>
                  <a:schemeClr val="bg2"/>
                </a:solidFill>
                <a:latin typeface="Arial" charset="0"/>
                <a:ea typeface="MS PGothic" charset="0"/>
                <a:cs typeface="MS PGothic" charset="0"/>
              </a:defRPr>
            </a:lvl7pPr>
            <a:lvl8pPr marL="3429000" indent="-228600" eaLnBrk="0" fontAlgn="base" hangingPunct="0">
              <a:spcBef>
                <a:spcPct val="0"/>
              </a:spcBef>
              <a:spcAft>
                <a:spcPct val="0"/>
              </a:spcAft>
              <a:defRPr sz="1200">
                <a:solidFill>
                  <a:schemeClr val="bg2"/>
                </a:solidFill>
                <a:latin typeface="Arial" charset="0"/>
                <a:ea typeface="MS PGothic" charset="0"/>
                <a:cs typeface="MS PGothic" charset="0"/>
              </a:defRPr>
            </a:lvl8pPr>
            <a:lvl9pPr marL="3886200" indent="-228600" eaLnBrk="0" fontAlgn="base" hangingPunct="0">
              <a:spcBef>
                <a:spcPct val="0"/>
              </a:spcBef>
              <a:spcAft>
                <a:spcPct val="0"/>
              </a:spcAft>
              <a:defRPr sz="1200">
                <a:solidFill>
                  <a:schemeClr val="bg2"/>
                </a:solidFill>
                <a:latin typeface="Arial" charset="0"/>
                <a:ea typeface="MS PGothic" charset="0"/>
                <a:cs typeface="MS PGothic" charset="0"/>
              </a:defRPr>
            </a:lvl9pPr>
          </a:lstStyle>
          <a:p>
            <a:pPr eaLnBrk="1" hangingPunct="1">
              <a:buClr>
                <a:srgbClr val="000000"/>
              </a:buClr>
            </a:pPr>
            <a:r>
              <a:rPr lang="en-US" sz="100" dirty="0">
                <a:solidFill>
                  <a:srgbClr val="F2F2F2"/>
                </a:solidFill>
              </a:rPr>
              <a:t>Doreo</a:t>
            </a:r>
          </a:p>
        </p:txBody>
      </p:sp>
      <p:sp>
        <p:nvSpPr>
          <p:cNvPr id="8" name="Title 1"/>
          <p:cNvSpPr txBox="1">
            <a:spLocks/>
          </p:cNvSpPr>
          <p:nvPr/>
        </p:nvSpPr>
        <p:spPr bwMode="auto">
          <a:xfrm>
            <a:off x="61650" y="825029"/>
            <a:ext cx="9690156" cy="59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7573" tIns="48788" rIns="97573" bIns="48788" numCol="1" anchor="ctr" anchorCtr="0" compatLnSpc="1">
            <a:prstTxWarp prst="textNoShape">
              <a:avLst/>
            </a:prstTxWarp>
          </a:bodyPr>
          <a:lstStyle>
            <a:lvl1pPr algn="l" defTabSz="892175" rtl="0" eaLnBrk="0" fontAlgn="base" hangingPunct="0">
              <a:spcBef>
                <a:spcPct val="0"/>
              </a:spcBef>
              <a:spcAft>
                <a:spcPct val="0"/>
              </a:spcAft>
              <a:defRPr sz="2000" b="1">
                <a:solidFill>
                  <a:srgbClr val="FF0000"/>
                </a:solidFill>
                <a:latin typeface="+mj-lt"/>
                <a:ea typeface="ＭＳ Ｐゴシック" pitchFamily="34" charset="-128"/>
                <a:cs typeface="ＭＳ Ｐゴシック" charset="0"/>
              </a:defRPr>
            </a:lvl1pPr>
            <a:lvl2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2pPr>
            <a:lvl3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3pPr>
            <a:lvl4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4pPr>
            <a:lvl5pPr algn="l" defTabSz="892175" rtl="0" eaLnBrk="0" fontAlgn="base" hangingPunct="0">
              <a:spcBef>
                <a:spcPct val="0"/>
              </a:spcBef>
              <a:spcAft>
                <a:spcPct val="0"/>
              </a:spcAft>
              <a:defRPr sz="1900" b="1">
                <a:solidFill>
                  <a:srgbClr val="FF0000"/>
                </a:solidFill>
                <a:latin typeface="Arial" charset="0"/>
                <a:ea typeface="ＭＳ Ｐゴシック" pitchFamily="34" charset="-128"/>
                <a:cs typeface="ＭＳ Ｐゴシック" charset="0"/>
              </a:defRPr>
            </a:lvl5pPr>
            <a:lvl6pPr marL="456563" algn="l" defTabSz="894115" rtl="0" fontAlgn="base">
              <a:spcBef>
                <a:spcPct val="0"/>
              </a:spcBef>
              <a:spcAft>
                <a:spcPct val="0"/>
              </a:spcAft>
              <a:defRPr sz="1900" b="1">
                <a:solidFill>
                  <a:srgbClr val="263B19"/>
                </a:solidFill>
                <a:latin typeface="Arial" charset="0"/>
              </a:defRPr>
            </a:lvl6pPr>
            <a:lvl7pPr marL="913143" algn="l" defTabSz="894115" rtl="0" fontAlgn="base">
              <a:spcBef>
                <a:spcPct val="0"/>
              </a:spcBef>
              <a:spcAft>
                <a:spcPct val="0"/>
              </a:spcAft>
              <a:defRPr sz="1900" b="1">
                <a:solidFill>
                  <a:srgbClr val="263B19"/>
                </a:solidFill>
                <a:latin typeface="Arial" charset="0"/>
              </a:defRPr>
            </a:lvl7pPr>
            <a:lvl8pPr marL="1369714" algn="l" defTabSz="894115" rtl="0" fontAlgn="base">
              <a:spcBef>
                <a:spcPct val="0"/>
              </a:spcBef>
              <a:spcAft>
                <a:spcPct val="0"/>
              </a:spcAft>
              <a:defRPr sz="1900" b="1">
                <a:solidFill>
                  <a:srgbClr val="263B19"/>
                </a:solidFill>
                <a:latin typeface="Arial" charset="0"/>
              </a:defRPr>
            </a:lvl8pPr>
            <a:lvl9pPr marL="1826279" algn="l" defTabSz="894115" rtl="0" fontAlgn="base">
              <a:spcBef>
                <a:spcPct val="0"/>
              </a:spcBef>
              <a:spcAft>
                <a:spcPct val="0"/>
              </a:spcAft>
              <a:defRPr sz="1900" b="1">
                <a:solidFill>
                  <a:srgbClr val="263B19"/>
                </a:solidFill>
                <a:latin typeface="Arial" charset="0"/>
              </a:defRPr>
            </a:lvl9pPr>
          </a:lstStyle>
          <a:p>
            <a:pPr algn="ctr"/>
            <a:r>
              <a:rPr lang="en-US" sz="3000" dirty="0">
                <a:latin typeface="Arial" charset="0"/>
                <a:ea typeface="ＭＳ Ｐゴシック" charset="0"/>
              </a:rPr>
              <a:t>We are Unleashing New Economic Opportunities for </a:t>
            </a:r>
            <a:r>
              <a:rPr lang="en-US" sz="3000" dirty="0" smtClean="0">
                <a:latin typeface="Arial" charset="0"/>
                <a:ea typeface="ＭＳ Ｐゴシック" charset="0"/>
              </a:rPr>
              <a:t>Oil Palm Across </a:t>
            </a:r>
            <a:r>
              <a:rPr lang="en-US" sz="3000" dirty="0">
                <a:latin typeface="Arial" charset="0"/>
                <a:ea typeface="ＭＳ Ｐゴシック" charset="0"/>
              </a:rPr>
              <a:t>Northern Nigeria </a:t>
            </a:r>
          </a:p>
        </p:txBody>
      </p:sp>
      <p:sp>
        <p:nvSpPr>
          <p:cNvPr id="18" name="Rectangle 17"/>
          <p:cNvSpPr/>
          <p:nvPr/>
        </p:nvSpPr>
        <p:spPr bwMode="auto">
          <a:xfrm>
            <a:off x="0" y="0"/>
            <a:ext cx="2071521" cy="567133"/>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r>
              <a:rPr lang="en-US" sz="2400" b="1" dirty="0" smtClean="0">
                <a:solidFill>
                  <a:srgbClr val="FFFFFF"/>
                </a:solidFill>
              </a:rPr>
              <a:t>LIVESTOCK</a:t>
            </a:r>
            <a:endParaRPr kumimoji="0" lang="en-US" sz="2400" b="1" i="0" u="none" strike="noStrike" cap="none" normalizeH="0" baseline="0" dirty="0" smtClean="0">
              <a:ln>
                <a:noFill/>
              </a:ln>
              <a:solidFill>
                <a:srgbClr val="FFFFFF"/>
              </a:solidFill>
              <a:effectLst/>
            </a:endParaRPr>
          </a:p>
        </p:txBody>
      </p:sp>
      <p:pic>
        <p:nvPicPr>
          <p:cNvPr id="580611" name="Picture 3" descr="C:\Users\Engr. Tunde Bello\Desktop\Livestock-Africa.jpe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959072" y="2103398"/>
            <a:ext cx="6002513" cy="4056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9504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50000"/>
                    </a14:imgEffect>
                    <a14:imgEffect>
                      <a14:brightnessContrast bright="40000"/>
                    </a14:imgEffect>
                  </a14:imgLayer>
                </a14:imgProps>
              </a:ext>
              <a:ext uri="{28A0092B-C50C-407E-A947-70E740481C1C}">
                <a14:useLocalDpi xmlns:a14="http://schemas.microsoft.com/office/drawing/2010/main"/>
              </a:ext>
            </a:extLst>
          </a:blip>
          <a:srcRect/>
          <a:stretch/>
        </p:blipFill>
        <p:spPr>
          <a:xfrm>
            <a:off x="444196" y="3577617"/>
            <a:ext cx="3018766" cy="1462300"/>
          </a:xfrm>
          <a:prstGeom prst="rect">
            <a:avLst/>
          </a:prstGeom>
        </p:spPr>
      </p:pic>
      <p:sp>
        <p:nvSpPr>
          <p:cNvPr id="21" name="Rectangle 20"/>
          <p:cNvSpPr/>
          <p:nvPr/>
        </p:nvSpPr>
        <p:spPr>
          <a:xfrm>
            <a:off x="4229355" y="1380125"/>
            <a:ext cx="5252785" cy="46734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spcAft>
                <a:spcPts val="600"/>
              </a:spcAft>
            </a:pPr>
            <a:r>
              <a:rPr lang="en-US" sz="1600" b="1" dirty="0" smtClean="0">
                <a:solidFill>
                  <a:schemeClr val="tx1"/>
                </a:solidFill>
              </a:rPr>
              <a:t>The Farm</a:t>
            </a:r>
          </a:p>
          <a:p>
            <a:pPr marL="171450" indent="-171450" algn="just">
              <a:spcAft>
                <a:spcPts val="600"/>
              </a:spcAft>
              <a:buClr>
                <a:schemeClr val="tx1"/>
              </a:buClr>
              <a:buFont typeface="Arial" panose="020B0604020202020204" pitchFamily="34" charset="0"/>
              <a:buChar char="•"/>
            </a:pPr>
            <a:r>
              <a:rPr lang="en-US" sz="1600" b="1" dirty="0" smtClean="0">
                <a:solidFill>
                  <a:srgbClr val="FF0000"/>
                </a:solidFill>
              </a:rPr>
              <a:t>$27 Million </a:t>
            </a:r>
            <a:r>
              <a:rPr lang="en-US" sz="1600" dirty="0" smtClean="0">
                <a:solidFill>
                  <a:schemeClr val="tx1"/>
                </a:solidFill>
              </a:rPr>
              <a:t>investment</a:t>
            </a:r>
          </a:p>
          <a:p>
            <a:pPr marL="171450" indent="-171450" algn="just">
              <a:spcAft>
                <a:spcPts val="600"/>
              </a:spcAft>
              <a:buClr>
                <a:schemeClr val="tx1"/>
              </a:buClr>
              <a:buFont typeface="Arial" panose="020B0604020202020204" pitchFamily="34" charset="0"/>
              <a:buChar char="•"/>
            </a:pPr>
            <a:r>
              <a:rPr lang="en-US" sz="1600" b="1" dirty="0" smtClean="0">
                <a:solidFill>
                  <a:srgbClr val="FF0000"/>
                </a:solidFill>
              </a:rPr>
              <a:t>700 </a:t>
            </a:r>
            <a:r>
              <a:rPr lang="en-US" sz="1600" b="1" dirty="0">
                <a:solidFill>
                  <a:srgbClr val="FF0000"/>
                </a:solidFill>
              </a:rPr>
              <a:t>Ha </a:t>
            </a:r>
            <a:r>
              <a:rPr lang="en-US" sz="1600" dirty="0">
                <a:solidFill>
                  <a:schemeClr val="tx1"/>
                </a:solidFill>
              </a:rPr>
              <a:t>of farm land in various parts </a:t>
            </a:r>
            <a:r>
              <a:rPr lang="en-US" sz="1600" dirty="0" smtClean="0">
                <a:solidFill>
                  <a:schemeClr val="tx1"/>
                </a:solidFill>
              </a:rPr>
              <a:t>of South </a:t>
            </a:r>
            <a:r>
              <a:rPr lang="en-US" sz="1600" dirty="0">
                <a:solidFill>
                  <a:schemeClr val="tx1"/>
                </a:solidFill>
              </a:rPr>
              <a:t>West region of </a:t>
            </a:r>
            <a:r>
              <a:rPr lang="en-US" sz="1600" dirty="0" smtClean="0">
                <a:solidFill>
                  <a:schemeClr val="tx1"/>
                </a:solidFill>
              </a:rPr>
              <a:t>Nigeria</a:t>
            </a:r>
            <a:endParaRPr lang="en-US" sz="1600" dirty="0">
              <a:solidFill>
                <a:schemeClr val="tx1"/>
              </a:solidFill>
            </a:endParaRPr>
          </a:p>
          <a:p>
            <a:pPr algn="just">
              <a:spcAft>
                <a:spcPts val="600"/>
              </a:spcAft>
            </a:pPr>
            <a:endParaRPr lang="en-US" sz="1600" b="1" dirty="0" smtClean="0">
              <a:solidFill>
                <a:schemeClr val="tx1"/>
              </a:solidFill>
            </a:endParaRPr>
          </a:p>
          <a:p>
            <a:pPr algn="just">
              <a:spcAft>
                <a:spcPts val="600"/>
              </a:spcAft>
            </a:pPr>
            <a:r>
              <a:rPr lang="en-US" sz="1600" b="1" dirty="0" smtClean="0">
                <a:solidFill>
                  <a:schemeClr val="tx1"/>
                </a:solidFill>
              </a:rPr>
              <a:t>Broiler Farm</a:t>
            </a:r>
          </a:p>
          <a:p>
            <a:pPr marL="171450" indent="-171450" algn="just">
              <a:spcAft>
                <a:spcPts val="600"/>
              </a:spcAft>
              <a:buFont typeface="Arial" panose="020B0604020202020204" pitchFamily="34" charset="0"/>
              <a:buChar char="•"/>
            </a:pPr>
            <a:r>
              <a:rPr lang="en-US" sz="1600" dirty="0" smtClean="0">
                <a:solidFill>
                  <a:schemeClr val="tx1"/>
                </a:solidFill>
              </a:rPr>
              <a:t>Expected to produce over </a:t>
            </a:r>
            <a:r>
              <a:rPr lang="en-US" sz="1600" b="1" dirty="0" smtClean="0">
                <a:solidFill>
                  <a:srgbClr val="FF0000"/>
                </a:solidFill>
              </a:rPr>
              <a:t>600,000 </a:t>
            </a:r>
            <a:r>
              <a:rPr lang="en-US" sz="1600" dirty="0" smtClean="0">
                <a:solidFill>
                  <a:srgbClr val="000000"/>
                </a:solidFill>
              </a:rPr>
              <a:t>broilers</a:t>
            </a:r>
            <a:r>
              <a:rPr lang="en-US" sz="1600" b="1" dirty="0" smtClean="0">
                <a:solidFill>
                  <a:srgbClr val="FF0000"/>
                </a:solidFill>
              </a:rPr>
              <a:t> </a:t>
            </a:r>
            <a:r>
              <a:rPr lang="en-US" sz="1600" dirty="0" smtClean="0">
                <a:solidFill>
                  <a:schemeClr val="tx1"/>
                </a:solidFill>
              </a:rPr>
              <a:t>monthly</a:t>
            </a:r>
          </a:p>
          <a:p>
            <a:pPr marL="171450" indent="-171450" algn="just">
              <a:spcAft>
                <a:spcPts val="600"/>
              </a:spcAft>
              <a:buFont typeface="Arial" panose="020B0604020202020204" pitchFamily="34" charset="0"/>
              <a:buChar char="•"/>
            </a:pPr>
            <a:endParaRPr lang="en-US" sz="1600" b="1" dirty="0" smtClean="0">
              <a:solidFill>
                <a:schemeClr val="tx1"/>
              </a:solidFill>
            </a:endParaRPr>
          </a:p>
          <a:p>
            <a:pPr algn="just">
              <a:spcAft>
                <a:spcPts val="600"/>
              </a:spcAft>
            </a:pPr>
            <a:r>
              <a:rPr lang="en-US" sz="1600" b="1" dirty="0" smtClean="0">
                <a:solidFill>
                  <a:schemeClr val="tx1"/>
                </a:solidFill>
              </a:rPr>
              <a:t>Processing </a:t>
            </a:r>
            <a:r>
              <a:rPr lang="en-US" sz="1600" b="1" dirty="0">
                <a:solidFill>
                  <a:schemeClr val="tx1"/>
                </a:solidFill>
              </a:rPr>
              <a:t>Plant</a:t>
            </a:r>
          </a:p>
          <a:p>
            <a:pPr marL="171450" indent="-171450" algn="just">
              <a:spcAft>
                <a:spcPts val="600"/>
              </a:spcAft>
              <a:buFont typeface="Arial" panose="020B0604020202020204" pitchFamily="34" charset="0"/>
              <a:buChar char="•"/>
            </a:pPr>
            <a:r>
              <a:rPr lang="en-US" sz="1600" dirty="0" smtClean="0">
                <a:solidFill>
                  <a:schemeClr val="tx1"/>
                </a:solidFill>
              </a:rPr>
              <a:t>Expected to process </a:t>
            </a:r>
            <a:r>
              <a:rPr lang="en-US" sz="1600" b="1" dirty="0" smtClean="0">
                <a:solidFill>
                  <a:srgbClr val="FF0000"/>
                </a:solidFill>
              </a:rPr>
              <a:t>1 </a:t>
            </a:r>
            <a:r>
              <a:rPr lang="en-US" sz="1600" b="1" dirty="0">
                <a:solidFill>
                  <a:srgbClr val="FF0000"/>
                </a:solidFill>
              </a:rPr>
              <a:t>million </a:t>
            </a:r>
            <a:r>
              <a:rPr lang="en-US" sz="1600" dirty="0" smtClean="0">
                <a:solidFill>
                  <a:schemeClr val="tx1"/>
                </a:solidFill>
              </a:rPr>
              <a:t>birds/ month</a:t>
            </a:r>
          </a:p>
          <a:p>
            <a:pPr marL="171450" indent="-171450" algn="just">
              <a:spcAft>
                <a:spcPts val="600"/>
              </a:spcAft>
              <a:buFont typeface="Arial" panose="020B0604020202020204" pitchFamily="34" charset="0"/>
              <a:buChar char="•"/>
            </a:pPr>
            <a:r>
              <a:rPr lang="en-US" sz="1600" dirty="0" smtClean="0">
                <a:solidFill>
                  <a:schemeClr val="tx1"/>
                </a:solidFill>
              </a:rPr>
              <a:t>Out</a:t>
            </a:r>
            <a:r>
              <a:rPr lang="en-US" sz="1600" dirty="0">
                <a:solidFill>
                  <a:schemeClr val="tx1"/>
                </a:solidFill>
              </a:rPr>
              <a:t>-grower </a:t>
            </a:r>
            <a:r>
              <a:rPr lang="en-US" sz="1600" dirty="0" smtClean="0">
                <a:solidFill>
                  <a:schemeClr val="tx1"/>
                </a:solidFill>
              </a:rPr>
              <a:t>scheme is </a:t>
            </a:r>
            <a:r>
              <a:rPr lang="en-US" sz="1600" dirty="0">
                <a:solidFill>
                  <a:schemeClr val="tx1"/>
                </a:solidFill>
              </a:rPr>
              <a:t>expected to yield </a:t>
            </a:r>
            <a:r>
              <a:rPr lang="en-US" sz="1600" b="1" dirty="0" smtClean="0">
                <a:solidFill>
                  <a:srgbClr val="FF0000"/>
                </a:solidFill>
              </a:rPr>
              <a:t>600,000</a:t>
            </a:r>
            <a:r>
              <a:rPr lang="en-US" sz="1600" dirty="0" smtClean="0">
                <a:solidFill>
                  <a:schemeClr val="tx1"/>
                </a:solidFill>
              </a:rPr>
              <a:t> birds/month </a:t>
            </a:r>
            <a:endParaRPr lang="en-US" sz="1600" dirty="0">
              <a:solidFill>
                <a:schemeClr val="tx1"/>
              </a:solidFill>
            </a:endParaRPr>
          </a:p>
          <a:p>
            <a:pPr algn="just">
              <a:spcAft>
                <a:spcPts val="600"/>
              </a:spcAft>
            </a:pPr>
            <a:endParaRPr lang="en-US" sz="1600" b="1" dirty="0" smtClean="0">
              <a:solidFill>
                <a:schemeClr val="tx1"/>
              </a:solidFill>
            </a:endParaRPr>
          </a:p>
          <a:p>
            <a:pPr algn="just">
              <a:spcAft>
                <a:spcPts val="600"/>
              </a:spcAft>
            </a:pPr>
            <a:r>
              <a:rPr lang="en-US" sz="1600" b="1" dirty="0" smtClean="0">
                <a:solidFill>
                  <a:schemeClr val="tx1"/>
                </a:solidFill>
              </a:rPr>
              <a:t>Feed </a:t>
            </a:r>
            <a:r>
              <a:rPr lang="en-US" sz="1600" b="1" dirty="0">
                <a:solidFill>
                  <a:schemeClr val="tx1"/>
                </a:solidFill>
              </a:rPr>
              <a:t>Mill</a:t>
            </a:r>
          </a:p>
          <a:p>
            <a:pPr marL="171450" indent="-171450" algn="just">
              <a:spcAft>
                <a:spcPts val="600"/>
              </a:spcAft>
              <a:buFont typeface="Arial" panose="020B0604020202020204" pitchFamily="34" charset="0"/>
              <a:buChar char="•"/>
            </a:pPr>
            <a:r>
              <a:rPr lang="en-US" sz="1600" dirty="0" smtClean="0">
                <a:solidFill>
                  <a:schemeClr val="tx1"/>
                </a:solidFill>
              </a:rPr>
              <a:t>Expected </a:t>
            </a:r>
            <a:r>
              <a:rPr lang="en-US" sz="1600" dirty="0">
                <a:solidFill>
                  <a:schemeClr val="tx1"/>
                </a:solidFill>
              </a:rPr>
              <a:t>to mill </a:t>
            </a:r>
            <a:r>
              <a:rPr lang="en-US" sz="1600" b="1" dirty="0" smtClean="0">
                <a:solidFill>
                  <a:srgbClr val="FF0000"/>
                </a:solidFill>
              </a:rPr>
              <a:t>8,000 </a:t>
            </a:r>
            <a:r>
              <a:rPr lang="en-US" sz="1600" dirty="0">
                <a:solidFill>
                  <a:schemeClr val="tx1"/>
                </a:solidFill>
              </a:rPr>
              <a:t>MT </a:t>
            </a:r>
            <a:r>
              <a:rPr lang="en-US" sz="1600" dirty="0" smtClean="0">
                <a:solidFill>
                  <a:schemeClr val="tx1"/>
                </a:solidFill>
              </a:rPr>
              <a:t>/ month of feed</a:t>
            </a:r>
            <a:endParaRPr lang="en-US" sz="1600" dirty="0">
              <a:solidFill>
                <a:schemeClr val="tx1"/>
              </a:solidFill>
            </a:endParaRPr>
          </a:p>
          <a:p>
            <a:pPr marL="171450" indent="-171450" algn="just">
              <a:spcAft>
                <a:spcPts val="600"/>
              </a:spcAft>
              <a:buFont typeface="Arial" panose="020B0604020202020204" pitchFamily="34" charset="0"/>
              <a:buChar char="•"/>
            </a:pPr>
            <a:endParaRPr lang="en-US" sz="1600" dirty="0" smtClean="0">
              <a:solidFill>
                <a:schemeClr val="tx1"/>
              </a:solidFill>
            </a:endParaRPr>
          </a:p>
          <a:p>
            <a:pPr marL="171450" indent="-171450" algn="just">
              <a:buFont typeface="Arial" panose="020B0604020202020204" pitchFamily="34" charset="0"/>
              <a:buChar char="•"/>
            </a:pPr>
            <a:endParaRPr lang="en-US" sz="1600" dirty="0">
              <a:solidFill>
                <a:schemeClr val="tx1"/>
              </a:solidFill>
            </a:endParaRPr>
          </a:p>
        </p:txBody>
      </p:sp>
      <p:pic>
        <p:nvPicPr>
          <p:cNvPr id="22" name="Picture 2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43288" y="3010424"/>
            <a:ext cx="1869427" cy="770248"/>
          </a:xfrm>
          <a:prstGeom prst="rect">
            <a:avLst/>
          </a:prstGeom>
        </p:spPr>
      </p:pic>
      <p:pic>
        <p:nvPicPr>
          <p:cNvPr id="8" name="Picture 7"/>
          <p:cNvPicPr>
            <a:picLocks noChangeAspect="1"/>
          </p:cNvPicPr>
          <p:nvPr/>
        </p:nvPicPr>
        <p:blipFill>
          <a:blip r:embed="rId6" cstate="screen">
            <a:extLst>
              <a:ext uri="{BEBA8EAE-BF5A-486C-A8C5-ECC9F3942E4B}">
                <a14:imgProps xmlns:a14="http://schemas.microsoft.com/office/drawing/2010/main">
                  <a14:imgLayer r:embed="rId7">
                    <a14:imgEffect>
                      <a14:backgroundRemoval t="7004" b="89883" l="5449" r="89985"/>
                    </a14:imgEffect>
                  </a14:imgLayer>
                </a14:imgProps>
              </a:ext>
              <a:ext uri="{28A0092B-C50C-407E-A947-70E740481C1C}">
                <a14:useLocalDpi xmlns:a14="http://schemas.microsoft.com/office/drawing/2010/main"/>
              </a:ext>
            </a:extLst>
          </a:blip>
          <a:stretch>
            <a:fillRect/>
          </a:stretch>
        </p:blipFill>
        <p:spPr>
          <a:xfrm flipH="1">
            <a:off x="2381347" y="2189927"/>
            <a:ext cx="1654210" cy="2310181"/>
          </a:xfrm>
          <a:prstGeom prst="rect">
            <a:avLst/>
          </a:prstGeom>
        </p:spPr>
      </p:pic>
      <p:sp>
        <p:nvSpPr>
          <p:cNvPr id="12" name="TextBox 11"/>
          <p:cNvSpPr txBox="1"/>
          <p:nvPr/>
        </p:nvSpPr>
        <p:spPr>
          <a:xfrm>
            <a:off x="244004" y="102342"/>
            <a:ext cx="8350341" cy="745009"/>
          </a:xfrm>
          <a:prstGeom prst="rect">
            <a:avLst/>
          </a:prstGeom>
          <a:noFill/>
        </p:spPr>
        <p:txBody>
          <a:bodyPr wrap="square" lIns="97723" tIns="48862" rIns="97723" bIns="48862">
            <a:spAutoFit/>
          </a:bodyPr>
          <a:lstStyle/>
          <a:p>
            <a:pPr defTabSz="955175" eaLnBrk="0" hangingPunct="0">
              <a:defRPr/>
            </a:pPr>
            <a:r>
              <a:rPr lang="en-US" sz="2200" b="1" kern="0" dirty="0" smtClean="0">
                <a:solidFill>
                  <a:srgbClr val="FF0000"/>
                </a:solidFill>
                <a:cs typeface="Times New Roman" pitchFamily="18" charset="0"/>
              </a:rPr>
              <a:t>Poultry Production</a:t>
            </a:r>
          </a:p>
          <a:p>
            <a:pPr defTabSz="955175" eaLnBrk="0" hangingPunct="0">
              <a:defRPr/>
            </a:pPr>
            <a:r>
              <a:rPr lang="en-US" sz="2000" b="1" kern="0" dirty="0" smtClean="0">
                <a:solidFill>
                  <a:srgbClr val="283F19"/>
                </a:solidFill>
                <a:cs typeface="Times New Roman" pitchFamily="18" charset="0"/>
              </a:rPr>
              <a:t>Food Concepts Invest $55 Million In Integrated Poultry Facility </a:t>
            </a:r>
            <a:endParaRPr lang="en-US" sz="2000" b="1" kern="0" dirty="0">
              <a:solidFill>
                <a:srgbClr val="283F19"/>
              </a:solidFill>
              <a:cs typeface="Times New Roman" pitchFamily="18" charset="0"/>
            </a:endParaRPr>
          </a:p>
        </p:txBody>
      </p:sp>
      <p:pic>
        <p:nvPicPr>
          <p:cNvPr id="13"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14412" y="1116112"/>
            <a:ext cx="2283420" cy="1712565"/>
          </a:xfrm>
          <a:prstGeom prst="rect">
            <a:avLst/>
          </a:prstGeom>
          <a:noFill/>
          <a:ln w="9525">
            <a:noFill/>
            <a:miter lim="800000"/>
            <a:headEnd/>
            <a:tailEnd/>
          </a:ln>
          <a:effectLst/>
        </p:spPr>
      </p:pic>
      <p:pic>
        <p:nvPicPr>
          <p:cNvPr id="14" name="Picture 13"/>
          <p:cNvPicPr>
            <a:picLocks noChangeAspect="1"/>
          </p:cNvPicPr>
          <p:nvPr/>
        </p:nvPicPr>
        <p:blipFill rotWithShape="1">
          <a:blip r:embed="rId9" cstate="email">
            <a:extLst>
              <a:ext uri="{28A0092B-C50C-407E-A947-70E740481C1C}">
                <a14:useLocalDpi xmlns:a14="http://schemas.microsoft.com/office/drawing/2010/main" val="0"/>
              </a:ext>
            </a:extLst>
          </a:blip>
          <a:srcRect b="13571"/>
          <a:stretch/>
        </p:blipFill>
        <p:spPr>
          <a:xfrm>
            <a:off x="1111259" y="4914975"/>
            <a:ext cx="2771485" cy="1796517"/>
          </a:xfrm>
          <a:prstGeom prst="rect">
            <a:avLst/>
          </a:prstGeom>
        </p:spPr>
      </p:pic>
      <p:pic>
        <p:nvPicPr>
          <p:cNvPr id="9" name="Picture 24" descr="http://1.bp.blogspot.com/-DiPgJZcVIVE/T1mk5flBkwI/AAAAAAAAINo/bM55YYgpPLo/s1600/Food+Concepts.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23447" y="112336"/>
            <a:ext cx="1366955" cy="1018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10078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1"/>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300">
                <a:solidFill>
                  <a:schemeClr val="bg2"/>
                </a:solidFill>
                <a:latin typeface="Arial" charset="0"/>
                <a:ea typeface="ＭＳ Ｐゴシック" charset="0"/>
                <a:cs typeface="ＭＳ Ｐゴシック" charset="0"/>
              </a:defRPr>
            </a:lvl1pPr>
            <a:lvl2pPr marL="793965" indent="-305370" eaLnBrk="0" hangingPunct="0">
              <a:defRPr sz="1300">
                <a:solidFill>
                  <a:schemeClr val="bg2"/>
                </a:solidFill>
                <a:latin typeface="Arial" charset="0"/>
                <a:ea typeface="ＭＳ Ｐゴシック" charset="0"/>
              </a:defRPr>
            </a:lvl2pPr>
            <a:lvl3pPr marL="1221483" indent="-244296" eaLnBrk="0" hangingPunct="0">
              <a:defRPr sz="1300">
                <a:solidFill>
                  <a:schemeClr val="bg2"/>
                </a:solidFill>
                <a:latin typeface="Arial" charset="0"/>
                <a:ea typeface="ＭＳ Ｐゴシック" charset="0"/>
              </a:defRPr>
            </a:lvl3pPr>
            <a:lvl4pPr marL="1710076" indent="-244296" eaLnBrk="0" hangingPunct="0">
              <a:defRPr sz="1300">
                <a:solidFill>
                  <a:schemeClr val="bg2"/>
                </a:solidFill>
                <a:latin typeface="Arial" charset="0"/>
                <a:ea typeface="ＭＳ Ｐゴシック" charset="0"/>
              </a:defRPr>
            </a:lvl4pPr>
            <a:lvl5pPr marL="2198671" indent="-244296" eaLnBrk="0" hangingPunct="0">
              <a:defRPr sz="1300">
                <a:solidFill>
                  <a:schemeClr val="bg2"/>
                </a:solidFill>
                <a:latin typeface="Arial" charset="0"/>
                <a:ea typeface="ＭＳ Ｐゴシック" charset="0"/>
              </a:defRPr>
            </a:lvl5pPr>
            <a:lvl6pPr marL="2687264" indent="-244296" eaLnBrk="0" fontAlgn="base" hangingPunct="0">
              <a:spcBef>
                <a:spcPct val="0"/>
              </a:spcBef>
              <a:spcAft>
                <a:spcPct val="0"/>
              </a:spcAft>
              <a:defRPr sz="1300">
                <a:solidFill>
                  <a:schemeClr val="bg2"/>
                </a:solidFill>
                <a:latin typeface="Arial" charset="0"/>
                <a:ea typeface="ＭＳ Ｐゴシック" charset="0"/>
              </a:defRPr>
            </a:lvl6pPr>
            <a:lvl7pPr marL="3175857" indent="-244296" eaLnBrk="0" fontAlgn="base" hangingPunct="0">
              <a:spcBef>
                <a:spcPct val="0"/>
              </a:spcBef>
              <a:spcAft>
                <a:spcPct val="0"/>
              </a:spcAft>
              <a:defRPr sz="1300">
                <a:solidFill>
                  <a:schemeClr val="bg2"/>
                </a:solidFill>
                <a:latin typeface="Arial" charset="0"/>
                <a:ea typeface="ＭＳ Ｐゴシック" charset="0"/>
              </a:defRPr>
            </a:lvl7pPr>
            <a:lvl8pPr marL="3664451" indent="-244296" eaLnBrk="0" fontAlgn="base" hangingPunct="0">
              <a:spcBef>
                <a:spcPct val="0"/>
              </a:spcBef>
              <a:spcAft>
                <a:spcPct val="0"/>
              </a:spcAft>
              <a:defRPr sz="1300">
                <a:solidFill>
                  <a:schemeClr val="bg2"/>
                </a:solidFill>
                <a:latin typeface="Arial" charset="0"/>
                <a:ea typeface="ＭＳ Ｐゴシック" charset="0"/>
              </a:defRPr>
            </a:lvl8pPr>
            <a:lvl9pPr marL="4153044" indent="-244296" eaLnBrk="0" fontAlgn="base" hangingPunct="0">
              <a:spcBef>
                <a:spcPct val="0"/>
              </a:spcBef>
              <a:spcAft>
                <a:spcPct val="0"/>
              </a:spcAft>
              <a:defRPr sz="1300">
                <a:solidFill>
                  <a:schemeClr val="bg2"/>
                </a:solidFill>
                <a:latin typeface="Arial" charset="0"/>
                <a:ea typeface="ＭＳ Ｐゴシック" charset="0"/>
              </a:defRPr>
            </a:lvl9pPr>
          </a:lstStyle>
          <a:p>
            <a:fld id="{CD2DC9AE-19BB-884B-824D-807EEF7ABFCF}" type="slidenum">
              <a:rPr lang="en-GB" sz="1100">
                <a:solidFill>
                  <a:schemeClr val="bg1"/>
                </a:solidFill>
              </a:rPr>
              <a:pPr/>
              <a:t>29</a:t>
            </a:fld>
            <a:r>
              <a:rPr lang="en-GB" sz="1100" dirty="0">
                <a:solidFill>
                  <a:schemeClr val="bg1"/>
                </a:solidFill>
              </a:rPr>
              <a:t> </a:t>
            </a:r>
          </a:p>
        </p:txBody>
      </p:sp>
      <p:sp>
        <p:nvSpPr>
          <p:cNvPr id="105477" name="Rectangle 3"/>
          <p:cNvSpPr>
            <a:spLocks noChangeArrowheads="1"/>
          </p:cNvSpPr>
          <p:nvPr/>
        </p:nvSpPr>
        <p:spPr bwMode="auto">
          <a:xfrm>
            <a:off x="205316" y="20358"/>
            <a:ext cx="8056106" cy="429233"/>
          </a:xfrm>
          <a:prstGeom prst="rect">
            <a:avLst/>
          </a:prstGeom>
          <a:solidFill>
            <a:schemeClr val="bg1"/>
          </a:solidFill>
          <a:ln>
            <a:noFill/>
          </a:ln>
          <a:extLst/>
        </p:spPr>
        <p:txBody>
          <a:bodyPr lIns="97719" tIns="48859" rIns="97719" bIns="48859"/>
          <a:lstStyle/>
          <a:p>
            <a:pPr defTabSz="956829" eaLnBrk="0" hangingPunct="0">
              <a:buClr>
                <a:srgbClr val="000000"/>
              </a:buClr>
              <a:defRPr/>
            </a:pPr>
            <a:r>
              <a:rPr lang="en-US" sz="2200" b="1" dirty="0" smtClean="0">
                <a:solidFill>
                  <a:srgbClr val="FF0000"/>
                </a:solidFill>
              </a:rPr>
              <a:t>Beef</a:t>
            </a:r>
          </a:p>
          <a:p>
            <a:pPr defTabSz="956829" eaLnBrk="0" hangingPunct="0">
              <a:buClr>
                <a:srgbClr val="000000"/>
              </a:buClr>
              <a:defRPr/>
            </a:pPr>
            <a:r>
              <a:rPr lang="en-US" sz="2200" b="1" dirty="0" smtClean="0">
                <a:solidFill>
                  <a:srgbClr val="283F19"/>
                </a:solidFill>
              </a:rPr>
              <a:t>Halal </a:t>
            </a:r>
            <a:r>
              <a:rPr lang="en-US" sz="2200" b="1" dirty="0">
                <a:solidFill>
                  <a:srgbClr val="283F19"/>
                </a:solidFill>
              </a:rPr>
              <a:t>Certified Beef Private Investment by Famag-Jal Farms will Transform the Beef Industry </a:t>
            </a:r>
          </a:p>
          <a:p>
            <a:pPr defTabSz="956829" eaLnBrk="0" hangingPunct="0">
              <a:buClr>
                <a:srgbClr val="000000"/>
              </a:buClr>
              <a:defRPr/>
            </a:pPr>
            <a:endParaRPr lang="en-US" sz="2400" b="1" dirty="0">
              <a:solidFill>
                <a:schemeClr val="bg2">
                  <a:lumMod val="75000"/>
                </a:schemeClr>
              </a:solidFill>
            </a:endParaRPr>
          </a:p>
        </p:txBody>
      </p:sp>
      <p:sp>
        <p:nvSpPr>
          <p:cNvPr id="4" name="TextBox 3"/>
          <p:cNvSpPr txBox="1"/>
          <p:nvPr/>
        </p:nvSpPr>
        <p:spPr>
          <a:xfrm>
            <a:off x="245489" y="1376313"/>
            <a:ext cx="3746198" cy="2520361"/>
          </a:xfrm>
          <a:prstGeom prst="rect">
            <a:avLst/>
          </a:prstGeom>
          <a:noFill/>
        </p:spPr>
        <p:txBody>
          <a:bodyPr wrap="square" lIns="97719" tIns="48859" rIns="97719" bIns="48859">
            <a:spAutoFit/>
          </a:bodyPr>
          <a:lstStyle/>
          <a:p>
            <a:pPr marL="305370" indent="-305370" eaLnBrk="0" hangingPunct="0">
              <a:spcAft>
                <a:spcPts val="641"/>
              </a:spcAft>
              <a:buClr>
                <a:schemeClr val="tx1"/>
              </a:buClr>
              <a:buFont typeface="Arial"/>
              <a:buChar char="•"/>
              <a:defRPr/>
            </a:pPr>
            <a:r>
              <a:rPr lang="en-US" sz="1700" b="1" dirty="0">
                <a:solidFill>
                  <a:srgbClr val="FF0000"/>
                </a:solidFill>
                <a:latin typeface="Arial" pitchFamily="34" charset="0"/>
                <a:ea typeface="ＭＳ Ｐゴシック" pitchFamily="34" charset="-128"/>
                <a:cs typeface="+mn-cs"/>
              </a:rPr>
              <a:t>$</a:t>
            </a:r>
            <a:r>
              <a:rPr lang="en-US" sz="1700" b="1" dirty="0" smtClean="0">
                <a:solidFill>
                  <a:srgbClr val="FF0000"/>
                </a:solidFill>
                <a:latin typeface="Arial" pitchFamily="34" charset="0"/>
                <a:ea typeface="ＭＳ Ｐゴシック" pitchFamily="34" charset="-128"/>
                <a:cs typeface="+mn-cs"/>
              </a:rPr>
              <a:t>6.3 </a:t>
            </a:r>
            <a:r>
              <a:rPr lang="en-US" sz="1700" b="1" dirty="0">
                <a:solidFill>
                  <a:srgbClr val="FF0000"/>
                </a:solidFill>
                <a:latin typeface="Arial" pitchFamily="34" charset="0"/>
                <a:ea typeface="ＭＳ Ｐゴシック" pitchFamily="34" charset="-128"/>
                <a:cs typeface="+mn-cs"/>
              </a:rPr>
              <a:t>million </a:t>
            </a:r>
            <a:r>
              <a:rPr lang="en-US" sz="1700" dirty="0">
                <a:solidFill>
                  <a:schemeClr val="tx1"/>
                </a:solidFill>
                <a:latin typeface="Arial" pitchFamily="34" charset="0"/>
                <a:ea typeface="ＭＳ Ｐゴシック" pitchFamily="34" charset="-128"/>
                <a:cs typeface="+mn-cs"/>
              </a:rPr>
              <a:t>investment in Halal Certified processing </a:t>
            </a:r>
            <a:r>
              <a:rPr lang="en-US" sz="1700" dirty="0" smtClean="0">
                <a:solidFill>
                  <a:schemeClr val="tx1"/>
                </a:solidFill>
                <a:latin typeface="Arial" pitchFamily="34" charset="0"/>
                <a:ea typeface="ＭＳ Ｐゴシック" pitchFamily="34" charset="-128"/>
                <a:cs typeface="+mn-cs"/>
              </a:rPr>
              <a:t>plan</a:t>
            </a:r>
          </a:p>
          <a:p>
            <a:pPr marL="305370" indent="-305370" eaLnBrk="0" hangingPunct="0">
              <a:spcAft>
                <a:spcPts val="641"/>
              </a:spcAft>
              <a:buFont typeface="Arial"/>
              <a:buChar char="•"/>
              <a:defRPr/>
            </a:pPr>
            <a:r>
              <a:rPr lang="en-US" sz="1700" dirty="0" smtClean="0">
                <a:solidFill>
                  <a:schemeClr val="tx1"/>
                </a:solidFill>
                <a:latin typeface="Arial" pitchFamily="34" charset="0"/>
                <a:ea typeface="ＭＳ Ｐゴシック" pitchFamily="34" charset="-128"/>
                <a:cs typeface="+mn-cs"/>
              </a:rPr>
              <a:t>State</a:t>
            </a:r>
            <a:r>
              <a:rPr lang="en-US" sz="1700" dirty="0">
                <a:solidFill>
                  <a:schemeClr val="tx1"/>
                </a:solidFill>
                <a:latin typeface="Arial" pitchFamily="34" charset="0"/>
                <a:ea typeface="ＭＳ Ｐゴシック" pitchFamily="34" charset="-128"/>
                <a:cs typeface="+mn-cs"/>
              </a:rPr>
              <a:t>-of-the-Art Abattoir facility launched in September 2013 with capacity / day for: </a:t>
            </a:r>
          </a:p>
          <a:p>
            <a:pPr marL="792268" lvl="1" indent="-305370" eaLnBrk="0" hangingPunct="0">
              <a:spcAft>
                <a:spcPts val="641"/>
              </a:spcAft>
              <a:buFontTx/>
              <a:buChar char="-"/>
              <a:defRPr/>
            </a:pPr>
            <a:r>
              <a:rPr lang="en-US" sz="1700" dirty="0">
                <a:solidFill>
                  <a:schemeClr val="tx1"/>
                </a:solidFill>
                <a:latin typeface="Arial" pitchFamily="34" charset="0"/>
                <a:ea typeface="ＭＳ Ｐゴシック" pitchFamily="34" charset="-128"/>
                <a:cs typeface="+mn-cs"/>
              </a:rPr>
              <a:t>300 Cows</a:t>
            </a:r>
          </a:p>
          <a:p>
            <a:pPr marL="792268" lvl="1" indent="-305370" eaLnBrk="0" hangingPunct="0">
              <a:spcAft>
                <a:spcPts val="641"/>
              </a:spcAft>
              <a:buFontTx/>
              <a:buChar char="-"/>
              <a:defRPr/>
            </a:pPr>
            <a:r>
              <a:rPr lang="en-US" sz="1700" dirty="0">
                <a:solidFill>
                  <a:schemeClr val="tx1"/>
                </a:solidFill>
                <a:latin typeface="Arial" pitchFamily="34" charset="0"/>
                <a:ea typeface="ＭＳ Ｐゴシック" pitchFamily="34" charset="-128"/>
                <a:cs typeface="+mn-cs"/>
              </a:rPr>
              <a:t>890 Sheep </a:t>
            </a:r>
          </a:p>
          <a:p>
            <a:pPr marL="792268" lvl="1" indent="-305370" eaLnBrk="0" hangingPunct="0">
              <a:spcAft>
                <a:spcPts val="641"/>
              </a:spcAft>
              <a:buFontTx/>
              <a:buChar char="-"/>
              <a:defRPr/>
            </a:pPr>
            <a:r>
              <a:rPr lang="en-US" sz="1700" dirty="0">
                <a:solidFill>
                  <a:schemeClr val="tx1"/>
                </a:solidFill>
                <a:latin typeface="Arial" pitchFamily="34" charset="0"/>
                <a:ea typeface="ＭＳ Ｐゴシック" pitchFamily="34" charset="-128"/>
                <a:cs typeface="+mn-cs"/>
              </a:rPr>
              <a:t>1870 Goats </a:t>
            </a:r>
          </a:p>
        </p:txBody>
      </p:sp>
      <p:pic>
        <p:nvPicPr>
          <p:cNvPr id="5" name="Picture 4"/>
          <p:cNvPicPr>
            <a:picLocks noChangeAspect="1"/>
          </p:cNvPicPr>
          <p:nvPr/>
        </p:nvPicPr>
        <p:blipFill>
          <a:blip r:embed="rId2" cstate="print"/>
          <a:stretch>
            <a:fillRect/>
          </a:stretch>
        </p:blipFill>
        <p:spPr>
          <a:xfrm>
            <a:off x="4315292" y="1305760"/>
            <a:ext cx="5265762" cy="3635893"/>
          </a:xfrm>
          <a:prstGeom prst="rect">
            <a:avLst/>
          </a:prstGeom>
        </p:spPr>
      </p:pic>
      <p:pic>
        <p:nvPicPr>
          <p:cNvPr id="121857" name="Picture 2" descr="C:\Users\Dr. Akinwumi Adesina\AppData\Local\Microsoft\Windows\Temporary Internet Files\Content.IE5\A1P0WE2S\DSC_0621.JPG"/>
          <p:cNvPicPr>
            <a:picLocks noChangeAspect="1" noChangeArrowheads="1"/>
          </p:cNvPicPr>
          <p:nvPr/>
        </p:nvPicPr>
        <p:blipFill>
          <a:blip r:embed="rId3" cstate="email">
            <a:extLst>
              <a:ext uri="{28A0092B-C50C-407E-A947-70E740481C1C}">
                <a14:useLocalDpi xmlns:a14="http://schemas.microsoft.com/office/drawing/2010/main" val="0"/>
              </a:ext>
            </a:extLst>
          </a:blip>
          <a:srcRect t="19273" b="10281"/>
          <a:stretch>
            <a:fillRect/>
          </a:stretch>
        </p:blipFill>
        <p:spPr bwMode="auto">
          <a:xfrm>
            <a:off x="363941" y="4013455"/>
            <a:ext cx="6331510" cy="265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83" descr="image00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404055" y="190170"/>
            <a:ext cx="1320722" cy="623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3660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929" name="Object 2"/>
          <p:cNvGraphicFramePr>
            <a:graphicFrameLocks noChangeAspect="1"/>
          </p:cNvGraphicFramePr>
          <p:nvPr>
            <p:custDataLst>
              <p:tags r:id="rId2"/>
            </p:custDataLst>
          </p:nvPr>
        </p:nvGraphicFramePr>
        <p:xfrm>
          <a:off x="1756" y="1626"/>
          <a:ext cx="1754" cy="1619"/>
        </p:xfrm>
        <a:graphic>
          <a:graphicData uri="http://schemas.openxmlformats.org/presentationml/2006/ole">
            <mc:AlternateContent xmlns:mc="http://schemas.openxmlformats.org/markup-compatibility/2006">
              <mc:Choice xmlns:v="urn:schemas-microsoft-com:vml" Requires="v">
                <p:oleObj spid="_x0000_s558329" name="think-cell Slide" r:id="rId27" imgW="270" imgH="270" progId="">
                  <p:embed/>
                </p:oleObj>
              </mc:Choice>
              <mc:Fallback>
                <p:oleObj name="think-cell Slide" r:id="rId27" imgW="270" imgH="270" progId="">
                  <p:embed/>
                  <p:pic>
                    <p:nvPicPr>
                      <p:cNvPr id="0" name=""/>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756" y="1626"/>
                        <a:ext cx="1754"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4930" name="Rectangle 2" hidden="1"/>
          <p:cNvSpPr>
            <a:spLocks noChangeArrowheads="1"/>
          </p:cNvSpPr>
          <p:nvPr>
            <p:custDataLst>
              <p:tags r:id="rId3"/>
            </p:custDataLst>
          </p:nvPr>
        </p:nvSpPr>
        <p:spPr bwMode="auto">
          <a:xfrm>
            <a:off x="6" y="6"/>
            <a:ext cx="171973" cy="158735"/>
          </a:xfrm>
          <a:prstGeom prst="rect">
            <a:avLst/>
          </a:prstGeom>
          <a:solidFill>
            <a:srgbClr val="FFFF99"/>
          </a:solidFill>
          <a:ln w="9525">
            <a:solidFill>
              <a:schemeClr val="tx1"/>
            </a:solidFill>
            <a:round/>
            <a:headEnd/>
            <a:tailEnd/>
          </a:ln>
        </p:spPr>
        <p:txBody>
          <a:bodyPr wrap="none" lIns="0" tIns="0" rIns="0" bIns="0"/>
          <a:lstStyle/>
          <a:p>
            <a:pPr defTabSz="936470">
              <a:buClr>
                <a:schemeClr val="tx2"/>
              </a:buClr>
            </a:pPr>
            <a:endParaRPr lang="en-US" sz="1100" dirty="0">
              <a:latin typeface="Calibri" charset="0"/>
              <a:sym typeface="Calibri" charset="0"/>
            </a:endParaRPr>
          </a:p>
        </p:txBody>
      </p:sp>
      <p:sp>
        <p:nvSpPr>
          <p:cNvPr id="124932" name="Title 1"/>
          <p:cNvSpPr>
            <a:spLocks noGrp="1"/>
          </p:cNvSpPr>
          <p:nvPr>
            <p:ph type="title"/>
          </p:nvPr>
        </p:nvSpPr>
        <p:spPr>
          <a:xfrm>
            <a:off x="0" y="664397"/>
            <a:ext cx="9491861" cy="1179174"/>
          </a:xfrm>
        </p:spPr>
        <p:txBody>
          <a:bodyPr/>
          <a:lstStyle/>
          <a:p>
            <a:r>
              <a:rPr lang="en-ZA" sz="2400" dirty="0">
                <a:latin typeface="Arial" charset="0"/>
                <a:ea typeface="ＭＳ Ｐゴシック" charset="0"/>
              </a:rPr>
              <a:t>We are Acutely Aware of the Challenges Facing Private Sector Agribusiness Investors </a:t>
            </a:r>
            <a:br>
              <a:rPr lang="en-ZA" sz="2400" dirty="0">
                <a:latin typeface="Arial" charset="0"/>
                <a:ea typeface="ＭＳ Ｐゴシック" charset="0"/>
              </a:rPr>
            </a:br>
            <a:r>
              <a:rPr lang="en-ZA" u="sng" dirty="0" smtClean="0">
                <a:solidFill>
                  <a:schemeClr val="bg2"/>
                </a:solidFill>
                <a:latin typeface="Arial" charset="0"/>
                <a:ea typeface="ＭＳ Ｐゴシック" charset="0"/>
              </a:rPr>
              <a:t>Infrastructure</a:t>
            </a:r>
            <a:r>
              <a:rPr lang="en-ZA" dirty="0">
                <a:solidFill>
                  <a:schemeClr val="bg2"/>
                </a:solidFill>
                <a:latin typeface="Arial" charset="0"/>
                <a:ea typeface="ＭＳ Ｐゴシック" charset="0"/>
              </a:rPr>
              <a:t>, </a:t>
            </a:r>
            <a:r>
              <a:rPr lang="en-ZA" u="sng" dirty="0">
                <a:solidFill>
                  <a:schemeClr val="bg2"/>
                </a:solidFill>
                <a:latin typeface="Arial" charset="0"/>
                <a:ea typeface="ＭＳ Ｐゴシック" charset="0"/>
              </a:rPr>
              <a:t>Financing</a:t>
            </a:r>
            <a:r>
              <a:rPr lang="en-ZA" dirty="0">
                <a:solidFill>
                  <a:schemeClr val="bg2"/>
                </a:solidFill>
                <a:latin typeface="Arial" charset="0"/>
                <a:ea typeface="ＭＳ Ｐゴシック" charset="0"/>
              </a:rPr>
              <a:t> and </a:t>
            </a:r>
            <a:r>
              <a:rPr lang="en-ZA" u="sng" dirty="0">
                <a:solidFill>
                  <a:schemeClr val="bg2"/>
                </a:solidFill>
                <a:latin typeface="Arial" charset="0"/>
                <a:ea typeface="ＭＳ Ｐゴシック" charset="0"/>
              </a:rPr>
              <a:t>Supply Security </a:t>
            </a:r>
            <a:r>
              <a:rPr lang="en-ZA" dirty="0">
                <a:solidFill>
                  <a:schemeClr val="bg2"/>
                </a:solidFill>
                <a:latin typeface="Arial" charset="0"/>
                <a:ea typeface="ＭＳ Ｐゴシック" charset="0"/>
              </a:rPr>
              <a:t>are the </a:t>
            </a:r>
            <a:r>
              <a:rPr lang="en-ZA" dirty="0" smtClean="0">
                <a:solidFill>
                  <a:schemeClr val="bg2"/>
                </a:solidFill>
                <a:latin typeface="Arial" charset="0"/>
                <a:ea typeface="ＭＳ Ｐゴシック" charset="0"/>
              </a:rPr>
              <a:t>Most </a:t>
            </a:r>
            <a:r>
              <a:rPr lang="en-ZA" dirty="0">
                <a:solidFill>
                  <a:schemeClr val="bg2"/>
                </a:solidFill>
                <a:latin typeface="Arial" charset="0"/>
                <a:ea typeface="ＭＳ Ｐゴシック" charset="0"/>
              </a:rPr>
              <a:t>C</a:t>
            </a:r>
            <a:r>
              <a:rPr lang="en-ZA" dirty="0" smtClean="0">
                <a:solidFill>
                  <a:schemeClr val="bg2"/>
                </a:solidFill>
                <a:latin typeface="Arial" charset="0"/>
                <a:ea typeface="ＭＳ Ｐゴシック" charset="0"/>
              </a:rPr>
              <a:t>ommon </a:t>
            </a:r>
            <a:r>
              <a:rPr lang="en-ZA" dirty="0">
                <a:solidFill>
                  <a:schemeClr val="bg2"/>
                </a:solidFill>
                <a:latin typeface="Arial" charset="0"/>
                <a:ea typeface="ＭＳ Ｐゴシック" charset="0"/>
              </a:rPr>
              <a:t>C</a:t>
            </a:r>
            <a:r>
              <a:rPr lang="en-ZA" dirty="0" smtClean="0">
                <a:solidFill>
                  <a:schemeClr val="bg2"/>
                </a:solidFill>
                <a:latin typeface="Arial" charset="0"/>
                <a:ea typeface="ＭＳ Ｐゴシック" charset="0"/>
              </a:rPr>
              <a:t>hallenges </a:t>
            </a:r>
            <a:r>
              <a:rPr lang="en-ZA" dirty="0">
                <a:solidFill>
                  <a:schemeClr val="bg2"/>
                </a:solidFill>
                <a:latin typeface="Arial" charset="0"/>
                <a:ea typeface="ＭＳ Ｐゴシック" charset="0"/>
              </a:rPr>
              <a:t>C</a:t>
            </a:r>
            <a:r>
              <a:rPr lang="en-ZA" dirty="0" smtClean="0">
                <a:solidFill>
                  <a:schemeClr val="bg2"/>
                </a:solidFill>
                <a:latin typeface="Arial" charset="0"/>
                <a:ea typeface="ＭＳ Ｐゴシック" charset="0"/>
              </a:rPr>
              <a:t>ited </a:t>
            </a:r>
            <a:r>
              <a:rPr lang="en-ZA" dirty="0">
                <a:solidFill>
                  <a:schemeClr val="bg2"/>
                </a:solidFill>
                <a:latin typeface="Arial" charset="0"/>
                <a:ea typeface="ＭＳ Ｐゴシック" charset="0"/>
              </a:rPr>
              <a:t>by </a:t>
            </a:r>
            <a:r>
              <a:rPr lang="en-ZA" dirty="0" smtClean="0">
                <a:solidFill>
                  <a:schemeClr val="bg2"/>
                </a:solidFill>
                <a:latin typeface="Arial" charset="0"/>
                <a:ea typeface="ＭＳ Ｐゴシック" charset="0"/>
              </a:rPr>
              <a:t>Private </a:t>
            </a:r>
            <a:r>
              <a:rPr lang="en-ZA" dirty="0">
                <a:solidFill>
                  <a:schemeClr val="bg2"/>
                </a:solidFill>
                <a:latin typeface="Arial" charset="0"/>
                <a:ea typeface="ＭＳ Ｐゴシック" charset="0"/>
              </a:rPr>
              <a:t>S</a:t>
            </a:r>
            <a:r>
              <a:rPr lang="en-ZA" dirty="0" smtClean="0">
                <a:solidFill>
                  <a:schemeClr val="bg2"/>
                </a:solidFill>
                <a:latin typeface="Arial" charset="0"/>
                <a:ea typeface="ＭＳ Ｐゴシック" charset="0"/>
              </a:rPr>
              <a:t>ector</a:t>
            </a:r>
            <a:endParaRPr lang="en-ZA" dirty="0">
              <a:solidFill>
                <a:schemeClr val="bg2"/>
              </a:solidFill>
              <a:latin typeface="Arial" charset="0"/>
              <a:ea typeface="ＭＳ Ｐゴシック" charset="0"/>
            </a:endParaRPr>
          </a:p>
        </p:txBody>
      </p:sp>
      <p:sp>
        <p:nvSpPr>
          <p:cNvPr id="124933" name="TextBox 14"/>
          <p:cNvSpPr txBox="1">
            <a:spLocks noChangeArrowheads="1"/>
          </p:cNvSpPr>
          <p:nvPr/>
        </p:nvSpPr>
        <p:spPr bwMode="auto">
          <a:xfrm>
            <a:off x="394422" y="2095794"/>
            <a:ext cx="8884691" cy="31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7882" tIns="47882" rIns="47882" bIns="47882">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spcBef>
                <a:spcPts val="415"/>
              </a:spcBef>
            </a:pPr>
            <a:r>
              <a:rPr lang="en-GB" sz="1400" b="1" u="sng" dirty="0"/>
              <a:t>% of the 75 Respondents Citing Challenges, by Category</a:t>
            </a:r>
            <a:r>
              <a:rPr lang="en-GB" sz="1400" b="1" u="sng" baseline="30000" dirty="0"/>
              <a:t>1</a:t>
            </a:r>
          </a:p>
        </p:txBody>
      </p:sp>
      <p:graphicFrame>
        <p:nvGraphicFramePr>
          <p:cNvPr id="124934" name="Object 3"/>
          <p:cNvGraphicFramePr>
            <a:graphicFrameLocks/>
          </p:cNvGraphicFramePr>
          <p:nvPr>
            <p:custDataLst>
              <p:tags r:id="rId4"/>
            </p:custDataLst>
            <p:extLst>
              <p:ext uri="{D42A27DB-BD31-4B8C-83A1-F6EECF244321}">
                <p14:modId xmlns:p14="http://schemas.microsoft.com/office/powerpoint/2010/main" val="184567822"/>
              </p:ext>
            </p:extLst>
          </p:nvPr>
        </p:nvGraphicFramePr>
        <p:xfrm>
          <a:off x="398833" y="2758318"/>
          <a:ext cx="9094787" cy="3225800"/>
        </p:xfrm>
        <a:graphic>
          <a:graphicData uri="http://schemas.openxmlformats.org/presentationml/2006/ole">
            <mc:AlternateContent xmlns:mc="http://schemas.openxmlformats.org/markup-compatibility/2006">
              <mc:Choice xmlns:v="urn:schemas-microsoft-com:vml" Requires="v">
                <p:oleObj spid="_x0000_s558330" name="Chart" r:id="rId29" imgW="8394700" imgH="3225800" progId="MSGraph.Chart.8">
                  <p:embed followColorScheme="full"/>
                </p:oleObj>
              </mc:Choice>
              <mc:Fallback>
                <p:oleObj name="Chart" r:id="rId29" imgW="8394700" imgH="3225800" progId="MSGraph.Chart.8">
                  <p:embed followColorScheme="full"/>
                  <p:pic>
                    <p:nvPicPr>
                      <p:cNvPr id="0" name=""/>
                      <p:cNvPicPr>
                        <a:picLocks noChangeArrowheads="1"/>
                      </p:cNvPicPr>
                      <p:nvPr/>
                    </p:nvPicPr>
                    <p:blipFill>
                      <a:blip r:embed="rId30"/>
                      <a:srcRect/>
                      <a:stretch>
                        <a:fillRect/>
                      </a:stretch>
                    </p:blipFill>
                    <p:spPr bwMode="auto">
                      <a:xfrm>
                        <a:off x="398833" y="2758318"/>
                        <a:ext cx="9094787" cy="322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6"/>
          <p:cNvSpPr/>
          <p:nvPr>
            <p:custDataLst>
              <p:tags r:id="rId5"/>
            </p:custDataLst>
          </p:nvPr>
        </p:nvSpPr>
        <p:spPr bwMode="auto">
          <a:xfrm>
            <a:off x="8491562" y="5930816"/>
            <a:ext cx="1307347" cy="66571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fld id="{98BE7642-31AB-AD4A-969C-A8684F0FF3ED}" type="datetime'''''Com''''p''''et''it''''''''''ive ''''En''viron''''me''nt'">
              <a:rPr lang="en-US">
                <a:solidFill>
                  <a:schemeClr val="tx1"/>
                </a:solidFill>
                <a:latin typeface="Arial" charset="0"/>
                <a:ea typeface="ＭＳ Ｐゴシック" charset="0"/>
                <a:cs typeface="ＭＳ Ｐゴシック" charset="0"/>
              </a:rPr>
              <a:pPr algn="ctr">
                <a:defRPr/>
              </a:pPr>
              <a:t>Competitive Environment</a:t>
            </a:fld>
            <a:endParaRPr lang="en-US" dirty="0">
              <a:solidFill>
                <a:schemeClr val="tx1"/>
              </a:solidFill>
              <a:latin typeface="Calibri" charset="0"/>
              <a:ea typeface="ＭＳ Ｐゴシック" charset="0"/>
              <a:cs typeface="ＭＳ Ｐゴシック" charset="0"/>
              <a:sym typeface="Calibri" charset="0"/>
            </a:endParaRPr>
          </a:p>
        </p:txBody>
      </p:sp>
      <p:sp>
        <p:nvSpPr>
          <p:cNvPr id="11" name="Rectangle 10"/>
          <p:cNvSpPr/>
          <p:nvPr>
            <p:custDataLst>
              <p:tags r:id="rId6"/>
            </p:custDataLst>
          </p:nvPr>
        </p:nvSpPr>
        <p:spPr bwMode="gray">
          <a:xfrm>
            <a:off x="8832005" y="5655460"/>
            <a:ext cx="214089" cy="15225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1619" tIns="0" rIns="21619" bIns="0" anchor="b"/>
          <a:lstStyle/>
          <a:p>
            <a:pPr algn="ctr">
              <a:defRPr/>
            </a:pPr>
            <a:fld id="{FF61663C-969A-0E4F-8439-0E4C192D0586}" type="datetime'''''''''''''''''''''''''5''''''''''''''''''''%'''''''''''''">
              <a:rPr lang="en-US" sz="1100">
                <a:solidFill>
                  <a:schemeClr val="tx1"/>
                </a:solidFill>
                <a:latin typeface="Arial" charset="0"/>
                <a:ea typeface="ＭＳ Ｐゴシック" charset="0"/>
                <a:cs typeface="ＭＳ Ｐゴシック" charset="0"/>
              </a:rPr>
              <a:pPr algn="ctr">
                <a:defRPr/>
              </a:pPr>
              <a:t>5%</a:t>
            </a:fld>
            <a:endParaRPr lang="en-US" sz="1100" dirty="0">
              <a:solidFill>
                <a:schemeClr val="tx1"/>
              </a:solidFill>
              <a:latin typeface="Calibri" charset="0"/>
              <a:ea typeface="ＭＳ Ｐゴシック" charset="0"/>
              <a:cs typeface="ＭＳ Ｐゴシック" charset="0"/>
              <a:sym typeface="Calibri" charset="0"/>
            </a:endParaRPr>
          </a:p>
        </p:txBody>
      </p:sp>
      <p:sp>
        <p:nvSpPr>
          <p:cNvPr id="34" name="Rectangle 33"/>
          <p:cNvSpPr/>
          <p:nvPr>
            <p:custDataLst>
              <p:tags r:id="rId7"/>
            </p:custDataLst>
          </p:nvPr>
        </p:nvSpPr>
        <p:spPr bwMode="auto">
          <a:xfrm>
            <a:off x="7429894" y="5950259"/>
            <a:ext cx="1289797" cy="566911"/>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fld id="{3991F569-6A41-A54C-BBEA-5D40FFB98417}" type="datetime'G''''ov''e''rn''m''e''n''''t ''Co''''''''''''or''dinati''o''n'">
              <a:rPr lang="en-US">
                <a:solidFill>
                  <a:schemeClr val="tx1"/>
                </a:solidFill>
                <a:latin typeface="Arial" charset="0"/>
                <a:ea typeface="ＭＳ Ｐゴシック" charset="0"/>
                <a:cs typeface="ＭＳ Ｐゴシック" charset="0"/>
              </a:rPr>
              <a:pPr algn="ctr">
                <a:defRPr/>
              </a:pPr>
              <a:t>Government Coordination</a:t>
            </a:fld>
            <a:endParaRPr lang="en-GB" dirty="0">
              <a:solidFill>
                <a:schemeClr val="tx1"/>
              </a:solidFill>
              <a:latin typeface="Arial" charset="0"/>
              <a:ea typeface="ＭＳ Ｐゴシック" charset="0"/>
              <a:cs typeface="ＭＳ Ｐゴシック" charset="0"/>
              <a:sym typeface="+mn-lt" charset="0"/>
            </a:endParaRPr>
          </a:p>
        </p:txBody>
      </p:sp>
      <p:sp>
        <p:nvSpPr>
          <p:cNvPr id="57" name="Rectangle 56"/>
          <p:cNvSpPr/>
          <p:nvPr>
            <p:custDataLst>
              <p:tags r:id="rId8"/>
            </p:custDataLst>
          </p:nvPr>
        </p:nvSpPr>
        <p:spPr bwMode="gray">
          <a:xfrm>
            <a:off x="7910718" y="5056154"/>
            <a:ext cx="284282" cy="15225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1619" tIns="0" rIns="21619" bIns="0" anchor="b"/>
          <a:lstStyle/>
          <a:p>
            <a:pPr algn="ctr">
              <a:defRPr/>
            </a:pPr>
            <a:fld id="{B7D9C932-23F2-CE4C-9ADF-DEEBD1108CC3}" type="datetime'''''''1''''''9''''''''''''''''''''''''''''%'''''''''''''''''''">
              <a:rPr lang="en-US" b="1">
                <a:solidFill>
                  <a:schemeClr val="tx1"/>
                </a:solidFill>
                <a:latin typeface="Arial" charset="0"/>
                <a:ea typeface="ＭＳ Ｐゴシック" charset="0"/>
                <a:cs typeface="ＭＳ Ｐゴシック" charset="0"/>
              </a:rPr>
              <a:pPr algn="ctr">
                <a:defRPr/>
              </a:pPr>
              <a:t>19%</a:t>
            </a:fld>
            <a:endParaRPr lang="en-GB" b="1" dirty="0">
              <a:solidFill>
                <a:schemeClr val="tx1"/>
              </a:solidFill>
              <a:latin typeface="Calibri" charset="0"/>
              <a:ea typeface="ＭＳ Ｐゴシック" charset="0"/>
              <a:cs typeface="ＭＳ Ｐゴシック" charset="0"/>
              <a:sym typeface="Calibri" charset="0"/>
            </a:endParaRPr>
          </a:p>
        </p:txBody>
      </p:sp>
      <p:sp>
        <p:nvSpPr>
          <p:cNvPr id="33" name="Rectangle 32"/>
          <p:cNvSpPr/>
          <p:nvPr>
            <p:custDataLst>
              <p:tags r:id="rId9"/>
            </p:custDataLst>
          </p:nvPr>
        </p:nvSpPr>
        <p:spPr bwMode="auto">
          <a:xfrm>
            <a:off x="7006985" y="5950259"/>
            <a:ext cx="489597" cy="28345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fld id="{610A185B-1DC2-0444-B6E1-F609C45A0B71}" type="datetime'''L''''''''''''''''''''''''''''an''''''''''''''''''''d'">
              <a:rPr lang="en-US">
                <a:solidFill>
                  <a:schemeClr val="tx1"/>
                </a:solidFill>
                <a:latin typeface="Arial" charset="0"/>
                <a:ea typeface="ＭＳ Ｐゴシック" charset="0"/>
                <a:cs typeface="ＭＳ Ｐゴシック" charset="0"/>
              </a:rPr>
              <a:pPr algn="ctr">
                <a:defRPr/>
              </a:pPr>
              <a:t>Land</a:t>
            </a:fld>
            <a:endParaRPr lang="en-GB" dirty="0">
              <a:solidFill>
                <a:schemeClr val="tx1"/>
              </a:solidFill>
              <a:latin typeface="Arial" charset="0"/>
              <a:ea typeface="ＭＳ Ｐゴシック" charset="0"/>
              <a:cs typeface="ＭＳ Ｐゴシック" charset="0"/>
              <a:sym typeface="+mn-lt" charset="0"/>
            </a:endParaRPr>
          </a:p>
        </p:txBody>
      </p:sp>
      <p:sp>
        <p:nvSpPr>
          <p:cNvPr id="56" name="Rectangle 55"/>
          <p:cNvSpPr/>
          <p:nvPr>
            <p:custDataLst>
              <p:tags r:id="rId10"/>
            </p:custDataLst>
          </p:nvPr>
        </p:nvSpPr>
        <p:spPr bwMode="gray">
          <a:xfrm>
            <a:off x="7022773" y="4818052"/>
            <a:ext cx="284282" cy="15225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1619" tIns="0" rIns="21619" bIns="0" anchor="b"/>
          <a:lstStyle/>
          <a:p>
            <a:pPr algn="ctr">
              <a:defRPr/>
            </a:pPr>
            <a:fld id="{9BFB8838-AE42-4640-ADE8-5C9238D87791}" type="datetime'''''''2''''''''''''''''''''4''''''''''''''''%'''''''''''''''''">
              <a:rPr lang="en-US" b="1">
                <a:solidFill>
                  <a:schemeClr val="tx1"/>
                </a:solidFill>
                <a:latin typeface="Arial" charset="0"/>
                <a:ea typeface="ＭＳ Ｐゴシック" charset="0"/>
                <a:cs typeface="ＭＳ Ｐゴシック" charset="0"/>
              </a:rPr>
              <a:pPr algn="ctr">
                <a:defRPr/>
              </a:pPr>
              <a:t>24%</a:t>
            </a:fld>
            <a:endParaRPr lang="en-GB" b="1" dirty="0">
              <a:solidFill>
                <a:schemeClr val="tx1"/>
              </a:solidFill>
              <a:latin typeface="Calibri" charset="0"/>
              <a:ea typeface="ＭＳ Ｐゴシック" charset="0"/>
              <a:cs typeface="ＭＳ Ｐゴシック" charset="0"/>
              <a:sym typeface="Calibri" charset="0"/>
            </a:endParaRPr>
          </a:p>
        </p:txBody>
      </p:sp>
      <p:sp>
        <p:nvSpPr>
          <p:cNvPr id="32" name="Rectangle 31"/>
          <p:cNvSpPr/>
          <p:nvPr>
            <p:custDataLst>
              <p:tags r:id="rId11"/>
            </p:custDataLst>
          </p:nvPr>
        </p:nvSpPr>
        <p:spPr bwMode="auto">
          <a:xfrm>
            <a:off x="5982164" y="5963211"/>
            <a:ext cx="942343" cy="66571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fld id="{0C889D3F-C656-EA42-B512-2590049A0DF2}" type="datetime'Inf''orma''ti''o''n ''''&amp; ''Co''''m''mu''''''''''nicati''on'''">
              <a:rPr lang="en-US">
                <a:solidFill>
                  <a:schemeClr val="tx1"/>
                </a:solidFill>
                <a:latin typeface="Arial" charset="0"/>
                <a:ea typeface="ＭＳ Ｐゴシック" charset="0"/>
                <a:cs typeface="ＭＳ Ｐゴシック" charset="0"/>
              </a:rPr>
              <a:pPr algn="ctr">
                <a:defRPr/>
              </a:pPr>
              <a:t>Information &amp; Communication</a:t>
            </a:fld>
            <a:endParaRPr lang="en-GB" dirty="0">
              <a:solidFill>
                <a:schemeClr val="tx1"/>
              </a:solidFill>
              <a:latin typeface="Arial" charset="0"/>
              <a:ea typeface="ＭＳ Ｐゴシック" charset="0"/>
              <a:cs typeface="ＭＳ Ｐゴシック" charset="0"/>
              <a:sym typeface="+mn-lt" charset="0"/>
            </a:endParaRPr>
          </a:p>
        </p:txBody>
      </p:sp>
      <p:sp>
        <p:nvSpPr>
          <p:cNvPr id="55" name="Rectangle 54"/>
          <p:cNvSpPr/>
          <p:nvPr>
            <p:custDataLst>
              <p:tags r:id="rId12"/>
            </p:custDataLst>
          </p:nvPr>
        </p:nvSpPr>
        <p:spPr bwMode="gray">
          <a:xfrm>
            <a:off x="6136584" y="4646359"/>
            <a:ext cx="282528" cy="15225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1619" tIns="0" rIns="21619" bIns="0" anchor="b"/>
          <a:lstStyle/>
          <a:p>
            <a:pPr algn="ctr">
              <a:defRPr/>
            </a:pPr>
            <a:fld id="{97EFD924-DB63-0442-B28F-DBA627224AAE}" type="datetime'''''''''''''''''''''''''2''''''8''''%'''''''''">
              <a:rPr lang="en-US">
                <a:solidFill>
                  <a:schemeClr val="tx1"/>
                </a:solidFill>
                <a:latin typeface="Arial" charset="0"/>
                <a:ea typeface="ＭＳ Ｐゴシック" charset="0"/>
                <a:cs typeface="ＭＳ Ｐゴシック" charset="0"/>
              </a:rPr>
              <a:pPr algn="ctr">
                <a:defRPr/>
              </a:pPr>
              <a:t>28%</a:t>
            </a:fld>
            <a:endParaRPr lang="en-GB" dirty="0">
              <a:solidFill>
                <a:schemeClr val="tx1"/>
              </a:solidFill>
              <a:latin typeface="Calibri" charset="0"/>
              <a:ea typeface="ＭＳ Ｐゴシック" charset="0"/>
              <a:cs typeface="ＭＳ Ｐゴシック" charset="0"/>
              <a:sym typeface="Calibri" charset="0"/>
            </a:endParaRPr>
          </a:p>
        </p:txBody>
      </p:sp>
      <p:sp>
        <p:nvSpPr>
          <p:cNvPr id="31" name="Rectangle 30"/>
          <p:cNvSpPr/>
          <p:nvPr>
            <p:custDataLst>
              <p:tags r:id="rId13"/>
            </p:custDataLst>
          </p:nvPr>
        </p:nvSpPr>
        <p:spPr bwMode="auto">
          <a:xfrm>
            <a:off x="4788877" y="5950259"/>
            <a:ext cx="1193282" cy="28345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fld id="{310E2441-40F6-424E-BC7F-FD98574574D2}" type="datetime'''''''G''''''''''''ov''''''''''e''rn''''''''''a''''nc''''e'">
              <a:rPr lang="en-US">
                <a:solidFill>
                  <a:schemeClr val="tx1"/>
                </a:solidFill>
                <a:latin typeface="Arial" charset="0"/>
                <a:ea typeface="ＭＳ Ｐゴシック" charset="0"/>
                <a:cs typeface="ＭＳ Ｐゴシック" charset="0"/>
              </a:rPr>
              <a:pPr algn="ctr">
                <a:defRPr/>
              </a:pPr>
              <a:t>Governance</a:t>
            </a:fld>
            <a:endParaRPr lang="en-GB" dirty="0">
              <a:solidFill>
                <a:schemeClr val="tx1"/>
              </a:solidFill>
              <a:latin typeface="Arial" charset="0"/>
              <a:ea typeface="ＭＳ Ｐゴシック" charset="0"/>
              <a:cs typeface="ＭＳ Ｐゴシック" charset="0"/>
              <a:sym typeface="+mn-lt" charset="0"/>
            </a:endParaRPr>
          </a:p>
        </p:txBody>
      </p:sp>
      <p:sp>
        <p:nvSpPr>
          <p:cNvPr id="54" name="Rectangle 53"/>
          <p:cNvSpPr/>
          <p:nvPr>
            <p:custDataLst>
              <p:tags r:id="rId14"/>
            </p:custDataLst>
          </p:nvPr>
        </p:nvSpPr>
        <p:spPr bwMode="gray">
          <a:xfrm>
            <a:off x="5253907" y="4170154"/>
            <a:ext cx="284282" cy="15225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1619" tIns="0" rIns="21619" bIns="0" anchor="b"/>
          <a:lstStyle/>
          <a:p>
            <a:pPr algn="ctr">
              <a:defRPr/>
            </a:pPr>
            <a:fld id="{BDCD535E-ADF1-4243-ABD5-FED0787B7915}" type="datetime'''''''''''3''''''''''9%'''''''''''''''''''''''">
              <a:rPr lang="en-US" b="1">
                <a:solidFill>
                  <a:schemeClr val="tx1"/>
                </a:solidFill>
                <a:latin typeface="Arial" charset="0"/>
                <a:ea typeface="ＭＳ Ｐゴシック" charset="0"/>
                <a:cs typeface="ＭＳ Ｐゴシック" charset="0"/>
              </a:rPr>
              <a:pPr algn="ctr">
                <a:defRPr/>
              </a:pPr>
              <a:t>39%</a:t>
            </a:fld>
            <a:endParaRPr lang="en-GB" b="1" dirty="0">
              <a:solidFill>
                <a:schemeClr val="tx1"/>
              </a:solidFill>
              <a:latin typeface="Calibri" charset="0"/>
              <a:ea typeface="ＭＳ Ｐゴシック" charset="0"/>
              <a:cs typeface="ＭＳ Ｐゴシック" charset="0"/>
              <a:sym typeface="Calibri" charset="0"/>
            </a:endParaRPr>
          </a:p>
        </p:txBody>
      </p:sp>
      <p:sp>
        <p:nvSpPr>
          <p:cNvPr id="29" name="Rectangle 28"/>
          <p:cNvSpPr/>
          <p:nvPr>
            <p:custDataLst>
              <p:tags r:id="rId15"/>
            </p:custDataLst>
          </p:nvPr>
        </p:nvSpPr>
        <p:spPr bwMode="auto">
          <a:xfrm>
            <a:off x="4088708" y="5950253"/>
            <a:ext cx="865129" cy="170074"/>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fld id="{B25A9122-3BF1-104B-8209-1AA4C586F246}" type="datetime'''H''um''''a''''''''n'''''' C''a''pita''l'''">
              <a:rPr lang="en-US">
                <a:solidFill>
                  <a:schemeClr val="tx1"/>
                </a:solidFill>
                <a:latin typeface="Arial" charset="0"/>
                <a:ea typeface="ＭＳ Ｐゴシック" charset="0"/>
                <a:cs typeface="ＭＳ Ｐゴシック" charset="0"/>
              </a:rPr>
              <a:pPr algn="ctr">
                <a:defRPr/>
              </a:pPr>
              <a:t>Human Capital</a:t>
            </a:fld>
            <a:endParaRPr lang="en-GB" dirty="0">
              <a:solidFill>
                <a:schemeClr val="tx1"/>
              </a:solidFill>
              <a:latin typeface="Arial" charset="0"/>
              <a:ea typeface="ＭＳ Ｐゴシック" charset="0"/>
              <a:cs typeface="ＭＳ Ｐゴシック" charset="0"/>
              <a:sym typeface="+mn-lt" charset="0"/>
            </a:endParaRPr>
          </a:p>
        </p:txBody>
      </p:sp>
      <p:sp>
        <p:nvSpPr>
          <p:cNvPr id="53" name="Rectangle 52"/>
          <p:cNvSpPr/>
          <p:nvPr>
            <p:custDataLst>
              <p:tags r:id="rId16"/>
            </p:custDataLst>
          </p:nvPr>
        </p:nvSpPr>
        <p:spPr bwMode="gray">
          <a:xfrm>
            <a:off x="4371231" y="3864022"/>
            <a:ext cx="284282" cy="15387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1619" tIns="0" rIns="21619" bIns="0" anchor="b"/>
          <a:lstStyle/>
          <a:p>
            <a:pPr algn="ctr">
              <a:defRPr/>
            </a:pPr>
            <a:fld id="{F96D24DD-C84E-BE47-95AD-39B9CD928818}" type="datetime'''4''''''''''''5%'''''''''''''">
              <a:rPr lang="en-US">
                <a:solidFill>
                  <a:schemeClr val="tx1"/>
                </a:solidFill>
                <a:latin typeface="Arial" charset="0"/>
                <a:ea typeface="ＭＳ Ｐゴシック" charset="0"/>
                <a:cs typeface="ＭＳ Ｐゴシック" charset="0"/>
              </a:rPr>
              <a:pPr algn="ctr">
                <a:defRPr/>
              </a:pPr>
              <a:t>45%</a:t>
            </a:fld>
            <a:endParaRPr lang="en-GB" dirty="0">
              <a:solidFill>
                <a:schemeClr val="tx1"/>
              </a:solidFill>
              <a:latin typeface="Calibri" charset="0"/>
              <a:ea typeface="ＭＳ Ｐゴシック" charset="0"/>
              <a:cs typeface="ＭＳ Ｐゴシック" charset="0"/>
              <a:sym typeface="Calibri" charset="0"/>
            </a:endParaRPr>
          </a:p>
        </p:txBody>
      </p:sp>
      <p:sp>
        <p:nvSpPr>
          <p:cNvPr id="10" name="Rectangle 9"/>
          <p:cNvSpPr/>
          <p:nvPr>
            <p:custDataLst>
              <p:tags r:id="rId17"/>
            </p:custDataLst>
          </p:nvPr>
        </p:nvSpPr>
        <p:spPr bwMode="auto">
          <a:xfrm>
            <a:off x="3011238" y="5950253"/>
            <a:ext cx="1277514" cy="84874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fld id="{60490B2E-7770-774D-BD20-4595B2474492}" type="datetime'P''o''''''licy ''''&amp; R''eg''ulatory ''Env''ir''o''nm''en''t'">
              <a:rPr lang="en-US">
                <a:solidFill>
                  <a:schemeClr val="tx1"/>
                </a:solidFill>
                <a:latin typeface="Arial" charset="0"/>
                <a:ea typeface="ＭＳ Ｐゴシック" charset="0"/>
                <a:cs typeface="ＭＳ Ｐゴシック" charset="0"/>
              </a:rPr>
              <a:pPr algn="ctr">
                <a:defRPr/>
              </a:pPr>
              <a:t>Policy &amp; Regulatory Environment</a:t>
            </a:fld>
            <a:endParaRPr lang="en-US" dirty="0">
              <a:solidFill>
                <a:schemeClr val="tx1"/>
              </a:solidFill>
              <a:latin typeface="Calibri" charset="0"/>
              <a:ea typeface="ＭＳ Ｐゴシック" charset="0"/>
              <a:cs typeface="ＭＳ Ｐゴシック" charset="0"/>
              <a:sym typeface="Calibri" charset="0"/>
            </a:endParaRPr>
          </a:p>
        </p:txBody>
      </p:sp>
      <p:sp>
        <p:nvSpPr>
          <p:cNvPr id="52" name="Rectangle 51"/>
          <p:cNvSpPr/>
          <p:nvPr>
            <p:custDataLst>
              <p:tags r:id="rId18"/>
            </p:custDataLst>
          </p:nvPr>
        </p:nvSpPr>
        <p:spPr bwMode="gray">
          <a:xfrm>
            <a:off x="3483286" y="3512538"/>
            <a:ext cx="284282" cy="15225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1619" tIns="0" rIns="21619" bIns="0" anchor="b"/>
          <a:lstStyle/>
          <a:p>
            <a:pPr algn="ctr">
              <a:defRPr/>
            </a:pPr>
            <a:fld id="{6D5C18E2-86E7-1549-BB53-0D3BF86375C8}" type="datetime'''''''''''''53''''%'">
              <a:rPr lang="en-US" b="1">
                <a:solidFill>
                  <a:schemeClr val="tx1"/>
                </a:solidFill>
                <a:latin typeface="Arial" charset="0"/>
                <a:ea typeface="ＭＳ Ｐゴシック" charset="0"/>
                <a:cs typeface="ＭＳ Ｐゴシック" charset="0"/>
              </a:rPr>
              <a:pPr algn="ctr">
                <a:defRPr/>
              </a:pPr>
              <a:t>53%</a:t>
            </a:fld>
            <a:endParaRPr lang="en-GB" b="1" dirty="0">
              <a:solidFill>
                <a:schemeClr val="tx1"/>
              </a:solidFill>
              <a:latin typeface="Calibri" charset="0"/>
              <a:ea typeface="ＭＳ Ｐゴシック" charset="0"/>
              <a:cs typeface="ＭＳ Ｐゴシック" charset="0"/>
              <a:sym typeface="Calibri" charset="0"/>
            </a:endParaRPr>
          </a:p>
        </p:txBody>
      </p:sp>
      <p:sp>
        <p:nvSpPr>
          <p:cNvPr id="8" name="Rectangle 7"/>
          <p:cNvSpPr/>
          <p:nvPr>
            <p:custDataLst>
              <p:tags r:id="rId19"/>
            </p:custDataLst>
          </p:nvPr>
        </p:nvSpPr>
        <p:spPr bwMode="auto">
          <a:xfrm>
            <a:off x="2319836" y="5950259"/>
            <a:ext cx="856356" cy="566911"/>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fld id="{36D2E548-75AA-AF4E-BDC7-0BDB26CC8432}" type="datetime'Securi''''''ng'''''' ''''S''u''''p''p''''''l''''i''''e''''s'">
              <a:rPr lang="en-US">
                <a:solidFill>
                  <a:schemeClr val="tx1"/>
                </a:solidFill>
                <a:latin typeface="Arial" charset="0"/>
                <a:ea typeface="ＭＳ Ｐゴシック" charset="0"/>
                <a:cs typeface="ＭＳ Ｐゴシック" charset="0"/>
              </a:rPr>
              <a:pPr algn="ctr">
                <a:defRPr/>
              </a:pPr>
              <a:t>Securing Supplies</a:t>
            </a:fld>
            <a:endParaRPr lang="en-US" dirty="0">
              <a:solidFill>
                <a:schemeClr val="tx1"/>
              </a:solidFill>
              <a:latin typeface="Calibri" charset="0"/>
              <a:ea typeface="ＭＳ Ｐゴシック" charset="0"/>
              <a:cs typeface="ＭＳ Ｐゴシック" charset="0"/>
              <a:sym typeface="Calibri" charset="0"/>
            </a:endParaRPr>
          </a:p>
        </p:txBody>
      </p:sp>
      <p:sp>
        <p:nvSpPr>
          <p:cNvPr id="51" name="Rectangle 50"/>
          <p:cNvSpPr/>
          <p:nvPr>
            <p:custDataLst>
              <p:tags r:id="rId20"/>
            </p:custDataLst>
          </p:nvPr>
        </p:nvSpPr>
        <p:spPr bwMode="gray">
          <a:xfrm>
            <a:off x="2597104" y="3446131"/>
            <a:ext cx="282527" cy="15225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1619" tIns="0" rIns="21619" bIns="0" anchor="b"/>
          <a:lstStyle/>
          <a:p>
            <a:pPr algn="ctr">
              <a:defRPr/>
            </a:pPr>
            <a:fld id="{2FB772DD-8C66-9B44-B202-61A2D118B988}" type="datetime'''''''''''''''''''''5''''5''''''''''''''''''%'''''''''''">
              <a:rPr lang="en-US">
                <a:solidFill>
                  <a:schemeClr val="tx1"/>
                </a:solidFill>
                <a:latin typeface="Arial" charset="0"/>
                <a:ea typeface="ＭＳ Ｐゴシック" charset="0"/>
                <a:cs typeface="ＭＳ Ｐゴシック" charset="0"/>
              </a:rPr>
              <a:pPr algn="ctr">
                <a:defRPr/>
              </a:pPr>
              <a:t>55%</a:t>
            </a:fld>
            <a:endParaRPr lang="en-GB" dirty="0">
              <a:solidFill>
                <a:schemeClr val="tx1"/>
              </a:solidFill>
              <a:latin typeface="Calibri" charset="0"/>
              <a:ea typeface="ＭＳ Ｐゴシック" charset="0"/>
              <a:cs typeface="ＭＳ Ｐゴシック" charset="0"/>
              <a:sym typeface="Calibri" charset="0"/>
            </a:endParaRPr>
          </a:p>
        </p:txBody>
      </p:sp>
      <p:sp>
        <p:nvSpPr>
          <p:cNvPr id="12" name="Rectangle 11"/>
          <p:cNvSpPr/>
          <p:nvPr>
            <p:custDataLst>
              <p:tags r:id="rId21"/>
            </p:custDataLst>
          </p:nvPr>
        </p:nvSpPr>
        <p:spPr bwMode="auto">
          <a:xfrm>
            <a:off x="1421370" y="5950259"/>
            <a:ext cx="945851" cy="28345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fld id="{066BD4DF-07AE-0643-8E4D-F3EECD1CF6A5}" type="datetime'''''''''F''''i''nan''ci''n''''''''g'''''''''">
              <a:rPr lang="en-US">
                <a:solidFill>
                  <a:schemeClr val="tx1"/>
                </a:solidFill>
                <a:latin typeface="Arial" charset="0"/>
                <a:ea typeface="ＭＳ Ｐゴシック" charset="0"/>
                <a:cs typeface="ＭＳ Ｐゴシック" charset="0"/>
              </a:rPr>
              <a:pPr algn="ctr">
                <a:defRPr/>
              </a:pPr>
              <a:t>Financing</a:t>
            </a:fld>
            <a:endParaRPr lang="en-US" dirty="0">
              <a:solidFill>
                <a:schemeClr val="tx1"/>
              </a:solidFill>
              <a:latin typeface="Calibri" charset="0"/>
              <a:ea typeface="ＭＳ Ｐゴシック" charset="0"/>
              <a:cs typeface="ＭＳ Ｐゴシック" charset="0"/>
              <a:sym typeface="Calibri" charset="0"/>
            </a:endParaRPr>
          </a:p>
        </p:txBody>
      </p:sp>
      <p:sp>
        <p:nvSpPr>
          <p:cNvPr id="50" name="Rectangle 49"/>
          <p:cNvSpPr/>
          <p:nvPr>
            <p:custDataLst>
              <p:tags r:id="rId22"/>
            </p:custDataLst>
          </p:nvPr>
        </p:nvSpPr>
        <p:spPr bwMode="gray">
          <a:xfrm>
            <a:off x="1709162" y="3387817"/>
            <a:ext cx="284282" cy="15387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1619" tIns="0" rIns="21619" bIns="0" anchor="b"/>
          <a:lstStyle/>
          <a:p>
            <a:pPr algn="ctr">
              <a:defRPr/>
            </a:pPr>
            <a:fld id="{35D0C4D7-B7E5-C54B-95D9-4614951588F9}" type="datetime'5''''''''''''''''''''''''''''''6''%'''''''''''''''''''''">
              <a:rPr lang="en-US" b="1">
                <a:solidFill>
                  <a:schemeClr val="tx1"/>
                </a:solidFill>
                <a:latin typeface="Arial" charset="0"/>
                <a:ea typeface="ＭＳ Ｐゴシック" charset="0"/>
                <a:cs typeface="ＭＳ Ｐゴシック" charset="0"/>
              </a:rPr>
              <a:pPr algn="ctr">
                <a:defRPr/>
              </a:pPr>
              <a:t>56%</a:t>
            </a:fld>
            <a:endParaRPr lang="en-GB" b="1" dirty="0">
              <a:solidFill>
                <a:schemeClr val="tx1"/>
              </a:solidFill>
              <a:latin typeface="Arial" charset="0"/>
              <a:ea typeface="ＭＳ Ｐゴシック" charset="0"/>
              <a:cs typeface="ＭＳ Ｐゴシック" charset="0"/>
              <a:sym typeface="Calibri" charset="0"/>
            </a:endParaRPr>
          </a:p>
        </p:txBody>
      </p:sp>
      <p:sp>
        <p:nvSpPr>
          <p:cNvPr id="14" name="Rectangle 13"/>
          <p:cNvSpPr/>
          <p:nvPr>
            <p:custDataLst>
              <p:tags r:id="rId23"/>
            </p:custDataLst>
          </p:nvPr>
        </p:nvSpPr>
        <p:spPr bwMode="auto">
          <a:xfrm>
            <a:off x="161405" y="5950259"/>
            <a:ext cx="1370519" cy="283456"/>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fld id="{519A64DE-4ED2-F944-8869-2F5F1CC37584}" type="datetime'''''In''f''''r''''''''a''''''''s''''''t''ru''''c''''t''''ure'">
              <a:rPr lang="en-US">
                <a:solidFill>
                  <a:schemeClr val="tx1"/>
                </a:solidFill>
                <a:latin typeface="Arial" charset="0"/>
                <a:ea typeface="ＭＳ Ｐゴシック" charset="0"/>
                <a:cs typeface="ＭＳ Ｐゴシック" charset="0"/>
              </a:rPr>
              <a:pPr algn="ctr">
                <a:defRPr/>
              </a:pPr>
              <a:t>Infrastructure</a:t>
            </a:fld>
            <a:endParaRPr lang="en-GB" dirty="0">
              <a:solidFill>
                <a:schemeClr val="tx1"/>
              </a:solidFill>
              <a:latin typeface="Arial" charset="0"/>
              <a:ea typeface="ＭＳ Ｐゴシック" charset="0"/>
              <a:cs typeface="ＭＳ Ｐゴシック" charset="0"/>
              <a:sym typeface="+mn-lt" charset="0"/>
            </a:endParaRPr>
          </a:p>
        </p:txBody>
      </p:sp>
      <p:sp>
        <p:nvSpPr>
          <p:cNvPr id="49" name="Rectangle 48"/>
          <p:cNvSpPr/>
          <p:nvPr>
            <p:custDataLst>
              <p:tags r:id="rId24"/>
            </p:custDataLst>
          </p:nvPr>
        </p:nvSpPr>
        <p:spPr bwMode="gray">
          <a:xfrm>
            <a:off x="821214" y="2673515"/>
            <a:ext cx="284282" cy="153875"/>
          </a:xfrm>
          <a:prstGeom prst="rect">
            <a:avLst/>
          </a:prstGeom>
          <a:noFill/>
          <a:ln w="9525"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wrap="none" lIns="21619" tIns="0" rIns="21619" bIns="0" anchor="b"/>
          <a:lstStyle/>
          <a:p>
            <a:pPr algn="ctr">
              <a:defRPr/>
            </a:pPr>
            <a:fld id="{B85E183B-4643-0E4E-A4F1-A76E307BCFDB}" type="datetime'''''''''''''''''''7''2''''''%'''''''''''''''''''''''''''''">
              <a:rPr lang="en-US" b="1">
                <a:solidFill>
                  <a:schemeClr val="tx1"/>
                </a:solidFill>
                <a:latin typeface="Arial" charset="0"/>
                <a:ea typeface="ＭＳ Ｐゴシック" charset="0"/>
                <a:cs typeface="ＭＳ Ｐゴシック" charset="0"/>
              </a:rPr>
              <a:pPr algn="ctr">
                <a:defRPr/>
              </a:pPr>
              <a:t>72%</a:t>
            </a:fld>
            <a:endParaRPr lang="en-GB" b="1" dirty="0">
              <a:solidFill>
                <a:schemeClr val="tx1"/>
              </a:solidFill>
              <a:latin typeface="Calibri" charset="0"/>
              <a:ea typeface="ＭＳ Ｐゴシック" charset="0"/>
              <a:cs typeface="ＭＳ Ｐゴシック" charset="0"/>
              <a:sym typeface="Calibri" charset="0"/>
            </a:endParaRPr>
          </a:p>
        </p:txBody>
      </p:sp>
      <p:sp>
        <p:nvSpPr>
          <p:cNvPr id="124955" name="TextBox 125"/>
          <p:cNvSpPr txBox="1">
            <a:spLocks noChangeArrowheads="1"/>
          </p:cNvSpPr>
          <p:nvPr/>
        </p:nvSpPr>
        <p:spPr bwMode="auto">
          <a:xfrm>
            <a:off x="290843" y="6421492"/>
            <a:ext cx="8484590" cy="43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7882" tIns="47882" rIns="47882" bIns="47882" anchor="b"/>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r>
              <a:rPr lang="en-US" sz="1000" dirty="0"/>
              <a:t>Note: Data from 75 investors; </a:t>
            </a:r>
            <a:r>
              <a:rPr lang="en-US" sz="1000" baseline="30000" dirty="0"/>
              <a:t>1</a:t>
            </a:r>
            <a:r>
              <a:rPr lang="en-US" sz="1000" dirty="0"/>
              <a:t>Respondents have cited all challenges that are applicable to them  </a:t>
            </a:r>
          </a:p>
        </p:txBody>
      </p:sp>
      <p:sp>
        <p:nvSpPr>
          <p:cNvPr id="16" name="Rectangular Callout 15"/>
          <p:cNvSpPr/>
          <p:nvPr/>
        </p:nvSpPr>
        <p:spPr bwMode="auto">
          <a:xfrm>
            <a:off x="4537896" y="2525033"/>
            <a:ext cx="4516925" cy="1221288"/>
          </a:xfrm>
          <a:prstGeom prst="wedgeRectCallout">
            <a:avLst>
              <a:gd name="adj1" fmla="val -119390"/>
              <a:gd name="adj2" fmla="val -12552"/>
            </a:avLst>
          </a:prstGeom>
          <a:solidFill>
            <a:srgbClr val="FFFF00"/>
          </a:solidFill>
          <a:ln w="12700" cap="flat" cmpd="sng" algn="ctr">
            <a:solidFill>
              <a:srgbClr val="C00000"/>
            </a:solidFill>
            <a:prstDash val="sysDash"/>
            <a:round/>
            <a:headEnd type="none" w="med" len="med"/>
            <a:tailEnd type="none" w="med" len="med"/>
          </a:ln>
          <a:effectLst/>
          <a:extLst/>
        </p:spPr>
        <p:txBody>
          <a:bodyPr lIns="95764" tIns="47882" rIns="95764" bIns="47882"/>
          <a:lstStyle/>
          <a:p>
            <a:pPr algn="ctr" defTabSz="937693">
              <a:buClr>
                <a:schemeClr val="tx2"/>
              </a:buClr>
              <a:defRPr/>
            </a:pPr>
            <a:r>
              <a:rPr lang="en-ZA" sz="1700" b="1" dirty="0">
                <a:latin typeface="+mj-lt"/>
                <a:ea typeface="MS PGothic" pitchFamily="34" charset="-128"/>
                <a:cs typeface="+mn-cs"/>
              </a:rPr>
              <a:t>Infrastructure </a:t>
            </a:r>
            <a:r>
              <a:rPr lang="en-ZA" sz="1700" dirty="0">
                <a:latin typeface="+mj-lt"/>
                <a:ea typeface="MS PGothic" pitchFamily="34" charset="-128"/>
                <a:cs typeface="+mn-cs"/>
              </a:rPr>
              <a:t>was consistently cited as the greatest barrier to investment, regardless of investor type, size, location, or stage of value chain</a:t>
            </a:r>
            <a:endParaRPr lang="en-US" sz="1700" dirty="0">
              <a:latin typeface="+mj-lt"/>
              <a:ea typeface="MS PGothic" pitchFamily="34" charset="-128"/>
              <a:cs typeface="+mn-cs"/>
            </a:endParaRPr>
          </a:p>
        </p:txBody>
      </p:sp>
      <p:sp>
        <p:nvSpPr>
          <p:cNvPr id="124958" name="Slide Number Placeholder 1"/>
          <p:cNvSpPr txBox="1">
            <a:spLocks/>
          </p:cNvSpPr>
          <p:nvPr/>
        </p:nvSpPr>
        <p:spPr bwMode="auto">
          <a:xfrm>
            <a:off x="9258423" y="6606406"/>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BDE4803C-4F07-9041-9C5B-7B42A4B02DBF}" type="slidenum">
              <a:rPr lang="en-GB" sz="1100">
                <a:solidFill>
                  <a:schemeClr val="tx1"/>
                </a:solidFill>
              </a:rPr>
              <a:pPr eaLnBrk="1" hangingPunct="1"/>
              <a:t>30</a:t>
            </a:fld>
            <a:r>
              <a:rPr lang="en-GB" sz="1100" dirty="0">
                <a:solidFill>
                  <a:schemeClr val="tx1"/>
                </a:solidFill>
              </a:rPr>
              <a:t> </a:t>
            </a:r>
          </a:p>
        </p:txBody>
      </p:sp>
      <p:sp>
        <p:nvSpPr>
          <p:cNvPr id="30" name="Rectangle 29"/>
          <p:cNvSpPr/>
          <p:nvPr/>
        </p:nvSpPr>
        <p:spPr bwMode="auto">
          <a:xfrm>
            <a:off x="-1" y="0"/>
            <a:ext cx="5524055" cy="567133"/>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r>
              <a:rPr lang="en-US" sz="2400" b="1" dirty="0" smtClean="0">
                <a:solidFill>
                  <a:srgbClr val="FFFFFF"/>
                </a:solidFill>
              </a:rPr>
              <a:t>AGRO-PROCESSING CLUSTERS</a:t>
            </a:r>
            <a:endParaRPr kumimoji="0" lang="en-US" sz="2400" b="1" i="0" u="none" strike="noStrike" cap="none" normalizeH="0" baseline="0" dirty="0" smtClean="0">
              <a:ln>
                <a:noFill/>
              </a:ln>
              <a:solidFill>
                <a:srgbClr val="FFFFFF"/>
              </a:solidFill>
              <a:effectLst/>
            </a:endParaRPr>
          </a:p>
        </p:txBody>
      </p:sp>
    </p:spTree>
    <p:extLst>
      <p:ext uri="{BB962C8B-B14F-4D97-AF65-F5344CB8AC3E}">
        <p14:creationId xmlns:p14="http://schemas.microsoft.com/office/powerpoint/2010/main" val="24748653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p:cNvSpPr/>
          <p:nvPr/>
        </p:nvSpPr>
        <p:spPr>
          <a:xfrm>
            <a:off x="9187276" y="6486953"/>
            <a:ext cx="1327383" cy="276999"/>
          </a:xfrm>
          <a:prstGeom prst="rect">
            <a:avLst/>
          </a:prstGeom>
        </p:spPr>
        <p:txBody>
          <a:bodyPr wrap="square">
            <a:spAutoFit/>
          </a:bodyPr>
          <a:lstStyle/>
          <a:p>
            <a:fld id="{BDE4803C-4F07-9041-9C5B-7B42A4B02DBF}" type="slidenum">
              <a:rPr lang="en-GB" sz="1200"/>
              <a:pPr/>
              <a:t>31</a:t>
            </a:fld>
            <a:endParaRPr lang="en-US" sz="1200" dirty="0"/>
          </a:p>
        </p:txBody>
      </p:sp>
      <p:sp>
        <p:nvSpPr>
          <p:cNvPr id="2" name="Rectangle 1"/>
          <p:cNvSpPr/>
          <p:nvPr/>
        </p:nvSpPr>
        <p:spPr>
          <a:xfrm>
            <a:off x="1238250" y="1268516"/>
            <a:ext cx="8255000" cy="4370427"/>
          </a:xfrm>
          <a:prstGeom prst="rect">
            <a:avLst/>
          </a:prstGeom>
        </p:spPr>
        <p:txBody>
          <a:bodyPr wrap="square">
            <a:spAutoFit/>
          </a:bodyPr>
          <a:lstStyle/>
          <a:p>
            <a:pPr lvl="0" algn="just">
              <a:spcAft>
                <a:spcPts val="1200"/>
              </a:spcAft>
            </a:pPr>
            <a:r>
              <a:rPr lang="en-US" sz="1700" b="1" dirty="0">
                <a:solidFill>
                  <a:srgbClr val="FF0000"/>
                </a:solidFill>
                <a:latin typeface="+mn-lt"/>
                <a:cs typeface="Book Antiqua"/>
              </a:rPr>
              <a:t>Reduce food imports: </a:t>
            </a:r>
            <a:r>
              <a:rPr lang="en-US" sz="1700" dirty="0">
                <a:solidFill>
                  <a:schemeClr val="tx1"/>
                </a:solidFill>
                <a:latin typeface="+mn-lt"/>
                <a:cs typeface="Book Antiqua"/>
              </a:rPr>
              <a:t>By increasing farm productivity and enhancing domestic processing for the growing consumption market </a:t>
            </a:r>
          </a:p>
          <a:p>
            <a:pPr lvl="0" algn="just">
              <a:spcAft>
                <a:spcPts val="1200"/>
              </a:spcAft>
            </a:pPr>
            <a:r>
              <a:rPr lang="en-US" sz="1700" b="1" dirty="0">
                <a:solidFill>
                  <a:srgbClr val="FF0000"/>
                </a:solidFill>
                <a:latin typeface="+mn-lt"/>
                <a:cs typeface="Book Antiqua"/>
              </a:rPr>
              <a:t>Increase agriculture value-addition through processing:</a:t>
            </a:r>
            <a:r>
              <a:rPr lang="en-US" sz="1700" dirty="0">
                <a:solidFill>
                  <a:srgbClr val="FF0000"/>
                </a:solidFill>
                <a:latin typeface="+mn-lt"/>
                <a:cs typeface="Book Antiqua"/>
              </a:rPr>
              <a:t> </a:t>
            </a:r>
            <a:r>
              <a:rPr lang="en-US" sz="1700" dirty="0">
                <a:solidFill>
                  <a:srgbClr val="000000"/>
                </a:solidFill>
                <a:latin typeface="+mn-lt"/>
                <a:cs typeface="Book Antiqua"/>
              </a:rPr>
              <a:t>By being a catalyst to foster innovation and to evolve new products, processes, technologies for sustainable agribusiness development</a:t>
            </a:r>
          </a:p>
          <a:p>
            <a:pPr lvl="0" algn="just">
              <a:spcAft>
                <a:spcPts val="1200"/>
              </a:spcAft>
            </a:pPr>
            <a:r>
              <a:rPr lang="en-US" sz="1700" b="1" dirty="0">
                <a:solidFill>
                  <a:srgbClr val="FF0000"/>
                </a:solidFill>
                <a:latin typeface="+mn-lt"/>
                <a:cs typeface="Book Antiqua"/>
              </a:rPr>
              <a:t>Reduce post-harvest losses:</a:t>
            </a:r>
            <a:r>
              <a:rPr lang="en-US" sz="1700" dirty="0">
                <a:solidFill>
                  <a:srgbClr val="FF0000"/>
                </a:solidFill>
                <a:latin typeface="+mn-lt"/>
                <a:cs typeface="Book Antiqua"/>
              </a:rPr>
              <a:t> </a:t>
            </a:r>
            <a:r>
              <a:rPr lang="en-US" sz="1700" dirty="0">
                <a:solidFill>
                  <a:srgbClr val="000000"/>
                </a:solidFill>
                <a:latin typeface="+mn-lt"/>
                <a:cs typeface="Book Antiqua"/>
              </a:rPr>
              <a:t>By promoting synergies and productive relationships between farmers and business enterprises on an inclusive growth model </a:t>
            </a:r>
          </a:p>
          <a:p>
            <a:pPr lvl="0" algn="just">
              <a:spcAft>
                <a:spcPts val="1200"/>
              </a:spcAft>
            </a:pPr>
            <a:r>
              <a:rPr lang="en-US" sz="1700" b="1" dirty="0">
                <a:solidFill>
                  <a:srgbClr val="FF0000"/>
                </a:solidFill>
                <a:latin typeface="+mn-lt"/>
                <a:cs typeface="Book Antiqua"/>
              </a:rPr>
              <a:t>Reduce the cost of doing business for agro-processors:</a:t>
            </a:r>
            <a:r>
              <a:rPr lang="en-US" sz="1700" dirty="0">
                <a:solidFill>
                  <a:srgbClr val="FF0000"/>
                </a:solidFill>
                <a:latin typeface="+mn-lt"/>
                <a:cs typeface="Book Antiqua"/>
              </a:rPr>
              <a:t> </a:t>
            </a:r>
            <a:r>
              <a:rPr lang="en-US" sz="1700" dirty="0">
                <a:solidFill>
                  <a:srgbClr val="000000"/>
                </a:solidFill>
                <a:latin typeface="+mn-lt"/>
                <a:cs typeface="Book Antiqua"/>
              </a:rPr>
              <a:t>By providing global competitive industrial, environmental, social infrastructure that attract companies and best talents in the field of agribusiness.</a:t>
            </a:r>
          </a:p>
          <a:p>
            <a:pPr lvl="0" algn="just">
              <a:spcAft>
                <a:spcPts val="1200"/>
              </a:spcAft>
            </a:pPr>
            <a:r>
              <a:rPr lang="en-US" sz="1700" b="1" dirty="0">
                <a:solidFill>
                  <a:srgbClr val="FF0000"/>
                </a:solidFill>
                <a:latin typeface="+mn-lt"/>
                <a:cs typeface="Book Antiqua"/>
              </a:rPr>
              <a:t>Create wealth and jobs and drive rapid rural growth:</a:t>
            </a:r>
            <a:r>
              <a:rPr lang="en-US" sz="1700" dirty="0">
                <a:solidFill>
                  <a:srgbClr val="FF0000"/>
                </a:solidFill>
                <a:latin typeface="+mn-lt"/>
                <a:cs typeface="Book Antiqua"/>
              </a:rPr>
              <a:t> </a:t>
            </a:r>
            <a:r>
              <a:rPr lang="en-US" sz="1700" dirty="0">
                <a:solidFill>
                  <a:srgbClr val="000000"/>
                </a:solidFill>
                <a:latin typeface="+mn-lt"/>
                <a:cs typeface="Book Antiqua"/>
              </a:rPr>
              <a:t>To lift farmers out of poverty through an agricultural sector that drives income growth, accelerates achievement of food and nutritional security, generates employment and transforms Nigeria into a leading player in global food markets to grow wealth for millions of farmers.</a:t>
            </a:r>
          </a:p>
        </p:txBody>
      </p:sp>
      <p:sp>
        <p:nvSpPr>
          <p:cNvPr id="68" name="Rectangle 67"/>
          <p:cNvSpPr/>
          <p:nvPr/>
        </p:nvSpPr>
        <p:spPr>
          <a:xfrm>
            <a:off x="333362" y="1295400"/>
            <a:ext cx="742950" cy="533400"/>
          </a:xfrm>
          <a:prstGeom prst="rect">
            <a:avLst/>
          </a:prstGeom>
          <a:solidFill>
            <a:srgbClr val="008000"/>
          </a:solidFill>
          <a:ln>
            <a:noFill/>
          </a:ln>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effectLst>
                  <a:glow>
                    <a:schemeClr val="bg1">
                      <a:alpha val="53000"/>
                    </a:schemeClr>
                  </a:glow>
                </a:effectLst>
                <a:latin typeface="Book Antiqua"/>
                <a:cs typeface="Book Antiqua"/>
              </a:rPr>
              <a:t>1</a:t>
            </a:r>
            <a:endParaRPr lang="en-US" sz="2000" b="1" dirty="0">
              <a:effectLst>
                <a:glow>
                  <a:schemeClr val="bg1">
                    <a:alpha val="53000"/>
                  </a:schemeClr>
                </a:glow>
              </a:effectLst>
              <a:latin typeface="Book Antiqua"/>
              <a:cs typeface="Book Antiqua"/>
            </a:endParaRPr>
          </a:p>
        </p:txBody>
      </p:sp>
      <p:sp>
        <p:nvSpPr>
          <p:cNvPr id="69" name="Rectangle 68"/>
          <p:cNvSpPr/>
          <p:nvPr/>
        </p:nvSpPr>
        <p:spPr>
          <a:xfrm>
            <a:off x="330200" y="2133600"/>
            <a:ext cx="742950" cy="533400"/>
          </a:xfrm>
          <a:prstGeom prst="rect">
            <a:avLst/>
          </a:prstGeom>
          <a:solidFill>
            <a:srgbClr val="008000"/>
          </a:solidFill>
          <a:ln>
            <a:noFill/>
          </a:ln>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effectLst>
                  <a:glow>
                    <a:schemeClr val="bg1">
                      <a:alpha val="53000"/>
                    </a:schemeClr>
                  </a:glow>
                </a:effectLst>
                <a:latin typeface="Book Antiqua"/>
                <a:cs typeface="Book Antiqua"/>
              </a:rPr>
              <a:t>2</a:t>
            </a:r>
          </a:p>
        </p:txBody>
      </p:sp>
      <p:sp>
        <p:nvSpPr>
          <p:cNvPr id="70" name="Rectangle 69"/>
          <p:cNvSpPr/>
          <p:nvPr/>
        </p:nvSpPr>
        <p:spPr>
          <a:xfrm>
            <a:off x="317870" y="2840038"/>
            <a:ext cx="742950" cy="533400"/>
          </a:xfrm>
          <a:prstGeom prst="rect">
            <a:avLst/>
          </a:prstGeom>
          <a:solidFill>
            <a:srgbClr val="008000"/>
          </a:solidFill>
          <a:ln>
            <a:noFill/>
          </a:ln>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effectLst>
                  <a:glow>
                    <a:schemeClr val="bg1">
                      <a:alpha val="53000"/>
                    </a:schemeClr>
                  </a:glow>
                </a:effectLst>
                <a:latin typeface="Book Antiqua"/>
                <a:cs typeface="Book Antiqua"/>
              </a:rPr>
              <a:t>3</a:t>
            </a:r>
          </a:p>
        </p:txBody>
      </p:sp>
      <p:sp>
        <p:nvSpPr>
          <p:cNvPr id="71" name="Rectangle 70"/>
          <p:cNvSpPr/>
          <p:nvPr/>
        </p:nvSpPr>
        <p:spPr>
          <a:xfrm>
            <a:off x="330200" y="3656401"/>
            <a:ext cx="742950" cy="533400"/>
          </a:xfrm>
          <a:prstGeom prst="rect">
            <a:avLst/>
          </a:prstGeom>
          <a:solidFill>
            <a:srgbClr val="008000"/>
          </a:solidFill>
          <a:ln>
            <a:noFill/>
          </a:ln>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effectLst>
                  <a:glow>
                    <a:schemeClr val="bg1">
                      <a:alpha val="53000"/>
                    </a:schemeClr>
                  </a:glow>
                </a:effectLst>
                <a:latin typeface="Book Antiqua"/>
                <a:cs typeface="Book Antiqua"/>
              </a:rPr>
              <a:t>4</a:t>
            </a:r>
          </a:p>
        </p:txBody>
      </p:sp>
      <p:sp>
        <p:nvSpPr>
          <p:cNvPr id="72" name="Rectangle 71"/>
          <p:cNvSpPr/>
          <p:nvPr/>
        </p:nvSpPr>
        <p:spPr>
          <a:xfrm>
            <a:off x="353006" y="4486725"/>
            <a:ext cx="742950" cy="533400"/>
          </a:xfrm>
          <a:prstGeom prst="rect">
            <a:avLst/>
          </a:prstGeom>
          <a:solidFill>
            <a:srgbClr val="008000"/>
          </a:solidFill>
          <a:ln>
            <a:noFill/>
          </a:ln>
          <a:scene3d>
            <a:camera prst="orthographicFront"/>
            <a:lightRig rig="threePt" dir="t"/>
          </a:scene3d>
          <a:sp3d>
            <a:bevelT prst="convex"/>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effectLst>
                  <a:glow>
                    <a:schemeClr val="bg1">
                      <a:alpha val="53000"/>
                    </a:schemeClr>
                  </a:glow>
                </a:effectLst>
                <a:latin typeface="Book Antiqua"/>
                <a:cs typeface="Book Antiqua"/>
              </a:rPr>
              <a:t>5</a:t>
            </a:r>
          </a:p>
        </p:txBody>
      </p:sp>
      <p:sp>
        <p:nvSpPr>
          <p:cNvPr id="10" name="Rectangle 9"/>
          <p:cNvSpPr/>
          <p:nvPr/>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64" tIns="47882" rIns="95764" bIns="47882" anchor="ctr"/>
          <a:lstStyle/>
          <a:p>
            <a:pPr algn="ctr">
              <a:defRPr/>
            </a:pPr>
            <a:endParaRPr lang="en-US" dirty="0"/>
          </a:p>
        </p:txBody>
      </p:sp>
      <p:pic>
        <p:nvPicPr>
          <p:cNvPr id="11" name="Picture 75" descr="Nigeria_Coat_of_Arms"/>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898"/>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1"/>
          <p:cNvSpPr txBox="1">
            <a:spLocks/>
          </p:cNvSpPr>
          <p:nvPr/>
        </p:nvSpPr>
        <p:spPr bwMode="auto">
          <a:xfrm>
            <a:off x="9270753" y="6532432"/>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2C8032A1-3E9C-784B-BE04-21E74F36483B}" type="slidenum">
              <a:rPr lang="en-GB" sz="1100">
                <a:solidFill>
                  <a:schemeClr val="bg1"/>
                </a:solidFill>
              </a:rPr>
              <a:pPr eaLnBrk="1" hangingPunct="1"/>
              <a:t>31</a:t>
            </a:fld>
            <a:r>
              <a:rPr lang="en-GB" sz="1100" dirty="0">
                <a:solidFill>
                  <a:schemeClr val="bg1"/>
                </a:solidFill>
              </a:rPr>
              <a:t> </a:t>
            </a:r>
          </a:p>
        </p:txBody>
      </p:sp>
      <p:sp>
        <p:nvSpPr>
          <p:cNvPr id="13" name="Subtitle 2"/>
          <p:cNvSpPr txBox="1">
            <a:spLocks/>
          </p:cNvSpPr>
          <p:nvPr/>
        </p:nvSpPr>
        <p:spPr bwMode="auto">
          <a:xfrm>
            <a:off x="1000252" y="6410951"/>
            <a:ext cx="8256462" cy="91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4" tIns="47882" rIns="95764" bIns="47882"/>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dirty="0">
                <a:solidFill>
                  <a:schemeClr val="bg1"/>
                </a:solidFill>
                <a:latin typeface="Book Antiqua" charset="0"/>
                <a:ea typeface="Batang" charset="0"/>
                <a:cs typeface="Batang" charset="0"/>
              </a:rPr>
              <a:t>Federal Ministry of Agriculture and Rural Development, Federal Republic of Nigeria</a:t>
            </a:r>
          </a:p>
        </p:txBody>
      </p:sp>
      <p:sp>
        <p:nvSpPr>
          <p:cNvPr id="14" name="Title 1"/>
          <p:cNvSpPr txBox="1">
            <a:spLocks/>
          </p:cNvSpPr>
          <p:nvPr>
            <p:custDataLst>
              <p:tags r:id="rId1"/>
            </p:custDataLst>
          </p:nvPr>
        </p:nvSpPr>
        <p:spPr>
          <a:xfrm>
            <a:off x="-155968" y="61093"/>
            <a:ext cx="9917366" cy="984885"/>
          </a:xfrm>
          <a:prstGeom prst="rect">
            <a:avLst/>
          </a:prstGeom>
          <a:noFill/>
          <a:ln w="9525">
            <a:noFill/>
            <a:miter lim="800000"/>
            <a:headEnd/>
            <a:tailEnd/>
          </a:ln>
        </p:spPr>
        <p:txBody>
          <a:bodyPr vert="horz" wrap="square" lIns="0" tIns="0" rIns="0" bIns="0" numCol="1" anchor="ctr" anchorCtr="0" compatLnSpc="1">
            <a:prstTxWarp prst="textNoShape">
              <a:avLst/>
            </a:prstTxWarp>
            <a:spAutoFit/>
          </a:bodyPr>
          <a:lstStyle>
            <a:lvl1pPr algn="l" defTabSz="953352" rtl="0" eaLnBrk="0" fontAlgn="base" hangingPunct="0">
              <a:spcBef>
                <a:spcPct val="0"/>
              </a:spcBef>
              <a:spcAft>
                <a:spcPct val="0"/>
              </a:spcAft>
              <a:defRPr sz="2000" b="1">
                <a:solidFill>
                  <a:srgbClr val="FF0000"/>
                </a:solidFill>
                <a:latin typeface="+mj-lt"/>
                <a:ea typeface="ＭＳ Ｐゴシック" pitchFamily="34" charset="-128"/>
                <a:cs typeface="ＭＳ Ｐゴシック" charset="0"/>
              </a:defRPr>
            </a:lvl1pPr>
            <a:lvl2pPr algn="l" defTabSz="953352" rtl="0" eaLnBrk="0" fontAlgn="base" hangingPunct="0">
              <a:spcBef>
                <a:spcPct val="0"/>
              </a:spcBef>
              <a:spcAft>
                <a:spcPct val="0"/>
              </a:spcAft>
              <a:defRPr sz="2000" b="1">
                <a:solidFill>
                  <a:srgbClr val="FF0000"/>
                </a:solidFill>
                <a:latin typeface="Arial" charset="0"/>
                <a:ea typeface="ＭＳ Ｐゴシック" pitchFamily="34" charset="-128"/>
                <a:cs typeface="ＭＳ Ｐゴシック" charset="0"/>
              </a:defRPr>
            </a:lvl2pPr>
            <a:lvl3pPr algn="l" defTabSz="953352" rtl="0" eaLnBrk="0" fontAlgn="base" hangingPunct="0">
              <a:spcBef>
                <a:spcPct val="0"/>
              </a:spcBef>
              <a:spcAft>
                <a:spcPct val="0"/>
              </a:spcAft>
              <a:defRPr sz="2000" b="1">
                <a:solidFill>
                  <a:srgbClr val="FF0000"/>
                </a:solidFill>
                <a:latin typeface="Arial" charset="0"/>
                <a:ea typeface="ＭＳ Ｐゴシック" pitchFamily="34" charset="-128"/>
                <a:cs typeface="ＭＳ Ｐゴシック" charset="0"/>
              </a:defRPr>
            </a:lvl3pPr>
            <a:lvl4pPr algn="l" defTabSz="953352" rtl="0" eaLnBrk="0" fontAlgn="base" hangingPunct="0">
              <a:spcBef>
                <a:spcPct val="0"/>
              </a:spcBef>
              <a:spcAft>
                <a:spcPct val="0"/>
              </a:spcAft>
              <a:defRPr sz="2000" b="1">
                <a:solidFill>
                  <a:srgbClr val="FF0000"/>
                </a:solidFill>
                <a:latin typeface="Arial" charset="0"/>
                <a:ea typeface="ＭＳ Ｐゴシック" pitchFamily="34" charset="-128"/>
                <a:cs typeface="ＭＳ Ｐゴシック" charset="0"/>
              </a:defRPr>
            </a:lvl4pPr>
            <a:lvl5pPr algn="l" defTabSz="953352" rtl="0" eaLnBrk="0" fontAlgn="base" hangingPunct="0">
              <a:spcBef>
                <a:spcPct val="0"/>
              </a:spcBef>
              <a:spcAft>
                <a:spcPct val="0"/>
              </a:spcAft>
              <a:defRPr sz="2000" b="1">
                <a:solidFill>
                  <a:srgbClr val="FF0000"/>
                </a:solidFill>
                <a:latin typeface="Arial" charset="0"/>
                <a:ea typeface="ＭＳ Ｐゴシック" pitchFamily="34" charset="-128"/>
                <a:cs typeface="ＭＳ Ｐゴシック" charset="0"/>
              </a:defRPr>
            </a:lvl5pPr>
            <a:lvl6pPr marL="487869" algn="l" defTabSz="955425" rtl="0" fontAlgn="base">
              <a:spcBef>
                <a:spcPct val="0"/>
              </a:spcBef>
              <a:spcAft>
                <a:spcPct val="0"/>
              </a:spcAft>
              <a:defRPr sz="2000" b="1">
                <a:solidFill>
                  <a:srgbClr val="263B19"/>
                </a:solidFill>
                <a:latin typeface="Arial" charset="0"/>
              </a:defRPr>
            </a:lvl6pPr>
            <a:lvl7pPr marL="975759" algn="l" defTabSz="955425" rtl="0" fontAlgn="base">
              <a:spcBef>
                <a:spcPct val="0"/>
              </a:spcBef>
              <a:spcAft>
                <a:spcPct val="0"/>
              </a:spcAft>
              <a:defRPr sz="2000" b="1">
                <a:solidFill>
                  <a:srgbClr val="263B19"/>
                </a:solidFill>
                <a:latin typeface="Arial" charset="0"/>
              </a:defRPr>
            </a:lvl7pPr>
            <a:lvl8pPr marL="1463636" algn="l" defTabSz="955425" rtl="0" fontAlgn="base">
              <a:spcBef>
                <a:spcPct val="0"/>
              </a:spcBef>
              <a:spcAft>
                <a:spcPct val="0"/>
              </a:spcAft>
              <a:defRPr sz="2000" b="1">
                <a:solidFill>
                  <a:srgbClr val="263B19"/>
                </a:solidFill>
                <a:latin typeface="Arial" charset="0"/>
              </a:defRPr>
            </a:lvl8pPr>
            <a:lvl9pPr marL="1951509" algn="l" defTabSz="955425" rtl="0" fontAlgn="base">
              <a:spcBef>
                <a:spcPct val="0"/>
              </a:spcBef>
              <a:spcAft>
                <a:spcPct val="0"/>
              </a:spcAft>
              <a:defRPr sz="2000" b="1">
                <a:solidFill>
                  <a:srgbClr val="263B19"/>
                </a:solidFill>
                <a:latin typeface="Arial" charset="0"/>
              </a:defRPr>
            </a:lvl9pPr>
          </a:lstStyle>
          <a:p>
            <a:pPr marL="366446"/>
            <a:r>
              <a:rPr lang="en-US" sz="2400" dirty="0" smtClean="0"/>
              <a:t>Staple Crop Processing Zones  (SCPZs) are Being Established</a:t>
            </a:r>
            <a:br>
              <a:rPr lang="en-US" sz="2400" dirty="0" smtClean="0"/>
            </a:br>
            <a:r>
              <a:rPr lang="en-US" dirty="0" smtClean="0">
                <a:solidFill>
                  <a:schemeClr val="accent6">
                    <a:lumMod val="50000"/>
                  </a:schemeClr>
                </a:solidFill>
                <a:latin typeface="Arial" charset="0"/>
                <a:ea typeface="ＭＳ Ｐゴシック" charset="0"/>
              </a:rPr>
              <a:t>To Serve as Integrated Infrastructure Platforms to Accelerate Private Sector Investments in Large Scale Agro-Processing</a:t>
            </a:r>
            <a:endParaRPr lang="en-US" dirty="0">
              <a:solidFill>
                <a:schemeClr val="accent6">
                  <a:lumMod val="50000"/>
                </a:schemeClr>
              </a:solidFill>
              <a:latin typeface="Arial" charset="0"/>
              <a:ea typeface="ＭＳ Ｐゴシック" charset="0"/>
            </a:endParaRPr>
          </a:p>
        </p:txBody>
      </p:sp>
    </p:spTree>
    <p:extLst>
      <p:ext uri="{BB962C8B-B14F-4D97-AF65-F5344CB8AC3E}">
        <p14:creationId xmlns:p14="http://schemas.microsoft.com/office/powerpoint/2010/main" val="39814255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104946279"/>
              </p:ext>
            </p:extLst>
          </p:nvPr>
        </p:nvGraphicFramePr>
        <p:xfrm>
          <a:off x="0" y="0"/>
          <a:ext cx="175483" cy="161974"/>
        </p:xfrm>
        <a:graphic>
          <a:graphicData uri="http://schemas.openxmlformats.org/presentationml/2006/ole">
            <mc:AlternateContent xmlns:mc="http://schemas.openxmlformats.org/markup-compatibility/2006">
              <mc:Choice xmlns:v="urn:schemas-microsoft-com:vml" Requires="v">
                <p:oleObj spid="_x0000_s575522" name="think-cell Slide" r:id="rId30" imgW="360" imgH="360" progId="">
                  <p:embed/>
                </p:oleObj>
              </mc:Choice>
              <mc:Fallback>
                <p:oleObj name="think-cell Slide" r:id="rId30" imgW="360" imgH="360" progId="">
                  <p:embed/>
                  <p:pic>
                    <p:nvPicPr>
                      <p:cNvPr id="0" nam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0" y="0"/>
                        <a:ext cx="175483"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966" name="Title 1"/>
          <p:cNvSpPr>
            <a:spLocks noGrp="1"/>
          </p:cNvSpPr>
          <p:nvPr>
            <p:ph type="title"/>
            <p:custDataLst>
              <p:tags r:id="rId3"/>
            </p:custDataLst>
          </p:nvPr>
        </p:nvSpPr>
        <p:spPr>
          <a:xfrm>
            <a:off x="-28419" y="243988"/>
            <a:ext cx="9617139" cy="646331"/>
          </a:xfrm>
          <a:noFill/>
          <a:ln w="9525">
            <a:noFill/>
            <a:miter lim="800000"/>
            <a:headEnd/>
            <a:tailEnd/>
          </a:ln>
        </p:spPr>
        <p:txBody>
          <a:bodyPr vert="horz" wrap="square" lIns="0" tIns="0" rIns="0" bIns="0" numCol="1" anchor="ctr" anchorCtr="0" compatLnSpc="1">
            <a:prstTxWarp prst="textNoShape">
              <a:avLst/>
            </a:prstTxWarp>
            <a:spAutoFit/>
          </a:bodyPr>
          <a:lstStyle/>
          <a:p>
            <a:pPr marL="349861" algn="l"/>
            <a:r>
              <a:rPr lang="en-US" sz="2200" b="1" dirty="0" smtClean="0">
                <a:cs typeface="Book Antiqua"/>
              </a:rPr>
              <a:t>13 SCPZ </a:t>
            </a:r>
            <a:r>
              <a:rPr lang="en-US" sz="2200" b="1" dirty="0">
                <a:cs typeface="Book Antiqua"/>
              </a:rPr>
              <a:t>S</a:t>
            </a:r>
            <a:r>
              <a:rPr lang="en-US" sz="2200" b="1" dirty="0" smtClean="0">
                <a:cs typeface="Book Antiqua"/>
              </a:rPr>
              <a:t>ites Have </a:t>
            </a:r>
            <a:r>
              <a:rPr lang="en-US" sz="2200" b="1" dirty="0">
                <a:cs typeface="Book Antiqua"/>
              </a:rPr>
              <a:t>B</a:t>
            </a:r>
            <a:r>
              <a:rPr lang="en-US" sz="2200" b="1" dirty="0" smtClean="0">
                <a:cs typeface="Book Antiqua"/>
              </a:rPr>
              <a:t>een </a:t>
            </a:r>
            <a:r>
              <a:rPr lang="en-US" sz="2200" b="1" dirty="0">
                <a:cs typeface="Book Antiqua"/>
              </a:rPr>
              <a:t>I</a:t>
            </a:r>
            <a:r>
              <a:rPr lang="en-US" sz="2200" b="1" dirty="0" smtClean="0">
                <a:cs typeface="Book Antiqua"/>
              </a:rPr>
              <a:t>dentified Across All Regions of Nigeria</a:t>
            </a:r>
            <a:r>
              <a:rPr lang="en-US" sz="2200" dirty="0">
                <a:cs typeface="Book Antiqua"/>
              </a:rPr>
              <a:t/>
            </a:r>
            <a:br>
              <a:rPr lang="en-US" sz="2200" dirty="0">
                <a:cs typeface="Book Antiqua"/>
              </a:rPr>
            </a:br>
            <a:r>
              <a:rPr lang="en-US" sz="2000" dirty="0" err="1" smtClean="0">
                <a:solidFill>
                  <a:schemeClr val="accent6">
                    <a:lumMod val="50000"/>
                  </a:schemeClr>
                </a:solidFill>
                <a:cs typeface="Book Antiqua"/>
              </a:rPr>
              <a:t>Masterplans</a:t>
            </a:r>
            <a:r>
              <a:rPr lang="en-US" sz="2000" dirty="0" smtClean="0">
                <a:solidFill>
                  <a:schemeClr val="accent6">
                    <a:lumMod val="50000"/>
                  </a:schemeClr>
                </a:solidFill>
                <a:cs typeface="Book Antiqua"/>
              </a:rPr>
              <a:t> have been produced for the development of 6 sites</a:t>
            </a:r>
            <a:endParaRPr lang="en-US" sz="2000" b="1" dirty="0">
              <a:solidFill>
                <a:schemeClr val="accent6">
                  <a:lumMod val="50000"/>
                </a:schemeClr>
              </a:solidFill>
              <a:cs typeface="Book Antiqua"/>
            </a:endParaRPr>
          </a:p>
        </p:txBody>
      </p:sp>
      <p:sp>
        <p:nvSpPr>
          <p:cNvPr id="128" name="McK 3. Unit of measure"/>
          <p:cNvSpPr txBox="1">
            <a:spLocks noChangeArrowheads="1"/>
          </p:cNvSpPr>
          <p:nvPr/>
        </p:nvSpPr>
        <p:spPr bwMode="gray">
          <a:xfrm>
            <a:off x="198454" y="1338625"/>
            <a:ext cx="9526956" cy="251060"/>
          </a:xfrm>
          <a:prstGeom prst="rect">
            <a:avLst/>
          </a:prstGeom>
          <a:noFill/>
          <a:ln>
            <a:noFill/>
          </a:ln>
          <a:effectLs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lgn="ctr">
              <a:defRPr/>
            </a:pPr>
            <a:r>
              <a:rPr lang="en-US" sz="1600" u="sng" dirty="0">
                <a:latin typeface="Calibri" pitchFamily="34" charset="0"/>
                <a:cs typeface="Calibri" pitchFamily="34" charset="0"/>
              </a:rPr>
              <a:t>Selected </a:t>
            </a:r>
            <a:r>
              <a:rPr lang="en-US" sz="1600" u="sng" dirty="0" err="1">
                <a:latin typeface="Calibri" pitchFamily="34" charset="0"/>
                <a:cs typeface="Calibri" pitchFamily="34" charset="0"/>
              </a:rPr>
              <a:t>SCPZ</a:t>
            </a:r>
            <a:r>
              <a:rPr lang="en-US" sz="1600" u="sng" dirty="0">
                <a:latin typeface="Calibri" pitchFamily="34" charset="0"/>
                <a:cs typeface="Calibri" pitchFamily="34" charset="0"/>
              </a:rPr>
              <a:t> sites and anchor crops</a:t>
            </a:r>
          </a:p>
        </p:txBody>
      </p:sp>
      <p:grpSp>
        <p:nvGrpSpPr>
          <p:cNvPr id="93" name="Group 92"/>
          <p:cNvGrpSpPr/>
          <p:nvPr/>
        </p:nvGrpSpPr>
        <p:grpSpPr>
          <a:xfrm>
            <a:off x="7476686" y="5068314"/>
            <a:ext cx="1947188" cy="834967"/>
            <a:chOff x="7089148" y="2665721"/>
            <a:chExt cx="1761518" cy="818345"/>
          </a:xfrm>
        </p:grpSpPr>
        <p:sp>
          <p:nvSpPr>
            <p:cNvPr id="318" name="Rectangle 286"/>
            <p:cNvSpPr txBox="1">
              <a:spLocks noChangeArrowheads="1"/>
            </p:cNvSpPr>
            <p:nvPr>
              <p:custDataLst>
                <p:tags r:id="rId27"/>
              </p:custDataLst>
            </p:nvPr>
          </p:nvSpPr>
          <p:spPr bwMode="gray">
            <a:xfrm>
              <a:off x="7327707" y="2770963"/>
              <a:ext cx="922709" cy="237549"/>
            </a:xfrm>
            <a:prstGeom prst="rect">
              <a:avLst/>
            </a:prstGeom>
            <a:noFill/>
            <a:ln>
              <a:noFill/>
            </a:ln>
            <a:effectLst/>
            <a:extLst/>
          </p:spPr>
          <p:txBody>
            <a:bodyPr wrap="none" lIns="0" tIns="0" rIns="0" bIns="0">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a:lnSpc>
                  <a:spcPct val="85000"/>
                </a:lnSpc>
                <a:spcBef>
                  <a:spcPct val="50000"/>
                </a:spcBef>
                <a:defRPr/>
              </a:pPr>
              <a:r>
                <a:rPr lang="en-US" sz="1800" i="1" dirty="0">
                  <a:solidFill>
                    <a:srgbClr val="008000"/>
                  </a:solidFill>
                  <a:latin typeface="Georgia" pitchFamily="18" charset="0"/>
                </a:rPr>
                <a:t>Sorghum</a:t>
              </a:r>
            </a:p>
          </p:txBody>
        </p:sp>
        <p:sp>
          <p:nvSpPr>
            <p:cNvPr id="319" name="Rectangle 286"/>
            <p:cNvSpPr txBox="1">
              <a:spLocks noChangeArrowheads="1"/>
            </p:cNvSpPr>
            <p:nvPr>
              <p:custDataLst>
                <p:tags r:id="rId28"/>
              </p:custDataLst>
            </p:nvPr>
          </p:nvSpPr>
          <p:spPr bwMode="gray">
            <a:xfrm>
              <a:off x="7221024" y="3088151"/>
              <a:ext cx="1629642" cy="395915"/>
            </a:xfrm>
            <a:prstGeom prst="rect">
              <a:avLst/>
            </a:prstGeom>
            <a:noFill/>
            <a:ln>
              <a:noFill/>
            </a:ln>
            <a:effectLst/>
            <a:extLst/>
          </p:spPr>
          <p:txBody>
            <a:bodyPr wrap="none" lIns="0" tIns="0" rIns="0" bIns="0">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a:lnSpc>
                  <a:spcPct val="85000"/>
                </a:lnSpc>
                <a:spcBef>
                  <a:spcPct val="15000"/>
                </a:spcBef>
                <a:defRPr/>
              </a:pPr>
              <a:r>
                <a:rPr lang="en-US" sz="1400" dirty="0" err="1">
                  <a:latin typeface="Calibri" pitchFamily="34" charset="0"/>
                  <a:cs typeface="Calibri" pitchFamily="34" charset="0"/>
                </a:rPr>
                <a:t>Bunkure-Kadawa</a:t>
              </a:r>
              <a:r>
                <a:rPr lang="en-US" sz="1400" dirty="0">
                  <a:latin typeface="Calibri" pitchFamily="34" charset="0"/>
                  <a:cs typeface="Calibri" pitchFamily="34" charset="0"/>
                </a:rPr>
                <a:t>  </a:t>
              </a:r>
              <a:r>
                <a:rPr lang="en-US" sz="1400" dirty="0">
                  <a:solidFill>
                    <a:schemeClr val="accent6"/>
                  </a:solidFill>
                  <a:latin typeface="Calibri" pitchFamily="34" charset="0"/>
                  <a:cs typeface="Calibri" pitchFamily="34" charset="0"/>
                </a:rPr>
                <a:t>(Kano)</a:t>
              </a:r>
            </a:p>
            <a:p>
              <a:pPr>
                <a:lnSpc>
                  <a:spcPct val="85000"/>
                </a:lnSpc>
                <a:spcBef>
                  <a:spcPct val="15000"/>
                </a:spcBef>
                <a:defRPr/>
              </a:pPr>
              <a:r>
                <a:rPr lang="en-US" sz="1400" dirty="0" err="1">
                  <a:latin typeface="Calibri" pitchFamily="34" charset="0"/>
                  <a:cs typeface="Calibri" pitchFamily="34" charset="0"/>
                </a:rPr>
                <a:t>Biu</a:t>
              </a:r>
              <a:r>
                <a:rPr lang="en-US" sz="1400" dirty="0">
                  <a:latin typeface="Calibri" pitchFamily="34" charset="0"/>
                  <a:cs typeface="Calibri" pitchFamily="34" charset="0"/>
                </a:rPr>
                <a:t> </a:t>
              </a:r>
              <a:r>
                <a:rPr lang="en-US" sz="1400" dirty="0">
                  <a:solidFill>
                    <a:schemeClr val="accent6"/>
                  </a:solidFill>
                  <a:latin typeface="Calibri" pitchFamily="34" charset="0"/>
                  <a:cs typeface="Calibri" pitchFamily="34" charset="0"/>
                </a:rPr>
                <a:t>(</a:t>
              </a:r>
              <a:r>
                <a:rPr lang="en-US" sz="1400" dirty="0" err="1">
                  <a:solidFill>
                    <a:schemeClr val="accent6"/>
                  </a:solidFill>
                  <a:latin typeface="Calibri" pitchFamily="34" charset="0"/>
                  <a:cs typeface="Calibri" pitchFamily="34" charset="0"/>
                </a:rPr>
                <a:t>Borno</a:t>
              </a:r>
              <a:r>
                <a:rPr lang="en-US" sz="1400" dirty="0">
                  <a:solidFill>
                    <a:schemeClr val="accent6"/>
                  </a:solidFill>
                  <a:latin typeface="Calibri" pitchFamily="34" charset="0"/>
                  <a:cs typeface="Calibri" pitchFamily="34" charset="0"/>
                </a:rPr>
                <a:t>)</a:t>
              </a:r>
            </a:p>
          </p:txBody>
        </p:sp>
        <p:grpSp>
          <p:nvGrpSpPr>
            <p:cNvPr id="25" name="Group 24"/>
            <p:cNvGrpSpPr/>
            <p:nvPr/>
          </p:nvGrpSpPr>
          <p:grpSpPr>
            <a:xfrm>
              <a:off x="7089148" y="2665721"/>
              <a:ext cx="155444" cy="332992"/>
              <a:chOff x="5926138" y="5194301"/>
              <a:chExt cx="346075" cy="741361"/>
            </a:xfrm>
            <a:solidFill>
              <a:schemeClr val="accent4">
                <a:lumMod val="50000"/>
              </a:schemeClr>
            </a:solidFill>
          </p:grpSpPr>
          <p:sp>
            <p:nvSpPr>
              <p:cNvPr id="5" name="Freeform 77"/>
              <p:cNvSpPr>
                <a:spLocks/>
              </p:cNvSpPr>
              <p:nvPr/>
            </p:nvSpPr>
            <p:spPr bwMode="auto">
              <a:xfrm>
                <a:off x="6010275" y="5194301"/>
                <a:ext cx="107950" cy="276225"/>
              </a:xfrm>
              <a:custGeom>
                <a:avLst/>
                <a:gdLst>
                  <a:gd name="T0" fmla="*/ 24 w 81"/>
                  <a:gd name="T1" fmla="*/ 112 h 207"/>
                  <a:gd name="T2" fmla="*/ 3 w 81"/>
                  <a:gd name="T3" fmla="*/ 162 h 207"/>
                  <a:gd name="T4" fmla="*/ 10 w 81"/>
                  <a:gd name="T5" fmla="*/ 199 h 207"/>
                  <a:gd name="T6" fmla="*/ 22 w 81"/>
                  <a:gd name="T7" fmla="*/ 204 h 207"/>
                  <a:gd name="T8" fmla="*/ 30 w 81"/>
                  <a:gd name="T9" fmla="*/ 187 h 207"/>
                  <a:gd name="T10" fmla="*/ 42 w 81"/>
                  <a:gd name="T11" fmla="*/ 167 h 207"/>
                  <a:gd name="T12" fmla="*/ 51 w 81"/>
                  <a:gd name="T13" fmla="*/ 188 h 207"/>
                  <a:gd name="T14" fmla="*/ 58 w 81"/>
                  <a:gd name="T15" fmla="*/ 205 h 207"/>
                  <a:gd name="T16" fmla="*/ 70 w 81"/>
                  <a:gd name="T17" fmla="*/ 201 h 207"/>
                  <a:gd name="T18" fmla="*/ 80 w 81"/>
                  <a:gd name="T19" fmla="*/ 168 h 207"/>
                  <a:gd name="T20" fmla="*/ 70 w 81"/>
                  <a:gd name="T21" fmla="*/ 118 h 207"/>
                  <a:gd name="T22" fmla="*/ 58 w 81"/>
                  <a:gd name="T23" fmla="*/ 83 h 207"/>
                  <a:gd name="T24" fmla="*/ 70 w 81"/>
                  <a:gd name="T25" fmla="*/ 7 h 207"/>
                  <a:gd name="T26" fmla="*/ 70 w 81"/>
                  <a:gd name="T27" fmla="*/ 0 h 207"/>
                  <a:gd name="T28" fmla="*/ 67 w 81"/>
                  <a:gd name="T29" fmla="*/ 6 h 207"/>
                  <a:gd name="T30" fmla="*/ 47 w 81"/>
                  <a:gd name="T31" fmla="*/ 81 h 207"/>
                  <a:gd name="T32" fmla="*/ 24 w 81"/>
                  <a:gd name="T33" fmla="*/ 11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207">
                    <a:moveTo>
                      <a:pt x="24" y="112"/>
                    </a:moveTo>
                    <a:cubicBezTo>
                      <a:pt x="12" y="130"/>
                      <a:pt x="7" y="140"/>
                      <a:pt x="3" y="162"/>
                    </a:cubicBezTo>
                    <a:cubicBezTo>
                      <a:pt x="0" y="182"/>
                      <a:pt x="5" y="193"/>
                      <a:pt x="10" y="199"/>
                    </a:cubicBezTo>
                    <a:cubicBezTo>
                      <a:pt x="16" y="206"/>
                      <a:pt x="20" y="206"/>
                      <a:pt x="22" y="204"/>
                    </a:cubicBezTo>
                    <a:cubicBezTo>
                      <a:pt x="26" y="202"/>
                      <a:pt x="29" y="196"/>
                      <a:pt x="30" y="187"/>
                    </a:cubicBezTo>
                    <a:cubicBezTo>
                      <a:pt x="31" y="174"/>
                      <a:pt x="36" y="166"/>
                      <a:pt x="42" y="167"/>
                    </a:cubicBezTo>
                    <a:cubicBezTo>
                      <a:pt x="47" y="167"/>
                      <a:pt x="51" y="176"/>
                      <a:pt x="51" y="188"/>
                    </a:cubicBezTo>
                    <a:cubicBezTo>
                      <a:pt x="52" y="196"/>
                      <a:pt x="54" y="202"/>
                      <a:pt x="58" y="205"/>
                    </a:cubicBezTo>
                    <a:cubicBezTo>
                      <a:pt x="60" y="207"/>
                      <a:pt x="64" y="207"/>
                      <a:pt x="70" y="201"/>
                    </a:cubicBezTo>
                    <a:cubicBezTo>
                      <a:pt x="75" y="195"/>
                      <a:pt x="81" y="186"/>
                      <a:pt x="80" y="168"/>
                    </a:cubicBezTo>
                    <a:cubicBezTo>
                      <a:pt x="80" y="147"/>
                      <a:pt x="77" y="138"/>
                      <a:pt x="70" y="118"/>
                    </a:cubicBezTo>
                    <a:cubicBezTo>
                      <a:pt x="68" y="112"/>
                      <a:pt x="57" y="94"/>
                      <a:pt x="58" y="83"/>
                    </a:cubicBezTo>
                    <a:cubicBezTo>
                      <a:pt x="58" y="57"/>
                      <a:pt x="69" y="14"/>
                      <a:pt x="70" y="7"/>
                    </a:cubicBezTo>
                    <a:cubicBezTo>
                      <a:pt x="71" y="4"/>
                      <a:pt x="70" y="2"/>
                      <a:pt x="70" y="0"/>
                    </a:cubicBezTo>
                    <a:cubicBezTo>
                      <a:pt x="70" y="2"/>
                      <a:pt x="68" y="4"/>
                      <a:pt x="67" y="6"/>
                    </a:cubicBezTo>
                    <a:cubicBezTo>
                      <a:pt x="65" y="13"/>
                      <a:pt x="54" y="56"/>
                      <a:pt x="47" y="81"/>
                    </a:cubicBezTo>
                    <a:cubicBezTo>
                      <a:pt x="44" y="92"/>
                      <a:pt x="27" y="106"/>
                      <a:pt x="2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78"/>
              <p:cNvSpPr>
                <a:spLocks/>
              </p:cNvSpPr>
              <p:nvPr/>
            </p:nvSpPr>
            <p:spPr bwMode="auto">
              <a:xfrm>
                <a:off x="6007100" y="5461000"/>
                <a:ext cx="115888" cy="173037"/>
              </a:xfrm>
              <a:custGeom>
                <a:avLst/>
                <a:gdLst>
                  <a:gd name="T0" fmla="*/ 86 w 87"/>
                  <a:gd name="T1" fmla="*/ 87 h 130"/>
                  <a:gd name="T2" fmla="*/ 42 w 87"/>
                  <a:gd name="T3" fmla="*/ 0 h 130"/>
                  <a:gd name="T4" fmla="*/ 8 w 87"/>
                  <a:gd name="T5" fmla="*/ 97 h 130"/>
                  <a:gd name="T6" fmla="*/ 34 w 87"/>
                  <a:gd name="T7" fmla="*/ 121 h 130"/>
                  <a:gd name="T8" fmla="*/ 46 w 87"/>
                  <a:gd name="T9" fmla="*/ 86 h 130"/>
                  <a:gd name="T10" fmla="*/ 68 w 87"/>
                  <a:gd name="T11" fmla="*/ 115 h 130"/>
                  <a:gd name="T12" fmla="*/ 86 w 87"/>
                  <a:gd name="T13" fmla="*/ 87 h 130"/>
                </a:gdLst>
                <a:ahLst/>
                <a:cxnLst>
                  <a:cxn ang="0">
                    <a:pos x="T0" y="T1"/>
                  </a:cxn>
                  <a:cxn ang="0">
                    <a:pos x="T2" y="T3"/>
                  </a:cxn>
                  <a:cxn ang="0">
                    <a:pos x="T4" y="T5"/>
                  </a:cxn>
                  <a:cxn ang="0">
                    <a:pos x="T6" y="T7"/>
                  </a:cxn>
                  <a:cxn ang="0">
                    <a:pos x="T8" y="T9"/>
                  </a:cxn>
                  <a:cxn ang="0">
                    <a:pos x="T10" y="T11"/>
                  </a:cxn>
                  <a:cxn ang="0">
                    <a:pos x="T12" y="T13"/>
                  </a:cxn>
                </a:cxnLst>
                <a:rect l="0" t="0" r="r" b="b"/>
                <a:pathLst>
                  <a:path w="87" h="130">
                    <a:moveTo>
                      <a:pt x="86" y="87"/>
                    </a:moveTo>
                    <a:cubicBezTo>
                      <a:pt x="84" y="58"/>
                      <a:pt x="56" y="18"/>
                      <a:pt x="42" y="0"/>
                    </a:cubicBezTo>
                    <a:cubicBezTo>
                      <a:pt x="27" y="16"/>
                      <a:pt x="0" y="62"/>
                      <a:pt x="8" y="97"/>
                    </a:cubicBezTo>
                    <a:cubicBezTo>
                      <a:pt x="15" y="130"/>
                      <a:pt x="30" y="129"/>
                      <a:pt x="34" y="121"/>
                    </a:cubicBezTo>
                    <a:cubicBezTo>
                      <a:pt x="41" y="107"/>
                      <a:pt x="34" y="92"/>
                      <a:pt x="46" y="86"/>
                    </a:cubicBezTo>
                    <a:cubicBezTo>
                      <a:pt x="59" y="88"/>
                      <a:pt x="56" y="105"/>
                      <a:pt x="68" y="115"/>
                    </a:cubicBezTo>
                    <a:cubicBezTo>
                      <a:pt x="74" y="121"/>
                      <a:pt x="87" y="116"/>
                      <a:pt x="86"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79"/>
              <p:cNvSpPr>
                <a:spLocks/>
              </p:cNvSpPr>
              <p:nvPr/>
            </p:nvSpPr>
            <p:spPr bwMode="auto">
              <a:xfrm>
                <a:off x="6045200" y="5613400"/>
                <a:ext cx="122238" cy="174625"/>
              </a:xfrm>
              <a:custGeom>
                <a:avLst/>
                <a:gdLst>
                  <a:gd name="T0" fmla="*/ 22 w 92"/>
                  <a:gd name="T1" fmla="*/ 0 h 131"/>
                  <a:gd name="T2" fmla="*/ 7 w 92"/>
                  <a:gd name="T3" fmla="*/ 29 h 131"/>
                  <a:gd name="T4" fmla="*/ 3 w 92"/>
                  <a:gd name="T5" fmla="*/ 85 h 131"/>
                  <a:gd name="T6" fmla="*/ 37 w 92"/>
                  <a:gd name="T7" fmla="*/ 127 h 131"/>
                  <a:gd name="T8" fmla="*/ 44 w 92"/>
                  <a:gd name="T9" fmla="*/ 86 h 131"/>
                  <a:gd name="T10" fmla="*/ 77 w 92"/>
                  <a:gd name="T11" fmla="*/ 110 h 131"/>
                  <a:gd name="T12" fmla="*/ 77 w 92"/>
                  <a:gd name="T13" fmla="*/ 61 h 131"/>
                  <a:gd name="T14" fmla="*/ 47 w 92"/>
                  <a:gd name="T15" fmla="*/ 20 h 131"/>
                  <a:gd name="T16" fmla="*/ 22 w 92"/>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31">
                    <a:moveTo>
                      <a:pt x="22" y="0"/>
                    </a:moveTo>
                    <a:cubicBezTo>
                      <a:pt x="22" y="0"/>
                      <a:pt x="11" y="13"/>
                      <a:pt x="7" y="29"/>
                    </a:cubicBezTo>
                    <a:cubicBezTo>
                      <a:pt x="0" y="50"/>
                      <a:pt x="1" y="76"/>
                      <a:pt x="3" y="85"/>
                    </a:cubicBezTo>
                    <a:cubicBezTo>
                      <a:pt x="9" y="122"/>
                      <a:pt x="33" y="131"/>
                      <a:pt x="37" y="127"/>
                    </a:cubicBezTo>
                    <a:cubicBezTo>
                      <a:pt x="49" y="118"/>
                      <a:pt x="33" y="92"/>
                      <a:pt x="44" y="86"/>
                    </a:cubicBezTo>
                    <a:cubicBezTo>
                      <a:pt x="56" y="84"/>
                      <a:pt x="62" y="113"/>
                      <a:pt x="77" y="110"/>
                    </a:cubicBezTo>
                    <a:cubicBezTo>
                      <a:pt x="84" y="108"/>
                      <a:pt x="92" y="89"/>
                      <a:pt x="77" y="61"/>
                    </a:cubicBezTo>
                    <a:cubicBezTo>
                      <a:pt x="73" y="54"/>
                      <a:pt x="61" y="35"/>
                      <a:pt x="47" y="20"/>
                    </a:cubicBezTo>
                    <a:cubicBezTo>
                      <a:pt x="36" y="9"/>
                      <a:pt x="22"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80"/>
              <p:cNvSpPr>
                <a:spLocks/>
              </p:cNvSpPr>
              <p:nvPr/>
            </p:nvSpPr>
            <p:spPr bwMode="auto">
              <a:xfrm>
                <a:off x="5926138" y="5368925"/>
                <a:ext cx="122238" cy="390525"/>
              </a:xfrm>
              <a:custGeom>
                <a:avLst/>
                <a:gdLst>
                  <a:gd name="T0" fmla="*/ 77 w 91"/>
                  <a:gd name="T1" fmla="*/ 263 h 293"/>
                  <a:gd name="T2" fmla="*/ 64 w 91"/>
                  <a:gd name="T3" fmla="*/ 233 h 293"/>
                  <a:gd name="T4" fmla="*/ 83 w 91"/>
                  <a:gd name="T5" fmla="*/ 226 h 293"/>
                  <a:gd name="T6" fmla="*/ 41 w 91"/>
                  <a:gd name="T7" fmla="*/ 180 h 293"/>
                  <a:gd name="T8" fmla="*/ 8 w 91"/>
                  <a:gd name="T9" fmla="*/ 122 h 293"/>
                  <a:gd name="T10" fmla="*/ 13 w 91"/>
                  <a:gd name="T11" fmla="*/ 36 h 293"/>
                  <a:gd name="T12" fmla="*/ 15 w 91"/>
                  <a:gd name="T13" fmla="*/ 18 h 293"/>
                  <a:gd name="T14" fmla="*/ 14 w 91"/>
                  <a:gd name="T15" fmla="*/ 0 h 293"/>
                  <a:gd name="T16" fmla="*/ 2 w 91"/>
                  <a:gd name="T17" fmla="*/ 143 h 293"/>
                  <a:gd name="T18" fmla="*/ 25 w 91"/>
                  <a:gd name="T19" fmla="*/ 243 h 293"/>
                  <a:gd name="T20" fmla="*/ 82 w 91"/>
                  <a:gd name="T21" fmla="*/ 289 h 293"/>
                  <a:gd name="T22" fmla="*/ 77 w 91"/>
                  <a:gd name="T23" fmla="*/ 26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293">
                    <a:moveTo>
                      <a:pt x="77" y="263"/>
                    </a:moveTo>
                    <a:cubicBezTo>
                      <a:pt x="60" y="248"/>
                      <a:pt x="54" y="234"/>
                      <a:pt x="64" y="233"/>
                    </a:cubicBezTo>
                    <a:cubicBezTo>
                      <a:pt x="81" y="232"/>
                      <a:pt x="83" y="233"/>
                      <a:pt x="83" y="226"/>
                    </a:cubicBezTo>
                    <a:cubicBezTo>
                      <a:pt x="83" y="201"/>
                      <a:pt x="43" y="182"/>
                      <a:pt x="41" y="180"/>
                    </a:cubicBezTo>
                    <a:cubicBezTo>
                      <a:pt x="36" y="175"/>
                      <a:pt x="11" y="163"/>
                      <a:pt x="8" y="122"/>
                    </a:cubicBezTo>
                    <a:cubicBezTo>
                      <a:pt x="8" y="93"/>
                      <a:pt x="10" y="59"/>
                      <a:pt x="13" y="36"/>
                    </a:cubicBezTo>
                    <a:cubicBezTo>
                      <a:pt x="13" y="33"/>
                      <a:pt x="14" y="23"/>
                      <a:pt x="15" y="18"/>
                    </a:cubicBezTo>
                    <a:cubicBezTo>
                      <a:pt x="15" y="7"/>
                      <a:pt x="14" y="0"/>
                      <a:pt x="14" y="0"/>
                    </a:cubicBezTo>
                    <a:cubicBezTo>
                      <a:pt x="6" y="31"/>
                      <a:pt x="0" y="97"/>
                      <a:pt x="2" y="143"/>
                    </a:cubicBezTo>
                    <a:cubicBezTo>
                      <a:pt x="3" y="165"/>
                      <a:pt x="5" y="208"/>
                      <a:pt x="25" y="243"/>
                    </a:cubicBezTo>
                    <a:cubicBezTo>
                      <a:pt x="38" y="266"/>
                      <a:pt x="63" y="293"/>
                      <a:pt x="82" y="289"/>
                    </a:cubicBezTo>
                    <a:cubicBezTo>
                      <a:pt x="91" y="287"/>
                      <a:pt x="83" y="268"/>
                      <a:pt x="77" y="2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1"/>
              <p:cNvSpPr>
                <a:spLocks/>
              </p:cNvSpPr>
              <p:nvPr/>
            </p:nvSpPr>
            <p:spPr bwMode="auto">
              <a:xfrm>
                <a:off x="5965825" y="5743575"/>
                <a:ext cx="171450" cy="179387"/>
              </a:xfrm>
              <a:custGeom>
                <a:avLst/>
                <a:gdLst>
                  <a:gd name="T0" fmla="*/ 102 w 129"/>
                  <a:gd name="T1" fmla="*/ 128 h 135"/>
                  <a:gd name="T2" fmla="*/ 81 w 129"/>
                  <a:gd name="T3" fmla="*/ 79 h 135"/>
                  <a:gd name="T4" fmla="*/ 98 w 129"/>
                  <a:gd name="T5" fmla="*/ 60 h 135"/>
                  <a:gd name="T6" fmla="*/ 67 w 129"/>
                  <a:gd name="T7" fmla="*/ 35 h 135"/>
                  <a:gd name="T8" fmla="*/ 17 w 129"/>
                  <a:gd name="T9" fmla="*/ 9 h 135"/>
                  <a:gd name="T10" fmla="*/ 5 w 129"/>
                  <a:gd name="T11" fmla="*/ 2 h 135"/>
                  <a:gd name="T12" fmla="*/ 33 w 129"/>
                  <a:gd name="T13" fmla="*/ 88 h 135"/>
                  <a:gd name="T14" fmla="*/ 102 w 129"/>
                  <a:gd name="T15" fmla="*/ 128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35">
                    <a:moveTo>
                      <a:pt x="102" y="128"/>
                    </a:moveTo>
                    <a:cubicBezTo>
                      <a:pt x="129" y="119"/>
                      <a:pt x="61" y="88"/>
                      <a:pt x="81" y="79"/>
                    </a:cubicBezTo>
                    <a:cubicBezTo>
                      <a:pt x="97" y="72"/>
                      <a:pt x="99" y="67"/>
                      <a:pt x="98" y="60"/>
                    </a:cubicBezTo>
                    <a:cubicBezTo>
                      <a:pt x="96" y="53"/>
                      <a:pt x="82" y="42"/>
                      <a:pt x="67" y="35"/>
                    </a:cubicBezTo>
                    <a:cubicBezTo>
                      <a:pt x="53" y="30"/>
                      <a:pt x="23" y="14"/>
                      <a:pt x="17" y="9"/>
                    </a:cubicBezTo>
                    <a:cubicBezTo>
                      <a:pt x="11" y="5"/>
                      <a:pt x="6" y="0"/>
                      <a:pt x="5" y="2"/>
                    </a:cubicBezTo>
                    <a:cubicBezTo>
                      <a:pt x="0" y="16"/>
                      <a:pt x="9" y="53"/>
                      <a:pt x="33" y="88"/>
                    </a:cubicBezTo>
                    <a:cubicBezTo>
                      <a:pt x="54" y="116"/>
                      <a:pt x="81" y="135"/>
                      <a:pt x="102"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82"/>
              <p:cNvSpPr>
                <a:spLocks/>
              </p:cNvSpPr>
              <p:nvPr/>
            </p:nvSpPr>
            <p:spPr bwMode="auto">
              <a:xfrm>
                <a:off x="5949950" y="5197475"/>
                <a:ext cx="82550" cy="385762"/>
              </a:xfrm>
              <a:custGeom>
                <a:avLst/>
                <a:gdLst>
                  <a:gd name="T0" fmla="*/ 6 w 62"/>
                  <a:gd name="T1" fmla="*/ 189 h 290"/>
                  <a:gd name="T2" fmla="*/ 1 w 62"/>
                  <a:gd name="T3" fmla="*/ 218 h 290"/>
                  <a:gd name="T4" fmla="*/ 6 w 62"/>
                  <a:gd name="T5" fmla="*/ 256 h 290"/>
                  <a:gd name="T6" fmla="*/ 33 w 62"/>
                  <a:gd name="T7" fmla="*/ 288 h 290"/>
                  <a:gd name="T8" fmla="*/ 36 w 62"/>
                  <a:gd name="T9" fmla="*/ 268 h 290"/>
                  <a:gd name="T10" fmla="*/ 35 w 62"/>
                  <a:gd name="T11" fmla="*/ 235 h 290"/>
                  <a:gd name="T12" fmla="*/ 49 w 62"/>
                  <a:gd name="T13" fmla="*/ 227 h 290"/>
                  <a:gd name="T14" fmla="*/ 33 w 62"/>
                  <a:gd name="T15" fmla="*/ 182 h 290"/>
                  <a:gd name="T16" fmla="*/ 29 w 62"/>
                  <a:gd name="T17" fmla="*/ 164 h 290"/>
                  <a:gd name="T18" fmla="*/ 43 w 62"/>
                  <a:gd name="T19" fmla="*/ 108 h 290"/>
                  <a:gd name="T20" fmla="*/ 54 w 62"/>
                  <a:gd name="T21" fmla="*/ 61 h 290"/>
                  <a:gd name="T22" fmla="*/ 60 w 62"/>
                  <a:gd name="T23" fmla="*/ 23 h 290"/>
                  <a:gd name="T24" fmla="*/ 61 w 62"/>
                  <a:gd name="T25" fmla="*/ 0 h 290"/>
                  <a:gd name="T26" fmla="*/ 49 w 62"/>
                  <a:gd name="T27" fmla="*/ 57 h 290"/>
                  <a:gd name="T28" fmla="*/ 32 w 62"/>
                  <a:gd name="T29" fmla="*/ 116 h 290"/>
                  <a:gd name="T30" fmla="*/ 15 w 62"/>
                  <a:gd name="T31" fmla="*/ 166 h 290"/>
                  <a:gd name="T32" fmla="*/ 6 w 62"/>
                  <a:gd name="T33" fmla="*/ 189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290">
                    <a:moveTo>
                      <a:pt x="6" y="189"/>
                    </a:moveTo>
                    <a:cubicBezTo>
                      <a:pt x="5" y="193"/>
                      <a:pt x="1" y="205"/>
                      <a:pt x="1" y="218"/>
                    </a:cubicBezTo>
                    <a:cubicBezTo>
                      <a:pt x="0" y="234"/>
                      <a:pt x="4" y="250"/>
                      <a:pt x="6" y="256"/>
                    </a:cubicBezTo>
                    <a:cubicBezTo>
                      <a:pt x="18" y="287"/>
                      <a:pt x="27" y="290"/>
                      <a:pt x="33" y="288"/>
                    </a:cubicBezTo>
                    <a:cubicBezTo>
                      <a:pt x="36" y="287"/>
                      <a:pt x="38" y="276"/>
                      <a:pt x="36" y="268"/>
                    </a:cubicBezTo>
                    <a:cubicBezTo>
                      <a:pt x="34" y="257"/>
                      <a:pt x="24" y="234"/>
                      <a:pt x="35" y="235"/>
                    </a:cubicBezTo>
                    <a:cubicBezTo>
                      <a:pt x="41" y="236"/>
                      <a:pt x="49" y="236"/>
                      <a:pt x="49" y="227"/>
                    </a:cubicBezTo>
                    <a:cubicBezTo>
                      <a:pt x="49" y="215"/>
                      <a:pt x="39" y="199"/>
                      <a:pt x="33" y="182"/>
                    </a:cubicBezTo>
                    <a:cubicBezTo>
                      <a:pt x="32" y="180"/>
                      <a:pt x="28" y="173"/>
                      <a:pt x="29" y="164"/>
                    </a:cubicBezTo>
                    <a:cubicBezTo>
                      <a:pt x="30" y="154"/>
                      <a:pt x="37" y="130"/>
                      <a:pt x="43" y="108"/>
                    </a:cubicBezTo>
                    <a:cubicBezTo>
                      <a:pt x="48" y="89"/>
                      <a:pt x="52" y="71"/>
                      <a:pt x="54" y="61"/>
                    </a:cubicBezTo>
                    <a:cubicBezTo>
                      <a:pt x="55" y="58"/>
                      <a:pt x="59" y="37"/>
                      <a:pt x="60" y="23"/>
                    </a:cubicBezTo>
                    <a:cubicBezTo>
                      <a:pt x="62" y="9"/>
                      <a:pt x="61" y="1"/>
                      <a:pt x="61" y="0"/>
                    </a:cubicBezTo>
                    <a:cubicBezTo>
                      <a:pt x="59" y="11"/>
                      <a:pt x="55" y="34"/>
                      <a:pt x="49" y="57"/>
                    </a:cubicBezTo>
                    <a:cubicBezTo>
                      <a:pt x="46" y="70"/>
                      <a:pt x="40" y="94"/>
                      <a:pt x="32" y="116"/>
                    </a:cubicBezTo>
                    <a:cubicBezTo>
                      <a:pt x="29" y="127"/>
                      <a:pt x="22" y="147"/>
                      <a:pt x="15" y="166"/>
                    </a:cubicBezTo>
                    <a:cubicBezTo>
                      <a:pt x="12" y="174"/>
                      <a:pt x="9" y="182"/>
                      <a:pt x="6"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83"/>
              <p:cNvSpPr>
                <a:spLocks/>
              </p:cNvSpPr>
              <p:nvPr/>
            </p:nvSpPr>
            <p:spPr bwMode="auto">
              <a:xfrm>
                <a:off x="6115050" y="5395913"/>
                <a:ext cx="100013" cy="314325"/>
              </a:xfrm>
              <a:custGeom>
                <a:avLst/>
                <a:gdLst>
                  <a:gd name="T0" fmla="*/ 54 w 75"/>
                  <a:gd name="T1" fmla="*/ 27 h 236"/>
                  <a:gd name="T2" fmla="*/ 57 w 75"/>
                  <a:gd name="T3" fmla="*/ 92 h 236"/>
                  <a:gd name="T4" fmla="*/ 34 w 75"/>
                  <a:gd name="T5" fmla="*/ 140 h 236"/>
                  <a:gd name="T6" fmla="*/ 11 w 75"/>
                  <a:gd name="T7" fmla="*/ 189 h 236"/>
                  <a:gd name="T8" fmla="*/ 31 w 75"/>
                  <a:gd name="T9" fmla="*/ 187 h 236"/>
                  <a:gd name="T10" fmla="*/ 33 w 75"/>
                  <a:gd name="T11" fmla="*/ 212 h 236"/>
                  <a:gd name="T12" fmla="*/ 43 w 75"/>
                  <a:gd name="T13" fmla="*/ 231 h 236"/>
                  <a:gd name="T14" fmla="*/ 70 w 75"/>
                  <a:gd name="T15" fmla="*/ 177 h 236"/>
                  <a:gd name="T16" fmla="*/ 66 w 75"/>
                  <a:gd name="T17" fmla="*/ 106 h 236"/>
                  <a:gd name="T18" fmla="*/ 58 w 75"/>
                  <a:gd name="T19" fmla="*/ 0 h 236"/>
                  <a:gd name="T20" fmla="*/ 54 w 75"/>
                  <a:gd name="T21" fmla="*/ 13 h 236"/>
                  <a:gd name="T22" fmla="*/ 54 w 75"/>
                  <a:gd name="T23" fmla="*/ 27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236">
                    <a:moveTo>
                      <a:pt x="54" y="27"/>
                    </a:moveTo>
                    <a:cubicBezTo>
                      <a:pt x="54" y="45"/>
                      <a:pt x="55" y="71"/>
                      <a:pt x="57" y="92"/>
                    </a:cubicBezTo>
                    <a:cubicBezTo>
                      <a:pt x="59" y="121"/>
                      <a:pt x="39" y="135"/>
                      <a:pt x="34" y="140"/>
                    </a:cubicBezTo>
                    <a:cubicBezTo>
                      <a:pt x="33" y="142"/>
                      <a:pt x="0" y="169"/>
                      <a:pt x="11" y="189"/>
                    </a:cubicBezTo>
                    <a:cubicBezTo>
                      <a:pt x="14" y="194"/>
                      <a:pt x="15" y="193"/>
                      <a:pt x="31" y="187"/>
                    </a:cubicBezTo>
                    <a:cubicBezTo>
                      <a:pt x="40" y="183"/>
                      <a:pt x="41" y="194"/>
                      <a:pt x="33" y="212"/>
                    </a:cubicBezTo>
                    <a:cubicBezTo>
                      <a:pt x="31" y="219"/>
                      <a:pt x="35" y="236"/>
                      <a:pt x="43" y="231"/>
                    </a:cubicBezTo>
                    <a:cubicBezTo>
                      <a:pt x="60" y="222"/>
                      <a:pt x="67" y="195"/>
                      <a:pt x="70" y="177"/>
                    </a:cubicBezTo>
                    <a:cubicBezTo>
                      <a:pt x="75" y="149"/>
                      <a:pt x="68" y="122"/>
                      <a:pt x="66" y="106"/>
                    </a:cubicBezTo>
                    <a:cubicBezTo>
                      <a:pt x="61" y="75"/>
                      <a:pt x="59" y="25"/>
                      <a:pt x="58" y="0"/>
                    </a:cubicBezTo>
                    <a:cubicBezTo>
                      <a:pt x="58" y="0"/>
                      <a:pt x="56" y="5"/>
                      <a:pt x="54" y="13"/>
                    </a:cubicBezTo>
                    <a:cubicBezTo>
                      <a:pt x="54" y="18"/>
                      <a:pt x="53" y="25"/>
                      <a:pt x="54"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84"/>
              <p:cNvSpPr>
                <a:spLocks/>
              </p:cNvSpPr>
              <p:nvPr/>
            </p:nvSpPr>
            <p:spPr bwMode="auto">
              <a:xfrm>
                <a:off x="6170613" y="5665788"/>
                <a:ext cx="101600" cy="187325"/>
              </a:xfrm>
              <a:custGeom>
                <a:avLst/>
                <a:gdLst>
                  <a:gd name="T0" fmla="*/ 59 w 77"/>
                  <a:gd name="T1" fmla="*/ 123 h 141"/>
                  <a:gd name="T2" fmla="*/ 65 w 77"/>
                  <a:gd name="T3" fmla="*/ 49 h 141"/>
                  <a:gd name="T4" fmla="*/ 38 w 77"/>
                  <a:gd name="T5" fmla="*/ 1 h 141"/>
                  <a:gd name="T6" fmla="*/ 32 w 77"/>
                  <a:gd name="T7" fmla="*/ 10 h 141"/>
                  <a:gd name="T8" fmla="*/ 9 w 77"/>
                  <a:gd name="T9" fmla="*/ 53 h 141"/>
                  <a:gd name="T10" fmla="*/ 5 w 77"/>
                  <a:gd name="T11" fmla="*/ 86 h 141"/>
                  <a:gd name="T12" fmla="*/ 30 w 77"/>
                  <a:gd name="T13" fmla="*/ 81 h 141"/>
                  <a:gd name="T14" fmla="*/ 59 w 77"/>
                  <a:gd name="T15" fmla="*/ 123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41">
                    <a:moveTo>
                      <a:pt x="59" y="123"/>
                    </a:moveTo>
                    <a:cubicBezTo>
                      <a:pt x="77" y="108"/>
                      <a:pt x="73" y="76"/>
                      <a:pt x="65" y="49"/>
                    </a:cubicBezTo>
                    <a:cubicBezTo>
                      <a:pt x="61" y="29"/>
                      <a:pt x="49" y="4"/>
                      <a:pt x="38" y="1"/>
                    </a:cubicBezTo>
                    <a:cubicBezTo>
                      <a:pt x="37" y="0"/>
                      <a:pt x="35" y="5"/>
                      <a:pt x="32" y="10"/>
                    </a:cubicBezTo>
                    <a:cubicBezTo>
                      <a:pt x="29" y="16"/>
                      <a:pt x="14" y="41"/>
                      <a:pt x="9" y="53"/>
                    </a:cubicBezTo>
                    <a:cubicBezTo>
                      <a:pt x="2" y="67"/>
                      <a:pt x="0" y="81"/>
                      <a:pt x="5" y="86"/>
                    </a:cubicBezTo>
                    <a:cubicBezTo>
                      <a:pt x="10" y="91"/>
                      <a:pt x="15" y="91"/>
                      <a:pt x="30" y="81"/>
                    </a:cubicBezTo>
                    <a:cubicBezTo>
                      <a:pt x="48" y="69"/>
                      <a:pt x="37" y="141"/>
                      <a:pt x="5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85"/>
              <p:cNvSpPr>
                <a:spLocks/>
              </p:cNvSpPr>
              <p:nvPr/>
            </p:nvSpPr>
            <p:spPr bwMode="auto">
              <a:xfrm>
                <a:off x="6111875" y="5230813"/>
                <a:ext cx="65088" cy="334962"/>
              </a:xfrm>
              <a:custGeom>
                <a:avLst/>
                <a:gdLst>
                  <a:gd name="T0" fmla="*/ 32 w 49"/>
                  <a:gd name="T1" fmla="*/ 20 h 251"/>
                  <a:gd name="T2" fmla="*/ 23 w 49"/>
                  <a:gd name="T3" fmla="*/ 53 h 251"/>
                  <a:gd name="T4" fmla="*/ 20 w 49"/>
                  <a:gd name="T5" fmla="*/ 96 h 251"/>
                  <a:gd name="T6" fmla="*/ 23 w 49"/>
                  <a:gd name="T7" fmla="*/ 146 h 251"/>
                  <a:gd name="T8" fmla="*/ 17 w 49"/>
                  <a:gd name="T9" fmla="*/ 161 h 251"/>
                  <a:gd name="T10" fmla="*/ 0 w 49"/>
                  <a:gd name="T11" fmla="*/ 201 h 251"/>
                  <a:gd name="T12" fmla="*/ 15 w 49"/>
                  <a:gd name="T13" fmla="*/ 207 h 251"/>
                  <a:gd name="T14" fmla="*/ 17 w 49"/>
                  <a:gd name="T15" fmla="*/ 235 h 251"/>
                  <a:gd name="T16" fmla="*/ 24 w 49"/>
                  <a:gd name="T17" fmla="*/ 250 h 251"/>
                  <a:gd name="T18" fmla="*/ 45 w 49"/>
                  <a:gd name="T19" fmla="*/ 222 h 251"/>
                  <a:gd name="T20" fmla="*/ 48 w 49"/>
                  <a:gd name="T21" fmla="*/ 192 h 251"/>
                  <a:gd name="T22" fmla="*/ 43 w 49"/>
                  <a:gd name="T23" fmla="*/ 169 h 251"/>
                  <a:gd name="T24" fmla="*/ 37 w 49"/>
                  <a:gd name="T25" fmla="*/ 150 h 251"/>
                  <a:gd name="T26" fmla="*/ 28 w 49"/>
                  <a:gd name="T27" fmla="*/ 106 h 251"/>
                  <a:gd name="T28" fmla="*/ 29 w 49"/>
                  <a:gd name="T29" fmla="*/ 51 h 251"/>
                  <a:gd name="T30" fmla="*/ 41 w 49"/>
                  <a:gd name="T31" fmla="*/ 0 h 251"/>
                  <a:gd name="T32" fmla="*/ 32 w 49"/>
                  <a:gd name="T33" fmla="*/ 2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251">
                    <a:moveTo>
                      <a:pt x="32" y="20"/>
                    </a:moveTo>
                    <a:cubicBezTo>
                      <a:pt x="28" y="31"/>
                      <a:pt x="24" y="51"/>
                      <a:pt x="23" y="53"/>
                    </a:cubicBezTo>
                    <a:cubicBezTo>
                      <a:pt x="22" y="62"/>
                      <a:pt x="19" y="79"/>
                      <a:pt x="20" y="96"/>
                    </a:cubicBezTo>
                    <a:cubicBezTo>
                      <a:pt x="20" y="117"/>
                      <a:pt x="24" y="138"/>
                      <a:pt x="23" y="146"/>
                    </a:cubicBezTo>
                    <a:cubicBezTo>
                      <a:pt x="23" y="154"/>
                      <a:pt x="18" y="160"/>
                      <a:pt x="17" y="161"/>
                    </a:cubicBezTo>
                    <a:cubicBezTo>
                      <a:pt x="9" y="175"/>
                      <a:pt x="0" y="189"/>
                      <a:pt x="0" y="201"/>
                    </a:cubicBezTo>
                    <a:cubicBezTo>
                      <a:pt x="1" y="209"/>
                      <a:pt x="8" y="208"/>
                      <a:pt x="15" y="207"/>
                    </a:cubicBezTo>
                    <a:cubicBezTo>
                      <a:pt x="26" y="205"/>
                      <a:pt x="17" y="225"/>
                      <a:pt x="17" y="235"/>
                    </a:cubicBezTo>
                    <a:cubicBezTo>
                      <a:pt x="17" y="241"/>
                      <a:pt x="19" y="250"/>
                      <a:pt x="24" y="250"/>
                    </a:cubicBezTo>
                    <a:cubicBezTo>
                      <a:pt x="29" y="251"/>
                      <a:pt x="37" y="246"/>
                      <a:pt x="45" y="222"/>
                    </a:cubicBezTo>
                    <a:cubicBezTo>
                      <a:pt x="47" y="217"/>
                      <a:pt x="49" y="204"/>
                      <a:pt x="48" y="192"/>
                    </a:cubicBezTo>
                    <a:cubicBezTo>
                      <a:pt x="48" y="182"/>
                      <a:pt x="44" y="172"/>
                      <a:pt x="43" y="169"/>
                    </a:cubicBezTo>
                    <a:cubicBezTo>
                      <a:pt x="41" y="163"/>
                      <a:pt x="39" y="157"/>
                      <a:pt x="37" y="150"/>
                    </a:cubicBezTo>
                    <a:cubicBezTo>
                      <a:pt x="32" y="133"/>
                      <a:pt x="29" y="115"/>
                      <a:pt x="28" y="106"/>
                    </a:cubicBezTo>
                    <a:cubicBezTo>
                      <a:pt x="26" y="85"/>
                      <a:pt x="28" y="63"/>
                      <a:pt x="29" y="51"/>
                    </a:cubicBezTo>
                    <a:cubicBezTo>
                      <a:pt x="33" y="30"/>
                      <a:pt x="39" y="10"/>
                      <a:pt x="41" y="0"/>
                    </a:cubicBezTo>
                    <a:cubicBezTo>
                      <a:pt x="41" y="1"/>
                      <a:pt x="37" y="7"/>
                      <a:pt x="3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86"/>
              <p:cNvSpPr>
                <a:spLocks/>
              </p:cNvSpPr>
              <p:nvPr/>
            </p:nvSpPr>
            <p:spPr bwMode="auto">
              <a:xfrm>
                <a:off x="6105525" y="5765800"/>
                <a:ext cx="139700" cy="169862"/>
              </a:xfrm>
              <a:custGeom>
                <a:avLst/>
                <a:gdLst>
                  <a:gd name="T0" fmla="*/ 87 w 105"/>
                  <a:gd name="T1" fmla="*/ 104 h 128"/>
                  <a:gd name="T2" fmla="*/ 70 w 105"/>
                  <a:gd name="T3" fmla="*/ 35 h 128"/>
                  <a:gd name="T4" fmla="*/ 28 w 105"/>
                  <a:gd name="T5" fmla="*/ 8 h 128"/>
                  <a:gd name="T6" fmla="*/ 8 w 105"/>
                  <a:gd name="T7" fmla="*/ 10 h 128"/>
                  <a:gd name="T8" fmla="*/ 2 w 105"/>
                  <a:gd name="T9" fmla="*/ 34 h 128"/>
                  <a:gd name="T10" fmla="*/ 28 w 105"/>
                  <a:gd name="T11" fmla="*/ 113 h 128"/>
                  <a:gd name="T12" fmla="*/ 87 w 105"/>
                  <a:gd name="T13" fmla="*/ 104 h 128"/>
                  <a:gd name="T14" fmla="*/ 87 w 105"/>
                  <a:gd name="T15" fmla="*/ 104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28">
                    <a:moveTo>
                      <a:pt x="87" y="104"/>
                    </a:moveTo>
                    <a:cubicBezTo>
                      <a:pt x="105" y="80"/>
                      <a:pt x="88" y="53"/>
                      <a:pt x="70" y="35"/>
                    </a:cubicBezTo>
                    <a:cubicBezTo>
                      <a:pt x="58" y="24"/>
                      <a:pt x="44" y="14"/>
                      <a:pt x="28" y="8"/>
                    </a:cubicBezTo>
                    <a:cubicBezTo>
                      <a:pt x="19" y="4"/>
                      <a:pt x="13" y="0"/>
                      <a:pt x="8" y="10"/>
                    </a:cubicBezTo>
                    <a:cubicBezTo>
                      <a:pt x="5" y="18"/>
                      <a:pt x="3" y="26"/>
                      <a:pt x="2" y="34"/>
                    </a:cubicBezTo>
                    <a:cubicBezTo>
                      <a:pt x="0" y="60"/>
                      <a:pt x="6" y="96"/>
                      <a:pt x="28" y="113"/>
                    </a:cubicBezTo>
                    <a:cubicBezTo>
                      <a:pt x="46" y="128"/>
                      <a:pt x="76" y="124"/>
                      <a:pt x="87" y="104"/>
                    </a:cubicBezTo>
                    <a:cubicBezTo>
                      <a:pt x="104" y="82"/>
                      <a:pt x="86" y="106"/>
                      <a:pt x="87"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94" name="Group 93"/>
          <p:cNvGrpSpPr/>
          <p:nvPr/>
        </p:nvGrpSpPr>
        <p:grpSpPr>
          <a:xfrm>
            <a:off x="7973899" y="2575429"/>
            <a:ext cx="1780886" cy="902467"/>
            <a:chOff x="7015197" y="1578626"/>
            <a:chExt cx="1611070" cy="884504"/>
          </a:xfrm>
        </p:grpSpPr>
        <p:sp>
          <p:nvSpPr>
            <p:cNvPr id="316" name="Rectangle 286"/>
            <p:cNvSpPr txBox="1">
              <a:spLocks noChangeArrowheads="1"/>
            </p:cNvSpPr>
            <p:nvPr>
              <p:custDataLst>
                <p:tags r:id="rId25"/>
              </p:custDataLst>
            </p:nvPr>
          </p:nvSpPr>
          <p:spPr bwMode="gray">
            <a:xfrm>
              <a:off x="7327707" y="1606321"/>
              <a:ext cx="1231352" cy="237550"/>
            </a:xfrm>
            <a:prstGeom prst="rect">
              <a:avLst/>
            </a:prstGeom>
            <a:noFill/>
            <a:ln>
              <a:noFill/>
            </a:ln>
            <a:effectLst/>
            <a:extLst/>
          </p:spPr>
          <p:txBody>
            <a:bodyPr wrap="none" lIns="0" tIns="0" rIns="0" bIns="0">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a:lnSpc>
                  <a:spcPct val="85000"/>
                </a:lnSpc>
                <a:spcBef>
                  <a:spcPct val="50000"/>
                </a:spcBef>
                <a:defRPr/>
              </a:pPr>
              <a:r>
                <a:rPr lang="en-US" sz="1800" i="1" dirty="0">
                  <a:solidFill>
                    <a:srgbClr val="008000"/>
                  </a:solidFill>
                  <a:latin typeface="Georgia" pitchFamily="18" charset="0"/>
                </a:rPr>
                <a:t>Horticulture</a:t>
              </a:r>
            </a:p>
          </p:txBody>
        </p:sp>
        <p:sp>
          <p:nvSpPr>
            <p:cNvPr id="317" name="Rectangle 286"/>
            <p:cNvSpPr txBox="1">
              <a:spLocks noChangeArrowheads="1"/>
            </p:cNvSpPr>
            <p:nvPr>
              <p:custDataLst>
                <p:tags r:id="rId26"/>
              </p:custDataLst>
            </p:nvPr>
          </p:nvSpPr>
          <p:spPr bwMode="gray">
            <a:xfrm>
              <a:off x="7033346" y="1856059"/>
              <a:ext cx="1592921" cy="607071"/>
            </a:xfrm>
            <a:prstGeom prst="rect">
              <a:avLst/>
            </a:prstGeom>
            <a:noFill/>
            <a:ln>
              <a:noFill/>
            </a:ln>
            <a:effectLst/>
            <a:extLst/>
          </p:spPr>
          <p:txBody>
            <a:bodyPr wrap="none" lIns="0" tIns="0" rIns="0" bIns="0">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a:lnSpc>
                  <a:spcPct val="85000"/>
                </a:lnSpc>
                <a:spcBef>
                  <a:spcPct val="15000"/>
                </a:spcBef>
                <a:defRPr/>
              </a:pPr>
              <a:r>
                <a:rPr lang="en-US" sz="1400" dirty="0" err="1">
                  <a:latin typeface="Calibri" pitchFamily="34" charset="0"/>
                  <a:cs typeface="Calibri" pitchFamily="34" charset="0"/>
                </a:rPr>
                <a:t>Bunkure-Kadawa</a:t>
              </a:r>
              <a:r>
                <a:rPr lang="en-US" sz="1400" dirty="0">
                  <a:latin typeface="Calibri" pitchFamily="34" charset="0"/>
                  <a:cs typeface="Calibri" pitchFamily="34" charset="0"/>
                </a:rPr>
                <a:t> </a:t>
              </a:r>
              <a:r>
                <a:rPr lang="en-US" sz="1400" dirty="0" smtClean="0">
                  <a:solidFill>
                    <a:schemeClr val="accent6"/>
                  </a:solidFill>
                  <a:latin typeface="Calibri" pitchFamily="34" charset="0"/>
                  <a:cs typeface="Calibri" pitchFamily="34" charset="0"/>
                </a:rPr>
                <a:t>(</a:t>
              </a:r>
              <a:r>
                <a:rPr lang="en-US" sz="1400" dirty="0">
                  <a:solidFill>
                    <a:schemeClr val="accent6"/>
                  </a:solidFill>
                  <a:latin typeface="Calibri" pitchFamily="34" charset="0"/>
                  <a:cs typeface="Calibri" pitchFamily="34" charset="0"/>
                </a:rPr>
                <a:t>Kano)</a:t>
              </a:r>
            </a:p>
            <a:p>
              <a:pPr>
                <a:lnSpc>
                  <a:spcPct val="85000"/>
                </a:lnSpc>
                <a:spcBef>
                  <a:spcPct val="15000"/>
                </a:spcBef>
                <a:defRPr/>
              </a:pPr>
              <a:r>
                <a:rPr lang="en-US" sz="1400" dirty="0" err="1">
                  <a:latin typeface="Calibri" pitchFamily="34" charset="0"/>
                  <a:cs typeface="Calibri" pitchFamily="34" charset="0"/>
                </a:rPr>
                <a:t>Makurdi</a:t>
              </a:r>
              <a:r>
                <a:rPr lang="en-US" sz="1400" dirty="0">
                  <a:latin typeface="Calibri" pitchFamily="34" charset="0"/>
                  <a:cs typeface="Calibri" pitchFamily="34" charset="0"/>
                </a:rPr>
                <a:t> </a:t>
              </a:r>
              <a:r>
                <a:rPr lang="en-US" sz="1400" dirty="0">
                  <a:solidFill>
                    <a:schemeClr val="accent6"/>
                  </a:solidFill>
                  <a:latin typeface="Calibri" pitchFamily="34" charset="0"/>
                  <a:cs typeface="Calibri" pitchFamily="34" charset="0"/>
                </a:rPr>
                <a:t>(Benue)</a:t>
              </a:r>
            </a:p>
            <a:p>
              <a:pPr>
                <a:lnSpc>
                  <a:spcPct val="85000"/>
                </a:lnSpc>
                <a:spcBef>
                  <a:spcPct val="15000"/>
                </a:spcBef>
                <a:defRPr/>
              </a:pPr>
              <a:r>
                <a:rPr lang="en-US" sz="1400" dirty="0">
                  <a:latin typeface="Calibri" pitchFamily="34" charset="0"/>
                  <a:cs typeface="Calibri" pitchFamily="34" charset="0"/>
                </a:rPr>
                <a:t>Oban </a:t>
              </a:r>
              <a:r>
                <a:rPr lang="en-US" sz="1400" dirty="0">
                  <a:solidFill>
                    <a:schemeClr val="accent6"/>
                  </a:solidFill>
                  <a:latin typeface="Calibri" pitchFamily="34" charset="0"/>
                  <a:cs typeface="Calibri" pitchFamily="34" charset="0"/>
                </a:rPr>
                <a:t>(Cross River)</a:t>
              </a:r>
            </a:p>
          </p:txBody>
        </p:sp>
        <p:grpSp>
          <p:nvGrpSpPr>
            <p:cNvPr id="26" name="Group 25"/>
            <p:cNvGrpSpPr/>
            <p:nvPr/>
          </p:nvGrpSpPr>
          <p:grpSpPr>
            <a:xfrm>
              <a:off x="7015197" y="1578626"/>
              <a:ext cx="303346" cy="266534"/>
              <a:chOff x="5359401" y="4252912"/>
              <a:chExt cx="1033463" cy="908051"/>
            </a:xfrm>
            <a:solidFill>
              <a:schemeClr val="accent4">
                <a:lumMod val="50000"/>
              </a:schemeClr>
            </a:solidFill>
          </p:grpSpPr>
          <p:sp>
            <p:nvSpPr>
              <p:cNvPr id="18" name="Freeform 90"/>
              <p:cNvSpPr>
                <a:spLocks/>
              </p:cNvSpPr>
              <p:nvPr/>
            </p:nvSpPr>
            <p:spPr bwMode="auto">
              <a:xfrm>
                <a:off x="5359401" y="4252912"/>
                <a:ext cx="1033463" cy="908051"/>
              </a:xfrm>
              <a:custGeom>
                <a:avLst/>
                <a:gdLst>
                  <a:gd name="T0" fmla="*/ 216 w 276"/>
                  <a:gd name="T1" fmla="*/ 11 h 242"/>
                  <a:gd name="T2" fmla="*/ 189 w 276"/>
                  <a:gd name="T3" fmla="*/ 183 h 242"/>
                  <a:gd name="T4" fmla="*/ 17 w 276"/>
                  <a:gd name="T5" fmla="*/ 157 h 242"/>
                  <a:gd name="T6" fmla="*/ 9 w 276"/>
                  <a:gd name="T7" fmla="*/ 162 h 242"/>
                  <a:gd name="T8" fmla="*/ 14 w 276"/>
                  <a:gd name="T9" fmla="*/ 184 h 242"/>
                  <a:gd name="T10" fmla="*/ 201 w 276"/>
                  <a:gd name="T11" fmla="*/ 200 h 242"/>
                  <a:gd name="T12" fmla="*/ 242 w 276"/>
                  <a:gd name="T13" fmla="*/ 15 h 242"/>
                  <a:gd name="T14" fmla="*/ 222 w 276"/>
                  <a:gd name="T15" fmla="*/ 6 h 242"/>
                  <a:gd name="T16" fmla="*/ 216 w 276"/>
                  <a:gd name="T17" fmla="*/ 1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42">
                    <a:moveTo>
                      <a:pt x="216" y="11"/>
                    </a:moveTo>
                    <a:cubicBezTo>
                      <a:pt x="256" y="66"/>
                      <a:pt x="244" y="143"/>
                      <a:pt x="189" y="183"/>
                    </a:cubicBezTo>
                    <a:cubicBezTo>
                      <a:pt x="134" y="224"/>
                      <a:pt x="57" y="212"/>
                      <a:pt x="17" y="157"/>
                    </a:cubicBezTo>
                    <a:cubicBezTo>
                      <a:pt x="9" y="162"/>
                      <a:pt x="9" y="162"/>
                      <a:pt x="9" y="162"/>
                    </a:cubicBezTo>
                    <a:cubicBezTo>
                      <a:pt x="0" y="169"/>
                      <a:pt x="9" y="179"/>
                      <a:pt x="14" y="184"/>
                    </a:cubicBezTo>
                    <a:cubicBezTo>
                      <a:pt x="63" y="234"/>
                      <a:pt x="143" y="242"/>
                      <a:pt x="201" y="200"/>
                    </a:cubicBezTo>
                    <a:cubicBezTo>
                      <a:pt x="260" y="156"/>
                      <a:pt x="276" y="77"/>
                      <a:pt x="242" y="15"/>
                    </a:cubicBezTo>
                    <a:cubicBezTo>
                      <a:pt x="239" y="9"/>
                      <a:pt x="231" y="0"/>
                      <a:pt x="222" y="6"/>
                    </a:cubicBezTo>
                    <a:lnTo>
                      <a:pt x="21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91"/>
              <p:cNvSpPr>
                <a:spLocks/>
              </p:cNvSpPr>
              <p:nvPr/>
            </p:nvSpPr>
            <p:spPr bwMode="auto">
              <a:xfrm>
                <a:off x="5470526" y="4613275"/>
                <a:ext cx="269875" cy="277813"/>
              </a:xfrm>
              <a:custGeom>
                <a:avLst/>
                <a:gdLst>
                  <a:gd name="T0" fmla="*/ 0 w 72"/>
                  <a:gd name="T1" fmla="*/ 51 h 74"/>
                  <a:gd name="T2" fmla="*/ 25 w 72"/>
                  <a:gd name="T3" fmla="*/ 71 h 74"/>
                  <a:gd name="T4" fmla="*/ 69 w 72"/>
                  <a:gd name="T5" fmla="*/ 7 h 74"/>
                  <a:gd name="T6" fmla="*/ 69 w 72"/>
                  <a:gd name="T7" fmla="*/ 0 h 74"/>
                  <a:gd name="T8" fmla="*/ 0 w 72"/>
                  <a:gd name="T9" fmla="*/ 51 h 74"/>
                </a:gdLst>
                <a:ahLst/>
                <a:cxnLst>
                  <a:cxn ang="0">
                    <a:pos x="T0" y="T1"/>
                  </a:cxn>
                  <a:cxn ang="0">
                    <a:pos x="T2" y="T3"/>
                  </a:cxn>
                  <a:cxn ang="0">
                    <a:pos x="T4" y="T5"/>
                  </a:cxn>
                  <a:cxn ang="0">
                    <a:pos x="T6" y="T7"/>
                  </a:cxn>
                  <a:cxn ang="0">
                    <a:pos x="T8" y="T9"/>
                  </a:cxn>
                </a:cxnLst>
                <a:rect l="0" t="0" r="r" b="b"/>
                <a:pathLst>
                  <a:path w="72" h="74">
                    <a:moveTo>
                      <a:pt x="0" y="51"/>
                    </a:moveTo>
                    <a:cubicBezTo>
                      <a:pt x="9" y="63"/>
                      <a:pt x="22" y="74"/>
                      <a:pt x="25" y="71"/>
                    </a:cubicBezTo>
                    <a:cubicBezTo>
                      <a:pt x="27" y="69"/>
                      <a:pt x="69" y="7"/>
                      <a:pt x="69" y="7"/>
                    </a:cubicBezTo>
                    <a:cubicBezTo>
                      <a:pt x="69" y="7"/>
                      <a:pt x="72" y="3"/>
                      <a:pt x="69" y="0"/>
                    </a:cubicBezTo>
                    <a:lnTo>
                      <a:pt x="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92"/>
              <p:cNvSpPr>
                <a:spLocks/>
              </p:cNvSpPr>
              <p:nvPr/>
            </p:nvSpPr>
            <p:spPr bwMode="auto">
              <a:xfrm>
                <a:off x="5857876" y="4330700"/>
                <a:ext cx="317500" cy="200025"/>
              </a:xfrm>
              <a:custGeom>
                <a:avLst/>
                <a:gdLst>
                  <a:gd name="T0" fmla="*/ 69 w 85"/>
                  <a:gd name="T1" fmla="*/ 0 h 53"/>
                  <a:gd name="T2" fmla="*/ 82 w 85"/>
                  <a:gd name="T3" fmla="*/ 29 h 53"/>
                  <a:gd name="T4" fmla="*/ 7 w 85"/>
                  <a:gd name="T5" fmla="*/ 52 h 53"/>
                  <a:gd name="T6" fmla="*/ 0 w 85"/>
                  <a:gd name="T7" fmla="*/ 50 h 53"/>
                  <a:gd name="T8" fmla="*/ 69 w 85"/>
                  <a:gd name="T9" fmla="*/ 0 h 53"/>
                </a:gdLst>
                <a:ahLst/>
                <a:cxnLst>
                  <a:cxn ang="0">
                    <a:pos x="T0" y="T1"/>
                  </a:cxn>
                  <a:cxn ang="0">
                    <a:pos x="T2" y="T3"/>
                  </a:cxn>
                  <a:cxn ang="0">
                    <a:pos x="T4" y="T5"/>
                  </a:cxn>
                  <a:cxn ang="0">
                    <a:pos x="T6" y="T7"/>
                  </a:cxn>
                  <a:cxn ang="0">
                    <a:pos x="T8" y="T9"/>
                  </a:cxn>
                </a:cxnLst>
                <a:rect l="0" t="0" r="r" b="b"/>
                <a:pathLst>
                  <a:path w="85" h="53">
                    <a:moveTo>
                      <a:pt x="69" y="0"/>
                    </a:moveTo>
                    <a:cubicBezTo>
                      <a:pt x="78" y="12"/>
                      <a:pt x="85" y="28"/>
                      <a:pt x="82" y="29"/>
                    </a:cubicBezTo>
                    <a:cubicBezTo>
                      <a:pt x="78" y="31"/>
                      <a:pt x="7" y="52"/>
                      <a:pt x="7" y="52"/>
                    </a:cubicBezTo>
                    <a:cubicBezTo>
                      <a:pt x="7" y="52"/>
                      <a:pt x="2" y="53"/>
                      <a:pt x="0" y="50"/>
                    </a:cubicBez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93"/>
              <p:cNvSpPr>
                <a:spLocks/>
              </p:cNvSpPr>
              <p:nvPr/>
            </p:nvSpPr>
            <p:spPr bwMode="auto">
              <a:xfrm>
                <a:off x="5830888" y="4619625"/>
                <a:ext cx="285750" cy="327025"/>
              </a:xfrm>
              <a:custGeom>
                <a:avLst/>
                <a:gdLst>
                  <a:gd name="T0" fmla="*/ 3 w 76"/>
                  <a:gd name="T1" fmla="*/ 3 h 87"/>
                  <a:gd name="T2" fmla="*/ 1 w 76"/>
                  <a:gd name="T3" fmla="*/ 9 h 87"/>
                  <a:gd name="T4" fmla="*/ 24 w 76"/>
                  <a:gd name="T5" fmla="*/ 84 h 87"/>
                  <a:gd name="T6" fmla="*/ 53 w 76"/>
                  <a:gd name="T7" fmla="*/ 72 h 87"/>
                  <a:gd name="T8" fmla="*/ 74 w 76"/>
                  <a:gd name="T9" fmla="*/ 47 h 87"/>
                  <a:gd name="T10" fmla="*/ 9 w 76"/>
                  <a:gd name="T11" fmla="*/ 3 h 87"/>
                  <a:gd name="T12" fmla="*/ 3 w 76"/>
                  <a:gd name="T13" fmla="*/ 3 h 87"/>
                </a:gdLst>
                <a:ahLst/>
                <a:cxnLst>
                  <a:cxn ang="0">
                    <a:pos x="T0" y="T1"/>
                  </a:cxn>
                  <a:cxn ang="0">
                    <a:pos x="T2" y="T3"/>
                  </a:cxn>
                  <a:cxn ang="0">
                    <a:pos x="T4" y="T5"/>
                  </a:cxn>
                  <a:cxn ang="0">
                    <a:pos x="T6" y="T7"/>
                  </a:cxn>
                  <a:cxn ang="0">
                    <a:pos x="T8" y="T9"/>
                  </a:cxn>
                  <a:cxn ang="0">
                    <a:pos x="T10" y="T11"/>
                  </a:cxn>
                  <a:cxn ang="0">
                    <a:pos x="T12" y="T13"/>
                  </a:cxn>
                </a:cxnLst>
                <a:rect l="0" t="0" r="r" b="b"/>
                <a:pathLst>
                  <a:path w="76" h="87">
                    <a:moveTo>
                      <a:pt x="3" y="3"/>
                    </a:moveTo>
                    <a:cubicBezTo>
                      <a:pt x="0" y="5"/>
                      <a:pt x="1" y="9"/>
                      <a:pt x="1" y="9"/>
                    </a:cubicBezTo>
                    <a:cubicBezTo>
                      <a:pt x="1" y="9"/>
                      <a:pt x="22" y="81"/>
                      <a:pt x="24" y="84"/>
                    </a:cubicBezTo>
                    <a:cubicBezTo>
                      <a:pt x="25" y="87"/>
                      <a:pt x="41" y="81"/>
                      <a:pt x="53" y="72"/>
                    </a:cubicBezTo>
                    <a:cubicBezTo>
                      <a:pt x="65" y="63"/>
                      <a:pt x="76" y="50"/>
                      <a:pt x="74" y="47"/>
                    </a:cubicBezTo>
                    <a:cubicBezTo>
                      <a:pt x="71" y="45"/>
                      <a:pt x="9" y="3"/>
                      <a:pt x="9" y="3"/>
                    </a:cubicBezTo>
                    <a:cubicBezTo>
                      <a:pt x="9" y="3"/>
                      <a:pt x="6" y="0"/>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94"/>
              <p:cNvSpPr>
                <a:spLocks/>
              </p:cNvSpPr>
              <p:nvPr/>
            </p:nvSpPr>
            <p:spPr bwMode="auto">
              <a:xfrm>
                <a:off x="5618163" y="4643438"/>
                <a:ext cx="234950" cy="325438"/>
              </a:xfrm>
              <a:custGeom>
                <a:avLst/>
                <a:gdLst>
                  <a:gd name="T0" fmla="*/ 44 w 63"/>
                  <a:gd name="T1" fmla="*/ 0 h 87"/>
                  <a:gd name="T2" fmla="*/ 38 w 63"/>
                  <a:gd name="T3" fmla="*/ 4 h 87"/>
                  <a:gd name="T4" fmla="*/ 2 w 63"/>
                  <a:gd name="T5" fmla="*/ 73 h 87"/>
                  <a:gd name="T6" fmla="*/ 31 w 63"/>
                  <a:gd name="T7" fmla="*/ 85 h 87"/>
                  <a:gd name="T8" fmla="*/ 63 w 63"/>
                  <a:gd name="T9" fmla="*/ 82 h 87"/>
                  <a:gd name="T10" fmla="*/ 48 w 63"/>
                  <a:gd name="T11" fmla="*/ 5 h 87"/>
                  <a:gd name="T12" fmla="*/ 44 w 63"/>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63" h="87">
                    <a:moveTo>
                      <a:pt x="44" y="0"/>
                    </a:moveTo>
                    <a:cubicBezTo>
                      <a:pt x="40" y="0"/>
                      <a:pt x="38" y="4"/>
                      <a:pt x="38" y="4"/>
                    </a:cubicBezTo>
                    <a:cubicBezTo>
                      <a:pt x="38" y="4"/>
                      <a:pt x="3" y="70"/>
                      <a:pt x="2" y="73"/>
                    </a:cubicBezTo>
                    <a:cubicBezTo>
                      <a:pt x="0" y="76"/>
                      <a:pt x="16" y="83"/>
                      <a:pt x="31" y="85"/>
                    </a:cubicBezTo>
                    <a:cubicBezTo>
                      <a:pt x="46" y="87"/>
                      <a:pt x="63" y="86"/>
                      <a:pt x="63" y="82"/>
                    </a:cubicBezTo>
                    <a:cubicBezTo>
                      <a:pt x="63" y="79"/>
                      <a:pt x="48" y="5"/>
                      <a:pt x="48" y="5"/>
                    </a:cubicBezTo>
                    <a:cubicBezTo>
                      <a:pt x="48" y="5"/>
                      <a:pt x="48" y="1"/>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95"/>
              <p:cNvSpPr>
                <a:spLocks/>
              </p:cNvSpPr>
              <p:nvPr/>
            </p:nvSpPr>
            <p:spPr bwMode="auto">
              <a:xfrm>
                <a:off x="5868988" y="4506913"/>
                <a:ext cx="328613" cy="236538"/>
              </a:xfrm>
              <a:custGeom>
                <a:avLst/>
                <a:gdLst>
                  <a:gd name="T0" fmla="*/ 1 w 88"/>
                  <a:gd name="T1" fmla="*/ 19 h 63"/>
                  <a:gd name="T2" fmla="*/ 4 w 88"/>
                  <a:gd name="T3" fmla="*/ 25 h 63"/>
                  <a:gd name="T4" fmla="*/ 74 w 88"/>
                  <a:gd name="T5" fmla="*/ 61 h 63"/>
                  <a:gd name="T6" fmla="*/ 86 w 88"/>
                  <a:gd name="T7" fmla="*/ 32 h 63"/>
                  <a:gd name="T8" fmla="*/ 83 w 88"/>
                  <a:gd name="T9" fmla="*/ 0 h 63"/>
                  <a:gd name="T10" fmla="*/ 6 w 88"/>
                  <a:gd name="T11" fmla="*/ 15 h 63"/>
                  <a:gd name="T12" fmla="*/ 1 w 88"/>
                  <a:gd name="T13" fmla="*/ 19 h 63"/>
                </a:gdLst>
                <a:ahLst/>
                <a:cxnLst>
                  <a:cxn ang="0">
                    <a:pos x="T0" y="T1"/>
                  </a:cxn>
                  <a:cxn ang="0">
                    <a:pos x="T2" y="T3"/>
                  </a:cxn>
                  <a:cxn ang="0">
                    <a:pos x="T4" y="T5"/>
                  </a:cxn>
                  <a:cxn ang="0">
                    <a:pos x="T6" y="T7"/>
                  </a:cxn>
                  <a:cxn ang="0">
                    <a:pos x="T8" y="T9"/>
                  </a:cxn>
                  <a:cxn ang="0">
                    <a:pos x="T10" y="T11"/>
                  </a:cxn>
                  <a:cxn ang="0">
                    <a:pos x="T12" y="T13"/>
                  </a:cxn>
                </a:cxnLst>
                <a:rect l="0" t="0" r="r" b="b"/>
                <a:pathLst>
                  <a:path w="88" h="63">
                    <a:moveTo>
                      <a:pt x="1" y="19"/>
                    </a:moveTo>
                    <a:cubicBezTo>
                      <a:pt x="0" y="23"/>
                      <a:pt x="4" y="25"/>
                      <a:pt x="4" y="25"/>
                    </a:cubicBezTo>
                    <a:cubicBezTo>
                      <a:pt x="4" y="25"/>
                      <a:pt x="70" y="60"/>
                      <a:pt x="74" y="61"/>
                    </a:cubicBezTo>
                    <a:cubicBezTo>
                      <a:pt x="77" y="63"/>
                      <a:pt x="83" y="47"/>
                      <a:pt x="86" y="32"/>
                    </a:cubicBezTo>
                    <a:cubicBezTo>
                      <a:pt x="88" y="17"/>
                      <a:pt x="87" y="0"/>
                      <a:pt x="83" y="0"/>
                    </a:cubicBezTo>
                    <a:cubicBezTo>
                      <a:pt x="80" y="1"/>
                      <a:pt x="6" y="15"/>
                      <a:pt x="6" y="15"/>
                    </a:cubicBezTo>
                    <a:cubicBezTo>
                      <a:pt x="6" y="15"/>
                      <a:pt x="2" y="15"/>
                      <a:pt x="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89" name="Group 88"/>
          <p:cNvGrpSpPr/>
          <p:nvPr/>
        </p:nvGrpSpPr>
        <p:grpSpPr>
          <a:xfrm>
            <a:off x="1200751" y="5398921"/>
            <a:ext cx="1537629" cy="1094263"/>
            <a:chOff x="198599" y="3678760"/>
            <a:chExt cx="1391013" cy="1072479"/>
          </a:xfrm>
        </p:grpSpPr>
        <p:sp>
          <p:nvSpPr>
            <p:cNvPr id="314" name="Rectangle 286"/>
            <p:cNvSpPr txBox="1">
              <a:spLocks noChangeArrowheads="1"/>
            </p:cNvSpPr>
            <p:nvPr>
              <p:custDataLst>
                <p:tags r:id="rId23"/>
              </p:custDataLst>
            </p:nvPr>
          </p:nvSpPr>
          <p:spPr bwMode="gray">
            <a:xfrm>
              <a:off x="409383" y="3872497"/>
              <a:ext cx="897297" cy="237549"/>
            </a:xfrm>
            <a:prstGeom prst="rect">
              <a:avLst/>
            </a:prstGeom>
            <a:noFill/>
            <a:ln>
              <a:noFill/>
            </a:ln>
            <a:effectLst/>
            <a:extLst/>
          </p:spPr>
          <p:txBody>
            <a:bodyPr wrap="none" lIns="0" tIns="0" rIns="0" bIns="0">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a:lnSpc>
                  <a:spcPct val="85000"/>
                </a:lnSpc>
                <a:spcBef>
                  <a:spcPct val="50000"/>
                </a:spcBef>
                <a:defRPr/>
              </a:pPr>
              <a:r>
                <a:rPr lang="en-US" sz="1800" i="1" dirty="0">
                  <a:solidFill>
                    <a:srgbClr val="008000"/>
                  </a:solidFill>
                  <a:latin typeface="Georgia" pitchFamily="18" charset="0"/>
                </a:rPr>
                <a:t>Fisheries</a:t>
              </a:r>
            </a:p>
          </p:txBody>
        </p:sp>
        <p:sp>
          <p:nvSpPr>
            <p:cNvPr id="315" name="Rectangle 286"/>
            <p:cNvSpPr txBox="1">
              <a:spLocks noChangeArrowheads="1"/>
            </p:cNvSpPr>
            <p:nvPr>
              <p:custDataLst>
                <p:tags r:id="rId24"/>
              </p:custDataLst>
            </p:nvPr>
          </p:nvSpPr>
          <p:spPr bwMode="gray">
            <a:xfrm>
              <a:off x="267117" y="4144170"/>
              <a:ext cx="1322495" cy="607069"/>
            </a:xfrm>
            <a:prstGeom prst="rect">
              <a:avLst/>
            </a:prstGeom>
            <a:noFill/>
            <a:ln>
              <a:noFill/>
            </a:ln>
            <a:effectLst/>
            <a:extLst/>
          </p:spPr>
          <p:txBody>
            <a:bodyPr wrap="none" lIns="0" tIns="0" rIns="0" bIns="0">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a:lnSpc>
                  <a:spcPct val="85000"/>
                </a:lnSpc>
                <a:spcBef>
                  <a:spcPct val="15000"/>
                </a:spcBef>
                <a:defRPr/>
              </a:pPr>
              <a:r>
                <a:rPr lang="en-US" sz="1400" dirty="0" err="1">
                  <a:latin typeface="Calibri" pitchFamily="34" charset="0"/>
                  <a:cs typeface="Calibri" pitchFamily="34" charset="0"/>
                </a:rPr>
                <a:t>Ketu-Ereyun</a:t>
              </a:r>
              <a:r>
                <a:rPr lang="en-US" sz="1400" dirty="0">
                  <a:latin typeface="Calibri" pitchFamily="34" charset="0"/>
                  <a:cs typeface="Calibri" pitchFamily="34" charset="0"/>
                </a:rPr>
                <a:t> </a:t>
              </a:r>
              <a:r>
                <a:rPr lang="en-US" sz="1400" dirty="0">
                  <a:solidFill>
                    <a:schemeClr val="accent6"/>
                  </a:solidFill>
                  <a:latin typeface="Calibri" pitchFamily="34" charset="0"/>
                  <a:cs typeface="Calibri" pitchFamily="34" charset="0"/>
                </a:rPr>
                <a:t>(Lagos)</a:t>
              </a:r>
            </a:p>
            <a:p>
              <a:pPr>
                <a:lnSpc>
                  <a:spcPct val="85000"/>
                </a:lnSpc>
                <a:spcBef>
                  <a:spcPct val="15000"/>
                </a:spcBef>
                <a:defRPr/>
              </a:pPr>
              <a:r>
                <a:rPr lang="en-US" sz="1400" dirty="0" err="1" smtClean="0">
                  <a:latin typeface="Calibri" pitchFamily="34" charset="0"/>
                  <a:cs typeface="Calibri" pitchFamily="34" charset="0"/>
                </a:rPr>
                <a:t>Okorolo</a:t>
              </a:r>
              <a:r>
                <a:rPr lang="en-US" sz="1400" dirty="0" smtClean="0">
                  <a:latin typeface="Calibri" pitchFamily="34" charset="0"/>
                  <a:cs typeface="Calibri" pitchFamily="34" charset="0"/>
                </a:rPr>
                <a:t> </a:t>
              </a:r>
              <a:r>
                <a:rPr lang="en-US" sz="1400" dirty="0" smtClean="0">
                  <a:solidFill>
                    <a:schemeClr val="accent6"/>
                  </a:solidFill>
                  <a:latin typeface="Calibri" pitchFamily="34" charset="0"/>
                  <a:cs typeface="Calibri" pitchFamily="34" charset="0"/>
                </a:rPr>
                <a:t>(</a:t>
              </a:r>
              <a:r>
                <a:rPr lang="en-US" sz="1400" dirty="0">
                  <a:solidFill>
                    <a:schemeClr val="accent6"/>
                  </a:solidFill>
                  <a:latin typeface="Calibri" pitchFamily="34" charset="0"/>
                  <a:cs typeface="Calibri" pitchFamily="34" charset="0"/>
                </a:rPr>
                <a:t>Rivers)</a:t>
              </a:r>
            </a:p>
            <a:p>
              <a:pPr>
                <a:lnSpc>
                  <a:spcPct val="85000"/>
                </a:lnSpc>
                <a:spcBef>
                  <a:spcPct val="15000"/>
                </a:spcBef>
                <a:defRPr/>
              </a:pPr>
              <a:r>
                <a:rPr lang="en-US" sz="1400" dirty="0" err="1">
                  <a:latin typeface="Calibri" pitchFamily="34" charset="0"/>
                  <a:cs typeface="Calibri" pitchFamily="34" charset="0"/>
                </a:rPr>
                <a:t>Ebedebiri</a:t>
              </a:r>
              <a:r>
                <a:rPr lang="en-US" sz="1400" dirty="0">
                  <a:latin typeface="Calibri" pitchFamily="34" charset="0"/>
                  <a:cs typeface="Calibri" pitchFamily="34" charset="0"/>
                </a:rPr>
                <a:t> </a:t>
              </a:r>
              <a:r>
                <a:rPr lang="en-US" sz="1400" dirty="0">
                  <a:solidFill>
                    <a:schemeClr val="accent6"/>
                  </a:solidFill>
                  <a:latin typeface="Calibri" pitchFamily="34" charset="0"/>
                  <a:cs typeface="Calibri" pitchFamily="34" charset="0"/>
                </a:rPr>
                <a:t>(</a:t>
              </a:r>
              <a:r>
                <a:rPr lang="en-US" sz="1400" dirty="0" err="1">
                  <a:solidFill>
                    <a:schemeClr val="accent6"/>
                  </a:solidFill>
                  <a:latin typeface="Calibri" pitchFamily="34" charset="0"/>
                  <a:cs typeface="Calibri" pitchFamily="34" charset="0"/>
                </a:rPr>
                <a:t>Bayelsa</a:t>
              </a:r>
              <a:r>
                <a:rPr lang="en-US" sz="1400" dirty="0">
                  <a:solidFill>
                    <a:schemeClr val="accent6"/>
                  </a:solidFill>
                  <a:latin typeface="Calibri" pitchFamily="34" charset="0"/>
                  <a:cs typeface="Calibri" pitchFamily="34" charset="0"/>
                </a:rPr>
                <a:t>)</a:t>
              </a:r>
            </a:p>
          </p:txBody>
        </p:sp>
        <p:sp>
          <p:nvSpPr>
            <p:cNvPr id="30" name="Freeform 100"/>
            <p:cNvSpPr>
              <a:spLocks noEditPoints="1"/>
            </p:cNvSpPr>
            <p:nvPr/>
          </p:nvSpPr>
          <p:spPr bwMode="auto">
            <a:xfrm rot="2157181">
              <a:off x="198599" y="3678760"/>
              <a:ext cx="148968" cy="489618"/>
            </a:xfrm>
            <a:custGeom>
              <a:avLst/>
              <a:gdLst>
                <a:gd name="T0" fmla="*/ 58 w 740"/>
                <a:gd name="T1" fmla="*/ 1835 h 2424"/>
                <a:gd name="T2" fmla="*/ 69 w 740"/>
                <a:gd name="T3" fmla="*/ 1503 h 2424"/>
                <a:gd name="T4" fmla="*/ 148 w 740"/>
                <a:gd name="T5" fmla="*/ 1812 h 2424"/>
                <a:gd name="T6" fmla="*/ 58 w 740"/>
                <a:gd name="T7" fmla="*/ 1835 h 2424"/>
                <a:gd name="T8" fmla="*/ 522 w 740"/>
                <a:gd name="T9" fmla="*/ 1642 h 2424"/>
                <a:gd name="T10" fmla="*/ 609 w 740"/>
                <a:gd name="T11" fmla="*/ 1682 h 2424"/>
                <a:gd name="T12" fmla="*/ 516 w 740"/>
                <a:gd name="T13" fmla="*/ 1487 h 2424"/>
                <a:gd name="T14" fmla="*/ 522 w 740"/>
                <a:gd name="T15" fmla="*/ 1642 h 2424"/>
                <a:gd name="T16" fmla="*/ 371 w 740"/>
                <a:gd name="T17" fmla="*/ 1127 h 2424"/>
                <a:gd name="T18" fmla="*/ 422 w 740"/>
                <a:gd name="T19" fmla="*/ 1076 h 2424"/>
                <a:gd name="T20" fmla="*/ 371 w 740"/>
                <a:gd name="T21" fmla="*/ 1025 h 2424"/>
                <a:gd name="T22" fmla="*/ 320 w 740"/>
                <a:gd name="T23" fmla="*/ 1076 h 2424"/>
                <a:gd name="T24" fmla="*/ 371 w 740"/>
                <a:gd name="T25" fmla="*/ 1127 h 2424"/>
                <a:gd name="T26" fmla="*/ 535 w 740"/>
                <a:gd name="T27" fmla="*/ 52 h 2424"/>
                <a:gd name="T28" fmla="*/ 561 w 740"/>
                <a:gd name="T29" fmla="*/ 78 h 2424"/>
                <a:gd name="T30" fmla="*/ 587 w 740"/>
                <a:gd name="T31" fmla="*/ 52 h 2424"/>
                <a:gd name="T32" fmla="*/ 561 w 740"/>
                <a:gd name="T33" fmla="*/ 26 h 2424"/>
                <a:gd name="T34" fmla="*/ 535 w 740"/>
                <a:gd name="T35" fmla="*/ 52 h 2424"/>
                <a:gd name="T36" fmla="*/ 334 w 740"/>
                <a:gd name="T37" fmla="*/ 399 h 2424"/>
                <a:gd name="T38" fmla="*/ 346 w 740"/>
                <a:gd name="T39" fmla="*/ 697 h 2424"/>
                <a:gd name="T40" fmla="*/ 309 w 740"/>
                <a:gd name="T41" fmla="*/ 813 h 2424"/>
                <a:gd name="T42" fmla="*/ 350 w 740"/>
                <a:gd name="T43" fmla="*/ 878 h 2424"/>
                <a:gd name="T44" fmla="*/ 499 w 740"/>
                <a:gd name="T45" fmla="*/ 811 h 2424"/>
                <a:gd name="T46" fmla="*/ 570 w 740"/>
                <a:gd name="T47" fmla="*/ 901 h 2424"/>
                <a:gd name="T48" fmla="*/ 661 w 740"/>
                <a:gd name="T49" fmla="*/ 649 h 2424"/>
                <a:gd name="T50" fmla="*/ 542 w 740"/>
                <a:gd name="T51" fmla="*/ 100 h 2424"/>
                <a:gd name="T52" fmla="*/ 509 w 740"/>
                <a:gd name="T53" fmla="*/ 52 h 2424"/>
                <a:gd name="T54" fmla="*/ 560 w 740"/>
                <a:gd name="T55" fmla="*/ 0 h 2424"/>
                <a:gd name="T56" fmla="*/ 612 w 740"/>
                <a:gd name="T57" fmla="*/ 52 h 2424"/>
                <a:gd name="T58" fmla="*/ 576 w 740"/>
                <a:gd name="T59" fmla="*/ 101 h 2424"/>
                <a:gd name="T60" fmla="*/ 686 w 740"/>
                <a:gd name="T61" fmla="*/ 633 h 2424"/>
                <a:gd name="T62" fmla="*/ 581 w 740"/>
                <a:gd name="T63" fmla="*/ 924 h 2424"/>
                <a:gd name="T64" fmla="*/ 668 w 740"/>
                <a:gd name="T65" fmla="*/ 1499 h 2424"/>
                <a:gd name="T66" fmla="*/ 470 w 740"/>
                <a:gd name="T67" fmla="*/ 2145 h 2424"/>
                <a:gd name="T68" fmla="*/ 612 w 740"/>
                <a:gd name="T69" fmla="*/ 2424 h 2424"/>
                <a:gd name="T70" fmla="*/ 413 w 740"/>
                <a:gd name="T71" fmla="*/ 2363 h 2424"/>
                <a:gd name="T72" fmla="*/ 205 w 740"/>
                <a:gd name="T73" fmla="*/ 2424 h 2424"/>
                <a:gd name="T74" fmla="*/ 368 w 740"/>
                <a:gd name="T75" fmla="*/ 2145 h 2424"/>
                <a:gd name="T76" fmla="*/ 78 w 740"/>
                <a:gd name="T77" fmla="*/ 1316 h 2424"/>
                <a:gd name="T78" fmla="*/ 327 w 740"/>
                <a:gd name="T79" fmla="*/ 893 h 2424"/>
                <a:gd name="T80" fmla="*/ 287 w 740"/>
                <a:gd name="T81" fmla="*/ 826 h 2424"/>
                <a:gd name="T82" fmla="*/ 334 w 740"/>
                <a:gd name="T83" fmla="*/ 399 h 2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40" h="2424">
                  <a:moveTo>
                    <a:pt x="58" y="1835"/>
                  </a:moveTo>
                  <a:cubicBezTo>
                    <a:pt x="0" y="1681"/>
                    <a:pt x="43" y="1556"/>
                    <a:pt x="69" y="1503"/>
                  </a:cubicBezTo>
                  <a:cubicBezTo>
                    <a:pt x="84" y="1619"/>
                    <a:pt x="114" y="1723"/>
                    <a:pt x="148" y="1812"/>
                  </a:cubicBezTo>
                  <a:cubicBezTo>
                    <a:pt x="134" y="1815"/>
                    <a:pt x="81" y="1826"/>
                    <a:pt x="58" y="1835"/>
                  </a:cubicBezTo>
                  <a:close/>
                  <a:moveTo>
                    <a:pt x="522" y="1642"/>
                  </a:moveTo>
                  <a:cubicBezTo>
                    <a:pt x="544" y="1643"/>
                    <a:pt x="573" y="1656"/>
                    <a:pt x="609" y="1682"/>
                  </a:cubicBezTo>
                  <a:cubicBezTo>
                    <a:pt x="587" y="1590"/>
                    <a:pt x="556" y="1525"/>
                    <a:pt x="516" y="1487"/>
                  </a:cubicBezTo>
                  <a:cubicBezTo>
                    <a:pt x="522" y="1642"/>
                    <a:pt x="522" y="1642"/>
                    <a:pt x="522" y="1642"/>
                  </a:cubicBezTo>
                  <a:close/>
                  <a:moveTo>
                    <a:pt x="371" y="1127"/>
                  </a:moveTo>
                  <a:cubicBezTo>
                    <a:pt x="399" y="1127"/>
                    <a:pt x="422" y="1104"/>
                    <a:pt x="422" y="1076"/>
                  </a:cubicBezTo>
                  <a:cubicBezTo>
                    <a:pt x="422" y="1048"/>
                    <a:pt x="399" y="1025"/>
                    <a:pt x="371" y="1025"/>
                  </a:cubicBezTo>
                  <a:cubicBezTo>
                    <a:pt x="343" y="1025"/>
                    <a:pt x="320" y="1048"/>
                    <a:pt x="320" y="1076"/>
                  </a:cubicBezTo>
                  <a:cubicBezTo>
                    <a:pt x="320" y="1104"/>
                    <a:pt x="343" y="1127"/>
                    <a:pt x="371" y="1127"/>
                  </a:cubicBezTo>
                  <a:close/>
                  <a:moveTo>
                    <a:pt x="535" y="52"/>
                  </a:moveTo>
                  <a:cubicBezTo>
                    <a:pt x="535" y="67"/>
                    <a:pt x="547" y="78"/>
                    <a:pt x="561" y="78"/>
                  </a:cubicBezTo>
                  <a:cubicBezTo>
                    <a:pt x="576" y="78"/>
                    <a:pt x="587" y="67"/>
                    <a:pt x="587" y="52"/>
                  </a:cubicBezTo>
                  <a:cubicBezTo>
                    <a:pt x="587" y="38"/>
                    <a:pt x="576" y="26"/>
                    <a:pt x="561" y="26"/>
                  </a:cubicBezTo>
                  <a:cubicBezTo>
                    <a:pt x="547" y="26"/>
                    <a:pt x="535" y="38"/>
                    <a:pt x="535" y="52"/>
                  </a:cubicBezTo>
                  <a:close/>
                  <a:moveTo>
                    <a:pt x="334" y="399"/>
                  </a:moveTo>
                  <a:cubicBezTo>
                    <a:pt x="358" y="517"/>
                    <a:pt x="362" y="650"/>
                    <a:pt x="346" y="697"/>
                  </a:cubicBezTo>
                  <a:cubicBezTo>
                    <a:pt x="317" y="658"/>
                    <a:pt x="272" y="712"/>
                    <a:pt x="309" y="813"/>
                  </a:cubicBezTo>
                  <a:cubicBezTo>
                    <a:pt x="319" y="840"/>
                    <a:pt x="333" y="862"/>
                    <a:pt x="350" y="878"/>
                  </a:cubicBezTo>
                  <a:cubicBezTo>
                    <a:pt x="431" y="831"/>
                    <a:pt x="499" y="811"/>
                    <a:pt x="499" y="811"/>
                  </a:cubicBezTo>
                  <a:cubicBezTo>
                    <a:pt x="499" y="811"/>
                    <a:pt x="533" y="828"/>
                    <a:pt x="570" y="901"/>
                  </a:cubicBezTo>
                  <a:cubicBezTo>
                    <a:pt x="651" y="859"/>
                    <a:pt x="707" y="767"/>
                    <a:pt x="661" y="649"/>
                  </a:cubicBezTo>
                  <a:cubicBezTo>
                    <a:pt x="557" y="386"/>
                    <a:pt x="543" y="212"/>
                    <a:pt x="542" y="100"/>
                  </a:cubicBezTo>
                  <a:cubicBezTo>
                    <a:pt x="523" y="93"/>
                    <a:pt x="509" y="74"/>
                    <a:pt x="509" y="52"/>
                  </a:cubicBezTo>
                  <a:cubicBezTo>
                    <a:pt x="509" y="23"/>
                    <a:pt x="532" y="0"/>
                    <a:pt x="560" y="0"/>
                  </a:cubicBezTo>
                  <a:cubicBezTo>
                    <a:pt x="589" y="0"/>
                    <a:pt x="612" y="23"/>
                    <a:pt x="612" y="52"/>
                  </a:cubicBezTo>
                  <a:cubicBezTo>
                    <a:pt x="612" y="75"/>
                    <a:pt x="597" y="94"/>
                    <a:pt x="576" y="101"/>
                  </a:cubicBezTo>
                  <a:cubicBezTo>
                    <a:pt x="577" y="214"/>
                    <a:pt x="593" y="394"/>
                    <a:pt x="686" y="633"/>
                  </a:cubicBezTo>
                  <a:cubicBezTo>
                    <a:pt x="740" y="771"/>
                    <a:pt x="675" y="877"/>
                    <a:pt x="581" y="924"/>
                  </a:cubicBezTo>
                  <a:cubicBezTo>
                    <a:pt x="624" y="1020"/>
                    <a:pt x="668" y="1193"/>
                    <a:pt x="668" y="1499"/>
                  </a:cubicBezTo>
                  <a:cubicBezTo>
                    <a:pt x="668" y="2045"/>
                    <a:pt x="470" y="2145"/>
                    <a:pt x="470" y="2145"/>
                  </a:cubicBezTo>
                  <a:cubicBezTo>
                    <a:pt x="612" y="2424"/>
                    <a:pt x="612" y="2424"/>
                    <a:pt x="612" y="2424"/>
                  </a:cubicBezTo>
                  <a:cubicBezTo>
                    <a:pt x="413" y="2363"/>
                    <a:pt x="413" y="2363"/>
                    <a:pt x="413" y="2363"/>
                  </a:cubicBezTo>
                  <a:cubicBezTo>
                    <a:pt x="205" y="2424"/>
                    <a:pt x="205" y="2424"/>
                    <a:pt x="205" y="2424"/>
                  </a:cubicBezTo>
                  <a:cubicBezTo>
                    <a:pt x="368" y="2145"/>
                    <a:pt x="368" y="2145"/>
                    <a:pt x="368" y="2145"/>
                  </a:cubicBezTo>
                  <a:cubicBezTo>
                    <a:pt x="368" y="2145"/>
                    <a:pt x="78" y="1818"/>
                    <a:pt x="78" y="1316"/>
                  </a:cubicBezTo>
                  <a:cubicBezTo>
                    <a:pt x="78" y="1100"/>
                    <a:pt x="211" y="968"/>
                    <a:pt x="327" y="893"/>
                  </a:cubicBezTo>
                  <a:cubicBezTo>
                    <a:pt x="310" y="875"/>
                    <a:pt x="297" y="852"/>
                    <a:pt x="287" y="826"/>
                  </a:cubicBezTo>
                  <a:cubicBezTo>
                    <a:pt x="217" y="634"/>
                    <a:pt x="338" y="634"/>
                    <a:pt x="334" y="39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90" name="Group 89"/>
          <p:cNvGrpSpPr/>
          <p:nvPr/>
        </p:nvGrpSpPr>
        <p:grpSpPr>
          <a:xfrm>
            <a:off x="455132" y="4289408"/>
            <a:ext cx="1360566" cy="739305"/>
            <a:chOff x="20098" y="2965449"/>
            <a:chExt cx="1230832" cy="724587"/>
          </a:xfrm>
        </p:grpSpPr>
        <p:sp>
          <p:nvSpPr>
            <p:cNvPr id="312" name="Rectangle 286"/>
            <p:cNvSpPr txBox="1">
              <a:spLocks noChangeArrowheads="1"/>
            </p:cNvSpPr>
            <p:nvPr>
              <p:custDataLst>
                <p:tags r:id="rId21"/>
              </p:custDataLst>
            </p:nvPr>
          </p:nvSpPr>
          <p:spPr bwMode="gray">
            <a:xfrm>
              <a:off x="409383" y="3015014"/>
              <a:ext cx="841547" cy="237549"/>
            </a:xfrm>
            <a:prstGeom prst="rect">
              <a:avLst/>
            </a:prstGeom>
            <a:noFill/>
            <a:ln>
              <a:noFill/>
            </a:ln>
            <a:effectLst/>
            <a:extLst/>
          </p:spPr>
          <p:txBody>
            <a:bodyPr wrap="none" lIns="0" tIns="0" rIns="0" bIns="0">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a:lnSpc>
                  <a:spcPct val="85000"/>
                </a:lnSpc>
                <a:spcBef>
                  <a:spcPct val="50000"/>
                </a:spcBef>
                <a:defRPr/>
              </a:pPr>
              <a:r>
                <a:rPr lang="en-US" sz="1800" i="1" dirty="0">
                  <a:solidFill>
                    <a:srgbClr val="008000"/>
                  </a:solidFill>
                  <a:latin typeface="Georgia" pitchFamily="18" charset="0"/>
                </a:rPr>
                <a:t>Cassava</a:t>
              </a:r>
            </a:p>
          </p:txBody>
        </p:sp>
        <p:sp>
          <p:nvSpPr>
            <p:cNvPr id="313" name="Rectangle 286"/>
            <p:cNvSpPr txBox="1">
              <a:spLocks noChangeArrowheads="1"/>
            </p:cNvSpPr>
            <p:nvPr>
              <p:custDataLst>
                <p:tags r:id="rId22"/>
              </p:custDataLst>
            </p:nvPr>
          </p:nvSpPr>
          <p:spPr bwMode="gray">
            <a:xfrm>
              <a:off x="267117" y="3294121"/>
              <a:ext cx="887901" cy="395915"/>
            </a:xfrm>
            <a:prstGeom prst="rect">
              <a:avLst/>
            </a:prstGeom>
            <a:noFill/>
            <a:ln>
              <a:noFill/>
            </a:ln>
            <a:effectLst/>
            <a:extLst/>
          </p:spPr>
          <p:txBody>
            <a:bodyPr wrap="none" lIns="0" tIns="0" rIns="0" bIns="0">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a:lnSpc>
                  <a:spcPct val="85000"/>
                </a:lnSpc>
                <a:spcBef>
                  <a:spcPct val="15000"/>
                </a:spcBef>
                <a:defRPr/>
              </a:pPr>
              <a:r>
                <a:rPr lang="en-US" sz="1400" dirty="0" err="1" smtClean="0">
                  <a:latin typeface="Calibri" pitchFamily="34" charset="0"/>
                  <a:cs typeface="Calibri" pitchFamily="34" charset="0"/>
                </a:rPr>
                <a:t>Alape</a:t>
              </a:r>
              <a:r>
                <a:rPr lang="en-US" sz="1400" dirty="0" smtClean="0">
                  <a:latin typeface="Calibri" pitchFamily="34" charset="0"/>
                  <a:cs typeface="Calibri" pitchFamily="34" charset="0"/>
                </a:rPr>
                <a:t> </a:t>
              </a:r>
              <a:r>
                <a:rPr lang="en-US" sz="1400" dirty="0">
                  <a:solidFill>
                    <a:schemeClr val="accent6"/>
                  </a:solidFill>
                  <a:latin typeface="Calibri" pitchFamily="34" charset="0"/>
                  <a:cs typeface="Calibri" pitchFamily="34" charset="0"/>
                </a:rPr>
                <a:t>(</a:t>
              </a:r>
              <a:r>
                <a:rPr lang="en-US" sz="1400" dirty="0" err="1">
                  <a:solidFill>
                    <a:schemeClr val="accent6"/>
                  </a:solidFill>
                  <a:latin typeface="Calibri" pitchFamily="34" charset="0"/>
                  <a:cs typeface="Calibri" pitchFamily="34" charset="0"/>
                </a:rPr>
                <a:t>Kogi</a:t>
              </a:r>
              <a:r>
                <a:rPr lang="en-US" sz="1400" dirty="0">
                  <a:solidFill>
                    <a:schemeClr val="accent6"/>
                  </a:solidFill>
                  <a:latin typeface="Calibri" pitchFamily="34" charset="0"/>
                  <a:cs typeface="Calibri" pitchFamily="34" charset="0"/>
                </a:rPr>
                <a:t>)</a:t>
              </a:r>
            </a:p>
            <a:p>
              <a:pPr>
                <a:lnSpc>
                  <a:spcPct val="85000"/>
                </a:lnSpc>
                <a:spcBef>
                  <a:spcPct val="15000"/>
                </a:spcBef>
                <a:defRPr/>
              </a:pPr>
              <a:r>
                <a:rPr lang="en-US" sz="1400" dirty="0" err="1">
                  <a:latin typeface="Calibri" pitchFamily="34" charset="0"/>
                  <a:cs typeface="Calibri" pitchFamily="34" charset="0"/>
                </a:rPr>
                <a:t>Ososa</a:t>
              </a:r>
              <a:r>
                <a:rPr lang="en-US" sz="1400" dirty="0">
                  <a:latin typeface="Calibri" pitchFamily="34" charset="0"/>
                  <a:cs typeface="Calibri" pitchFamily="34" charset="0"/>
                </a:rPr>
                <a:t> </a:t>
              </a:r>
              <a:r>
                <a:rPr lang="en-US" sz="1400" dirty="0">
                  <a:solidFill>
                    <a:schemeClr val="accent6"/>
                  </a:solidFill>
                  <a:latin typeface="Calibri" pitchFamily="34" charset="0"/>
                  <a:cs typeface="Calibri" pitchFamily="34" charset="0"/>
                </a:rPr>
                <a:t>(</a:t>
              </a:r>
              <a:r>
                <a:rPr lang="en-US" sz="1400" dirty="0" err="1">
                  <a:solidFill>
                    <a:schemeClr val="accent6"/>
                  </a:solidFill>
                  <a:latin typeface="Calibri" pitchFamily="34" charset="0"/>
                  <a:cs typeface="Calibri" pitchFamily="34" charset="0"/>
                </a:rPr>
                <a:t>Ogun</a:t>
              </a:r>
              <a:r>
                <a:rPr lang="en-US" sz="1400" dirty="0">
                  <a:solidFill>
                    <a:schemeClr val="accent6"/>
                  </a:solidFill>
                  <a:latin typeface="Calibri" pitchFamily="34" charset="0"/>
                  <a:cs typeface="Calibri" pitchFamily="34" charset="0"/>
                </a:rPr>
                <a:t>)</a:t>
              </a:r>
            </a:p>
          </p:txBody>
        </p:sp>
        <p:sp>
          <p:nvSpPr>
            <p:cNvPr id="37" name="Freeform 104"/>
            <p:cNvSpPr>
              <a:spLocks/>
            </p:cNvSpPr>
            <p:nvPr/>
          </p:nvSpPr>
          <p:spPr bwMode="auto">
            <a:xfrm>
              <a:off x="20098" y="2965449"/>
              <a:ext cx="343913" cy="286664"/>
            </a:xfrm>
            <a:custGeom>
              <a:avLst/>
              <a:gdLst>
                <a:gd name="T0" fmla="*/ 2258 w 2268"/>
                <a:gd name="T1" fmla="*/ 707 h 1891"/>
                <a:gd name="T2" fmla="*/ 2266 w 2268"/>
                <a:gd name="T3" fmla="*/ 633 h 1891"/>
                <a:gd name="T4" fmla="*/ 2189 w 2268"/>
                <a:gd name="T5" fmla="*/ 472 h 1891"/>
                <a:gd name="T6" fmla="*/ 2131 w 2268"/>
                <a:gd name="T7" fmla="*/ 415 h 1891"/>
                <a:gd name="T8" fmla="*/ 2050 w 2268"/>
                <a:gd name="T9" fmla="*/ 351 h 1891"/>
                <a:gd name="T10" fmla="*/ 2002 w 2268"/>
                <a:gd name="T11" fmla="*/ 301 h 1891"/>
                <a:gd name="T12" fmla="*/ 1932 w 2268"/>
                <a:gd name="T13" fmla="*/ 152 h 1891"/>
                <a:gd name="T14" fmla="*/ 1843 w 2268"/>
                <a:gd name="T15" fmla="*/ 8 h 1891"/>
                <a:gd name="T16" fmla="*/ 1812 w 2268"/>
                <a:gd name="T17" fmla="*/ 27 h 1891"/>
                <a:gd name="T18" fmla="*/ 1796 w 2268"/>
                <a:gd name="T19" fmla="*/ 91 h 1891"/>
                <a:gd name="T20" fmla="*/ 1755 w 2268"/>
                <a:gd name="T21" fmla="*/ 200 h 1891"/>
                <a:gd name="T22" fmla="*/ 1630 w 2268"/>
                <a:gd name="T23" fmla="*/ 281 h 1891"/>
                <a:gd name="T24" fmla="*/ 1496 w 2268"/>
                <a:gd name="T25" fmla="*/ 378 h 1891"/>
                <a:gd name="T26" fmla="*/ 1229 w 2268"/>
                <a:gd name="T27" fmla="*/ 581 h 1891"/>
                <a:gd name="T28" fmla="*/ 872 w 2268"/>
                <a:gd name="T29" fmla="*/ 660 h 1891"/>
                <a:gd name="T30" fmla="*/ 515 w 2268"/>
                <a:gd name="T31" fmla="*/ 666 h 1891"/>
                <a:gd name="T32" fmla="*/ 139 w 2268"/>
                <a:gd name="T33" fmla="*/ 686 h 1891"/>
                <a:gd name="T34" fmla="*/ 14 w 2268"/>
                <a:gd name="T35" fmla="*/ 706 h 1891"/>
                <a:gd name="T36" fmla="*/ 123 w 2268"/>
                <a:gd name="T37" fmla="*/ 859 h 1891"/>
                <a:gd name="T38" fmla="*/ 383 w 2268"/>
                <a:gd name="T39" fmla="*/ 1121 h 1891"/>
                <a:gd name="T40" fmla="*/ 731 w 2268"/>
                <a:gd name="T41" fmla="*/ 1213 h 1891"/>
                <a:gd name="T42" fmla="*/ 1101 w 2268"/>
                <a:gd name="T43" fmla="*/ 1143 h 1891"/>
                <a:gd name="T44" fmla="*/ 1440 w 2268"/>
                <a:gd name="T45" fmla="*/ 1069 h 1891"/>
                <a:gd name="T46" fmla="*/ 1557 w 2268"/>
                <a:gd name="T47" fmla="*/ 941 h 1891"/>
                <a:gd name="T48" fmla="*/ 1636 w 2268"/>
                <a:gd name="T49" fmla="*/ 807 h 1891"/>
                <a:gd name="T50" fmla="*/ 1725 w 2268"/>
                <a:gd name="T51" fmla="*/ 700 h 1891"/>
                <a:gd name="T52" fmla="*/ 1728 w 2268"/>
                <a:gd name="T53" fmla="*/ 548 h 1891"/>
                <a:gd name="T54" fmla="*/ 1743 w 2268"/>
                <a:gd name="T55" fmla="*/ 376 h 1891"/>
                <a:gd name="T56" fmla="*/ 1785 w 2268"/>
                <a:gd name="T57" fmla="*/ 284 h 1891"/>
                <a:gd name="T58" fmla="*/ 1831 w 2268"/>
                <a:gd name="T59" fmla="*/ 219 h 1891"/>
                <a:gd name="T60" fmla="*/ 1845 w 2268"/>
                <a:gd name="T61" fmla="*/ 191 h 1891"/>
                <a:gd name="T62" fmla="*/ 1848 w 2268"/>
                <a:gd name="T63" fmla="*/ 181 h 1891"/>
                <a:gd name="T64" fmla="*/ 1853 w 2268"/>
                <a:gd name="T65" fmla="*/ 162 h 1891"/>
                <a:gd name="T66" fmla="*/ 1857 w 2268"/>
                <a:gd name="T67" fmla="*/ 169 h 1891"/>
                <a:gd name="T68" fmla="*/ 1874 w 2268"/>
                <a:gd name="T69" fmla="*/ 234 h 1891"/>
                <a:gd name="T70" fmla="*/ 1855 w 2268"/>
                <a:gd name="T71" fmla="*/ 332 h 1891"/>
                <a:gd name="T72" fmla="*/ 1811 w 2268"/>
                <a:gd name="T73" fmla="*/ 423 h 1891"/>
                <a:gd name="T74" fmla="*/ 1805 w 2268"/>
                <a:gd name="T75" fmla="*/ 438 h 1891"/>
                <a:gd name="T76" fmla="*/ 1790 w 2268"/>
                <a:gd name="T77" fmla="*/ 611 h 1891"/>
                <a:gd name="T78" fmla="*/ 1799 w 2268"/>
                <a:gd name="T79" fmla="*/ 728 h 1891"/>
                <a:gd name="T80" fmla="*/ 1787 w 2268"/>
                <a:gd name="T81" fmla="*/ 762 h 1891"/>
                <a:gd name="T82" fmla="*/ 1698 w 2268"/>
                <a:gd name="T83" fmla="*/ 869 h 1891"/>
                <a:gd name="T84" fmla="*/ 1670 w 2268"/>
                <a:gd name="T85" fmla="*/ 977 h 1891"/>
                <a:gd name="T86" fmla="*/ 1631 w 2268"/>
                <a:gd name="T87" fmla="*/ 1092 h 1891"/>
                <a:gd name="T88" fmla="*/ 1532 w 2268"/>
                <a:gd name="T89" fmla="*/ 1157 h 1891"/>
                <a:gd name="T90" fmla="*/ 1457 w 2268"/>
                <a:gd name="T91" fmla="*/ 1227 h 1891"/>
                <a:gd name="T92" fmla="*/ 1369 w 2268"/>
                <a:gd name="T93" fmla="*/ 1342 h 1891"/>
                <a:gd name="T94" fmla="*/ 1224 w 2268"/>
                <a:gd name="T95" fmla="*/ 1424 h 1891"/>
                <a:gd name="T96" fmla="*/ 993 w 2268"/>
                <a:gd name="T97" fmla="*/ 1673 h 1891"/>
                <a:gd name="T98" fmla="*/ 891 w 2268"/>
                <a:gd name="T99" fmla="*/ 1732 h 1891"/>
                <a:gd name="T100" fmla="*/ 913 w 2268"/>
                <a:gd name="T101" fmla="*/ 1771 h 1891"/>
                <a:gd name="T102" fmla="*/ 1097 w 2268"/>
                <a:gd name="T103" fmla="*/ 1812 h 1891"/>
                <a:gd name="T104" fmla="*/ 1292 w 2268"/>
                <a:gd name="T105" fmla="*/ 1869 h 1891"/>
                <a:gd name="T106" fmla="*/ 1577 w 2268"/>
                <a:gd name="T107" fmla="*/ 1769 h 1891"/>
                <a:gd name="T108" fmla="*/ 1728 w 2268"/>
                <a:gd name="T109" fmla="*/ 1678 h 1891"/>
                <a:gd name="T110" fmla="*/ 1896 w 2268"/>
                <a:gd name="T111" fmla="*/ 1595 h 1891"/>
                <a:gd name="T112" fmla="*/ 1988 w 2268"/>
                <a:gd name="T113" fmla="*/ 1436 h 1891"/>
                <a:gd name="T114" fmla="*/ 2068 w 2268"/>
                <a:gd name="T115" fmla="*/ 1260 h 1891"/>
                <a:gd name="T116" fmla="*/ 2219 w 2268"/>
                <a:gd name="T117" fmla="*/ 1084 h 1891"/>
                <a:gd name="T118" fmla="*/ 2222 w 2268"/>
                <a:gd name="T119" fmla="*/ 961 h 1891"/>
                <a:gd name="T120" fmla="*/ 2213 w 2268"/>
                <a:gd name="T121" fmla="*/ 838 h 1891"/>
                <a:gd name="T122" fmla="*/ 2258 w 2268"/>
                <a:gd name="T123" fmla="*/ 707 h 1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8" h="1891">
                  <a:moveTo>
                    <a:pt x="2258" y="707"/>
                  </a:moveTo>
                  <a:cubicBezTo>
                    <a:pt x="2261" y="683"/>
                    <a:pt x="2268" y="659"/>
                    <a:pt x="2266" y="633"/>
                  </a:cubicBezTo>
                  <a:cubicBezTo>
                    <a:pt x="2260" y="574"/>
                    <a:pt x="2226" y="517"/>
                    <a:pt x="2189" y="472"/>
                  </a:cubicBezTo>
                  <a:cubicBezTo>
                    <a:pt x="2171" y="450"/>
                    <a:pt x="2152" y="432"/>
                    <a:pt x="2131" y="415"/>
                  </a:cubicBezTo>
                  <a:cubicBezTo>
                    <a:pt x="2105" y="394"/>
                    <a:pt x="2078" y="374"/>
                    <a:pt x="2050" y="351"/>
                  </a:cubicBezTo>
                  <a:cubicBezTo>
                    <a:pt x="2032" y="336"/>
                    <a:pt x="2016" y="319"/>
                    <a:pt x="2002" y="301"/>
                  </a:cubicBezTo>
                  <a:cubicBezTo>
                    <a:pt x="1969" y="257"/>
                    <a:pt x="1947" y="206"/>
                    <a:pt x="1932" y="152"/>
                  </a:cubicBezTo>
                  <a:cubicBezTo>
                    <a:pt x="1921" y="110"/>
                    <a:pt x="1901" y="0"/>
                    <a:pt x="1843" y="8"/>
                  </a:cubicBezTo>
                  <a:cubicBezTo>
                    <a:pt x="1827" y="11"/>
                    <a:pt x="1818" y="17"/>
                    <a:pt x="1812" y="27"/>
                  </a:cubicBezTo>
                  <a:cubicBezTo>
                    <a:pt x="1801" y="42"/>
                    <a:pt x="1798" y="71"/>
                    <a:pt x="1796" y="91"/>
                  </a:cubicBezTo>
                  <a:cubicBezTo>
                    <a:pt x="1790" y="132"/>
                    <a:pt x="1777" y="169"/>
                    <a:pt x="1755" y="200"/>
                  </a:cubicBezTo>
                  <a:cubicBezTo>
                    <a:pt x="1722" y="244"/>
                    <a:pt x="1676" y="257"/>
                    <a:pt x="1630" y="281"/>
                  </a:cubicBezTo>
                  <a:cubicBezTo>
                    <a:pt x="1581" y="306"/>
                    <a:pt x="1537" y="341"/>
                    <a:pt x="1496" y="378"/>
                  </a:cubicBezTo>
                  <a:cubicBezTo>
                    <a:pt x="1412" y="452"/>
                    <a:pt x="1334" y="535"/>
                    <a:pt x="1229" y="581"/>
                  </a:cubicBezTo>
                  <a:cubicBezTo>
                    <a:pt x="1118" y="630"/>
                    <a:pt x="992" y="655"/>
                    <a:pt x="872" y="660"/>
                  </a:cubicBezTo>
                  <a:cubicBezTo>
                    <a:pt x="751" y="665"/>
                    <a:pt x="636" y="674"/>
                    <a:pt x="515" y="666"/>
                  </a:cubicBezTo>
                  <a:cubicBezTo>
                    <a:pt x="389" y="656"/>
                    <a:pt x="265" y="697"/>
                    <a:pt x="139" y="686"/>
                  </a:cubicBezTo>
                  <a:cubicBezTo>
                    <a:pt x="99" y="682"/>
                    <a:pt x="0" y="614"/>
                    <a:pt x="14" y="706"/>
                  </a:cubicBezTo>
                  <a:cubicBezTo>
                    <a:pt x="23" y="771"/>
                    <a:pt x="80" y="815"/>
                    <a:pt x="123" y="859"/>
                  </a:cubicBezTo>
                  <a:cubicBezTo>
                    <a:pt x="213" y="951"/>
                    <a:pt x="260" y="1065"/>
                    <a:pt x="383" y="1121"/>
                  </a:cubicBezTo>
                  <a:cubicBezTo>
                    <a:pt x="493" y="1171"/>
                    <a:pt x="616" y="1179"/>
                    <a:pt x="731" y="1213"/>
                  </a:cubicBezTo>
                  <a:cubicBezTo>
                    <a:pt x="863" y="1251"/>
                    <a:pt x="978" y="1179"/>
                    <a:pt x="1101" y="1143"/>
                  </a:cubicBezTo>
                  <a:cubicBezTo>
                    <a:pt x="1212" y="1110"/>
                    <a:pt x="1340" y="1139"/>
                    <a:pt x="1440" y="1069"/>
                  </a:cubicBezTo>
                  <a:cubicBezTo>
                    <a:pt x="1488" y="1035"/>
                    <a:pt x="1520" y="986"/>
                    <a:pt x="1557" y="941"/>
                  </a:cubicBezTo>
                  <a:cubicBezTo>
                    <a:pt x="1580" y="894"/>
                    <a:pt x="1623" y="831"/>
                    <a:pt x="1636" y="807"/>
                  </a:cubicBezTo>
                  <a:cubicBezTo>
                    <a:pt x="1658" y="766"/>
                    <a:pt x="1702" y="741"/>
                    <a:pt x="1725" y="700"/>
                  </a:cubicBezTo>
                  <a:cubicBezTo>
                    <a:pt x="1751" y="652"/>
                    <a:pt x="1736" y="599"/>
                    <a:pt x="1728" y="548"/>
                  </a:cubicBezTo>
                  <a:cubicBezTo>
                    <a:pt x="1716" y="483"/>
                    <a:pt x="1721" y="439"/>
                    <a:pt x="1743" y="376"/>
                  </a:cubicBezTo>
                  <a:cubicBezTo>
                    <a:pt x="1754" y="344"/>
                    <a:pt x="1769" y="313"/>
                    <a:pt x="1785" y="284"/>
                  </a:cubicBezTo>
                  <a:cubicBezTo>
                    <a:pt x="1798" y="261"/>
                    <a:pt x="1821" y="243"/>
                    <a:pt x="1831" y="219"/>
                  </a:cubicBezTo>
                  <a:cubicBezTo>
                    <a:pt x="1835" y="209"/>
                    <a:pt x="1841" y="201"/>
                    <a:pt x="1845" y="191"/>
                  </a:cubicBezTo>
                  <a:cubicBezTo>
                    <a:pt x="1846" y="188"/>
                    <a:pt x="1847" y="184"/>
                    <a:pt x="1848" y="181"/>
                  </a:cubicBezTo>
                  <a:cubicBezTo>
                    <a:pt x="1850" y="174"/>
                    <a:pt x="1851" y="168"/>
                    <a:pt x="1853" y="162"/>
                  </a:cubicBezTo>
                  <a:cubicBezTo>
                    <a:pt x="1854" y="164"/>
                    <a:pt x="1856" y="167"/>
                    <a:pt x="1857" y="169"/>
                  </a:cubicBezTo>
                  <a:cubicBezTo>
                    <a:pt x="1866" y="190"/>
                    <a:pt x="1872" y="212"/>
                    <a:pt x="1874" y="234"/>
                  </a:cubicBezTo>
                  <a:cubicBezTo>
                    <a:pt x="1877" y="266"/>
                    <a:pt x="1872" y="300"/>
                    <a:pt x="1855" y="332"/>
                  </a:cubicBezTo>
                  <a:cubicBezTo>
                    <a:pt x="1839" y="362"/>
                    <a:pt x="1823" y="392"/>
                    <a:pt x="1811" y="423"/>
                  </a:cubicBezTo>
                  <a:cubicBezTo>
                    <a:pt x="1809" y="428"/>
                    <a:pt x="1807" y="433"/>
                    <a:pt x="1805" y="438"/>
                  </a:cubicBezTo>
                  <a:cubicBezTo>
                    <a:pt x="1784" y="501"/>
                    <a:pt x="1778" y="545"/>
                    <a:pt x="1790" y="611"/>
                  </a:cubicBezTo>
                  <a:cubicBezTo>
                    <a:pt x="1796" y="650"/>
                    <a:pt x="1807" y="690"/>
                    <a:pt x="1799" y="728"/>
                  </a:cubicBezTo>
                  <a:cubicBezTo>
                    <a:pt x="1797" y="739"/>
                    <a:pt x="1793" y="751"/>
                    <a:pt x="1787" y="762"/>
                  </a:cubicBezTo>
                  <a:cubicBezTo>
                    <a:pt x="1765" y="804"/>
                    <a:pt x="1720" y="828"/>
                    <a:pt x="1698" y="869"/>
                  </a:cubicBezTo>
                  <a:cubicBezTo>
                    <a:pt x="1680" y="901"/>
                    <a:pt x="1672" y="941"/>
                    <a:pt x="1670" y="977"/>
                  </a:cubicBezTo>
                  <a:cubicBezTo>
                    <a:pt x="1667" y="1017"/>
                    <a:pt x="1652" y="1058"/>
                    <a:pt x="1631" y="1092"/>
                  </a:cubicBezTo>
                  <a:cubicBezTo>
                    <a:pt x="1609" y="1128"/>
                    <a:pt x="1569" y="1137"/>
                    <a:pt x="1532" y="1157"/>
                  </a:cubicBezTo>
                  <a:cubicBezTo>
                    <a:pt x="1503" y="1172"/>
                    <a:pt x="1475" y="1200"/>
                    <a:pt x="1457" y="1227"/>
                  </a:cubicBezTo>
                  <a:cubicBezTo>
                    <a:pt x="1427" y="1271"/>
                    <a:pt x="1417" y="1313"/>
                    <a:pt x="1369" y="1342"/>
                  </a:cubicBezTo>
                  <a:cubicBezTo>
                    <a:pt x="1321" y="1370"/>
                    <a:pt x="1267" y="1387"/>
                    <a:pt x="1224" y="1424"/>
                  </a:cubicBezTo>
                  <a:cubicBezTo>
                    <a:pt x="1139" y="1499"/>
                    <a:pt x="1085" y="1604"/>
                    <a:pt x="993" y="1673"/>
                  </a:cubicBezTo>
                  <a:cubicBezTo>
                    <a:pt x="969" y="1690"/>
                    <a:pt x="899" y="1703"/>
                    <a:pt x="891" y="1732"/>
                  </a:cubicBezTo>
                  <a:cubicBezTo>
                    <a:pt x="889" y="1743"/>
                    <a:pt x="894" y="1755"/>
                    <a:pt x="913" y="1771"/>
                  </a:cubicBezTo>
                  <a:cubicBezTo>
                    <a:pt x="964" y="1813"/>
                    <a:pt x="1035" y="1808"/>
                    <a:pt x="1097" y="1812"/>
                  </a:cubicBezTo>
                  <a:cubicBezTo>
                    <a:pt x="1167" y="1817"/>
                    <a:pt x="1223" y="1855"/>
                    <a:pt x="1292" y="1869"/>
                  </a:cubicBezTo>
                  <a:cubicBezTo>
                    <a:pt x="1402" y="1891"/>
                    <a:pt x="1491" y="1826"/>
                    <a:pt x="1577" y="1769"/>
                  </a:cubicBezTo>
                  <a:cubicBezTo>
                    <a:pt x="1628" y="1735"/>
                    <a:pt x="1668" y="1695"/>
                    <a:pt x="1728" y="1678"/>
                  </a:cubicBezTo>
                  <a:cubicBezTo>
                    <a:pt x="1789" y="1661"/>
                    <a:pt x="1854" y="1645"/>
                    <a:pt x="1896" y="1595"/>
                  </a:cubicBezTo>
                  <a:cubicBezTo>
                    <a:pt x="1930" y="1555"/>
                    <a:pt x="1976" y="1487"/>
                    <a:pt x="1988" y="1436"/>
                  </a:cubicBezTo>
                  <a:cubicBezTo>
                    <a:pt x="2003" y="1372"/>
                    <a:pt x="2015" y="1306"/>
                    <a:pt x="2068" y="1260"/>
                  </a:cubicBezTo>
                  <a:cubicBezTo>
                    <a:pt x="2124" y="1212"/>
                    <a:pt x="2206" y="1165"/>
                    <a:pt x="2219" y="1084"/>
                  </a:cubicBezTo>
                  <a:cubicBezTo>
                    <a:pt x="2226" y="1046"/>
                    <a:pt x="2224" y="1001"/>
                    <a:pt x="2222" y="961"/>
                  </a:cubicBezTo>
                  <a:cubicBezTo>
                    <a:pt x="2221" y="920"/>
                    <a:pt x="2202" y="879"/>
                    <a:pt x="2213" y="838"/>
                  </a:cubicBezTo>
                  <a:cubicBezTo>
                    <a:pt x="2226" y="792"/>
                    <a:pt x="2253" y="757"/>
                    <a:pt x="2258" y="707"/>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91" name="Group 90"/>
          <p:cNvGrpSpPr/>
          <p:nvPr/>
        </p:nvGrpSpPr>
        <p:grpSpPr>
          <a:xfrm>
            <a:off x="241435" y="2462146"/>
            <a:ext cx="2569304" cy="1407258"/>
            <a:chOff x="69055" y="1606321"/>
            <a:chExt cx="2324315" cy="1379243"/>
          </a:xfrm>
        </p:grpSpPr>
        <p:sp>
          <p:nvSpPr>
            <p:cNvPr id="310" name="Rectangle 286"/>
            <p:cNvSpPr txBox="1">
              <a:spLocks noChangeArrowheads="1"/>
            </p:cNvSpPr>
            <p:nvPr>
              <p:custDataLst>
                <p:tags r:id="rId19"/>
              </p:custDataLst>
            </p:nvPr>
          </p:nvSpPr>
          <p:spPr bwMode="gray">
            <a:xfrm>
              <a:off x="378300" y="1669029"/>
              <a:ext cx="458061" cy="237549"/>
            </a:xfrm>
            <a:prstGeom prst="rect">
              <a:avLst/>
            </a:prstGeom>
            <a:noFill/>
            <a:ln>
              <a:noFill/>
            </a:ln>
            <a:effectLst/>
            <a:extLst/>
          </p:spPr>
          <p:txBody>
            <a:bodyPr wrap="none" lIns="0" tIns="0" rIns="0" bIns="0">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a:lnSpc>
                  <a:spcPct val="85000"/>
                </a:lnSpc>
                <a:spcBef>
                  <a:spcPct val="50000"/>
                </a:spcBef>
                <a:defRPr/>
              </a:pPr>
              <a:r>
                <a:rPr lang="en-US" sz="1800" i="1" dirty="0">
                  <a:solidFill>
                    <a:srgbClr val="008000"/>
                  </a:solidFill>
                  <a:latin typeface="Georgia" pitchFamily="18" charset="0"/>
                </a:rPr>
                <a:t>Rice</a:t>
              </a:r>
            </a:p>
          </p:txBody>
        </p:sp>
        <p:sp>
          <p:nvSpPr>
            <p:cNvPr id="311" name="Rectangle 286"/>
            <p:cNvSpPr txBox="1">
              <a:spLocks noChangeArrowheads="1"/>
            </p:cNvSpPr>
            <p:nvPr>
              <p:custDataLst>
                <p:tags r:id="rId20"/>
              </p:custDataLst>
            </p:nvPr>
          </p:nvSpPr>
          <p:spPr bwMode="gray">
            <a:xfrm>
              <a:off x="267117" y="1956186"/>
              <a:ext cx="2126253" cy="1029378"/>
            </a:xfrm>
            <a:prstGeom prst="rect">
              <a:avLst/>
            </a:prstGeom>
            <a:noFill/>
            <a:ln>
              <a:noFill/>
            </a:ln>
            <a:effectLst/>
            <a:extLst/>
          </p:spPr>
          <p:txBody>
            <a:bodyPr wrap="none" lIns="0" tIns="0" rIns="0" bIns="0">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a:lnSpc>
                  <a:spcPct val="85000"/>
                </a:lnSpc>
                <a:spcBef>
                  <a:spcPct val="15000"/>
                </a:spcBef>
                <a:defRPr/>
              </a:pPr>
              <a:r>
                <a:rPr lang="en-US" sz="1400" dirty="0" err="1" smtClean="0">
                  <a:latin typeface="Calibri" pitchFamily="34" charset="0"/>
                  <a:cs typeface="Calibri" pitchFamily="34" charset="0"/>
                </a:rPr>
                <a:t>Badegi</a:t>
              </a:r>
              <a:r>
                <a:rPr lang="en-US" sz="1400" dirty="0" smtClean="0">
                  <a:latin typeface="Calibri" pitchFamily="34" charset="0"/>
                  <a:cs typeface="Calibri" pitchFamily="34" charset="0"/>
                </a:rPr>
                <a:t> </a:t>
              </a:r>
              <a:r>
                <a:rPr lang="en-US" sz="1400" dirty="0">
                  <a:solidFill>
                    <a:schemeClr val="accent6"/>
                  </a:solidFill>
                  <a:latin typeface="Calibri" pitchFamily="34" charset="0"/>
                  <a:cs typeface="Calibri" pitchFamily="34" charset="0"/>
                </a:rPr>
                <a:t>(Niger)</a:t>
              </a:r>
            </a:p>
            <a:p>
              <a:pPr>
                <a:lnSpc>
                  <a:spcPct val="85000"/>
                </a:lnSpc>
                <a:spcBef>
                  <a:spcPct val="15000"/>
                </a:spcBef>
                <a:defRPr/>
              </a:pPr>
              <a:r>
                <a:rPr lang="en-US" sz="1400" dirty="0" err="1" smtClean="0">
                  <a:latin typeface="Calibri" pitchFamily="34" charset="0"/>
                  <a:cs typeface="Calibri" pitchFamily="34" charset="0"/>
                </a:rPr>
                <a:t>Bunkure-Kadawa</a:t>
              </a:r>
              <a:r>
                <a:rPr lang="en-US" sz="1400" dirty="0" smtClean="0">
                  <a:latin typeface="Calibri" pitchFamily="34" charset="0"/>
                  <a:cs typeface="Calibri" pitchFamily="34" charset="0"/>
                </a:rPr>
                <a:t> </a:t>
              </a:r>
              <a:r>
                <a:rPr lang="en-US" sz="1400" dirty="0">
                  <a:solidFill>
                    <a:schemeClr val="accent6"/>
                  </a:solidFill>
                  <a:latin typeface="Calibri" pitchFamily="34" charset="0"/>
                  <a:cs typeface="Calibri" pitchFamily="34" charset="0"/>
                </a:rPr>
                <a:t>(Kano)</a:t>
              </a:r>
            </a:p>
            <a:p>
              <a:pPr>
                <a:lnSpc>
                  <a:spcPct val="85000"/>
                </a:lnSpc>
                <a:spcBef>
                  <a:spcPct val="15000"/>
                </a:spcBef>
                <a:defRPr/>
              </a:pPr>
              <a:r>
                <a:rPr lang="en-US" sz="1400" dirty="0" err="1">
                  <a:latin typeface="Calibri" pitchFamily="34" charset="0"/>
                  <a:cs typeface="Calibri" pitchFamily="34" charset="0"/>
                </a:rPr>
                <a:t>Adani</a:t>
              </a:r>
              <a:r>
                <a:rPr lang="en-US" sz="1400" dirty="0">
                  <a:latin typeface="Calibri" pitchFamily="34" charset="0"/>
                  <a:cs typeface="Calibri" pitchFamily="34" charset="0"/>
                </a:rPr>
                <a:t> / </a:t>
              </a:r>
              <a:r>
                <a:rPr lang="en-US" sz="1400" dirty="0" err="1">
                  <a:latin typeface="Calibri" pitchFamily="34" charset="0"/>
                  <a:cs typeface="Calibri" pitchFamily="34" charset="0"/>
                </a:rPr>
                <a:t>Omor</a:t>
              </a:r>
              <a:r>
                <a:rPr lang="en-US" sz="1400" dirty="0">
                  <a:latin typeface="Calibri" pitchFamily="34" charset="0"/>
                  <a:cs typeface="Calibri" pitchFamily="34" charset="0"/>
                </a:rPr>
                <a:t> </a:t>
              </a:r>
              <a:r>
                <a:rPr lang="en-US" sz="1400" dirty="0">
                  <a:solidFill>
                    <a:schemeClr val="accent6"/>
                  </a:solidFill>
                  <a:latin typeface="Calibri" pitchFamily="34" charset="0"/>
                  <a:cs typeface="Calibri" pitchFamily="34" charset="0"/>
                </a:rPr>
                <a:t>(Enugu, </a:t>
              </a:r>
              <a:r>
                <a:rPr lang="en-US" sz="1400" dirty="0" err="1">
                  <a:solidFill>
                    <a:schemeClr val="accent6"/>
                  </a:solidFill>
                  <a:latin typeface="Calibri" pitchFamily="34" charset="0"/>
                  <a:cs typeface="Calibri" pitchFamily="34" charset="0"/>
                </a:rPr>
                <a:t>Anambra</a:t>
              </a:r>
              <a:r>
                <a:rPr lang="en-US" sz="1400" dirty="0">
                  <a:solidFill>
                    <a:schemeClr val="accent6"/>
                  </a:solidFill>
                  <a:latin typeface="Calibri" pitchFamily="34" charset="0"/>
                  <a:cs typeface="Calibri" pitchFamily="34" charset="0"/>
                </a:rPr>
                <a:t>)</a:t>
              </a:r>
            </a:p>
            <a:p>
              <a:pPr>
                <a:lnSpc>
                  <a:spcPct val="85000"/>
                </a:lnSpc>
                <a:spcBef>
                  <a:spcPct val="15000"/>
                </a:spcBef>
                <a:defRPr/>
              </a:pPr>
              <a:r>
                <a:rPr lang="en-US" sz="1400" dirty="0" err="1">
                  <a:latin typeface="Calibri" pitchFamily="34" charset="0"/>
                  <a:cs typeface="Calibri" pitchFamily="34" charset="0"/>
                </a:rPr>
                <a:t>Gassol</a:t>
              </a:r>
              <a:r>
                <a:rPr lang="en-US" sz="1400" dirty="0">
                  <a:latin typeface="Calibri" pitchFamily="34" charset="0"/>
                  <a:cs typeface="Calibri" pitchFamily="34" charset="0"/>
                </a:rPr>
                <a:t> </a:t>
              </a:r>
              <a:r>
                <a:rPr lang="en-US" sz="1400" dirty="0">
                  <a:solidFill>
                    <a:schemeClr val="accent6"/>
                  </a:solidFill>
                  <a:latin typeface="Calibri" pitchFamily="34" charset="0"/>
                  <a:cs typeface="Calibri" pitchFamily="34" charset="0"/>
                </a:rPr>
                <a:t>(</a:t>
              </a:r>
              <a:r>
                <a:rPr lang="en-US" sz="1400" dirty="0" err="1">
                  <a:solidFill>
                    <a:schemeClr val="accent6"/>
                  </a:solidFill>
                  <a:latin typeface="Calibri" pitchFamily="34" charset="0"/>
                  <a:cs typeface="Calibri" pitchFamily="34" charset="0"/>
                </a:rPr>
                <a:t>Taraba</a:t>
              </a:r>
              <a:r>
                <a:rPr lang="en-US" sz="1400" dirty="0">
                  <a:solidFill>
                    <a:schemeClr val="accent6"/>
                  </a:solidFill>
                  <a:latin typeface="Calibri" pitchFamily="34" charset="0"/>
                  <a:cs typeface="Calibri" pitchFamily="34" charset="0"/>
                </a:rPr>
                <a:t>)</a:t>
              </a:r>
            </a:p>
            <a:p>
              <a:pPr>
                <a:lnSpc>
                  <a:spcPct val="85000"/>
                </a:lnSpc>
                <a:spcBef>
                  <a:spcPct val="15000"/>
                </a:spcBef>
                <a:defRPr/>
              </a:pPr>
              <a:r>
                <a:rPr lang="en-US" sz="1400" dirty="0" err="1">
                  <a:latin typeface="Calibri" pitchFamily="34" charset="0"/>
                  <a:cs typeface="Calibri" pitchFamily="34" charset="0"/>
                </a:rPr>
                <a:t>Ambrusa</a:t>
              </a:r>
              <a:r>
                <a:rPr lang="en-US" sz="1400" dirty="0">
                  <a:latin typeface="Calibri" pitchFamily="34" charset="0"/>
                  <a:cs typeface="Calibri" pitchFamily="34" charset="0"/>
                </a:rPr>
                <a:t> / </a:t>
              </a:r>
              <a:r>
                <a:rPr lang="en-US" sz="1400" dirty="0" err="1">
                  <a:latin typeface="Calibri" pitchFamily="34" charset="0"/>
                  <a:cs typeface="Calibri" pitchFamily="34" charset="0"/>
                </a:rPr>
                <a:t>Binji</a:t>
              </a:r>
              <a:r>
                <a:rPr lang="en-US" sz="1400" dirty="0">
                  <a:latin typeface="Calibri" pitchFamily="34" charset="0"/>
                  <a:cs typeface="Calibri" pitchFamily="34" charset="0"/>
                </a:rPr>
                <a:t>  </a:t>
              </a:r>
              <a:r>
                <a:rPr lang="en-US" sz="1400" dirty="0">
                  <a:solidFill>
                    <a:schemeClr val="accent6"/>
                  </a:solidFill>
                  <a:latin typeface="Calibri" pitchFamily="34" charset="0"/>
                  <a:cs typeface="Calibri" pitchFamily="34" charset="0"/>
                </a:rPr>
                <a:t>(</a:t>
              </a:r>
              <a:r>
                <a:rPr lang="en-US" sz="1400" dirty="0" err="1">
                  <a:solidFill>
                    <a:schemeClr val="accent6"/>
                  </a:solidFill>
                  <a:latin typeface="Calibri" pitchFamily="34" charset="0"/>
                  <a:cs typeface="Calibri" pitchFamily="34" charset="0"/>
                </a:rPr>
                <a:t>Kebbi</a:t>
              </a:r>
              <a:r>
                <a:rPr lang="en-US" sz="1400" dirty="0">
                  <a:solidFill>
                    <a:schemeClr val="accent6"/>
                  </a:solidFill>
                  <a:latin typeface="Calibri" pitchFamily="34" charset="0"/>
                  <a:cs typeface="Calibri" pitchFamily="34" charset="0"/>
                </a:rPr>
                <a:t>, </a:t>
              </a:r>
              <a:r>
                <a:rPr lang="en-US" sz="1400" dirty="0" err="1">
                  <a:solidFill>
                    <a:schemeClr val="accent6"/>
                  </a:solidFill>
                  <a:latin typeface="Calibri" pitchFamily="34" charset="0"/>
                  <a:cs typeface="Calibri" pitchFamily="34" charset="0"/>
                </a:rPr>
                <a:t>Sokoto</a:t>
              </a:r>
              <a:r>
                <a:rPr lang="en-US" sz="1400" dirty="0">
                  <a:solidFill>
                    <a:schemeClr val="accent6"/>
                  </a:solidFill>
                  <a:latin typeface="Calibri" pitchFamily="34" charset="0"/>
                  <a:cs typeface="Calibri" pitchFamily="34" charset="0"/>
                </a:rPr>
                <a:t>)</a:t>
              </a:r>
            </a:p>
          </p:txBody>
        </p:sp>
        <p:grpSp>
          <p:nvGrpSpPr>
            <p:cNvPr id="87" name="Group 86"/>
            <p:cNvGrpSpPr/>
            <p:nvPr/>
          </p:nvGrpSpPr>
          <p:grpSpPr>
            <a:xfrm>
              <a:off x="69055" y="1606321"/>
              <a:ext cx="266170" cy="360864"/>
              <a:chOff x="1631950" y="1527175"/>
              <a:chExt cx="660401" cy="895350"/>
            </a:xfrm>
            <a:solidFill>
              <a:schemeClr val="accent4">
                <a:lumMod val="50000"/>
              </a:schemeClr>
            </a:solidFill>
          </p:grpSpPr>
          <p:sp>
            <p:nvSpPr>
              <p:cNvPr id="40" name="Freeform 108"/>
              <p:cNvSpPr>
                <a:spLocks/>
              </p:cNvSpPr>
              <p:nvPr/>
            </p:nvSpPr>
            <p:spPr bwMode="auto">
              <a:xfrm>
                <a:off x="1631950" y="1771650"/>
                <a:ext cx="98425" cy="60325"/>
              </a:xfrm>
              <a:custGeom>
                <a:avLst/>
                <a:gdLst>
                  <a:gd name="T0" fmla="*/ 207 w 207"/>
                  <a:gd name="T1" fmla="*/ 86 h 126"/>
                  <a:gd name="T2" fmla="*/ 104 w 207"/>
                  <a:gd name="T3" fmla="*/ 115 h 126"/>
                  <a:gd name="T4" fmla="*/ 0 w 207"/>
                  <a:gd name="T5" fmla="*/ 31 h 126"/>
                  <a:gd name="T6" fmla="*/ 134 w 207"/>
                  <a:gd name="T7" fmla="*/ 11 h 126"/>
                  <a:gd name="T8" fmla="*/ 207 w 207"/>
                  <a:gd name="T9" fmla="*/ 86 h 126"/>
                </a:gdLst>
                <a:ahLst/>
                <a:cxnLst>
                  <a:cxn ang="0">
                    <a:pos x="T0" y="T1"/>
                  </a:cxn>
                  <a:cxn ang="0">
                    <a:pos x="T2" y="T3"/>
                  </a:cxn>
                  <a:cxn ang="0">
                    <a:pos x="T4" y="T5"/>
                  </a:cxn>
                  <a:cxn ang="0">
                    <a:pos x="T6" y="T7"/>
                  </a:cxn>
                  <a:cxn ang="0">
                    <a:pos x="T8" y="T9"/>
                  </a:cxn>
                </a:cxnLst>
                <a:rect l="0" t="0" r="r" b="b"/>
                <a:pathLst>
                  <a:path w="207" h="126">
                    <a:moveTo>
                      <a:pt x="207" y="86"/>
                    </a:moveTo>
                    <a:cubicBezTo>
                      <a:pt x="191" y="113"/>
                      <a:pt x="148" y="126"/>
                      <a:pt x="104" y="115"/>
                    </a:cubicBezTo>
                    <a:cubicBezTo>
                      <a:pt x="60" y="103"/>
                      <a:pt x="9" y="60"/>
                      <a:pt x="0" y="31"/>
                    </a:cubicBezTo>
                    <a:cubicBezTo>
                      <a:pt x="22" y="12"/>
                      <a:pt x="89" y="0"/>
                      <a:pt x="134" y="11"/>
                    </a:cubicBezTo>
                    <a:cubicBezTo>
                      <a:pt x="177" y="22"/>
                      <a:pt x="207" y="54"/>
                      <a:pt x="207"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09"/>
              <p:cNvSpPr>
                <a:spLocks/>
              </p:cNvSpPr>
              <p:nvPr/>
            </p:nvSpPr>
            <p:spPr bwMode="auto">
              <a:xfrm>
                <a:off x="1681163" y="1755775"/>
                <a:ext cx="92075" cy="68263"/>
              </a:xfrm>
              <a:custGeom>
                <a:avLst/>
                <a:gdLst>
                  <a:gd name="T0" fmla="*/ 188 w 195"/>
                  <a:gd name="T1" fmla="*/ 125 h 143"/>
                  <a:gd name="T2" fmla="*/ 84 w 195"/>
                  <a:gd name="T3" fmla="*/ 114 h 143"/>
                  <a:gd name="T4" fmla="*/ 0 w 195"/>
                  <a:gd name="T5" fmla="*/ 9 h 143"/>
                  <a:gd name="T6" fmla="*/ 133 w 195"/>
                  <a:gd name="T7" fmla="*/ 37 h 143"/>
                  <a:gd name="T8" fmla="*/ 188 w 195"/>
                  <a:gd name="T9" fmla="*/ 125 h 143"/>
                </a:gdLst>
                <a:ahLst/>
                <a:cxnLst>
                  <a:cxn ang="0">
                    <a:pos x="T0" y="T1"/>
                  </a:cxn>
                  <a:cxn ang="0">
                    <a:pos x="T2" y="T3"/>
                  </a:cxn>
                  <a:cxn ang="0">
                    <a:pos x="T4" y="T5"/>
                  </a:cxn>
                  <a:cxn ang="0">
                    <a:pos x="T6" y="T7"/>
                  </a:cxn>
                  <a:cxn ang="0">
                    <a:pos x="T8" y="T9"/>
                  </a:cxn>
                </a:cxnLst>
                <a:rect l="0" t="0" r="r" b="b"/>
                <a:pathLst>
                  <a:path w="195" h="143">
                    <a:moveTo>
                      <a:pt x="188" y="125"/>
                    </a:moveTo>
                    <a:cubicBezTo>
                      <a:pt x="167" y="143"/>
                      <a:pt x="124" y="139"/>
                      <a:pt x="84" y="114"/>
                    </a:cubicBezTo>
                    <a:cubicBezTo>
                      <a:pt x="44" y="90"/>
                      <a:pt x="3" y="36"/>
                      <a:pt x="0" y="9"/>
                    </a:cubicBezTo>
                    <a:cubicBezTo>
                      <a:pt x="24" y="0"/>
                      <a:pt x="93" y="14"/>
                      <a:pt x="133" y="37"/>
                    </a:cubicBezTo>
                    <a:cubicBezTo>
                      <a:pt x="173" y="62"/>
                      <a:pt x="195"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10"/>
              <p:cNvSpPr>
                <a:spLocks/>
              </p:cNvSpPr>
              <p:nvPr/>
            </p:nvSpPr>
            <p:spPr bwMode="auto">
              <a:xfrm>
                <a:off x="1703388" y="1790700"/>
                <a:ext cx="92075" cy="68263"/>
              </a:xfrm>
              <a:custGeom>
                <a:avLst/>
                <a:gdLst>
                  <a:gd name="T0" fmla="*/ 188 w 194"/>
                  <a:gd name="T1" fmla="*/ 125 h 143"/>
                  <a:gd name="T2" fmla="*/ 83 w 194"/>
                  <a:gd name="T3" fmla="*/ 114 h 143"/>
                  <a:gd name="T4" fmla="*/ 0 w 194"/>
                  <a:gd name="T5" fmla="*/ 9 h 143"/>
                  <a:gd name="T6" fmla="*/ 132 w 194"/>
                  <a:gd name="T7" fmla="*/ 38 h 143"/>
                  <a:gd name="T8" fmla="*/ 188 w 194"/>
                  <a:gd name="T9" fmla="*/ 125 h 143"/>
                </a:gdLst>
                <a:ahLst/>
                <a:cxnLst>
                  <a:cxn ang="0">
                    <a:pos x="T0" y="T1"/>
                  </a:cxn>
                  <a:cxn ang="0">
                    <a:pos x="T2" y="T3"/>
                  </a:cxn>
                  <a:cxn ang="0">
                    <a:pos x="T4" y="T5"/>
                  </a:cxn>
                  <a:cxn ang="0">
                    <a:pos x="T6" y="T7"/>
                  </a:cxn>
                  <a:cxn ang="0">
                    <a:pos x="T8" y="T9"/>
                  </a:cxn>
                </a:cxnLst>
                <a:rect l="0" t="0" r="r" b="b"/>
                <a:pathLst>
                  <a:path w="194" h="143">
                    <a:moveTo>
                      <a:pt x="188" y="125"/>
                    </a:moveTo>
                    <a:cubicBezTo>
                      <a:pt x="166" y="143"/>
                      <a:pt x="123" y="139"/>
                      <a:pt x="83" y="114"/>
                    </a:cubicBezTo>
                    <a:cubicBezTo>
                      <a:pt x="43" y="90"/>
                      <a:pt x="2" y="35"/>
                      <a:pt x="0" y="9"/>
                    </a:cubicBezTo>
                    <a:cubicBezTo>
                      <a:pt x="23" y="0"/>
                      <a:pt x="92" y="13"/>
                      <a:pt x="132" y="38"/>
                    </a:cubicBezTo>
                    <a:cubicBezTo>
                      <a:pt x="172" y="62"/>
                      <a:pt x="194"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11"/>
              <p:cNvSpPr>
                <a:spLocks/>
              </p:cNvSpPr>
              <p:nvPr/>
            </p:nvSpPr>
            <p:spPr bwMode="auto">
              <a:xfrm>
                <a:off x="1741488" y="1752600"/>
                <a:ext cx="71438" cy="88900"/>
              </a:xfrm>
              <a:custGeom>
                <a:avLst/>
                <a:gdLst>
                  <a:gd name="T0" fmla="*/ 130 w 151"/>
                  <a:gd name="T1" fmla="*/ 189 h 189"/>
                  <a:gd name="T2" fmla="*/ 35 w 151"/>
                  <a:gd name="T3" fmla="*/ 121 h 189"/>
                  <a:gd name="T4" fmla="*/ 11 w 151"/>
                  <a:gd name="T5" fmla="*/ 0 h 189"/>
                  <a:gd name="T6" fmla="*/ 123 w 151"/>
                  <a:gd name="T7" fmla="*/ 96 h 189"/>
                  <a:gd name="T8" fmla="*/ 130 w 151"/>
                  <a:gd name="T9" fmla="*/ 189 h 189"/>
                </a:gdLst>
                <a:ahLst/>
                <a:cxnLst>
                  <a:cxn ang="0">
                    <a:pos x="T0" y="T1"/>
                  </a:cxn>
                  <a:cxn ang="0">
                    <a:pos x="T2" y="T3"/>
                  </a:cxn>
                  <a:cxn ang="0">
                    <a:pos x="T4" y="T5"/>
                  </a:cxn>
                  <a:cxn ang="0">
                    <a:pos x="T6" y="T7"/>
                  </a:cxn>
                  <a:cxn ang="0">
                    <a:pos x="T8" y="T9"/>
                  </a:cxn>
                </a:cxnLst>
                <a:rect l="0" t="0" r="r" b="b"/>
                <a:pathLst>
                  <a:path w="151" h="189">
                    <a:moveTo>
                      <a:pt x="130" y="189"/>
                    </a:moveTo>
                    <a:cubicBezTo>
                      <a:pt x="100" y="189"/>
                      <a:pt x="60" y="161"/>
                      <a:pt x="35" y="121"/>
                    </a:cubicBezTo>
                    <a:cubicBezTo>
                      <a:pt x="10" y="81"/>
                      <a:pt x="0" y="20"/>
                      <a:pt x="11" y="0"/>
                    </a:cubicBezTo>
                    <a:cubicBezTo>
                      <a:pt x="39" y="7"/>
                      <a:pt x="98" y="56"/>
                      <a:pt x="123" y="96"/>
                    </a:cubicBezTo>
                    <a:cubicBezTo>
                      <a:pt x="149" y="136"/>
                      <a:pt x="151" y="174"/>
                      <a:pt x="130" y="18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12"/>
              <p:cNvSpPr>
                <a:spLocks/>
              </p:cNvSpPr>
              <p:nvPr/>
            </p:nvSpPr>
            <p:spPr bwMode="auto">
              <a:xfrm>
                <a:off x="1768475" y="1816100"/>
                <a:ext cx="71438" cy="88900"/>
              </a:xfrm>
              <a:custGeom>
                <a:avLst/>
                <a:gdLst>
                  <a:gd name="T0" fmla="*/ 130 w 151"/>
                  <a:gd name="T1" fmla="*/ 188 h 189"/>
                  <a:gd name="T2" fmla="*/ 35 w 151"/>
                  <a:gd name="T3" fmla="*/ 121 h 189"/>
                  <a:gd name="T4" fmla="*/ 12 w 151"/>
                  <a:gd name="T5" fmla="*/ 0 h 189"/>
                  <a:gd name="T6" fmla="*/ 124 w 151"/>
                  <a:gd name="T7" fmla="*/ 96 h 189"/>
                  <a:gd name="T8" fmla="*/ 130 w 151"/>
                  <a:gd name="T9" fmla="*/ 188 h 189"/>
                </a:gdLst>
                <a:ahLst/>
                <a:cxnLst>
                  <a:cxn ang="0">
                    <a:pos x="T0" y="T1"/>
                  </a:cxn>
                  <a:cxn ang="0">
                    <a:pos x="T2" y="T3"/>
                  </a:cxn>
                  <a:cxn ang="0">
                    <a:pos x="T4" y="T5"/>
                  </a:cxn>
                  <a:cxn ang="0">
                    <a:pos x="T6" y="T7"/>
                  </a:cxn>
                  <a:cxn ang="0">
                    <a:pos x="T8" y="T9"/>
                  </a:cxn>
                </a:cxnLst>
                <a:rect l="0" t="0" r="r" b="b"/>
                <a:pathLst>
                  <a:path w="151" h="189">
                    <a:moveTo>
                      <a:pt x="130" y="188"/>
                    </a:moveTo>
                    <a:cubicBezTo>
                      <a:pt x="101" y="189"/>
                      <a:pt x="60" y="161"/>
                      <a:pt x="35" y="121"/>
                    </a:cubicBezTo>
                    <a:cubicBezTo>
                      <a:pt x="10" y="81"/>
                      <a:pt x="0" y="19"/>
                      <a:pt x="12" y="0"/>
                    </a:cubicBezTo>
                    <a:cubicBezTo>
                      <a:pt x="40" y="7"/>
                      <a:pt x="98" y="56"/>
                      <a:pt x="124" y="96"/>
                    </a:cubicBezTo>
                    <a:cubicBezTo>
                      <a:pt x="149" y="135"/>
                      <a:pt x="151" y="174"/>
                      <a:pt x="130" y="18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13"/>
              <p:cNvSpPr>
                <a:spLocks/>
              </p:cNvSpPr>
              <p:nvPr/>
            </p:nvSpPr>
            <p:spPr bwMode="auto">
              <a:xfrm>
                <a:off x="1809750" y="1855788"/>
                <a:ext cx="57150" cy="100013"/>
              </a:xfrm>
              <a:custGeom>
                <a:avLst/>
                <a:gdLst>
                  <a:gd name="T0" fmla="*/ 69 w 120"/>
                  <a:gd name="T1" fmla="*/ 211 h 211"/>
                  <a:gd name="T2" fmla="*/ 5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8" y="200"/>
                      <a:pt x="9" y="161"/>
                      <a:pt x="5" y="116"/>
                    </a:cubicBezTo>
                    <a:cubicBezTo>
                      <a:pt x="0" y="71"/>
                      <a:pt x="26" y="13"/>
                      <a:pt x="49" y="0"/>
                    </a:cubicBezTo>
                    <a:cubicBezTo>
                      <a:pt x="75" y="17"/>
                      <a:pt x="111"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4"/>
              <p:cNvSpPr>
                <a:spLocks/>
              </p:cNvSpPr>
              <p:nvPr/>
            </p:nvSpPr>
            <p:spPr bwMode="auto">
              <a:xfrm>
                <a:off x="1793875" y="1785938"/>
                <a:ext cx="63500" cy="96838"/>
              </a:xfrm>
              <a:custGeom>
                <a:avLst/>
                <a:gdLst>
                  <a:gd name="T0" fmla="*/ 96 w 134"/>
                  <a:gd name="T1" fmla="*/ 207 h 207"/>
                  <a:gd name="T2" fmla="*/ 14 w 134"/>
                  <a:gd name="T3" fmla="*/ 122 h 207"/>
                  <a:gd name="T4" fmla="*/ 28 w 134"/>
                  <a:gd name="T5" fmla="*/ 0 h 207"/>
                  <a:gd name="T6" fmla="*/ 119 w 134"/>
                  <a:gd name="T7" fmla="*/ 117 h 207"/>
                  <a:gd name="T8" fmla="*/ 96 w 134"/>
                  <a:gd name="T9" fmla="*/ 207 h 207"/>
                </a:gdLst>
                <a:ahLst/>
                <a:cxnLst>
                  <a:cxn ang="0">
                    <a:pos x="T0" y="T1"/>
                  </a:cxn>
                  <a:cxn ang="0">
                    <a:pos x="T2" y="T3"/>
                  </a:cxn>
                  <a:cxn ang="0">
                    <a:pos x="T4" y="T5"/>
                  </a:cxn>
                  <a:cxn ang="0">
                    <a:pos x="T6" y="T7"/>
                  </a:cxn>
                  <a:cxn ang="0">
                    <a:pos x="T8" y="T9"/>
                  </a:cxn>
                </a:cxnLst>
                <a:rect l="0" t="0" r="r" b="b"/>
                <a:pathLst>
                  <a:path w="134" h="207">
                    <a:moveTo>
                      <a:pt x="96" y="207"/>
                    </a:moveTo>
                    <a:cubicBezTo>
                      <a:pt x="63" y="201"/>
                      <a:pt x="29" y="165"/>
                      <a:pt x="14" y="122"/>
                    </a:cubicBezTo>
                    <a:cubicBezTo>
                      <a:pt x="0" y="78"/>
                      <a:pt x="9" y="17"/>
                      <a:pt x="28" y="0"/>
                    </a:cubicBezTo>
                    <a:cubicBezTo>
                      <a:pt x="56" y="14"/>
                      <a:pt x="104" y="73"/>
                      <a:pt x="119" y="117"/>
                    </a:cubicBezTo>
                    <a:cubicBezTo>
                      <a:pt x="134" y="161"/>
                      <a:pt x="123" y="199"/>
                      <a:pt x="96" y="2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15"/>
              <p:cNvSpPr>
                <a:spLocks/>
              </p:cNvSpPr>
              <p:nvPr/>
            </p:nvSpPr>
            <p:spPr bwMode="auto">
              <a:xfrm>
                <a:off x="1833563" y="1916113"/>
                <a:ext cx="57150" cy="100013"/>
              </a:xfrm>
              <a:custGeom>
                <a:avLst/>
                <a:gdLst>
                  <a:gd name="T0" fmla="*/ 69 w 120"/>
                  <a:gd name="T1" fmla="*/ 211 h 211"/>
                  <a:gd name="T2" fmla="*/ 4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6" y="200"/>
                      <a:pt x="9" y="161"/>
                      <a:pt x="4" y="116"/>
                    </a:cubicBezTo>
                    <a:cubicBezTo>
                      <a:pt x="0" y="71"/>
                      <a:pt x="24" y="13"/>
                      <a:pt x="49" y="0"/>
                    </a:cubicBezTo>
                    <a:cubicBezTo>
                      <a:pt x="74" y="17"/>
                      <a:pt x="110"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16"/>
              <p:cNvSpPr>
                <a:spLocks/>
              </p:cNvSpPr>
              <p:nvPr/>
            </p:nvSpPr>
            <p:spPr bwMode="auto">
              <a:xfrm>
                <a:off x="1795463" y="1905000"/>
                <a:ext cx="68263" cy="92075"/>
              </a:xfrm>
              <a:custGeom>
                <a:avLst/>
                <a:gdLst>
                  <a:gd name="T0" fmla="*/ 118 w 143"/>
                  <a:gd name="T1" fmla="*/ 196 h 196"/>
                  <a:gd name="T2" fmla="*/ 26 w 143"/>
                  <a:gd name="T3" fmla="*/ 122 h 196"/>
                  <a:gd name="T4" fmla="*/ 14 w 143"/>
                  <a:gd name="T5" fmla="*/ 0 h 196"/>
                  <a:gd name="T6" fmla="*/ 120 w 143"/>
                  <a:gd name="T7" fmla="*/ 103 h 196"/>
                  <a:gd name="T8" fmla="*/ 118 w 143"/>
                  <a:gd name="T9" fmla="*/ 196 h 196"/>
                </a:gdLst>
                <a:ahLst/>
                <a:cxnLst>
                  <a:cxn ang="0">
                    <a:pos x="T0" y="T1"/>
                  </a:cxn>
                  <a:cxn ang="0">
                    <a:pos x="T2" y="T3"/>
                  </a:cxn>
                  <a:cxn ang="0">
                    <a:pos x="T4" y="T5"/>
                  </a:cxn>
                  <a:cxn ang="0">
                    <a:pos x="T6" y="T7"/>
                  </a:cxn>
                  <a:cxn ang="0">
                    <a:pos x="T8" y="T9"/>
                  </a:cxn>
                </a:cxnLst>
                <a:rect l="0" t="0" r="r" b="b"/>
                <a:pathLst>
                  <a:path w="143" h="196">
                    <a:moveTo>
                      <a:pt x="118" y="196"/>
                    </a:moveTo>
                    <a:cubicBezTo>
                      <a:pt x="87" y="194"/>
                      <a:pt x="48" y="163"/>
                      <a:pt x="26" y="122"/>
                    </a:cubicBezTo>
                    <a:cubicBezTo>
                      <a:pt x="4" y="80"/>
                      <a:pt x="0" y="19"/>
                      <a:pt x="14" y="0"/>
                    </a:cubicBezTo>
                    <a:cubicBezTo>
                      <a:pt x="43" y="9"/>
                      <a:pt x="98" y="62"/>
                      <a:pt x="120" y="103"/>
                    </a:cubicBezTo>
                    <a:cubicBezTo>
                      <a:pt x="143" y="145"/>
                      <a:pt x="141" y="183"/>
                      <a:pt x="118"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17"/>
              <p:cNvSpPr>
                <a:spLocks/>
              </p:cNvSpPr>
              <p:nvPr/>
            </p:nvSpPr>
            <p:spPr bwMode="auto">
              <a:xfrm>
                <a:off x="1819275" y="1976438"/>
                <a:ext cx="76200" cy="85725"/>
              </a:xfrm>
              <a:custGeom>
                <a:avLst/>
                <a:gdLst>
                  <a:gd name="T0" fmla="*/ 146 w 164"/>
                  <a:gd name="T1" fmla="*/ 176 h 180"/>
                  <a:gd name="T2" fmla="*/ 47 w 164"/>
                  <a:gd name="T3" fmla="*/ 120 h 180"/>
                  <a:gd name="T4" fmla="*/ 8 w 164"/>
                  <a:gd name="T5" fmla="*/ 0 h 180"/>
                  <a:gd name="T6" fmla="*/ 128 w 164"/>
                  <a:gd name="T7" fmla="*/ 84 h 180"/>
                  <a:gd name="T8" fmla="*/ 146 w 164"/>
                  <a:gd name="T9" fmla="*/ 176 h 180"/>
                </a:gdLst>
                <a:ahLst/>
                <a:cxnLst>
                  <a:cxn ang="0">
                    <a:pos x="T0" y="T1"/>
                  </a:cxn>
                  <a:cxn ang="0">
                    <a:pos x="T2" y="T3"/>
                  </a:cxn>
                  <a:cxn ang="0">
                    <a:pos x="T4" y="T5"/>
                  </a:cxn>
                  <a:cxn ang="0">
                    <a:pos x="T6" y="T7"/>
                  </a:cxn>
                  <a:cxn ang="0">
                    <a:pos x="T8" y="T9"/>
                  </a:cxn>
                </a:cxnLst>
                <a:rect l="0" t="0" r="r" b="b"/>
                <a:pathLst>
                  <a:path w="164" h="180">
                    <a:moveTo>
                      <a:pt x="146" y="176"/>
                    </a:moveTo>
                    <a:cubicBezTo>
                      <a:pt x="119" y="180"/>
                      <a:pt x="77" y="157"/>
                      <a:pt x="47" y="120"/>
                    </a:cubicBezTo>
                    <a:cubicBezTo>
                      <a:pt x="19" y="82"/>
                      <a:pt x="0" y="22"/>
                      <a:pt x="8" y="0"/>
                    </a:cubicBezTo>
                    <a:cubicBezTo>
                      <a:pt x="36" y="4"/>
                      <a:pt x="98" y="46"/>
                      <a:pt x="128" y="84"/>
                    </a:cubicBezTo>
                    <a:cubicBezTo>
                      <a:pt x="157" y="121"/>
                      <a:pt x="164" y="159"/>
                      <a:pt x="146" y="1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18"/>
              <p:cNvSpPr>
                <a:spLocks/>
              </p:cNvSpPr>
              <p:nvPr/>
            </p:nvSpPr>
            <p:spPr bwMode="auto">
              <a:xfrm>
                <a:off x="1860550" y="1958975"/>
                <a:ext cx="58738" cy="100013"/>
              </a:xfrm>
              <a:custGeom>
                <a:avLst/>
                <a:gdLst>
                  <a:gd name="T0" fmla="*/ 76 w 124"/>
                  <a:gd name="T1" fmla="*/ 212 h 212"/>
                  <a:gd name="T2" fmla="*/ 7 w 124"/>
                  <a:gd name="T3" fmla="*/ 118 h 212"/>
                  <a:gd name="T4" fmla="*/ 44 w 124"/>
                  <a:gd name="T5" fmla="*/ 0 h 212"/>
                  <a:gd name="T6" fmla="*/ 117 w 124"/>
                  <a:gd name="T7" fmla="*/ 125 h 212"/>
                  <a:gd name="T8" fmla="*/ 76 w 124"/>
                  <a:gd name="T9" fmla="*/ 212 h 212"/>
                </a:gdLst>
                <a:ahLst/>
                <a:cxnLst>
                  <a:cxn ang="0">
                    <a:pos x="T0" y="T1"/>
                  </a:cxn>
                  <a:cxn ang="0">
                    <a:pos x="T2" y="T3"/>
                  </a:cxn>
                  <a:cxn ang="0">
                    <a:pos x="T4" y="T5"/>
                  </a:cxn>
                  <a:cxn ang="0">
                    <a:pos x="T6" y="T7"/>
                  </a:cxn>
                  <a:cxn ang="0">
                    <a:pos x="T8" y="T9"/>
                  </a:cxn>
                </a:cxnLst>
                <a:rect l="0" t="0" r="r" b="b"/>
                <a:pathLst>
                  <a:path w="124" h="212">
                    <a:moveTo>
                      <a:pt x="76" y="212"/>
                    </a:moveTo>
                    <a:cubicBezTo>
                      <a:pt x="43" y="202"/>
                      <a:pt x="14" y="163"/>
                      <a:pt x="7" y="118"/>
                    </a:cubicBezTo>
                    <a:cubicBezTo>
                      <a:pt x="0" y="74"/>
                      <a:pt x="22" y="15"/>
                      <a:pt x="44" y="0"/>
                    </a:cubicBezTo>
                    <a:cubicBezTo>
                      <a:pt x="71" y="17"/>
                      <a:pt x="110" y="80"/>
                      <a:pt x="117" y="125"/>
                    </a:cubicBezTo>
                    <a:cubicBezTo>
                      <a:pt x="124" y="170"/>
                      <a:pt x="106" y="206"/>
                      <a:pt x="76"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19"/>
              <p:cNvSpPr>
                <a:spLocks/>
              </p:cNvSpPr>
              <p:nvPr/>
            </p:nvSpPr>
            <p:spPr bwMode="auto">
              <a:xfrm>
                <a:off x="1836738" y="2036763"/>
                <a:ext cx="84138" cy="76200"/>
              </a:xfrm>
              <a:custGeom>
                <a:avLst/>
                <a:gdLst>
                  <a:gd name="T0" fmla="*/ 166 w 179"/>
                  <a:gd name="T1" fmla="*/ 152 h 161"/>
                  <a:gd name="T2" fmla="*/ 64 w 179"/>
                  <a:gd name="T3" fmla="*/ 114 h 161"/>
                  <a:gd name="T4" fmla="*/ 3 w 179"/>
                  <a:gd name="T5" fmla="*/ 1 h 161"/>
                  <a:gd name="T6" fmla="*/ 130 w 179"/>
                  <a:gd name="T7" fmla="*/ 61 h 161"/>
                  <a:gd name="T8" fmla="*/ 166 w 179"/>
                  <a:gd name="T9" fmla="*/ 152 h 161"/>
                </a:gdLst>
                <a:ahLst/>
                <a:cxnLst>
                  <a:cxn ang="0">
                    <a:pos x="T0" y="T1"/>
                  </a:cxn>
                  <a:cxn ang="0">
                    <a:pos x="T2" y="T3"/>
                  </a:cxn>
                  <a:cxn ang="0">
                    <a:pos x="T4" y="T5"/>
                  </a:cxn>
                  <a:cxn ang="0">
                    <a:pos x="T6" y="T7"/>
                  </a:cxn>
                  <a:cxn ang="0">
                    <a:pos x="T8" y="T9"/>
                  </a:cxn>
                </a:cxnLst>
                <a:rect l="0" t="0" r="r" b="b"/>
                <a:pathLst>
                  <a:path w="179" h="161">
                    <a:moveTo>
                      <a:pt x="166" y="152"/>
                    </a:moveTo>
                    <a:cubicBezTo>
                      <a:pt x="142" y="161"/>
                      <a:pt x="99" y="146"/>
                      <a:pt x="64" y="114"/>
                    </a:cubicBezTo>
                    <a:cubicBezTo>
                      <a:pt x="29" y="82"/>
                      <a:pt x="0" y="24"/>
                      <a:pt x="3" y="1"/>
                    </a:cubicBezTo>
                    <a:cubicBezTo>
                      <a:pt x="29" y="0"/>
                      <a:pt x="95" y="29"/>
                      <a:pt x="130" y="61"/>
                    </a:cubicBezTo>
                    <a:cubicBezTo>
                      <a:pt x="164" y="93"/>
                      <a:pt x="179" y="131"/>
                      <a:pt x="166" y="1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20"/>
              <p:cNvSpPr>
                <a:spLocks/>
              </p:cNvSpPr>
              <p:nvPr/>
            </p:nvSpPr>
            <p:spPr bwMode="auto">
              <a:xfrm>
                <a:off x="1885950" y="2001838"/>
                <a:ext cx="53975" cy="100013"/>
              </a:xfrm>
              <a:custGeom>
                <a:avLst/>
                <a:gdLst>
                  <a:gd name="T0" fmla="*/ 52 w 115"/>
                  <a:gd name="T1" fmla="*/ 210 h 210"/>
                  <a:gd name="T2" fmla="*/ 2 w 115"/>
                  <a:gd name="T3" fmla="*/ 111 h 210"/>
                  <a:gd name="T4" fmla="*/ 65 w 115"/>
                  <a:gd name="T5" fmla="*/ 0 h 210"/>
                  <a:gd name="T6" fmla="*/ 112 w 115"/>
                  <a:gd name="T7" fmla="*/ 130 h 210"/>
                  <a:gd name="T8" fmla="*/ 52 w 115"/>
                  <a:gd name="T9" fmla="*/ 210 h 210"/>
                </a:gdLst>
                <a:ahLst/>
                <a:cxnLst>
                  <a:cxn ang="0">
                    <a:pos x="T0" y="T1"/>
                  </a:cxn>
                  <a:cxn ang="0">
                    <a:pos x="T2" y="T3"/>
                  </a:cxn>
                  <a:cxn ang="0">
                    <a:pos x="T4" y="T5"/>
                  </a:cxn>
                  <a:cxn ang="0">
                    <a:pos x="T6" y="T7"/>
                  </a:cxn>
                  <a:cxn ang="0">
                    <a:pos x="T8" y="T9"/>
                  </a:cxn>
                </a:cxnLst>
                <a:rect l="0" t="0" r="r" b="b"/>
                <a:pathLst>
                  <a:path w="115" h="210">
                    <a:moveTo>
                      <a:pt x="52" y="210"/>
                    </a:moveTo>
                    <a:cubicBezTo>
                      <a:pt x="21" y="196"/>
                      <a:pt x="0" y="155"/>
                      <a:pt x="2" y="111"/>
                    </a:cubicBezTo>
                    <a:cubicBezTo>
                      <a:pt x="5" y="66"/>
                      <a:pt x="39" y="11"/>
                      <a:pt x="65" y="0"/>
                    </a:cubicBezTo>
                    <a:cubicBezTo>
                      <a:pt x="89" y="18"/>
                      <a:pt x="115" y="85"/>
                      <a:pt x="112" y="130"/>
                    </a:cubicBezTo>
                    <a:cubicBezTo>
                      <a:pt x="109" y="174"/>
                      <a:pt x="84" y="207"/>
                      <a:pt x="52"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121"/>
              <p:cNvSpPr>
                <a:spLocks/>
              </p:cNvSpPr>
              <p:nvPr/>
            </p:nvSpPr>
            <p:spPr bwMode="auto">
              <a:xfrm>
                <a:off x="1816100" y="1527175"/>
                <a:ext cx="58738" cy="100013"/>
              </a:xfrm>
              <a:custGeom>
                <a:avLst/>
                <a:gdLst>
                  <a:gd name="T0" fmla="*/ 79 w 125"/>
                  <a:gd name="T1" fmla="*/ 210 h 210"/>
                  <a:gd name="T2" fmla="*/ 8 w 125"/>
                  <a:gd name="T3" fmla="*/ 118 h 210"/>
                  <a:gd name="T4" fmla="*/ 42 w 125"/>
                  <a:gd name="T5" fmla="*/ 0 h 210"/>
                  <a:gd name="T6" fmla="*/ 117 w 125"/>
                  <a:gd name="T7" fmla="*/ 123 h 210"/>
                  <a:gd name="T8" fmla="*/ 79 w 125"/>
                  <a:gd name="T9" fmla="*/ 210 h 210"/>
                </a:gdLst>
                <a:ahLst/>
                <a:cxnLst>
                  <a:cxn ang="0">
                    <a:pos x="T0" y="T1"/>
                  </a:cxn>
                  <a:cxn ang="0">
                    <a:pos x="T2" y="T3"/>
                  </a:cxn>
                  <a:cxn ang="0">
                    <a:pos x="T4" y="T5"/>
                  </a:cxn>
                  <a:cxn ang="0">
                    <a:pos x="T6" y="T7"/>
                  </a:cxn>
                  <a:cxn ang="0">
                    <a:pos x="T8" y="T9"/>
                  </a:cxn>
                </a:cxnLst>
                <a:rect l="0" t="0" r="r" b="b"/>
                <a:pathLst>
                  <a:path w="125" h="210">
                    <a:moveTo>
                      <a:pt x="79" y="210"/>
                    </a:moveTo>
                    <a:cubicBezTo>
                      <a:pt x="46" y="201"/>
                      <a:pt x="17" y="163"/>
                      <a:pt x="8" y="118"/>
                    </a:cubicBezTo>
                    <a:cubicBezTo>
                      <a:pt x="0" y="74"/>
                      <a:pt x="19" y="14"/>
                      <a:pt x="42" y="0"/>
                    </a:cubicBezTo>
                    <a:cubicBezTo>
                      <a:pt x="68" y="16"/>
                      <a:pt x="109" y="78"/>
                      <a:pt x="117" y="123"/>
                    </a:cubicBezTo>
                    <a:cubicBezTo>
                      <a:pt x="125" y="168"/>
                      <a:pt x="109" y="204"/>
                      <a:pt x="79"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22"/>
              <p:cNvSpPr>
                <a:spLocks/>
              </p:cNvSpPr>
              <p:nvPr/>
            </p:nvSpPr>
            <p:spPr bwMode="auto">
              <a:xfrm>
                <a:off x="1808163" y="1584325"/>
                <a:ext cx="66675" cy="93663"/>
              </a:xfrm>
              <a:custGeom>
                <a:avLst/>
                <a:gdLst>
                  <a:gd name="T0" fmla="*/ 115 w 141"/>
                  <a:gd name="T1" fmla="*/ 197 h 197"/>
                  <a:gd name="T2" fmla="*/ 23 w 141"/>
                  <a:gd name="T3" fmla="*/ 122 h 197"/>
                  <a:gd name="T4" fmla="*/ 14 w 141"/>
                  <a:gd name="T5" fmla="*/ 0 h 197"/>
                  <a:gd name="T6" fmla="*/ 119 w 141"/>
                  <a:gd name="T7" fmla="*/ 104 h 197"/>
                  <a:gd name="T8" fmla="*/ 115 w 141"/>
                  <a:gd name="T9" fmla="*/ 197 h 197"/>
                </a:gdLst>
                <a:ahLst/>
                <a:cxnLst>
                  <a:cxn ang="0">
                    <a:pos x="T0" y="T1"/>
                  </a:cxn>
                  <a:cxn ang="0">
                    <a:pos x="T2" y="T3"/>
                  </a:cxn>
                  <a:cxn ang="0">
                    <a:pos x="T4" y="T5"/>
                  </a:cxn>
                  <a:cxn ang="0">
                    <a:pos x="T6" y="T7"/>
                  </a:cxn>
                  <a:cxn ang="0">
                    <a:pos x="T8" y="T9"/>
                  </a:cxn>
                </a:cxnLst>
                <a:rect l="0" t="0" r="r" b="b"/>
                <a:pathLst>
                  <a:path w="141" h="197">
                    <a:moveTo>
                      <a:pt x="115" y="197"/>
                    </a:moveTo>
                    <a:cubicBezTo>
                      <a:pt x="83" y="195"/>
                      <a:pt x="45" y="164"/>
                      <a:pt x="23" y="122"/>
                    </a:cubicBezTo>
                    <a:cubicBezTo>
                      <a:pt x="2" y="80"/>
                      <a:pt x="0" y="18"/>
                      <a:pt x="14" y="0"/>
                    </a:cubicBezTo>
                    <a:cubicBezTo>
                      <a:pt x="42" y="10"/>
                      <a:pt x="98" y="63"/>
                      <a:pt x="119" y="104"/>
                    </a:cubicBezTo>
                    <a:cubicBezTo>
                      <a:pt x="141" y="146"/>
                      <a:pt x="138" y="185"/>
                      <a:pt x="115"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23"/>
              <p:cNvSpPr>
                <a:spLocks/>
              </p:cNvSpPr>
              <p:nvPr/>
            </p:nvSpPr>
            <p:spPr bwMode="auto">
              <a:xfrm>
                <a:off x="1843088" y="1570038"/>
                <a:ext cx="52388" cy="100013"/>
              </a:xfrm>
              <a:custGeom>
                <a:avLst/>
                <a:gdLst>
                  <a:gd name="T0" fmla="*/ 59 w 113"/>
                  <a:gd name="T1" fmla="*/ 211 h 211"/>
                  <a:gd name="T2" fmla="*/ 112 w 113"/>
                  <a:gd name="T3" fmla="*/ 112 h 211"/>
                  <a:gd name="T4" fmla="*/ 53 w 113"/>
                  <a:gd name="T5" fmla="*/ 0 h 211"/>
                  <a:gd name="T6" fmla="*/ 2 w 113"/>
                  <a:gd name="T7" fmla="*/ 130 h 211"/>
                  <a:gd name="T8" fmla="*/ 59 w 113"/>
                  <a:gd name="T9" fmla="*/ 211 h 211"/>
                </a:gdLst>
                <a:ahLst/>
                <a:cxnLst>
                  <a:cxn ang="0">
                    <a:pos x="T0" y="T1"/>
                  </a:cxn>
                  <a:cxn ang="0">
                    <a:pos x="T2" y="T3"/>
                  </a:cxn>
                  <a:cxn ang="0">
                    <a:pos x="T4" y="T5"/>
                  </a:cxn>
                  <a:cxn ang="0">
                    <a:pos x="T6" y="T7"/>
                  </a:cxn>
                  <a:cxn ang="0">
                    <a:pos x="T8" y="T9"/>
                  </a:cxn>
                </a:cxnLst>
                <a:rect l="0" t="0" r="r" b="b"/>
                <a:pathLst>
                  <a:path w="113" h="211">
                    <a:moveTo>
                      <a:pt x="59" y="211"/>
                    </a:moveTo>
                    <a:cubicBezTo>
                      <a:pt x="90" y="198"/>
                      <a:pt x="113" y="157"/>
                      <a:pt x="112" y="112"/>
                    </a:cubicBezTo>
                    <a:cubicBezTo>
                      <a:pt x="111" y="68"/>
                      <a:pt x="78" y="12"/>
                      <a:pt x="53" y="0"/>
                    </a:cubicBezTo>
                    <a:cubicBezTo>
                      <a:pt x="29" y="19"/>
                      <a:pt x="0" y="85"/>
                      <a:pt x="2" y="130"/>
                    </a:cubicBezTo>
                    <a:cubicBezTo>
                      <a:pt x="3" y="174"/>
                      <a:pt x="28" y="208"/>
                      <a:pt x="5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124"/>
              <p:cNvSpPr>
                <a:spLocks/>
              </p:cNvSpPr>
              <p:nvPr/>
            </p:nvSpPr>
            <p:spPr bwMode="auto">
              <a:xfrm>
                <a:off x="1838325" y="1638300"/>
                <a:ext cx="52388" cy="100013"/>
              </a:xfrm>
              <a:custGeom>
                <a:avLst/>
                <a:gdLst>
                  <a:gd name="T0" fmla="*/ 54 w 112"/>
                  <a:gd name="T1" fmla="*/ 211 h 211"/>
                  <a:gd name="T2" fmla="*/ 111 w 112"/>
                  <a:gd name="T3" fmla="*/ 114 h 211"/>
                  <a:gd name="T4" fmla="*/ 57 w 112"/>
                  <a:gd name="T5" fmla="*/ 0 h 211"/>
                  <a:gd name="T6" fmla="*/ 1 w 112"/>
                  <a:gd name="T7" fmla="*/ 128 h 211"/>
                  <a:gd name="T8" fmla="*/ 54 w 112"/>
                  <a:gd name="T9" fmla="*/ 211 h 211"/>
                </a:gdLst>
                <a:ahLst/>
                <a:cxnLst>
                  <a:cxn ang="0">
                    <a:pos x="T0" y="T1"/>
                  </a:cxn>
                  <a:cxn ang="0">
                    <a:pos x="T2" y="T3"/>
                  </a:cxn>
                  <a:cxn ang="0">
                    <a:pos x="T4" y="T5"/>
                  </a:cxn>
                  <a:cxn ang="0">
                    <a:pos x="T6" y="T7"/>
                  </a:cxn>
                  <a:cxn ang="0">
                    <a:pos x="T8" y="T9"/>
                  </a:cxn>
                </a:cxnLst>
                <a:rect l="0" t="0" r="r" b="b"/>
                <a:pathLst>
                  <a:path w="112" h="211">
                    <a:moveTo>
                      <a:pt x="54" y="211"/>
                    </a:moveTo>
                    <a:cubicBezTo>
                      <a:pt x="86" y="199"/>
                      <a:pt x="110" y="158"/>
                      <a:pt x="111" y="114"/>
                    </a:cubicBezTo>
                    <a:cubicBezTo>
                      <a:pt x="112" y="69"/>
                      <a:pt x="83" y="12"/>
                      <a:pt x="57" y="0"/>
                    </a:cubicBezTo>
                    <a:cubicBezTo>
                      <a:pt x="32" y="17"/>
                      <a:pt x="1" y="83"/>
                      <a:pt x="1" y="128"/>
                    </a:cubicBezTo>
                    <a:cubicBezTo>
                      <a:pt x="0" y="173"/>
                      <a:pt x="23" y="207"/>
                      <a:pt x="54"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125"/>
              <p:cNvSpPr>
                <a:spLocks/>
              </p:cNvSpPr>
              <p:nvPr/>
            </p:nvSpPr>
            <p:spPr bwMode="auto">
              <a:xfrm>
                <a:off x="1831975" y="1708150"/>
                <a:ext cx="66675" cy="93663"/>
              </a:xfrm>
              <a:custGeom>
                <a:avLst/>
                <a:gdLst>
                  <a:gd name="T0" fmla="*/ 115 w 141"/>
                  <a:gd name="T1" fmla="*/ 198 h 198"/>
                  <a:gd name="T2" fmla="*/ 24 w 141"/>
                  <a:gd name="T3" fmla="*/ 123 h 198"/>
                  <a:gd name="T4" fmla="*/ 14 w 141"/>
                  <a:gd name="T5" fmla="*/ 0 h 198"/>
                  <a:gd name="T6" fmla="*/ 120 w 141"/>
                  <a:gd name="T7" fmla="*/ 105 h 198"/>
                  <a:gd name="T8" fmla="*/ 115 w 141"/>
                  <a:gd name="T9" fmla="*/ 198 h 198"/>
                </a:gdLst>
                <a:ahLst/>
                <a:cxnLst>
                  <a:cxn ang="0">
                    <a:pos x="T0" y="T1"/>
                  </a:cxn>
                  <a:cxn ang="0">
                    <a:pos x="T2" y="T3"/>
                  </a:cxn>
                  <a:cxn ang="0">
                    <a:pos x="T4" y="T5"/>
                  </a:cxn>
                  <a:cxn ang="0">
                    <a:pos x="T6" y="T7"/>
                  </a:cxn>
                  <a:cxn ang="0">
                    <a:pos x="T8" y="T9"/>
                  </a:cxn>
                </a:cxnLst>
                <a:rect l="0" t="0" r="r" b="b"/>
                <a:pathLst>
                  <a:path w="141" h="198">
                    <a:moveTo>
                      <a:pt x="115" y="198"/>
                    </a:moveTo>
                    <a:cubicBezTo>
                      <a:pt x="84" y="195"/>
                      <a:pt x="45" y="165"/>
                      <a:pt x="24" y="123"/>
                    </a:cubicBezTo>
                    <a:cubicBezTo>
                      <a:pt x="2" y="81"/>
                      <a:pt x="0" y="19"/>
                      <a:pt x="14" y="0"/>
                    </a:cubicBezTo>
                    <a:cubicBezTo>
                      <a:pt x="42" y="10"/>
                      <a:pt x="98" y="63"/>
                      <a:pt x="120" y="105"/>
                    </a:cubicBezTo>
                    <a:cubicBezTo>
                      <a:pt x="141" y="147"/>
                      <a:pt x="139" y="185"/>
                      <a:pt x="11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126"/>
              <p:cNvSpPr>
                <a:spLocks/>
              </p:cNvSpPr>
              <p:nvPr/>
            </p:nvSpPr>
            <p:spPr bwMode="auto">
              <a:xfrm>
                <a:off x="1858963" y="1670050"/>
                <a:ext cx="58738" cy="96838"/>
              </a:xfrm>
              <a:custGeom>
                <a:avLst/>
                <a:gdLst>
                  <a:gd name="T0" fmla="*/ 37 w 127"/>
                  <a:gd name="T1" fmla="*/ 204 h 205"/>
                  <a:gd name="T2" fmla="*/ 13 w 127"/>
                  <a:gd name="T3" fmla="*/ 101 h 205"/>
                  <a:gd name="T4" fmla="*/ 100 w 127"/>
                  <a:gd name="T5" fmla="*/ 0 h 205"/>
                  <a:gd name="T6" fmla="*/ 114 w 127"/>
                  <a:gd name="T7" fmla="*/ 133 h 205"/>
                  <a:gd name="T8" fmla="*/ 37 w 127"/>
                  <a:gd name="T9" fmla="*/ 204 h 205"/>
                </a:gdLst>
                <a:ahLst/>
                <a:cxnLst>
                  <a:cxn ang="0">
                    <a:pos x="T0" y="T1"/>
                  </a:cxn>
                  <a:cxn ang="0">
                    <a:pos x="T2" y="T3"/>
                  </a:cxn>
                  <a:cxn ang="0">
                    <a:pos x="T4" y="T5"/>
                  </a:cxn>
                  <a:cxn ang="0">
                    <a:pos x="T6" y="T7"/>
                  </a:cxn>
                  <a:cxn ang="0">
                    <a:pos x="T8" y="T9"/>
                  </a:cxn>
                </a:cxnLst>
                <a:rect l="0" t="0" r="r" b="b"/>
                <a:pathLst>
                  <a:path w="127" h="205">
                    <a:moveTo>
                      <a:pt x="37" y="204"/>
                    </a:moveTo>
                    <a:cubicBezTo>
                      <a:pt x="10" y="187"/>
                      <a:pt x="0" y="144"/>
                      <a:pt x="13" y="101"/>
                    </a:cubicBezTo>
                    <a:cubicBezTo>
                      <a:pt x="27" y="58"/>
                      <a:pt x="72" y="8"/>
                      <a:pt x="100" y="0"/>
                    </a:cubicBezTo>
                    <a:cubicBezTo>
                      <a:pt x="118" y="21"/>
                      <a:pt x="127" y="90"/>
                      <a:pt x="114" y="133"/>
                    </a:cubicBezTo>
                    <a:cubicBezTo>
                      <a:pt x="101" y="176"/>
                      <a:pt x="68" y="205"/>
                      <a:pt x="37"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127"/>
              <p:cNvSpPr>
                <a:spLocks/>
              </p:cNvSpPr>
              <p:nvPr/>
            </p:nvSpPr>
            <p:spPr bwMode="auto">
              <a:xfrm>
                <a:off x="1879600" y="1785938"/>
                <a:ext cx="60325" cy="96838"/>
              </a:xfrm>
              <a:custGeom>
                <a:avLst/>
                <a:gdLst>
                  <a:gd name="T0" fmla="*/ 36 w 128"/>
                  <a:gd name="T1" fmla="*/ 203 h 205"/>
                  <a:gd name="T2" fmla="*/ 15 w 128"/>
                  <a:gd name="T3" fmla="*/ 100 h 205"/>
                  <a:gd name="T4" fmla="*/ 104 w 128"/>
                  <a:gd name="T5" fmla="*/ 0 h 205"/>
                  <a:gd name="T6" fmla="*/ 114 w 128"/>
                  <a:gd name="T7" fmla="*/ 133 h 205"/>
                  <a:gd name="T8" fmla="*/ 36 w 128"/>
                  <a:gd name="T9" fmla="*/ 203 h 205"/>
                </a:gdLst>
                <a:ahLst/>
                <a:cxnLst>
                  <a:cxn ang="0">
                    <a:pos x="T0" y="T1"/>
                  </a:cxn>
                  <a:cxn ang="0">
                    <a:pos x="T2" y="T3"/>
                  </a:cxn>
                  <a:cxn ang="0">
                    <a:pos x="T4" y="T5"/>
                  </a:cxn>
                  <a:cxn ang="0">
                    <a:pos x="T6" y="T7"/>
                  </a:cxn>
                  <a:cxn ang="0">
                    <a:pos x="T8" y="T9"/>
                  </a:cxn>
                </a:cxnLst>
                <a:rect l="0" t="0" r="r" b="b"/>
                <a:pathLst>
                  <a:path w="128" h="205">
                    <a:moveTo>
                      <a:pt x="36" y="203"/>
                    </a:moveTo>
                    <a:cubicBezTo>
                      <a:pt x="10" y="186"/>
                      <a:pt x="0" y="143"/>
                      <a:pt x="15" y="100"/>
                    </a:cubicBezTo>
                    <a:cubicBezTo>
                      <a:pt x="29" y="57"/>
                      <a:pt x="75" y="7"/>
                      <a:pt x="104" y="0"/>
                    </a:cubicBezTo>
                    <a:cubicBezTo>
                      <a:pt x="121" y="21"/>
                      <a:pt x="128" y="90"/>
                      <a:pt x="114" y="133"/>
                    </a:cubicBezTo>
                    <a:cubicBezTo>
                      <a:pt x="99" y="176"/>
                      <a:pt x="66" y="205"/>
                      <a:pt x="36"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128"/>
              <p:cNvSpPr>
                <a:spLocks/>
              </p:cNvSpPr>
              <p:nvPr/>
            </p:nvSpPr>
            <p:spPr bwMode="auto">
              <a:xfrm>
                <a:off x="1866900" y="1733550"/>
                <a:ext cx="60325" cy="96838"/>
              </a:xfrm>
              <a:custGeom>
                <a:avLst/>
                <a:gdLst>
                  <a:gd name="T0" fmla="*/ 38 w 128"/>
                  <a:gd name="T1" fmla="*/ 205 h 206"/>
                  <a:gd name="T2" fmla="*/ 14 w 128"/>
                  <a:gd name="T3" fmla="*/ 102 h 206"/>
                  <a:gd name="T4" fmla="*/ 101 w 128"/>
                  <a:gd name="T5" fmla="*/ 0 h 206"/>
                  <a:gd name="T6" fmla="*/ 114 w 128"/>
                  <a:gd name="T7" fmla="*/ 134 h 206"/>
                  <a:gd name="T8" fmla="*/ 38 w 128"/>
                  <a:gd name="T9" fmla="*/ 205 h 206"/>
                </a:gdLst>
                <a:ahLst/>
                <a:cxnLst>
                  <a:cxn ang="0">
                    <a:pos x="T0" y="T1"/>
                  </a:cxn>
                  <a:cxn ang="0">
                    <a:pos x="T2" y="T3"/>
                  </a:cxn>
                  <a:cxn ang="0">
                    <a:pos x="T4" y="T5"/>
                  </a:cxn>
                  <a:cxn ang="0">
                    <a:pos x="T6" y="T7"/>
                  </a:cxn>
                  <a:cxn ang="0">
                    <a:pos x="T8" y="T9"/>
                  </a:cxn>
                </a:cxnLst>
                <a:rect l="0" t="0" r="r" b="b"/>
                <a:pathLst>
                  <a:path w="128" h="206">
                    <a:moveTo>
                      <a:pt x="38" y="205"/>
                    </a:moveTo>
                    <a:cubicBezTo>
                      <a:pt x="11" y="188"/>
                      <a:pt x="0" y="145"/>
                      <a:pt x="14" y="102"/>
                    </a:cubicBezTo>
                    <a:cubicBezTo>
                      <a:pt x="27" y="59"/>
                      <a:pt x="73" y="8"/>
                      <a:pt x="101" y="0"/>
                    </a:cubicBezTo>
                    <a:cubicBezTo>
                      <a:pt x="119" y="22"/>
                      <a:pt x="128" y="91"/>
                      <a:pt x="114" y="134"/>
                    </a:cubicBezTo>
                    <a:cubicBezTo>
                      <a:pt x="102" y="177"/>
                      <a:pt x="68" y="206"/>
                      <a:pt x="38"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129"/>
              <p:cNvSpPr>
                <a:spLocks/>
              </p:cNvSpPr>
              <p:nvPr/>
            </p:nvSpPr>
            <p:spPr bwMode="auto">
              <a:xfrm>
                <a:off x="1865313" y="1847850"/>
                <a:ext cx="66675" cy="93663"/>
              </a:xfrm>
              <a:custGeom>
                <a:avLst/>
                <a:gdLst>
                  <a:gd name="T0" fmla="*/ 114 w 141"/>
                  <a:gd name="T1" fmla="*/ 197 h 197"/>
                  <a:gd name="T2" fmla="*/ 24 w 141"/>
                  <a:gd name="T3" fmla="*/ 122 h 197"/>
                  <a:gd name="T4" fmla="*/ 14 w 141"/>
                  <a:gd name="T5" fmla="*/ 0 h 197"/>
                  <a:gd name="T6" fmla="*/ 119 w 141"/>
                  <a:gd name="T7" fmla="*/ 105 h 197"/>
                  <a:gd name="T8" fmla="*/ 114 w 141"/>
                  <a:gd name="T9" fmla="*/ 197 h 197"/>
                </a:gdLst>
                <a:ahLst/>
                <a:cxnLst>
                  <a:cxn ang="0">
                    <a:pos x="T0" y="T1"/>
                  </a:cxn>
                  <a:cxn ang="0">
                    <a:pos x="T2" y="T3"/>
                  </a:cxn>
                  <a:cxn ang="0">
                    <a:pos x="T4" y="T5"/>
                  </a:cxn>
                  <a:cxn ang="0">
                    <a:pos x="T6" y="T7"/>
                  </a:cxn>
                  <a:cxn ang="0">
                    <a:pos x="T8" y="T9"/>
                  </a:cxn>
                </a:cxnLst>
                <a:rect l="0" t="0" r="r" b="b"/>
                <a:pathLst>
                  <a:path w="141" h="197">
                    <a:moveTo>
                      <a:pt x="114" y="197"/>
                    </a:moveTo>
                    <a:cubicBezTo>
                      <a:pt x="84" y="195"/>
                      <a:pt x="45" y="163"/>
                      <a:pt x="24" y="122"/>
                    </a:cubicBezTo>
                    <a:cubicBezTo>
                      <a:pt x="2" y="80"/>
                      <a:pt x="0" y="18"/>
                      <a:pt x="14" y="0"/>
                    </a:cubicBezTo>
                    <a:cubicBezTo>
                      <a:pt x="43" y="10"/>
                      <a:pt x="98" y="63"/>
                      <a:pt x="119" y="105"/>
                    </a:cubicBezTo>
                    <a:cubicBezTo>
                      <a:pt x="141" y="146"/>
                      <a:pt x="138" y="185"/>
                      <a:pt x="114"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130"/>
              <p:cNvSpPr>
                <a:spLocks/>
              </p:cNvSpPr>
              <p:nvPr/>
            </p:nvSpPr>
            <p:spPr bwMode="auto">
              <a:xfrm>
                <a:off x="1900238" y="1820863"/>
                <a:ext cx="58738" cy="96838"/>
              </a:xfrm>
              <a:custGeom>
                <a:avLst/>
                <a:gdLst>
                  <a:gd name="T0" fmla="*/ 36 w 127"/>
                  <a:gd name="T1" fmla="*/ 204 h 205"/>
                  <a:gd name="T2" fmla="*/ 13 w 127"/>
                  <a:gd name="T3" fmla="*/ 101 h 205"/>
                  <a:gd name="T4" fmla="*/ 100 w 127"/>
                  <a:gd name="T5" fmla="*/ 0 h 205"/>
                  <a:gd name="T6" fmla="*/ 114 w 127"/>
                  <a:gd name="T7" fmla="*/ 133 h 205"/>
                  <a:gd name="T8" fmla="*/ 36 w 127"/>
                  <a:gd name="T9" fmla="*/ 204 h 205"/>
                </a:gdLst>
                <a:ahLst/>
                <a:cxnLst>
                  <a:cxn ang="0">
                    <a:pos x="T0" y="T1"/>
                  </a:cxn>
                  <a:cxn ang="0">
                    <a:pos x="T2" y="T3"/>
                  </a:cxn>
                  <a:cxn ang="0">
                    <a:pos x="T4" y="T5"/>
                  </a:cxn>
                  <a:cxn ang="0">
                    <a:pos x="T6" y="T7"/>
                  </a:cxn>
                  <a:cxn ang="0">
                    <a:pos x="T8" y="T9"/>
                  </a:cxn>
                </a:cxnLst>
                <a:rect l="0" t="0" r="r" b="b"/>
                <a:pathLst>
                  <a:path w="127" h="205">
                    <a:moveTo>
                      <a:pt x="36" y="204"/>
                    </a:moveTo>
                    <a:cubicBezTo>
                      <a:pt x="10" y="188"/>
                      <a:pt x="0" y="144"/>
                      <a:pt x="13" y="101"/>
                    </a:cubicBezTo>
                    <a:cubicBezTo>
                      <a:pt x="26" y="58"/>
                      <a:pt x="72" y="7"/>
                      <a:pt x="100" y="0"/>
                    </a:cubicBezTo>
                    <a:cubicBezTo>
                      <a:pt x="118" y="21"/>
                      <a:pt x="127" y="89"/>
                      <a:pt x="114" y="133"/>
                    </a:cubicBezTo>
                    <a:cubicBezTo>
                      <a:pt x="100" y="176"/>
                      <a:pt x="68" y="205"/>
                      <a:pt x="36"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131"/>
              <p:cNvSpPr>
                <a:spLocks/>
              </p:cNvSpPr>
              <p:nvPr/>
            </p:nvSpPr>
            <p:spPr bwMode="auto">
              <a:xfrm>
                <a:off x="1898650" y="1884363"/>
                <a:ext cx="61913" cy="98425"/>
              </a:xfrm>
              <a:custGeom>
                <a:avLst/>
                <a:gdLst>
                  <a:gd name="T0" fmla="*/ 42 w 130"/>
                  <a:gd name="T1" fmla="*/ 209 h 209"/>
                  <a:gd name="T2" fmla="*/ 119 w 130"/>
                  <a:gd name="T3" fmla="*/ 121 h 209"/>
                  <a:gd name="T4" fmla="*/ 95 w 130"/>
                  <a:gd name="T5" fmla="*/ 0 h 209"/>
                  <a:gd name="T6" fmla="*/ 12 w 130"/>
                  <a:gd name="T7" fmla="*/ 121 h 209"/>
                  <a:gd name="T8" fmla="*/ 42 w 130"/>
                  <a:gd name="T9" fmla="*/ 209 h 209"/>
                </a:gdLst>
                <a:ahLst/>
                <a:cxnLst>
                  <a:cxn ang="0">
                    <a:pos x="T0" y="T1"/>
                  </a:cxn>
                  <a:cxn ang="0">
                    <a:pos x="T2" y="T3"/>
                  </a:cxn>
                  <a:cxn ang="0">
                    <a:pos x="T4" y="T5"/>
                  </a:cxn>
                  <a:cxn ang="0">
                    <a:pos x="T6" y="T7"/>
                  </a:cxn>
                  <a:cxn ang="0">
                    <a:pos x="T8" y="T9"/>
                  </a:cxn>
                </a:cxnLst>
                <a:rect l="0" t="0" r="r" b="b"/>
                <a:pathLst>
                  <a:path w="130" h="209">
                    <a:moveTo>
                      <a:pt x="42" y="209"/>
                    </a:moveTo>
                    <a:cubicBezTo>
                      <a:pt x="75" y="202"/>
                      <a:pt x="107" y="165"/>
                      <a:pt x="119" y="121"/>
                    </a:cubicBezTo>
                    <a:cubicBezTo>
                      <a:pt x="130" y="76"/>
                      <a:pt x="116" y="16"/>
                      <a:pt x="95" y="0"/>
                    </a:cubicBezTo>
                    <a:cubicBezTo>
                      <a:pt x="68" y="15"/>
                      <a:pt x="23" y="76"/>
                      <a:pt x="12" y="121"/>
                    </a:cubicBezTo>
                    <a:cubicBezTo>
                      <a:pt x="0" y="165"/>
                      <a:pt x="13" y="202"/>
                      <a:pt x="42"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132"/>
              <p:cNvSpPr>
                <a:spLocks/>
              </p:cNvSpPr>
              <p:nvPr/>
            </p:nvSpPr>
            <p:spPr bwMode="auto">
              <a:xfrm>
                <a:off x="1885950" y="1943100"/>
                <a:ext cx="66675" cy="93663"/>
              </a:xfrm>
              <a:custGeom>
                <a:avLst/>
                <a:gdLst>
                  <a:gd name="T0" fmla="*/ 116 w 142"/>
                  <a:gd name="T1" fmla="*/ 198 h 198"/>
                  <a:gd name="T2" fmla="*/ 25 w 142"/>
                  <a:gd name="T3" fmla="*/ 123 h 198"/>
                  <a:gd name="T4" fmla="*/ 15 w 142"/>
                  <a:gd name="T5" fmla="*/ 0 h 198"/>
                  <a:gd name="T6" fmla="*/ 121 w 142"/>
                  <a:gd name="T7" fmla="*/ 106 h 198"/>
                  <a:gd name="T8" fmla="*/ 116 w 142"/>
                  <a:gd name="T9" fmla="*/ 198 h 198"/>
                </a:gdLst>
                <a:ahLst/>
                <a:cxnLst>
                  <a:cxn ang="0">
                    <a:pos x="T0" y="T1"/>
                  </a:cxn>
                  <a:cxn ang="0">
                    <a:pos x="T2" y="T3"/>
                  </a:cxn>
                  <a:cxn ang="0">
                    <a:pos x="T4" y="T5"/>
                  </a:cxn>
                  <a:cxn ang="0">
                    <a:pos x="T6" y="T7"/>
                  </a:cxn>
                  <a:cxn ang="0">
                    <a:pos x="T8" y="T9"/>
                  </a:cxn>
                </a:cxnLst>
                <a:rect l="0" t="0" r="r" b="b"/>
                <a:pathLst>
                  <a:path w="142" h="198">
                    <a:moveTo>
                      <a:pt x="116" y="198"/>
                    </a:moveTo>
                    <a:cubicBezTo>
                      <a:pt x="85" y="196"/>
                      <a:pt x="46" y="164"/>
                      <a:pt x="25" y="123"/>
                    </a:cubicBezTo>
                    <a:cubicBezTo>
                      <a:pt x="3" y="81"/>
                      <a:pt x="0" y="19"/>
                      <a:pt x="15" y="0"/>
                    </a:cubicBezTo>
                    <a:cubicBezTo>
                      <a:pt x="43" y="10"/>
                      <a:pt x="99" y="64"/>
                      <a:pt x="121" y="106"/>
                    </a:cubicBezTo>
                    <a:cubicBezTo>
                      <a:pt x="142" y="147"/>
                      <a:pt x="139" y="186"/>
                      <a:pt x="116"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133"/>
              <p:cNvSpPr>
                <a:spLocks/>
              </p:cNvSpPr>
              <p:nvPr/>
            </p:nvSpPr>
            <p:spPr bwMode="auto">
              <a:xfrm>
                <a:off x="1919288" y="1917700"/>
                <a:ext cx="61913" cy="98425"/>
              </a:xfrm>
              <a:custGeom>
                <a:avLst/>
                <a:gdLst>
                  <a:gd name="T0" fmla="*/ 43 w 130"/>
                  <a:gd name="T1" fmla="*/ 209 h 209"/>
                  <a:gd name="T2" fmla="*/ 119 w 130"/>
                  <a:gd name="T3" fmla="*/ 121 h 209"/>
                  <a:gd name="T4" fmla="*/ 95 w 130"/>
                  <a:gd name="T5" fmla="*/ 0 h 209"/>
                  <a:gd name="T6" fmla="*/ 12 w 130"/>
                  <a:gd name="T7" fmla="*/ 121 h 209"/>
                  <a:gd name="T8" fmla="*/ 43 w 130"/>
                  <a:gd name="T9" fmla="*/ 209 h 209"/>
                </a:gdLst>
                <a:ahLst/>
                <a:cxnLst>
                  <a:cxn ang="0">
                    <a:pos x="T0" y="T1"/>
                  </a:cxn>
                  <a:cxn ang="0">
                    <a:pos x="T2" y="T3"/>
                  </a:cxn>
                  <a:cxn ang="0">
                    <a:pos x="T4" y="T5"/>
                  </a:cxn>
                  <a:cxn ang="0">
                    <a:pos x="T6" y="T7"/>
                  </a:cxn>
                  <a:cxn ang="0">
                    <a:pos x="T8" y="T9"/>
                  </a:cxn>
                </a:cxnLst>
                <a:rect l="0" t="0" r="r" b="b"/>
                <a:pathLst>
                  <a:path w="130" h="209">
                    <a:moveTo>
                      <a:pt x="43" y="209"/>
                    </a:moveTo>
                    <a:cubicBezTo>
                      <a:pt x="75" y="202"/>
                      <a:pt x="108" y="165"/>
                      <a:pt x="119" y="121"/>
                    </a:cubicBezTo>
                    <a:cubicBezTo>
                      <a:pt x="130" y="76"/>
                      <a:pt x="116" y="16"/>
                      <a:pt x="95" y="0"/>
                    </a:cubicBezTo>
                    <a:cubicBezTo>
                      <a:pt x="68" y="15"/>
                      <a:pt x="23" y="76"/>
                      <a:pt x="12" y="121"/>
                    </a:cubicBezTo>
                    <a:cubicBezTo>
                      <a:pt x="0" y="165"/>
                      <a:pt x="14" y="202"/>
                      <a:pt x="43"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134"/>
              <p:cNvSpPr>
                <a:spLocks/>
              </p:cNvSpPr>
              <p:nvPr/>
            </p:nvSpPr>
            <p:spPr bwMode="auto">
              <a:xfrm>
                <a:off x="1844675" y="1892300"/>
                <a:ext cx="82550" cy="79375"/>
              </a:xfrm>
              <a:custGeom>
                <a:avLst/>
                <a:gdLst>
                  <a:gd name="T0" fmla="*/ 161 w 175"/>
                  <a:gd name="T1" fmla="*/ 159 h 167"/>
                  <a:gd name="T2" fmla="*/ 59 w 175"/>
                  <a:gd name="T3" fmla="*/ 115 h 167"/>
                  <a:gd name="T4" fmla="*/ 5 w 175"/>
                  <a:gd name="T5" fmla="*/ 0 h 167"/>
                  <a:gd name="T6" fmla="*/ 129 w 175"/>
                  <a:gd name="T7" fmla="*/ 68 h 167"/>
                  <a:gd name="T8" fmla="*/ 161 w 175"/>
                  <a:gd name="T9" fmla="*/ 159 h 167"/>
                </a:gdLst>
                <a:ahLst/>
                <a:cxnLst>
                  <a:cxn ang="0">
                    <a:pos x="T0" y="T1"/>
                  </a:cxn>
                  <a:cxn ang="0">
                    <a:pos x="T2" y="T3"/>
                  </a:cxn>
                  <a:cxn ang="0">
                    <a:pos x="T4" y="T5"/>
                  </a:cxn>
                  <a:cxn ang="0">
                    <a:pos x="T6" y="T7"/>
                  </a:cxn>
                  <a:cxn ang="0">
                    <a:pos x="T8" y="T9"/>
                  </a:cxn>
                </a:cxnLst>
                <a:rect l="0" t="0" r="r" b="b"/>
                <a:pathLst>
                  <a:path w="175" h="167">
                    <a:moveTo>
                      <a:pt x="161" y="159"/>
                    </a:moveTo>
                    <a:cubicBezTo>
                      <a:pt x="136" y="167"/>
                      <a:pt x="93" y="149"/>
                      <a:pt x="59" y="115"/>
                    </a:cubicBezTo>
                    <a:cubicBezTo>
                      <a:pt x="26" y="81"/>
                      <a:pt x="0" y="22"/>
                      <a:pt x="5" y="0"/>
                    </a:cubicBezTo>
                    <a:cubicBezTo>
                      <a:pt x="31" y="0"/>
                      <a:pt x="96" y="34"/>
                      <a:pt x="129" y="68"/>
                    </a:cubicBezTo>
                    <a:cubicBezTo>
                      <a:pt x="162" y="101"/>
                      <a:pt x="175" y="140"/>
                      <a:pt x="161" y="1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135"/>
              <p:cNvSpPr>
                <a:spLocks/>
              </p:cNvSpPr>
              <p:nvPr/>
            </p:nvSpPr>
            <p:spPr bwMode="auto">
              <a:xfrm>
                <a:off x="1917700" y="1976438"/>
                <a:ext cx="66675" cy="92075"/>
              </a:xfrm>
              <a:custGeom>
                <a:avLst/>
                <a:gdLst>
                  <a:gd name="T0" fmla="*/ 19 w 138"/>
                  <a:gd name="T1" fmla="*/ 191 h 197"/>
                  <a:gd name="T2" fmla="*/ 24 w 138"/>
                  <a:gd name="T3" fmla="*/ 86 h 197"/>
                  <a:gd name="T4" fmla="*/ 127 w 138"/>
                  <a:gd name="T5" fmla="*/ 0 h 197"/>
                  <a:gd name="T6" fmla="*/ 105 w 138"/>
                  <a:gd name="T7" fmla="*/ 133 h 197"/>
                  <a:gd name="T8" fmla="*/ 19 w 138"/>
                  <a:gd name="T9" fmla="*/ 191 h 197"/>
                </a:gdLst>
                <a:ahLst/>
                <a:cxnLst>
                  <a:cxn ang="0">
                    <a:pos x="T0" y="T1"/>
                  </a:cxn>
                  <a:cxn ang="0">
                    <a:pos x="T2" y="T3"/>
                  </a:cxn>
                  <a:cxn ang="0">
                    <a:pos x="T4" y="T5"/>
                  </a:cxn>
                  <a:cxn ang="0">
                    <a:pos x="T6" y="T7"/>
                  </a:cxn>
                  <a:cxn ang="0">
                    <a:pos x="T8" y="T9"/>
                  </a:cxn>
                </a:cxnLst>
                <a:rect l="0" t="0" r="r" b="b"/>
                <a:pathLst>
                  <a:path w="138" h="197">
                    <a:moveTo>
                      <a:pt x="19" y="191"/>
                    </a:moveTo>
                    <a:cubicBezTo>
                      <a:pt x="0" y="171"/>
                      <a:pt x="1" y="127"/>
                      <a:pt x="24" y="86"/>
                    </a:cubicBezTo>
                    <a:cubicBezTo>
                      <a:pt x="47" y="46"/>
                      <a:pt x="100" y="3"/>
                      <a:pt x="127" y="0"/>
                    </a:cubicBezTo>
                    <a:cubicBezTo>
                      <a:pt x="138" y="23"/>
                      <a:pt x="128" y="92"/>
                      <a:pt x="105" y="133"/>
                    </a:cubicBezTo>
                    <a:cubicBezTo>
                      <a:pt x="83" y="173"/>
                      <a:pt x="47" y="197"/>
                      <a:pt x="19" y="1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136"/>
              <p:cNvSpPr>
                <a:spLocks/>
              </p:cNvSpPr>
              <p:nvPr/>
            </p:nvSpPr>
            <p:spPr bwMode="auto">
              <a:xfrm>
                <a:off x="1843088" y="1776413"/>
                <a:ext cx="68263" cy="92075"/>
              </a:xfrm>
              <a:custGeom>
                <a:avLst/>
                <a:gdLst>
                  <a:gd name="T0" fmla="*/ 119 w 144"/>
                  <a:gd name="T1" fmla="*/ 195 h 195"/>
                  <a:gd name="T2" fmla="*/ 28 w 144"/>
                  <a:gd name="T3" fmla="*/ 122 h 195"/>
                  <a:gd name="T4" fmla="*/ 14 w 144"/>
                  <a:gd name="T5" fmla="*/ 0 h 195"/>
                  <a:gd name="T6" fmla="*/ 121 w 144"/>
                  <a:gd name="T7" fmla="*/ 103 h 195"/>
                  <a:gd name="T8" fmla="*/ 119 w 144"/>
                  <a:gd name="T9" fmla="*/ 195 h 195"/>
                </a:gdLst>
                <a:ahLst/>
                <a:cxnLst>
                  <a:cxn ang="0">
                    <a:pos x="T0" y="T1"/>
                  </a:cxn>
                  <a:cxn ang="0">
                    <a:pos x="T2" y="T3"/>
                  </a:cxn>
                  <a:cxn ang="0">
                    <a:pos x="T4" y="T5"/>
                  </a:cxn>
                  <a:cxn ang="0">
                    <a:pos x="T6" y="T7"/>
                  </a:cxn>
                  <a:cxn ang="0">
                    <a:pos x="T8" y="T9"/>
                  </a:cxn>
                </a:cxnLst>
                <a:rect l="0" t="0" r="r" b="b"/>
                <a:pathLst>
                  <a:path w="144" h="195">
                    <a:moveTo>
                      <a:pt x="119" y="195"/>
                    </a:moveTo>
                    <a:cubicBezTo>
                      <a:pt x="88" y="194"/>
                      <a:pt x="50" y="163"/>
                      <a:pt x="28" y="122"/>
                    </a:cubicBezTo>
                    <a:cubicBezTo>
                      <a:pt x="5" y="81"/>
                      <a:pt x="0" y="19"/>
                      <a:pt x="14" y="0"/>
                    </a:cubicBezTo>
                    <a:cubicBezTo>
                      <a:pt x="43" y="9"/>
                      <a:pt x="99" y="61"/>
                      <a:pt x="121" y="103"/>
                    </a:cubicBezTo>
                    <a:cubicBezTo>
                      <a:pt x="144" y="144"/>
                      <a:pt x="142" y="182"/>
                      <a:pt x="119" y="1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137"/>
              <p:cNvSpPr>
                <a:spLocks/>
              </p:cNvSpPr>
              <p:nvPr/>
            </p:nvSpPr>
            <p:spPr bwMode="auto">
              <a:xfrm>
                <a:off x="1916113" y="2022475"/>
                <a:ext cx="77788" cy="84138"/>
              </a:xfrm>
              <a:custGeom>
                <a:avLst/>
                <a:gdLst>
                  <a:gd name="T0" fmla="*/ 17 w 164"/>
                  <a:gd name="T1" fmla="*/ 175 h 179"/>
                  <a:gd name="T2" fmla="*/ 116 w 164"/>
                  <a:gd name="T3" fmla="*/ 119 h 179"/>
                  <a:gd name="T4" fmla="*/ 157 w 164"/>
                  <a:gd name="T5" fmla="*/ 0 h 179"/>
                  <a:gd name="T6" fmla="*/ 37 w 164"/>
                  <a:gd name="T7" fmla="*/ 82 h 179"/>
                  <a:gd name="T8" fmla="*/ 17 w 164"/>
                  <a:gd name="T9" fmla="*/ 175 h 179"/>
                </a:gdLst>
                <a:ahLst/>
                <a:cxnLst>
                  <a:cxn ang="0">
                    <a:pos x="T0" y="T1"/>
                  </a:cxn>
                  <a:cxn ang="0">
                    <a:pos x="T2" y="T3"/>
                  </a:cxn>
                  <a:cxn ang="0">
                    <a:pos x="T4" y="T5"/>
                  </a:cxn>
                  <a:cxn ang="0">
                    <a:pos x="T6" y="T7"/>
                  </a:cxn>
                  <a:cxn ang="0">
                    <a:pos x="T8" y="T9"/>
                  </a:cxn>
                </a:cxnLst>
                <a:rect l="0" t="0" r="r" b="b"/>
                <a:pathLst>
                  <a:path w="164" h="179">
                    <a:moveTo>
                      <a:pt x="17" y="175"/>
                    </a:moveTo>
                    <a:cubicBezTo>
                      <a:pt x="44" y="179"/>
                      <a:pt x="86" y="157"/>
                      <a:pt x="116" y="119"/>
                    </a:cubicBezTo>
                    <a:cubicBezTo>
                      <a:pt x="146" y="82"/>
                      <a:pt x="164" y="22"/>
                      <a:pt x="157" y="0"/>
                    </a:cubicBezTo>
                    <a:cubicBezTo>
                      <a:pt x="129" y="4"/>
                      <a:pt x="67" y="45"/>
                      <a:pt x="37" y="82"/>
                    </a:cubicBezTo>
                    <a:cubicBezTo>
                      <a:pt x="8" y="119"/>
                      <a:pt x="0" y="158"/>
                      <a:pt x="17" y="1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138"/>
              <p:cNvSpPr>
                <a:spLocks/>
              </p:cNvSpPr>
              <p:nvPr/>
            </p:nvSpPr>
            <p:spPr bwMode="auto">
              <a:xfrm>
                <a:off x="2014538" y="1633538"/>
                <a:ext cx="60325" cy="98425"/>
              </a:xfrm>
              <a:custGeom>
                <a:avLst/>
                <a:gdLst>
                  <a:gd name="T0" fmla="*/ 37 w 128"/>
                  <a:gd name="T1" fmla="*/ 206 h 207"/>
                  <a:gd name="T2" fmla="*/ 14 w 128"/>
                  <a:gd name="T3" fmla="*/ 102 h 207"/>
                  <a:gd name="T4" fmla="*/ 101 w 128"/>
                  <a:gd name="T5" fmla="*/ 0 h 207"/>
                  <a:gd name="T6" fmla="*/ 114 w 128"/>
                  <a:gd name="T7" fmla="*/ 134 h 207"/>
                  <a:gd name="T8" fmla="*/ 37 w 128"/>
                  <a:gd name="T9" fmla="*/ 206 h 207"/>
                </a:gdLst>
                <a:ahLst/>
                <a:cxnLst>
                  <a:cxn ang="0">
                    <a:pos x="T0" y="T1"/>
                  </a:cxn>
                  <a:cxn ang="0">
                    <a:pos x="T2" y="T3"/>
                  </a:cxn>
                  <a:cxn ang="0">
                    <a:pos x="T4" y="T5"/>
                  </a:cxn>
                  <a:cxn ang="0">
                    <a:pos x="T6" y="T7"/>
                  </a:cxn>
                  <a:cxn ang="0">
                    <a:pos x="T8" y="T9"/>
                  </a:cxn>
                </a:cxnLst>
                <a:rect l="0" t="0" r="r" b="b"/>
                <a:pathLst>
                  <a:path w="128" h="207">
                    <a:moveTo>
                      <a:pt x="37" y="206"/>
                    </a:moveTo>
                    <a:cubicBezTo>
                      <a:pt x="11" y="189"/>
                      <a:pt x="0" y="146"/>
                      <a:pt x="14" y="102"/>
                    </a:cubicBezTo>
                    <a:cubicBezTo>
                      <a:pt x="27" y="59"/>
                      <a:pt x="73" y="8"/>
                      <a:pt x="101" y="0"/>
                    </a:cubicBezTo>
                    <a:cubicBezTo>
                      <a:pt x="119" y="22"/>
                      <a:pt x="128" y="91"/>
                      <a:pt x="114" y="134"/>
                    </a:cubicBezTo>
                    <a:cubicBezTo>
                      <a:pt x="101" y="177"/>
                      <a:pt x="68" y="207"/>
                      <a:pt x="37" y="2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139"/>
              <p:cNvSpPr>
                <a:spLocks/>
              </p:cNvSpPr>
              <p:nvPr/>
            </p:nvSpPr>
            <p:spPr bwMode="auto">
              <a:xfrm>
                <a:off x="1989138" y="1651000"/>
                <a:ext cx="53975" cy="100013"/>
              </a:xfrm>
              <a:custGeom>
                <a:avLst/>
                <a:gdLst>
                  <a:gd name="T0" fmla="*/ 55 w 112"/>
                  <a:gd name="T1" fmla="*/ 211 h 211"/>
                  <a:gd name="T2" fmla="*/ 1 w 112"/>
                  <a:gd name="T3" fmla="*/ 112 h 211"/>
                  <a:gd name="T4" fmla="*/ 58 w 112"/>
                  <a:gd name="T5" fmla="*/ 0 h 211"/>
                  <a:gd name="T6" fmla="*/ 111 w 112"/>
                  <a:gd name="T7" fmla="*/ 129 h 211"/>
                  <a:gd name="T8" fmla="*/ 55 w 112"/>
                  <a:gd name="T9" fmla="*/ 211 h 211"/>
                </a:gdLst>
                <a:ahLst/>
                <a:cxnLst>
                  <a:cxn ang="0">
                    <a:pos x="T0" y="T1"/>
                  </a:cxn>
                  <a:cxn ang="0">
                    <a:pos x="T2" y="T3"/>
                  </a:cxn>
                  <a:cxn ang="0">
                    <a:pos x="T4" y="T5"/>
                  </a:cxn>
                  <a:cxn ang="0">
                    <a:pos x="T6" y="T7"/>
                  </a:cxn>
                  <a:cxn ang="0">
                    <a:pos x="T8" y="T9"/>
                  </a:cxn>
                </a:cxnLst>
                <a:rect l="0" t="0" r="r" b="b"/>
                <a:pathLst>
                  <a:path w="112" h="211">
                    <a:moveTo>
                      <a:pt x="55" y="211"/>
                    </a:moveTo>
                    <a:cubicBezTo>
                      <a:pt x="23" y="198"/>
                      <a:pt x="0" y="157"/>
                      <a:pt x="1" y="112"/>
                    </a:cubicBezTo>
                    <a:cubicBezTo>
                      <a:pt x="1" y="68"/>
                      <a:pt x="33" y="11"/>
                      <a:pt x="58" y="0"/>
                    </a:cubicBezTo>
                    <a:cubicBezTo>
                      <a:pt x="82" y="18"/>
                      <a:pt x="112" y="84"/>
                      <a:pt x="111" y="129"/>
                    </a:cubicBezTo>
                    <a:cubicBezTo>
                      <a:pt x="110" y="173"/>
                      <a:pt x="86" y="207"/>
                      <a:pt x="5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140"/>
              <p:cNvSpPr>
                <a:spLocks/>
              </p:cNvSpPr>
              <p:nvPr/>
            </p:nvSpPr>
            <p:spPr bwMode="auto">
              <a:xfrm>
                <a:off x="1992313" y="1709738"/>
                <a:ext cx="73025" cy="87313"/>
              </a:xfrm>
              <a:custGeom>
                <a:avLst/>
                <a:gdLst>
                  <a:gd name="T0" fmla="*/ 13 w 156"/>
                  <a:gd name="T1" fmla="*/ 173 h 184"/>
                  <a:gd name="T2" fmla="*/ 41 w 156"/>
                  <a:gd name="T3" fmla="*/ 70 h 184"/>
                  <a:gd name="T4" fmla="*/ 153 w 156"/>
                  <a:gd name="T5" fmla="*/ 1 h 184"/>
                  <a:gd name="T6" fmla="*/ 102 w 156"/>
                  <a:gd name="T7" fmla="*/ 130 h 184"/>
                  <a:gd name="T8" fmla="*/ 13 w 156"/>
                  <a:gd name="T9" fmla="*/ 173 h 184"/>
                </a:gdLst>
                <a:ahLst/>
                <a:cxnLst>
                  <a:cxn ang="0">
                    <a:pos x="T0" y="T1"/>
                  </a:cxn>
                  <a:cxn ang="0">
                    <a:pos x="T2" y="T3"/>
                  </a:cxn>
                  <a:cxn ang="0">
                    <a:pos x="T4" y="T5"/>
                  </a:cxn>
                  <a:cxn ang="0">
                    <a:pos x="T6" y="T7"/>
                  </a:cxn>
                  <a:cxn ang="0">
                    <a:pos x="T8" y="T9"/>
                  </a:cxn>
                </a:cxnLst>
                <a:rect l="0" t="0" r="r" b="b"/>
                <a:pathLst>
                  <a:path w="156" h="184">
                    <a:moveTo>
                      <a:pt x="13" y="173"/>
                    </a:moveTo>
                    <a:cubicBezTo>
                      <a:pt x="0" y="150"/>
                      <a:pt x="11" y="107"/>
                      <a:pt x="41" y="70"/>
                    </a:cubicBezTo>
                    <a:cubicBezTo>
                      <a:pt x="70" y="33"/>
                      <a:pt x="128" y="0"/>
                      <a:pt x="153" y="1"/>
                    </a:cubicBezTo>
                    <a:cubicBezTo>
                      <a:pt x="156" y="26"/>
                      <a:pt x="132" y="93"/>
                      <a:pt x="102" y="130"/>
                    </a:cubicBezTo>
                    <a:cubicBezTo>
                      <a:pt x="73" y="166"/>
                      <a:pt x="35" y="184"/>
                      <a:pt x="13" y="1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141"/>
              <p:cNvSpPr>
                <a:spLocks/>
              </p:cNvSpPr>
              <p:nvPr/>
            </p:nvSpPr>
            <p:spPr bwMode="auto">
              <a:xfrm>
                <a:off x="1984375" y="1866900"/>
                <a:ext cx="63500" cy="96838"/>
              </a:xfrm>
              <a:custGeom>
                <a:avLst/>
                <a:gdLst>
                  <a:gd name="T0" fmla="*/ 25 w 132"/>
                  <a:gd name="T1" fmla="*/ 198 h 202"/>
                  <a:gd name="T2" fmla="*/ 20 w 132"/>
                  <a:gd name="T3" fmla="*/ 93 h 202"/>
                  <a:gd name="T4" fmla="*/ 118 w 132"/>
                  <a:gd name="T5" fmla="*/ 0 h 202"/>
                  <a:gd name="T6" fmla="*/ 109 w 132"/>
                  <a:gd name="T7" fmla="*/ 134 h 202"/>
                  <a:gd name="T8" fmla="*/ 25 w 132"/>
                  <a:gd name="T9" fmla="*/ 198 h 202"/>
                </a:gdLst>
                <a:ahLst/>
                <a:cxnLst>
                  <a:cxn ang="0">
                    <a:pos x="T0" y="T1"/>
                  </a:cxn>
                  <a:cxn ang="0">
                    <a:pos x="T2" y="T3"/>
                  </a:cxn>
                  <a:cxn ang="0">
                    <a:pos x="T4" y="T5"/>
                  </a:cxn>
                  <a:cxn ang="0">
                    <a:pos x="T6" y="T7"/>
                  </a:cxn>
                  <a:cxn ang="0">
                    <a:pos x="T8" y="T9"/>
                  </a:cxn>
                </a:cxnLst>
                <a:rect l="0" t="0" r="r" b="b"/>
                <a:pathLst>
                  <a:path w="132" h="202">
                    <a:moveTo>
                      <a:pt x="25" y="198"/>
                    </a:moveTo>
                    <a:cubicBezTo>
                      <a:pt x="3" y="179"/>
                      <a:pt x="0" y="135"/>
                      <a:pt x="20" y="93"/>
                    </a:cubicBezTo>
                    <a:cubicBezTo>
                      <a:pt x="39" y="51"/>
                      <a:pt x="91" y="5"/>
                      <a:pt x="118" y="0"/>
                    </a:cubicBezTo>
                    <a:cubicBezTo>
                      <a:pt x="132" y="24"/>
                      <a:pt x="128" y="92"/>
                      <a:pt x="109" y="134"/>
                    </a:cubicBezTo>
                    <a:cubicBezTo>
                      <a:pt x="89" y="176"/>
                      <a:pt x="54" y="202"/>
                      <a:pt x="2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142"/>
              <p:cNvSpPr>
                <a:spLocks/>
              </p:cNvSpPr>
              <p:nvPr/>
            </p:nvSpPr>
            <p:spPr bwMode="auto">
              <a:xfrm>
                <a:off x="1946275" y="1789113"/>
                <a:ext cx="66675" cy="93663"/>
              </a:xfrm>
              <a:custGeom>
                <a:avLst/>
                <a:gdLst>
                  <a:gd name="T0" fmla="*/ 114 w 141"/>
                  <a:gd name="T1" fmla="*/ 199 h 199"/>
                  <a:gd name="T2" fmla="*/ 23 w 141"/>
                  <a:gd name="T3" fmla="*/ 123 h 199"/>
                  <a:gd name="T4" fmla="*/ 15 w 141"/>
                  <a:gd name="T5" fmla="*/ 0 h 199"/>
                  <a:gd name="T6" fmla="*/ 119 w 141"/>
                  <a:gd name="T7" fmla="*/ 107 h 199"/>
                  <a:gd name="T8" fmla="*/ 114 w 141"/>
                  <a:gd name="T9" fmla="*/ 199 h 199"/>
                </a:gdLst>
                <a:ahLst/>
                <a:cxnLst>
                  <a:cxn ang="0">
                    <a:pos x="T0" y="T1"/>
                  </a:cxn>
                  <a:cxn ang="0">
                    <a:pos x="T2" y="T3"/>
                  </a:cxn>
                  <a:cxn ang="0">
                    <a:pos x="T4" y="T5"/>
                  </a:cxn>
                  <a:cxn ang="0">
                    <a:pos x="T6" y="T7"/>
                  </a:cxn>
                  <a:cxn ang="0">
                    <a:pos x="T8" y="T9"/>
                  </a:cxn>
                </a:cxnLst>
                <a:rect l="0" t="0" r="r" b="b"/>
                <a:pathLst>
                  <a:path w="141" h="199">
                    <a:moveTo>
                      <a:pt x="114" y="199"/>
                    </a:moveTo>
                    <a:cubicBezTo>
                      <a:pt x="82" y="197"/>
                      <a:pt x="45" y="165"/>
                      <a:pt x="23" y="123"/>
                    </a:cubicBezTo>
                    <a:cubicBezTo>
                      <a:pt x="2" y="81"/>
                      <a:pt x="0" y="19"/>
                      <a:pt x="15" y="0"/>
                    </a:cubicBezTo>
                    <a:cubicBezTo>
                      <a:pt x="44" y="11"/>
                      <a:pt x="98" y="65"/>
                      <a:pt x="119" y="107"/>
                    </a:cubicBezTo>
                    <a:cubicBezTo>
                      <a:pt x="141" y="149"/>
                      <a:pt x="138" y="187"/>
                      <a:pt x="114"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143"/>
              <p:cNvSpPr>
                <a:spLocks/>
              </p:cNvSpPr>
              <p:nvPr/>
            </p:nvSpPr>
            <p:spPr bwMode="auto">
              <a:xfrm>
                <a:off x="1978025" y="1822450"/>
                <a:ext cx="77788" cy="85725"/>
              </a:xfrm>
              <a:custGeom>
                <a:avLst/>
                <a:gdLst>
                  <a:gd name="T0" fmla="*/ 10 w 162"/>
                  <a:gd name="T1" fmla="*/ 167 h 180"/>
                  <a:gd name="T2" fmla="*/ 47 w 162"/>
                  <a:gd name="T3" fmla="*/ 64 h 180"/>
                  <a:gd name="T4" fmla="*/ 160 w 162"/>
                  <a:gd name="T5" fmla="*/ 3 h 180"/>
                  <a:gd name="T6" fmla="*/ 101 w 162"/>
                  <a:gd name="T7" fmla="*/ 130 h 180"/>
                  <a:gd name="T8" fmla="*/ 10 w 162"/>
                  <a:gd name="T9" fmla="*/ 167 h 180"/>
                </a:gdLst>
                <a:ahLst/>
                <a:cxnLst>
                  <a:cxn ang="0">
                    <a:pos x="T0" y="T1"/>
                  </a:cxn>
                  <a:cxn ang="0">
                    <a:pos x="T2" y="T3"/>
                  </a:cxn>
                  <a:cxn ang="0">
                    <a:pos x="T4" y="T5"/>
                  </a:cxn>
                  <a:cxn ang="0">
                    <a:pos x="T6" y="T7"/>
                  </a:cxn>
                  <a:cxn ang="0">
                    <a:pos x="T8" y="T9"/>
                  </a:cxn>
                </a:cxnLst>
                <a:rect l="0" t="0" r="r" b="b"/>
                <a:pathLst>
                  <a:path w="162" h="180">
                    <a:moveTo>
                      <a:pt x="10" y="167"/>
                    </a:moveTo>
                    <a:cubicBezTo>
                      <a:pt x="0" y="143"/>
                      <a:pt x="15" y="99"/>
                      <a:pt x="47" y="64"/>
                    </a:cubicBezTo>
                    <a:cubicBezTo>
                      <a:pt x="79" y="30"/>
                      <a:pt x="137" y="0"/>
                      <a:pt x="160" y="3"/>
                    </a:cubicBezTo>
                    <a:cubicBezTo>
                      <a:pt x="162" y="29"/>
                      <a:pt x="132" y="95"/>
                      <a:pt x="101" y="130"/>
                    </a:cubicBezTo>
                    <a:cubicBezTo>
                      <a:pt x="69" y="164"/>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144"/>
              <p:cNvSpPr>
                <a:spLocks/>
              </p:cNvSpPr>
              <p:nvPr/>
            </p:nvSpPr>
            <p:spPr bwMode="auto">
              <a:xfrm>
                <a:off x="1981200" y="1763713"/>
                <a:ext cx="58738" cy="98425"/>
              </a:xfrm>
              <a:custGeom>
                <a:avLst/>
                <a:gdLst>
                  <a:gd name="T0" fmla="*/ 37 w 127"/>
                  <a:gd name="T1" fmla="*/ 205 h 206"/>
                  <a:gd name="T2" fmla="*/ 13 w 127"/>
                  <a:gd name="T3" fmla="*/ 101 h 206"/>
                  <a:gd name="T4" fmla="*/ 101 w 127"/>
                  <a:gd name="T5" fmla="*/ 0 h 206"/>
                  <a:gd name="T6" fmla="*/ 114 w 127"/>
                  <a:gd name="T7" fmla="*/ 134 h 206"/>
                  <a:gd name="T8" fmla="*/ 37 w 127"/>
                  <a:gd name="T9" fmla="*/ 205 h 206"/>
                </a:gdLst>
                <a:ahLst/>
                <a:cxnLst>
                  <a:cxn ang="0">
                    <a:pos x="T0" y="T1"/>
                  </a:cxn>
                  <a:cxn ang="0">
                    <a:pos x="T2" y="T3"/>
                  </a:cxn>
                  <a:cxn ang="0">
                    <a:pos x="T4" y="T5"/>
                  </a:cxn>
                  <a:cxn ang="0">
                    <a:pos x="T6" y="T7"/>
                  </a:cxn>
                  <a:cxn ang="0">
                    <a:pos x="T8" y="T9"/>
                  </a:cxn>
                </a:cxnLst>
                <a:rect l="0" t="0" r="r" b="b"/>
                <a:pathLst>
                  <a:path w="127" h="206">
                    <a:moveTo>
                      <a:pt x="37" y="205"/>
                    </a:moveTo>
                    <a:cubicBezTo>
                      <a:pt x="10" y="188"/>
                      <a:pt x="0" y="145"/>
                      <a:pt x="13" y="101"/>
                    </a:cubicBezTo>
                    <a:cubicBezTo>
                      <a:pt x="27" y="58"/>
                      <a:pt x="73" y="8"/>
                      <a:pt x="101" y="0"/>
                    </a:cubicBezTo>
                    <a:cubicBezTo>
                      <a:pt x="119" y="22"/>
                      <a:pt x="127" y="90"/>
                      <a:pt x="114" y="134"/>
                    </a:cubicBezTo>
                    <a:cubicBezTo>
                      <a:pt x="100" y="178"/>
                      <a:pt x="67" y="206"/>
                      <a:pt x="37"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145"/>
              <p:cNvSpPr>
                <a:spLocks/>
              </p:cNvSpPr>
              <p:nvPr/>
            </p:nvSpPr>
            <p:spPr bwMode="auto">
              <a:xfrm>
                <a:off x="1965325" y="1720850"/>
                <a:ext cx="52388" cy="101600"/>
              </a:xfrm>
              <a:custGeom>
                <a:avLst/>
                <a:gdLst>
                  <a:gd name="T0" fmla="*/ 54 w 111"/>
                  <a:gd name="T1" fmla="*/ 212 h 212"/>
                  <a:gd name="T2" fmla="*/ 1 w 111"/>
                  <a:gd name="T3" fmla="*/ 114 h 212"/>
                  <a:gd name="T4" fmla="*/ 59 w 111"/>
                  <a:gd name="T5" fmla="*/ 0 h 212"/>
                  <a:gd name="T6" fmla="*/ 111 w 111"/>
                  <a:gd name="T7" fmla="*/ 130 h 212"/>
                  <a:gd name="T8" fmla="*/ 54 w 111"/>
                  <a:gd name="T9" fmla="*/ 212 h 212"/>
                </a:gdLst>
                <a:ahLst/>
                <a:cxnLst>
                  <a:cxn ang="0">
                    <a:pos x="T0" y="T1"/>
                  </a:cxn>
                  <a:cxn ang="0">
                    <a:pos x="T2" y="T3"/>
                  </a:cxn>
                  <a:cxn ang="0">
                    <a:pos x="T4" y="T5"/>
                  </a:cxn>
                  <a:cxn ang="0">
                    <a:pos x="T6" y="T7"/>
                  </a:cxn>
                  <a:cxn ang="0">
                    <a:pos x="T8" y="T9"/>
                  </a:cxn>
                </a:cxnLst>
                <a:rect l="0" t="0" r="r" b="b"/>
                <a:pathLst>
                  <a:path w="111" h="212">
                    <a:moveTo>
                      <a:pt x="54" y="212"/>
                    </a:moveTo>
                    <a:cubicBezTo>
                      <a:pt x="23" y="199"/>
                      <a:pt x="0" y="159"/>
                      <a:pt x="1" y="114"/>
                    </a:cubicBezTo>
                    <a:cubicBezTo>
                      <a:pt x="1" y="69"/>
                      <a:pt x="33" y="13"/>
                      <a:pt x="59" y="0"/>
                    </a:cubicBezTo>
                    <a:cubicBezTo>
                      <a:pt x="83" y="19"/>
                      <a:pt x="111" y="86"/>
                      <a:pt x="111" y="130"/>
                    </a:cubicBezTo>
                    <a:cubicBezTo>
                      <a:pt x="110" y="175"/>
                      <a:pt x="87" y="208"/>
                      <a:pt x="54"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146"/>
              <p:cNvSpPr>
                <a:spLocks/>
              </p:cNvSpPr>
              <p:nvPr/>
            </p:nvSpPr>
            <p:spPr bwMode="auto">
              <a:xfrm>
                <a:off x="1951038" y="1844675"/>
                <a:ext cx="65088" cy="93663"/>
              </a:xfrm>
              <a:custGeom>
                <a:avLst/>
                <a:gdLst>
                  <a:gd name="T0" fmla="*/ 113 w 139"/>
                  <a:gd name="T1" fmla="*/ 199 h 199"/>
                  <a:gd name="T2" fmla="*/ 22 w 139"/>
                  <a:gd name="T3" fmla="*/ 123 h 199"/>
                  <a:gd name="T4" fmla="*/ 14 w 139"/>
                  <a:gd name="T5" fmla="*/ 0 h 199"/>
                  <a:gd name="T6" fmla="*/ 119 w 139"/>
                  <a:gd name="T7" fmla="*/ 106 h 199"/>
                  <a:gd name="T8" fmla="*/ 113 w 139"/>
                  <a:gd name="T9" fmla="*/ 199 h 199"/>
                </a:gdLst>
                <a:ahLst/>
                <a:cxnLst>
                  <a:cxn ang="0">
                    <a:pos x="T0" y="T1"/>
                  </a:cxn>
                  <a:cxn ang="0">
                    <a:pos x="T2" y="T3"/>
                  </a:cxn>
                  <a:cxn ang="0">
                    <a:pos x="T4" y="T5"/>
                  </a:cxn>
                  <a:cxn ang="0">
                    <a:pos x="T6" y="T7"/>
                  </a:cxn>
                  <a:cxn ang="0">
                    <a:pos x="T8" y="T9"/>
                  </a:cxn>
                </a:cxnLst>
                <a:rect l="0" t="0" r="r" b="b"/>
                <a:pathLst>
                  <a:path w="139" h="199">
                    <a:moveTo>
                      <a:pt x="113" y="199"/>
                    </a:moveTo>
                    <a:cubicBezTo>
                      <a:pt x="82" y="196"/>
                      <a:pt x="43" y="165"/>
                      <a:pt x="22" y="123"/>
                    </a:cubicBezTo>
                    <a:cubicBezTo>
                      <a:pt x="1" y="81"/>
                      <a:pt x="0" y="19"/>
                      <a:pt x="14" y="0"/>
                    </a:cubicBezTo>
                    <a:cubicBezTo>
                      <a:pt x="42" y="11"/>
                      <a:pt x="98" y="64"/>
                      <a:pt x="119" y="106"/>
                    </a:cubicBezTo>
                    <a:cubicBezTo>
                      <a:pt x="139" y="148"/>
                      <a:pt x="136" y="187"/>
                      <a:pt x="113"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147"/>
              <p:cNvSpPr>
                <a:spLocks/>
              </p:cNvSpPr>
              <p:nvPr/>
            </p:nvSpPr>
            <p:spPr bwMode="auto">
              <a:xfrm>
                <a:off x="1955800" y="1905000"/>
                <a:ext cx="65088" cy="93663"/>
              </a:xfrm>
              <a:custGeom>
                <a:avLst/>
                <a:gdLst>
                  <a:gd name="T0" fmla="*/ 114 w 140"/>
                  <a:gd name="T1" fmla="*/ 198 h 198"/>
                  <a:gd name="T2" fmla="*/ 23 w 140"/>
                  <a:gd name="T3" fmla="*/ 122 h 198"/>
                  <a:gd name="T4" fmla="*/ 15 w 140"/>
                  <a:gd name="T5" fmla="*/ 0 h 198"/>
                  <a:gd name="T6" fmla="*/ 119 w 140"/>
                  <a:gd name="T7" fmla="*/ 105 h 198"/>
                  <a:gd name="T8" fmla="*/ 114 w 140"/>
                  <a:gd name="T9" fmla="*/ 198 h 198"/>
                </a:gdLst>
                <a:ahLst/>
                <a:cxnLst>
                  <a:cxn ang="0">
                    <a:pos x="T0" y="T1"/>
                  </a:cxn>
                  <a:cxn ang="0">
                    <a:pos x="T2" y="T3"/>
                  </a:cxn>
                  <a:cxn ang="0">
                    <a:pos x="T4" y="T5"/>
                  </a:cxn>
                  <a:cxn ang="0">
                    <a:pos x="T6" y="T7"/>
                  </a:cxn>
                  <a:cxn ang="0">
                    <a:pos x="T8" y="T9"/>
                  </a:cxn>
                </a:cxnLst>
                <a:rect l="0" t="0" r="r" b="b"/>
                <a:pathLst>
                  <a:path w="140" h="198">
                    <a:moveTo>
                      <a:pt x="114" y="198"/>
                    </a:moveTo>
                    <a:cubicBezTo>
                      <a:pt x="83" y="195"/>
                      <a:pt x="44" y="164"/>
                      <a:pt x="23" y="122"/>
                    </a:cubicBezTo>
                    <a:cubicBezTo>
                      <a:pt x="2" y="80"/>
                      <a:pt x="0" y="18"/>
                      <a:pt x="15" y="0"/>
                    </a:cubicBezTo>
                    <a:cubicBezTo>
                      <a:pt x="43" y="10"/>
                      <a:pt x="99" y="63"/>
                      <a:pt x="119" y="105"/>
                    </a:cubicBezTo>
                    <a:cubicBezTo>
                      <a:pt x="140" y="147"/>
                      <a:pt x="137" y="186"/>
                      <a:pt x="11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148"/>
              <p:cNvSpPr>
                <a:spLocks/>
              </p:cNvSpPr>
              <p:nvPr/>
            </p:nvSpPr>
            <p:spPr bwMode="auto">
              <a:xfrm>
                <a:off x="1965325" y="1968500"/>
                <a:ext cx="53975" cy="100013"/>
              </a:xfrm>
              <a:custGeom>
                <a:avLst/>
                <a:gdLst>
                  <a:gd name="T0" fmla="*/ 53 w 113"/>
                  <a:gd name="T1" fmla="*/ 211 h 211"/>
                  <a:gd name="T2" fmla="*/ 1 w 113"/>
                  <a:gd name="T3" fmla="*/ 112 h 211"/>
                  <a:gd name="T4" fmla="*/ 61 w 113"/>
                  <a:gd name="T5" fmla="*/ 0 h 211"/>
                  <a:gd name="T6" fmla="*/ 111 w 113"/>
                  <a:gd name="T7" fmla="*/ 129 h 211"/>
                  <a:gd name="T8" fmla="*/ 53 w 113"/>
                  <a:gd name="T9" fmla="*/ 211 h 211"/>
                </a:gdLst>
                <a:ahLst/>
                <a:cxnLst>
                  <a:cxn ang="0">
                    <a:pos x="T0" y="T1"/>
                  </a:cxn>
                  <a:cxn ang="0">
                    <a:pos x="T2" y="T3"/>
                  </a:cxn>
                  <a:cxn ang="0">
                    <a:pos x="T4" y="T5"/>
                  </a:cxn>
                  <a:cxn ang="0">
                    <a:pos x="T6" y="T7"/>
                  </a:cxn>
                  <a:cxn ang="0">
                    <a:pos x="T8" y="T9"/>
                  </a:cxn>
                </a:cxnLst>
                <a:rect l="0" t="0" r="r" b="b"/>
                <a:pathLst>
                  <a:path w="113" h="211">
                    <a:moveTo>
                      <a:pt x="53" y="211"/>
                    </a:moveTo>
                    <a:cubicBezTo>
                      <a:pt x="23" y="198"/>
                      <a:pt x="0" y="157"/>
                      <a:pt x="1" y="112"/>
                    </a:cubicBezTo>
                    <a:cubicBezTo>
                      <a:pt x="2" y="68"/>
                      <a:pt x="36" y="11"/>
                      <a:pt x="61" y="0"/>
                    </a:cubicBezTo>
                    <a:cubicBezTo>
                      <a:pt x="85" y="19"/>
                      <a:pt x="113" y="85"/>
                      <a:pt x="111" y="129"/>
                    </a:cubicBezTo>
                    <a:cubicBezTo>
                      <a:pt x="110" y="174"/>
                      <a:pt x="85" y="207"/>
                      <a:pt x="53"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149"/>
              <p:cNvSpPr>
                <a:spLocks/>
              </p:cNvSpPr>
              <p:nvPr/>
            </p:nvSpPr>
            <p:spPr bwMode="auto">
              <a:xfrm>
                <a:off x="1992313" y="1922463"/>
                <a:ext cx="61913" cy="95250"/>
              </a:xfrm>
              <a:custGeom>
                <a:avLst/>
                <a:gdLst>
                  <a:gd name="T0" fmla="*/ 24 w 131"/>
                  <a:gd name="T1" fmla="*/ 198 h 203"/>
                  <a:gd name="T2" fmla="*/ 19 w 131"/>
                  <a:gd name="T3" fmla="*/ 94 h 203"/>
                  <a:gd name="T4" fmla="*/ 118 w 131"/>
                  <a:gd name="T5" fmla="*/ 0 h 203"/>
                  <a:gd name="T6" fmla="*/ 108 w 131"/>
                  <a:gd name="T7" fmla="*/ 135 h 203"/>
                  <a:gd name="T8" fmla="*/ 24 w 131"/>
                  <a:gd name="T9" fmla="*/ 198 h 203"/>
                </a:gdLst>
                <a:ahLst/>
                <a:cxnLst>
                  <a:cxn ang="0">
                    <a:pos x="T0" y="T1"/>
                  </a:cxn>
                  <a:cxn ang="0">
                    <a:pos x="T2" y="T3"/>
                  </a:cxn>
                  <a:cxn ang="0">
                    <a:pos x="T4" y="T5"/>
                  </a:cxn>
                  <a:cxn ang="0">
                    <a:pos x="T6" y="T7"/>
                  </a:cxn>
                  <a:cxn ang="0">
                    <a:pos x="T8" y="T9"/>
                  </a:cxn>
                </a:cxnLst>
                <a:rect l="0" t="0" r="r" b="b"/>
                <a:pathLst>
                  <a:path w="131" h="203">
                    <a:moveTo>
                      <a:pt x="24" y="198"/>
                    </a:moveTo>
                    <a:cubicBezTo>
                      <a:pt x="3" y="179"/>
                      <a:pt x="0" y="136"/>
                      <a:pt x="19" y="94"/>
                    </a:cubicBezTo>
                    <a:cubicBezTo>
                      <a:pt x="39" y="51"/>
                      <a:pt x="90" y="6"/>
                      <a:pt x="118" y="0"/>
                    </a:cubicBezTo>
                    <a:cubicBezTo>
                      <a:pt x="131" y="24"/>
                      <a:pt x="128" y="92"/>
                      <a:pt x="108" y="135"/>
                    </a:cubicBezTo>
                    <a:cubicBezTo>
                      <a:pt x="89" y="177"/>
                      <a:pt x="53" y="203"/>
                      <a:pt x="2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150"/>
              <p:cNvSpPr>
                <a:spLocks/>
              </p:cNvSpPr>
              <p:nvPr/>
            </p:nvSpPr>
            <p:spPr bwMode="auto">
              <a:xfrm>
                <a:off x="1962150" y="2035175"/>
                <a:ext cx="93663" cy="66675"/>
              </a:xfrm>
              <a:custGeom>
                <a:avLst/>
                <a:gdLst>
                  <a:gd name="T0" fmla="*/ 0 w 197"/>
                  <a:gd name="T1" fmla="*/ 117 h 142"/>
                  <a:gd name="T2" fmla="*/ 74 w 197"/>
                  <a:gd name="T3" fmla="*/ 26 h 142"/>
                  <a:gd name="T4" fmla="*/ 197 w 197"/>
                  <a:gd name="T5" fmla="*/ 14 h 142"/>
                  <a:gd name="T6" fmla="*/ 92 w 197"/>
                  <a:gd name="T7" fmla="*/ 120 h 142"/>
                  <a:gd name="T8" fmla="*/ 0 w 197"/>
                  <a:gd name="T9" fmla="*/ 117 h 142"/>
                </a:gdLst>
                <a:ahLst/>
                <a:cxnLst>
                  <a:cxn ang="0">
                    <a:pos x="T0" y="T1"/>
                  </a:cxn>
                  <a:cxn ang="0">
                    <a:pos x="T2" y="T3"/>
                  </a:cxn>
                  <a:cxn ang="0">
                    <a:pos x="T4" y="T5"/>
                  </a:cxn>
                  <a:cxn ang="0">
                    <a:pos x="T6" y="T7"/>
                  </a:cxn>
                  <a:cxn ang="0">
                    <a:pos x="T8" y="T9"/>
                  </a:cxn>
                </a:cxnLst>
                <a:rect l="0" t="0" r="r" b="b"/>
                <a:pathLst>
                  <a:path w="197" h="142">
                    <a:moveTo>
                      <a:pt x="0" y="117"/>
                    </a:moveTo>
                    <a:cubicBezTo>
                      <a:pt x="2" y="87"/>
                      <a:pt x="33" y="48"/>
                      <a:pt x="74" y="26"/>
                    </a:cubicBezTo>
                    <a:cubicBezTo>
                      <a:pt x="116" y="4"/>
                      <a:pt x="178" y="0"/>
                      <a:pt x="197" y="14"/>
                    </a:cubicBezTo>
                    <a:cubicBezTo>
                      <a:pt x="187" y="42"/>
                      <a:pt x="134" y="98"/>
                      <a:pt x="92" y="120"/>
                    </a:cubicBezTo>
                    <a:cubicBezTo>
                      <a:pt x="51" y="142"/>
                      <a:pt x="12" y="140"/>
                      <a:pt x="0" y="1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151"/>
              <p:cNvSpPr>
                <a:spLocks/>
              </p:cNvSpPr>
              <p:nvPr/>
            </p:nvSpPr>
            <p:spPr bwMode="auto">
              <a:xfrm>
                <a:off x="1990725" y="1978025"/>
                <a:ext cx="76200" cy="85725"/>
              </a:xfrm>
              <a:custGeom>
                <a:avLst/>
                <a:gdLst>
                  <a:gd name="T0" fmla="*/ 10 w 161"/>
                  <a:gd name="T1" fmla="*/ 167 h 180"/>
                  <a:gd name="T2" fmla="*/ 47 w 161"/>
                  <a:gd name="T3" fmla="*/ 64 h 180"/>
                  <a:gd name="T4" fmla="*/ 160 w 161"/>
                  <a:gd name="T5" fmla="*/ 3 h 180"/>
                  <a:gd name="T6" fmla="*/ 100 w 161"/>
                  <a:gd name="T7" fmla="*/ 130 h 180"/>
                  <a:gd name="T8" fmla="*/ 10 w 161"/>
                  <a:gd name="T9" fmla="*/ 167 h 180"/>
                </a:gdLst>
                <a:ahLst/>
                <a:cxnLst>
                  <a:cxn ang="0">
                    <a:pos x="T0" y="T1"/>
                  </a:cxn>
                  <a:cxn ang="0">
                    <a:pos x="T2" y="T3"/>
                  </a:cxn>
                  <a:cxn ang="0">
                    <a:pos x="T4" y="T5"/>
                  </a:cxn>
                  <a:cxn ang="0">
                    <a:pos x="T6" y="T7"/>
                  </a:cxn>
                  <a:cxn ang="0">
                    <a:pos x="T8" y="T9"/>
                  </a:cxn>
                </a:cxnLst>
                <a:rect l="0" t="0" r="r" b="b"/>
                <a:pathLst>
                  <a:path w="161" h="180">
                    <a:moveTo>
                      <a:pt x="10" y="167"/>
                    </a:moveTo>
                    <a:cubicBezTo>
                      <a:pt x="0" y="143"/>
                      <a:pt x="15" y="99"/>
                      <a:pt x="47" y="64"/>
                    </a:cubicBezTo>
                    <a:cubicBezTo>
                      <a:pt x="79" y="30"/>
                      <a:pt x="136" y="0"/>
                      <a:pt x="160" y="3"/>
                    </a:cubicBezTo>
                    <a:cubicBezTo>
                      <a:pt x="161" y="29"/>
                      <a:pt x="132" y="95"/>
                      <a:pt x="100" y="130"/>
                    </a:cubicBezTo>
                    <a:cubicBezTo>
                      <a:pt x="69" y="165"/>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152"/>
              <p:cNvSpPr>
                <a:spLocks/>
              </p:cNvSpPr>
              <p:nvPr/>
            </p:nvSpPr>
            <p:spPr bwMode="auto">
              <a:xfrm>
                <a:off x="1849438" y="1609725"/>
                <a:ext cx="442913" cy="812800"/>
              </a:xfrm>
              <a:custGeom>
                <a:avLst/>
                <a:gdLst>
                  <a:gd name="T0" fmla="*/ 145 w 934"/>
                  <a:gd name="T1" fmla="*/ 1475 h 1716"/>
                  <a:gd name="T2" fmla="*/ 570 w 934"/>
                  <a:gd name="T3" fmla="*/ 789 h 1716"/>
                  <a:gd name="T4" fmla="*/ 841 w 934"/>
                  <a:gd name="T5" fmla="*/ 93 h 1716"/>
                  <a:gd name="T6" fmla="*/ 933 w 934"/>
                  <a:gd name="T7" fmla="*/ 0 h 1716"/>
                  <a:gd name="T8" fmla="*/ 934 w 934"/>
                  <a:gd name="T9" fmla="*/ 1 h 1716"/>
                  <a:gd name="T10" fmla="*/ 876 w 934"/>
                  <a:gd name="T11" fmla="*/ 88 h 1716"/>
                  <a:gd name="T12" fmla="*/ 716 w 934"/>
                  <a:gd name="T13" fmla="*/ 574 h 1716"/>
                  <a:gd name="T14" fmla="*/ 0 w 934"/>
                  <a:gd name="T15" fmla="*/ 1716 h 1716"/>
                  <a:gd name="T16" fmla="*/ 24 w 934"/>
                  <a:gd name="T17" fmla="*/ 1678 h 1716"/>
                  <a:gd name="T18" fmla="*/ 145 w 934"/>
                  <a:gd name="T19" fmla="*/ 1475 h 1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4" h="1716">
                    <a:moveTo>
                      <a:pt x="145" y="1475"/>
                    </a:moveTo>
                    <a:cubicBezTo>
                      <a:pt x="358" y="1289"/>
                      <a:pt x="489" y="1107"/>
                      <a:pt x="570" y="789"/>
                    </a:cubicBezTo>
                    <a:cubicBezTo>
                      <a:pt x="632" y="543"/>
                      <a:pt x="664" y="292"/>
                      <a:pt x="841" y="93"/>
                    </a:cubicBezTo>
                    <a:cubicBezTo>
                      <a:pt x="872" y="62"/>
                      <a:pt x="902" y="31"/>
                      <a:pt x="933" y="0"/>
                    </a:cubicBezTo>
                    <a:cubicBezTo>
                      <a:pt x="934" y="0"/>
                      <a:pt x="934" y="1"/>
                      <a:pt x="934" y="1"/>
                    </a:cubicBezTo>
                    <a:cubicBezTo>
                      <a:pt x="915" y="30"/>
                      <a:pt x="896" y="59"/>
                      <a:pt x="876" y="88"/>
                    </a:cubicBezTo>
                    <a:cubicBezTo>
                      <a:pt x="771" y="247"/>
                      <a:pt x="741" y="385"/>
                      <a:pt x="716" y="574"/>
                    </a:cubicBezTo>
                    <a:cubicBezTo>
                      <a:pt x="635" y="1237"/>
                      <a:pt x="440" y="1365"/>
                      <a:pt x="0" y="1716"/>
                    </a:cubicBezTo>
                    <a:cubicBezTo>
                      <a:pt x="5" y="1702"/>
                      <a:pt x="12" y="1688"/>
                      <a:pt x="24" y="1678"/>
                    </a:cubicBezTo>
                    <a:cubicBezTo>
                      <a:pt x="56" y="1649"/>
                      <a:pt x="127" y="1512"/>
                      <a:pt x="145" y="14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153"/>
              <p:cNvSpPr>
                <a:spLocks/>
              </p:cNvSpPr>
              <p:nvPr/>
            </p:nvSpPr>
            <p:spPr bwMode="auto">
              <a:xfrm>
                <a:off x="1835150" y="2047875"/>
                <a:ext cx="176213" cy="366713"/>
              </a:xfrm>
              <a:custGeom>
                <a:avLst/>
                <a:gdLst>
                  <a:gd name="T0" fmla="*/ 181 w 371"/>
                  <a:gd name="T1" fmla="*/ 0 h 775"/>
                  <a:gd name="T2" fmla="*/ 179 w 371"/>
                  <a:gd name="T3" fmla="*/ 351 h 775"/>
                  <a:gd name="T4" fmla="*/ 83 w 371"/>
                  <a:gd name="T5" fmla="*/ 618 h 775"/>
                  <a:gd name="T6" fmla="*/ 335 w 371"/>
                  <a:gd name="T7" fmla="*/ 30 h 775"/>
                  <a:gd name="T8" fmla="*/ 370 w 371"/>
                  <a:gd name="T9" fmla="*/ 36 h 775"/>
                  <a:gd name="T10" fmla="*/ 371 w 371"/>
                  <a:gd name="T11" fmla="*/ 36 h 775"/>
                  <a:gd name="T12" fmla="*/ 94 w 371"/>
                  <a:gd name="T13" fmla="*/ 679 h 775"/>
                  <a:gd name="T14" fmla="*/ 45 w 371"/>
                  <a:gd name="T15" fmla="*/ 740 h 775"/>
                  <a:gd name="T16" fmla="*/ 36 w 371"/>
                  <a:gd name="T17" fmla="*/ 775 h 775"/>
                  <a:gd name="T18" fmla="*/ 19 w 371"/>
                  <a:gd name="T19" fmla="*/ 775 h 775"/>
                  <a:gd name="T20" fmla="*/ 0 w 371"/>
                  <a:gd name="T21" fmla="*/ 775 h 775"/>
                  <a:gd name="T22" fmla="*/ 137 w 371"/>
                  <a:gd name="T23" fmla="*/ 345 h 775"/>
                  <a:gd name="T24" fmla="*/ 142 w 371"/>
                  <a:gd name="T25" fmla="*/ 8 h 775"/>
                  <a:gd name="T26" fmla="*/ 181 w 371"/>
                  <a:gd name="T27" fmla="*/ 0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1" h="775">
                    <a:moveTo>
                      <a:pt x="181" y="0"/>
                    </a:moveTo>
                    <a:cubicBezTo>
                      <a:pt x="196" y="119"/>
                      <a:pt x="217" y="231"/>
                      <a:pt x="179" y="351"/>
                    </a:cubicBezTo>
                    <a:cubicBezTo>
                      <a:pt x="151" y="440"/>
                      <a:pt x="114" y="529"/>
                      <a:pt x="83" y="618"/>
                    </a:cubicBezTo>
                    <a:cubicBezTo>
                      <a:pt x="204" y="444"/>
                      <a:pt x="242" y="220"/>
                      <a:pt x="335" y="30"/>
                    </a:cubicBezTo>
                    <a:cubicBezTo>
                      <a:pt x="345" y="34"/>
                      <a:pt x="358" y="36"/>
                      <a:pt x="370" y="36"/>
                    </a:cubicBezTo>
                    <a:cubicBezTo>
                      <a:pt x="371" y="36"/>
                      <a:pt x="371" y="36"/>
                      <a:pt x="371" y="36"/>
                    </a:cubicBezTo>
                    <a:cubicBezTo>
                      <a:pt x="269" y="243"/>
                      <a:pt x="239" y="495"/>
                      <a:pt x="94" y="679"/>
                    </a:cubicBezTo>
                    <a:cubicBezTo>
                      <a:pt x="87" y="688"/>
                      <a:pt x="62" y="719"/>
                      <a:pt x="45" y="740"/>
                    </a:cubicBezTo>
                    <a:cubicBezTo>
                      <a:pt x="42" y="752"/>
                      <a:pt x="39" y="763"/>
                      <a:pt x="36" y="775"/>
                    </a:cubicBezTo>
                    <a:cubicBezTo>
                      <a:pt x="19" y="775"/>
                      <a:pt x="19" y="775"/>
                      <a:pt x="19" y="775"/>
                    </a:cubicBezTo>
                    <a:cubicBezTo>
                      <a:pt x="0" y="775"/>
                      <a:pt x="0" y="775"/>
                      <a:pt x="0" y="775"/>
                    </a:cubicBezTo>
                    <a:cubicBezTo>
                      <a:pt x="30" y="632"/>
                      <a:pt x="95" y="489"/>
                      <a:pt x="137" y="345"/>
                    </a:cubicBezTo>
                    <a:cubicBezTo>
                      <a:pt x="171" y="230"/>
                      <a:pt x="155" y="122"/>
                      <a:pt x="142" y="8"/>
                    </a:cubicBezTo>
                    <a:cubicBezTo>
                      <a:pt x="153" y="5"/>
                      <a:pt x="171" y="3"/>
                      <a:pt x="18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699" name="Group 698"/>
          <p:cNvGrpSpPr/>
          <p:nvPr/>
        </p:nvGrpSpPr>
        <p:grpSpPr>
          <a:xfrm>
            <a:off x="2627980" y="2499597"/>
            <a:ext cx="5265379" cy="3755871"/>
            <a:chOff x="4532328" y="1881977"/>
            <a:chExt cx="4059852" cy="3250746"/>
          </a:xfrm>
          <a:effectLst>
            <a:outerShdw blurRad="50800" dist="38100" dir="2700000" algn="tl" rotWithShape="0">
              <a:prstClr val="black">
                <a:alpha val="40000"/>
              </a:prstClr>
            </a:outerShdw>
            <a:reflection blurRad="6350" stA="52000" endA="300" endPos="35000" dir="5400000" sy="-100000" algn="bl" rotWithShape="0"/>
          </a:effectLst>
        </p:grpSpPr>
        <p:grpSp>
          <p:nvGrpSpPr>
            <p:cNvPr id="1077" name="Group 90"/>
            <p:cNvGrpSpPr>
              <a:grpSpLocks/>
            </p:cNvGrpSpPr>
            <p:nvPr>
              <p:custDataLst>
                <p:tags r:id="rId4"/>
              </p:custDataLst>
            </p:nvPr>
          </p:nvGrpSpPr>
          <p:grpSpPr bwMode="auto">
            <a:xfrm>
              <a:off x="4532328" y="1881977"/>
              <a:ext cx="4059852" cy="3250746"/>
              <a:chOff x="1121" y="864"/>
              <a:chExt cx="3402" cy="2724"/>
            </a:xfrm>
          </p:grpSpPr>
          <p:sp>
            <p:nvSpPr>
              <p:cNvPr id="1129" name="Freeform 5"/>
              <p:cNvSpPr>
                <a:spLocks noEditPoints="1"/>
              </p:cNvSpPr>
              <p:nvPr/>
            </p:nvSpPr>
            <p:spPr bwMode="gray">
              <a:xfrm>
                <a:off x="1889" y="3272"/>
                <a:ext cx="348" cy="316"/>
              </a:xfrm>
              <a:custGeom>
                <a:avLst/>
                <a:gdLst>
                  <a:gd name="T0" fmla="*/ 12 w 786"/>
                  <a:gd name="T1" fmla="*/ 19 h 714"/>
                  <a:gd name="T2" fmla="*/ 22 w 786"/>
                  <a:gd name="T3" fmla="*/ 18 h 714"/>
                  <a:gd name="T4" fmla="*/ 27 w 786"/>
                  <a:gd name="T5" fmla="*/ 17 h 714"/>
                  <a:gd name="T6" fmla="*/ 30 w 786"/>
                  <a:gd name="T7" fmla="*/ 14 h 714"/>
                  <a:gd name="T8" fmla="*/ 37 w 786"/>
                  <a:gd name="T9" fmla="*/ 16 h 714"/>
                  <a:gd name="T10" fmla="*/ 43 w 786"/>
                  <a:gd name="T11" fmla="*/ 13 h 714"/>
                  <a:gd name="T12" fmla="*/ 48 w 786"/>
                  <a:gd name="T13" fmla="*/ 8 h 714"/>
                  <a:gd name="T14" fmla="*/ 55 w 786"/>
                  <a:gd name="T15" fmla="*/ 4 h 714"/>
                  <a:gd name="T16" fmla="*/ 66 w 786"/>
                  <a:gd name="T17" fmla="*/ 0 h 714"/>
                  <a:gd name="T18" fmla="*/ 63 w 786"/>
                  <a:gd name="T19" fmla="*/ 12 h 714"/>
                  <a:gd name="T20" fmla="*/ 59 w 786"/>
                  <a:gd name="T21" fmla="*/ 19 h 714"/>
                  <a:gd name="T22" fmla="*/ 57 w 786"/>
                  <a:gd name="T23" fmla="*/ 29 h 714"/>
                  <a:gd name="T24" fmla="*/ 59 w 786"/>
                  <a:gd name="T25" fmla="*/ 36 h 714"/>
                  <a:gd name="T26" fmla="*/ 66 w 786"/>
                  <a:gd name="T27" fmla="*/ 35 h 714"/>
                  <a:gd name="T28" fmla="*/ 64 w 786"/>
                  <a:gd name="T29" fmla="*/ 41 h 714"/>
                  <a:gd name="T30" fmla="*/ 64 w 786"/>
                  <a:gd name="T31" fmla="*/ 48 h 714"/>
                  <a:gd name="T32" fmla="*/ 63 w 786"/>
                  <a:gd name="T33" fmla="*/ 56 h 714"/>
                  <a:gd name="T34" fmla="*/ 60 w 786"/>
                  <a:gd name="T35" fmla="*/ 60 h 714"/>
                  <a:gd name="T36" fmla="*/ 57 w 786"/>
                  <a:gd name="T37" fmla="*/ 58 h 714"/>
                  <a:gd name="T38" fmla="*/ 54 w 786"/>
                  <a:gd name="T39" fmla="*/ 54 h 714"/>
                  <a:gd name="T40" fmla="*/ 53 w 786"/>
                  <a:gd name="T41" fmla="*/ 51 h 714"/>
                  <a:gd name="T42" fmla="*/ 51 w 786"/>
                  <a:gd name="T43" fmla="*/ 53 h 714"/>
                  <a:gd name="T44" fmla="*/ 49 w 786"/>
                  <a:gd name="T45" fmla="*/ 54 h 714"/>
                  <a:gd name="T46" fmla="*/ 47 w 786"/>
                  <a:gd name="T47" fmla="*/ 50 h 714"/>
                  <a:gd name="T48" fmla="*/ 48 w 786"/>
                  <a:gd name="T49" fmla="*/ 54 h 714"/>
                  <a:gd name="T50" fmla="*/ 47 w 786"/>
                  <a:gd name="T51" fmla="*/ 54 h 714"/>
                  <a:gd name="T52" fmla="*/ 46 w 786"/>
                  <a:gd name="T53" fmla="*/ 59 h 714"/>
                  <a:gd name="T54" fmla="*/ 47 w 786"/>
                  <a:gd name="T55" fmla="*/ 62 h 714"/>
                  <a:gd name="T56" fmla="*/ 42 w 786"/>
                  <a:gd name="T57" fmla="*/ 62 h 714"/>
                  <a:gd name="T58" fmla="*/ 39 w 786"/>
                  <a:gd name="T59" fmla="*/ 57 h 714"/>
                  <a:gd name="T60" fmla="*/ 40 w 786"/>
                  <a:gd name="T61" fmla="*/ 54 h 714"/>
                  <a:gd name="T62" fmla="*/ 43 w 786"/>
                  <a:gd name="T63" fmla="*/ 55 h 714"/>
                  <a:gd name="T64" fmla="*/ 40 w 786"/>
                  <a:gd name="T65" fmla="*/ 53 h 714"/>
                  <a:gd name="T66" fmla="*/ 38 w 786"/>
                  <a:gd name="T67" fmla="*/ 57 h 714"/>
                  <a:gd name="T68" fmla="*/ 37 w 786"/>
                  <a:gd name="T69" fmla="*/ 57 h 714"/>
                  <a:gd name="T70" fmla="*/ 37 w 786"/>
                  <a:gd name="T71" fmla="*/ 60 h 714"/>
                  <a:gd name="T72" fmla="*/ 33 w 786"/>
                  <a:gd name="T73" fmla="*/ 56 h 714"/>
                  <a:gd name="T74" fmla="*/ 32 w 786"/>
                  <a:gd name="T75" fmla="*/ 58 h 714"/>
                  <a:gd name="T76" fmla="*/ 26 w 786"/>
                  <a:gd name="T77" fmla="*/ 54 h 714"/>
                  <a:gd name="T78" fmla="*/ 26 w 786"/>
                  <a:gd name="T79" fmla="*/ 54 h 714"/>
                  <a:gd name="T80" fmla="*/ 24 w 786"/>
                  <a:gd name="T81" fmla="*/ 51 h 714"/>
                  <a:gd name="T82" fmla="*/ 22 w 786"/>
                  <a:gd name="T83" fmla="*/ 51 h 714"/>
                  <a:gd name="T84" fmla="*/ 20 w 786"/>
                  <a:gd name="T85" fmla="*/ 50 h 714"/>
                  <a:gd name="T86" fmla="*/ 20 w 786"/>
                  <a:gd name="T87" fmla="*/ 48 h 714"/>
                  <a:gd name="T88" fmla="*/ 18 w 786"/>
                  <a:gd name="T89" fmla="*/ 47 h 714"/>
                  <a:gd name="T90" fmla="*/ 15 w 786"/>
                  <a:gd name="T91" fmla="*/ 45 h 714"/>
                  <a:gd name="T92" fmla="*/ 11 w 786"/>
                  <a:gd name="T93" fmla="*/ 39 h 714"/>
                  <a:gd name="T94" fmla="*/ 12 w 786"/>
                  <a:gd name="T95" fmla="*/ 36 h 714"/>
                  <a:gd name="T96" fmla="*/ 7 w 786"/>
                  <a:gd name="T97" fmla="*/ 33 h 714"/>
                  <a:gd name="T98" fmla="*/ 5 w 786"/>
                  <a:gd name="T99" fmla="*/ 28 h 714"/>
                  <a:gd name="T100" fmla="*/ 7 w 786"/>
                  <a:gd name="T101" fmla="*/ 30 h 714"/>
                  <a:gd name="T102" fmla="*/ 4 w 786"/>
                  <a:gd name="T103" fmla="*/ 24 h 714"/>
                  <a:gd name="T104" fmla="*/ 2 w 786"/>
                  <a:gd name="T105" fmla="*/ 20 h 714"/>
                  <a:gd name="T106" fmla="*/ 0 w 786"/>
                  <a:gd name="T107" fmla="*/ 15 h 714"/>
                  <a:gd name="T108" fmla="*/ 4 w 786"/>
                  <a:gd name="T109" fmla="*/ 16 h 714"/>
                  <a:gd name="T110" fmla="*/ 55 w 786"/>
                  <a:gd name="T111" fmla="*/ 60 h 714"/>
                  <a:gd name="T112" fmla="*/ 47 w 786"/>
                  <a:gd name="T113" fmla="*/ 60 h 714"/>
                  <a:gd name="T114" fmla="*/ 51 w 786"/>
                  <a:gd name="T115" fmla="*/ 54 h 714"/>
                  <a:gd name="T116" fmla="*/ 54 w 786"/>
                  <a:gd name="T117" fmla="*/ 56 h 7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86"/>
                  <a:gd name="T178" fmla="*/ 0 h 714"/>
                  <a:gd name="T179" fmla="*/ 786 w 786"/>
                  <a:gd name="T180" fmla="*/ 714 h 7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86" h="714">
                    <a:moveTo>
                      <a:pt x="54" y="186"/>
                    </a:moveTo>
                    <a:lnTo>
                      <a:pt x="54" y="192"/>
                    </a:lnTo>
                    <a:lnTo>
                      <a:pt x="72" y="192"/>
                    </a:lnTo>
                    <a:lnTo>
                      <a:pt x="78" y="192"/>
                    </a:lnTo>
                    <a:lnTo>
                      <a:pt x="84" y="192"/>
                    </a:lnTo>
                    <a:lnTo>
                      <a:pt x="90" y="204"/>
                    </a:lnTo>
                    <a:lnTo>
                      <a:pt x="102" y="210"/>
                    </a:lnTo>
                    <a:lnTo>
                      <a:pt x="108" y="210"/>
                    </a:lnTo>
                    <a:lnTo>
                      <a:pt x="120" y="210"/>
                    </a:lnTo>
                    <a:lnTo>
                      <a:pt x="126" y="210"/>
                    </a:lnTo>
                    <a:lnTo>
                      <a:pt x="132" y="210"/>
                    </a:lnTo>
                    <a:lnTo>
                      <a:pt x="132" y="216"/>
                    </a:lnTo>
                    <a:lnTo>
                      <a:pt x="138" y="222"/>
                    </a:lnTo>
                    <a:lnTo>
                      <a:pt x="150" y="222"/>
                    </a:lnTo>
                    <a:lnTo>
                      <a:pt x="162" y="234"/>
                    </a:lnTo>
                    <a:lnTo>
                      <a:pt x="168" y="240"/>
                    </a:lnTo>
                    <a:lnTo>
                      <a:pt x="180" y="240"/>
                    </a:lnTo>
                    <a:lnTo>
                      <a:pt x="186" y="228"/>
                    </a:lnTo>
                    <a:lnTo>
                      <a:pt x="210" y="234"/>
                    </a:lnTo>
                    <a:lnTo>
                      <a:pt x="222" y="228"/>
                    </a:lnTo>
                    <a:lnTo>
                      <a:pt x="228" y="216"/>
                    </a:lnTo>
                    <a:lnTo>
                      <a:pt x="234" y="210"/>
                    </a:lnTo>
                    <a:lnTo>
                      <a:pt x="240" y="216"/>
                    </a:lnTo>
                    <a:lnTo>
                      <a:pt x="246" y="210"/>
                    </a:lnTo>
                    <a:lnTo>
                      <a:pt x="252" y="210"/>
                    </a:lnTo>
                    <a:lnTo>
                      <a:pt x="258" y="210"/>
                    </a:lnTo>
                    <a:lnTo>
                      <a:pt x="258" y="204"/>
                    </a:lnTo>
                    <a:lnTo>
                      <a:pt x="264" y="204"/>
                    </a:lnTo>
                    <a:lnTo>
                      <a:pt x="264" y="192"/>
                    </a:lnTo>
                    <a:lnTo>
                      <a:pt x="270" y="192"/>
                    </a:lnTo>
                    <a:lnTo>
                      <a:pt x="276" y="192"/>
                    </a:lnTo>
                    <a:lnTo>
                      <a:pt x="282" y="192"/>
                    </a:lnTo>
                    <a:lnTo>
                      <a:pt x="288" y="198"/>
                    </a:lnTo>
                    <a:lnTo>
                      <a:pt x="294" y="198"/>
                    </a:lnTo>
                    <a:lnTo>
                      <a:pt x="294" y="192"/>
                    </a:lnTo>
                    <a:lnTo>
                      <a:pt x="300" y="198"/>
                    </a:lnTo>
                    <a:lnTo>
                      <a:pt x="300" y="204"/>
                    </a:lnTo>
                    <a:lnTo>
                      <a:pt x="306" y="204"/>
                    </a:lnTo>
                    <a:lnTo>
                      <a:pt x="306" y="198"/>
                    </a:lnTo>
                    <a:lnTo>
                      <a:pt x="312" y="198"/>
                    </a:lnTo>
                    <a:lnTo>
                      <a:pt x="312" y="204"/>
                    </a:lnTo>
                    <a:lnTo>
                      <a:pt x="318" y="204"/>
                    </a:lnTo>
                    <a:lnTo>
                      <a:pt x="318" y="192"/>
                    </a:lnTo>
                    <a:lnTo>
                      <a:pt x="324" y="186"/>
                    </a:lnTo>
                    <a:lnTo>
                      <a:pt x="318" y="180"/>
                    </a:lnTo>
                    <a:lnTo>
                      <a:pt x="324" y="180"/>
                    </a:lnTo>
                    <a:lnTo>
                      <a:pt x="330" y="186"/>
                    </a:lnTo>
                    <a:lnTo>
                      <a:pt x="336" y="180"/>
                    </a:lnTo>
                    <a:lnTo>
                      <a:pt x="342" y="180"/>
                    </a:lnTo>
                    <a:lnTo>
                      <a:pt x="348" y="174"/>
                    </a:lnTo>
                    <a:lnTo>
                      <a:pt x="348" y="168"/>
                    </a:lnTo>
                    <a:lnTo>
                      <a:pt x="348" y="162"/>
                    </a:lnTo>
                    <a:lnTo>
                      <a:pt x="354" y="156"/>
                    </a:lnTo>
                    <a:lnTo>
                      <a:pt x="354" y="150"/>
                    </a:lnTo>
                    <a:lnTo>
                      <a:pt x="354" y="144"/>
                    </a:lnTo>
                    <a:lnTo>
                      <a:pt x="360" y="144"/>
                    </a:lnTo>
                    <a:lnTo>
                      <a:pt x="372" y="156"/>
                    </a:lnTo>
                    <a:lnTo>
                      <a:pt x="372" y="162"/>
                    </a:lnTo>
                    <a:lnTo>
                      <a:pt x="378" y="162"/>
                    </a:lnTo>
                    <a:lnTo>
                      <a:pt x="384" y="162"/>
                    </a:lnTo>
                    <a:lnTo>
                      <a:pt x="396" y="168"/>
                    </a:lnTo>
                    <a:lnTo>
                      <a:pt x="396" y="174"/>
                    </a:lnTo>
                    <a:lnTo>
                      <a:pt x="408" y="186"/>
                    </a:lnTo>
                    <a:lnTo>
                      <a:pt x="414" y="186"/>
                    </a:lnTo>
                    <a:lnTo>
                      <a:pt x="426" y="186"/>
                    </a:lnTo>
                    <a:lnTo>
                      <a:pt x="432" y="186"/>
                    </a:lnTo>
                    <a:lnTo>
                      <a:pt x="438" y="180"/>
                    </a:lnTo>
                    <a:lnTo>
                      <a:pt x="438" y="168"/>
                    </a:lnTo>
                    <a:lnTo>
                      <a:pt x="438" y="162"/>
                    </a:lnTo>
                    <a:lnTo>
                      <a:pt x="444" y="156"/>
                    </a:lnTo>
                    <a:lnTo>
                      <a:pt x="450" y="156"/>
                    </a:lnTo>
                    <a:lnTo>
                      <a:pt x="456" y="150"/>
                    </a:lnTo>
                    <a:lnTo>
                      <a:pt x="462" y="156"/>
                    </a:lnTo>
                    <a:lnTo>
                      <a:pt x="468" y="162"/>
                    </a:lnTo>
                    <a:lnTo>
                      <a:pt x="474" y="162"/>
                    </a:lnTo>
                    <a:lnTo>
                      <a:pt x="486" y="162"/>
                    </a:lnTo>
                    <a:lnTo>
                      <a:pt x="492" y="156"/>
                    </a:lnTo>
                    <a:lnTo>
                      <a:pt x="498" y="150"/>
                    </a:lnTo>
                    <a:lnTo>
                      <a:pt x="504" y="150"/>
                    </a:lnTo>
                    <a:lnTo>
                      <a:pt x="510" y="144"/>
                    </a:lnTo>
                    <a:lnTo>
                      <a:pt x="522" y="144"/>
                    </a:lnTo>
                    <a:lnTo>
                      <a:pt x="528" y="138"/>
                    </a:lnTo>
                    <a:lnTo>
                      <a:pt x="528" y="132"/>
                    </a:lnTo>
                    <a:lnTo>
                      <a:pt x="528" y="126"/>
                    </a:lnTo>
                    <a:lnTo>
                      <a:pt x="522" y="120"/>
                    </a:lnTo>
                    <a:lnTo>
                      <a:pt x="522" y="114"/>
                    </a:lnTo>
                    <a:lnTo>
                      <a:pt x="522" y="108"/>
                    </a:lnTo>
                    <a:lnTo>
                      <a:pt x="522" y="102"/>
                    </a:lnTo>
                    <a:lnTo>
                      <a:pt x="528" y="102"/>
                    </a:lnTo>
                    <a:lnTo>
                      <a:pt x="534" y="96"/>
                    </a:lnTo>
                    <a:lnTo>
                      <a:pt x="552" y="96"/>
                    </a:lnTo>
                    <a:lnTo>
                      <a:pt x="570" y="102"/>
                    </a:lnTo>
                    <a:lnTo>
                      <a:pt x="582" y="96"/>
                    </a:lnTo>
                    <a:lnTo>
                      <a:pt x="582" y="90"/>
                    </a:lnTo>
                    <a:lnTo>
                      <a:pt x="582" y="78"/>
                    </a:lnTo>
                    <a:lnTo>
                      <a:pt x="582" y="72"/>
                    </a:lnTo>
                    <a:lnTo>
                      <a:pt x="582" y="66"/>
                    </a:lnTo>
                    <a:lnTo>
                      <a:pt x="594" y="60"/>
                    </a:lnTo>
                    <a:lnTo>
                      <a:pt x="600" y="60"/>
                    </a:lnTo>
                    <a:lnTo>
                      <a:pt x="606" y="54"/>
                    </a:lnTo>
                    <a:lnTo>
                      <a:pt x="618" y="48"/>
                    </a:lnTo>
                    <a:lnTo>
                      <a:pt x="618" y="42"/>
                    </a:lnTo>
                    <a:lnTo>
                      <a:pt x="624" y="42"/>
                    </a:lnTo>
                    <a:lnTo>
                      <a:pt x="636" y="48"/>
                    </a:lnTo>
                    <a:lnTo>
                      <a:pt x="648" y="54"/>
                    </a:lnTo>
                    <a:lnTo>
                      <a:pt x="660" y="54"/>
                    </a:lnTo>
                    <a:lnTo>
                      <a:pt x="666" y="60"/>
                    </a:lnTo>
                    <a:lnTo>
                      <a:pt x="672" y="54"/>
                    </a:lnTo>
                    <a:lnTo>
                      <a:pt x="684" y="48"/>
                    </a:lnTo>
                    <a:lnTo>
                      <a:pt x="708" y="42"/>
                    </a:lnTo>
                    <a:lnTo>
                      <a:pt x="714" y="42"/>
                    </a:lnTo>
                    <a:lnTo>
                      <a:pt x="720" y="36"/>
                    </a:lnTo>
                    <a:lnTo>
                      <a:pt x="720" y="30"/>
                    </a:lnTo>
                    <a:lnTo>
                      <a:pt x="714" y="12"/>
                    </a:lnTo>
                    <a:lnTo>
                      <a:pt x="708" y="0"/>
                    </a:lnTo>
                    <a:lnTo>
                      <a:pt x="738" y="6"/>
                    </a:lnTo>
                    <a:lnTo>
                      <a:pt x="756" y="6"/>
                    </a:lnTo>
                    <a:lnTo>
                      <a:pt x="762" y="42"/>
                    </a:lnTo>
                    <a:lnTo>
                      <a:pt x="738" y="72"/>
                    </a:lnTo>
                    <a:lnTo>
                      <a:pt x="750" y="90"/>
                    </a:lnTo>
                    <a:lnTo>
                      <a:pt x="762" y="96"/>
                    </a:lnTo>
                    <a:lnTo>
                      <a:pt x="756" y="102"/>
                    </a:lnTo>
                    <a:lnTo>
                      <a:pt x="750" y="108"/>
                    </a:lnTo>
                    <a:lnTo>
                      <a:pt x="750" y="114"/>
                    </a:lnTo>
                    <a:lnTo>
                      <a:pt x="750" y="120"/>
                    </a:lnTo>
                    <a:lnTo>
                      <a:pt x="750" y="126"/>
                    </a:lnTo>
                    <a:lnTo>
                      <a:pt x="750" y="132"/>
                    </a:lnTo>
                    <a:lnTo>
                      <a:pt x="738" y="132"/>
                    </a:lnTo>
                    <a:lnTo>
                      <a:pt x="732" y="138"/>
                    </a:lnTo>
                    <a:lnTo>
                      <a:pt x="726" y="138"/>
                    </a:lnTo>
                    <a:lnTo>
                      <a:pt x="720" y="144"/>
                    </a:lnTo>
                    <a:lnTo>
                      <a:pt x="714" y="144"/>
                    </a:lnTo>
                    <a:lnTo>
                      <a:pt x="714" y="150"/>
                    </a:lnTo>
                    <a:lnTo>
                      <a:pt x="720" y="156"/>
                    </a:lnTo>
                    <a:lnTo>
                      <a:pt x="720" y="162"/>
                    </a:lnTo>
                    <a:lnTo>
                      <a:pt x="714" y="162"/>
                    </a:lnTo>
                    <a:lnTo>
                      <a:pt x="708" y="168"/>
                    </a:lnTo>
                    <a:lnTo>
                      <a:pt x="708" y="180"/>
                    </a:lnTo>
                    <a:lnTo>
                      <a:pt x="708" y="192"/>
                    </a:lnTo>
                    <a:lnTo>
                      <a:pt x="696" y="198"/>
                    </a:lnTo>
                    <a:lnTo>
                      <a:pt x="696" y="204"/>
                    </a:lnTo>
                    <a:lnTo>
                      <a:pt x="684" y="210"/>
                    </a:lnTo>
                    <a:lnTo>
                      <a:pt x="684" y="216"/>
                    </a:lnTo>
                    <a:lnTo>
                      <a:pt x="684" y="222"/>
                    </a:lnTo>
                    <a:lnTo>
                      <a:pt x="678" y="228"/>
                    </a:lnTo>
                    <a:lnTo>
                      <a:pt x="678" y="234"/>
                    </a:lnTo>
                    <a:lnTo>
                      <a:pt x="672" y="240"/>
                    </a:lnTo>
                    <a:lnTo>
                      <a:pt x="672" y="252"/>
                    </a:lnTo>
                    <a:lnTo>
                      <a:pt x="672" y="258"/>
                    </a:lnTo>
                    <a:lnTo>
                      <a:pt x="666" y="264"/>
                    </a:lnTo>
                    <a:lnTo>
                      <a:pt x="678" y="264"/>
                    </a:lnTo>
                    <a:lnTo>
                      <a:pt x="684" y="276"/>
                    </a:lnTo>
                    <a:lnTo>
                      <a:pt x="684" y="288"/>
                    </a:lnTo>
                    <a:lnTo>
                      <a:pt x="672" y="300"/>
                    </a:lnTo>
                    <a:lnTo>
                      <a:pt x="660" y="318"/>
                    </a:lnTo>
                    <a:lnTo>
                      <a:pt x="660" y="336"/>
                    </a:lnTo>
                    <a:lnTo>
                      <a:pt x="654" y="342"/>
                    </a:lnTo>
                    <a:lnTo>
                      <a:pt x="660" y="354"/>
                    </a:lnTo>
                    <a:lnTo>
                      <a:pt x="660" y="366"/>
                    </a:lnTo>
                    <a:lnTo>
                      <a:pt x="666" y="378"/>
                    </a:lnTo>
                    <a:lnTo>
                      <a:pt x="672" y="390"/>
                    </a:lnTo>
                    <a:lnTo>
                      <a:pt x="678" y="396"/>
                    </a:lnTo>
                    <a:lnTo>
                      <a:pt x="684" y="390"/>
                    </a:lnTo>
                    <a:lnTo>
                      <a:pt x="690" y="390"/>
                    </a:lnTo>
                    <a:lnTo>
                      <a:pt x="690" y="396"/>
                    </a:lnTo>
                    <a:lnTo>
                      <a:pt x="684" y="396"/>
                    </a:lnTo>
                    <a:lnTo>
                      <a:pt x="684" y="402"/>
                    </a:lnTo>
                    <a:lnTo>
                      <a:pt x="684" y="408"/>
                    </a:lnTo>
                    <a:lnTo>
                      <a:pt x="678" y="414"/>
                    </a:lnTo>
                    <a:lnTo>
                      <a:pt x="684" y="414"/>
                    </a:lnTo>
                    <a:lnTo>
                      <a:pt x="684" y="420"/>
                    </a:lnTo>
                    <a:lnTo>
                      <a:pt x="684" y="426"/>
                    </a:lnTo>
                    <a:lnTo>
                      <a:pt x="690" y="420"/>
                    </a:lnTo>
                    <a:lnTo>
                      <a:pt x="696" y="420"/>
                    </a:lnTo>
                    <a:lnTo>
                      <a:pt x="696" y="426"/>
                    </a:lnTo>
                    <a:lnTo>
                      <a:pt x="690" y="426"/>
                    </a:lnTo>
                    <a:lnTo>
                      <a:pt x="696" y="426"/>
                    </a:lnTo>
                    <a:lnTo>
                      <a:pt x="708" y="426"/>
                    </a:lnTo>
                    <a:lnTo>
                      <a:pt x="726" y="414"/>
                    </a:lnTo>
                    <a:lnTo>
                      <a:pt x="732" y="408"/>
                    </a:lnTo>
                    <a:lnTo>
                      <a:pt x="744" y="402"/>
                    </a:lnTo>
                    <a:lnTo>
                      <a:pt x="756" y="402"/>
                    </a:lnTo>
                    <a:lnTo>
                      <a:pt x="768" y="402"/>
                    </a:lnTo>
                    <a:lnTo>
                      <a:pt x="786" y="408"/>
                    </a:lnTo>
                    <a:lnTo>
                      <a:pt x="786" y="414"/>
                    </a:lnTo>
                    <a:lnTo>
                      <a:pt x="774" y="420"/>
                    </a:lnTo>
                    <a:lnTo>
                      <a:pt x="774" y="426"/>
                    </a:lnTo>
                    <a:lnTo>
                      <a:pt x="768" y="432"/>
                    </a:lnTo>
                    <a:lnTo>
                      <a:pt x="762" y="438"/>
                    </a:lnTo>
                    <a:lnTo>
                      <a:pt x="756" y="438"/>
                    </a:lnTo>
                    <a:lnTo>
                      <a:pt x="756" y="444"/>
                    </a:lnTo>
                    <a:lnTo>
                      <a:pt x="756" y="450"/>
                    </a:lnTo>
                    <a:lnTo>
                      <a:pt x="762" y="450"/>
                    </a:lnTo>
                    <a:lnTo>
                      <a:pt x="750" y="456"/>
                    </a:lnTo>
                    <a:lnTo>
                      <a:pt x="738" y="468"/>
                    </a:lnTo>
                    <a:lnTo>
                      <a:pt x="726" y="480"/>
                    </a:lnTo>
                    <a:lnTo>
                      <a:pt x="726" y="486"/>
                    </a:lnTo>
                    <a:lnTo>
                      <a:pt x="732" y="486"/>
                    </a:lnTo>
                    <a:lnTo>
                      <a:pt x="732" y="492"/>
                    </a:lnTo>
                    <a:lnTo>
                      <a:pt x="732" y="504"/>
                    </a:lnTo>
                    <a:lnTo>
                      <a:pt x="738" y="504"/>
                    </a:lnTo>
                    <a:lnTo>
                      <a:pt x="744" y="510"/>
                    </a:lnTo>
                    <a:lnTo>
                      <a:pt x="738" y="522"/>
                    </a:lnTo>
                    <a:lnTo>
                      <a:pt x="744" y="528"/>
                    </a:lnTo>
                    <a:lnTo>
                      <a:pt x="756" y="534"/>
                    </a:lnTo>
                    <a:lnTo>
                      <a:pt x="756" y="540"/>
                    </a:lnTo>
                    <a:lnTo>
                      <a:pt x="744" y="552"/>
                    </a:lnTo>
                    <a:lnTo>
                      <a:pt x="738" y="552"/>
                    </a:lnTo>
                    <a:lnTo>
                      <a:pt x="738" y="558"/>
                    </a:lnTo>
                    <a:lnTo>
                      <a:pt x="744" y="558"/>
                    </a:lnTo>
                    <a:lnTo>
                      <a:pt x="744" y="564"/>
                    </a:lnTo>
                    <a:lnTo>
                      <a:pt x="750" y="564"/>
                    </a:lnTo>
                    <a:lnTo>
                      <a:pt x="744" y="576"/>
                    </a:lnTo>
                    <a:lnTo>
                      <a:pt x="738" y="588"/>
                    </a:lnTo>
                    <a:lnTo>
                      <a:pt x="738" y="594"/>
                    </a:lnTo>
                    <a:lnTo>
                      <a:pt x="738" y="600"/>
                    </a:lnTo>
                    <a:lnTo>
                      <a:pt x="738" y="606"/>
                    </a:lnTo>
                    <a:lnTo>
                      <a:pt x="732" y="612"/>
                    </a:lnTo>
                    <a:lnTo>
                      <a:pt x="726" y="624"/>
                    </a:lnTo>
                    <a:lnTo>
                      <a:pt x="726" y="636"/>
                    </a:lnTo>
                    <a:lnTo>
                      <a:pt x="726" y="648"/>
                    </a:lnTo>
                    <a:lnTo>
                      <a:pt x="738" y="654"/>
                    </a:lnTo>
                    <a:lnTo>
                      <a:pt x="750" y="660"/>
                    </a:lnTo>
                    <a:lnTo>
                      <a:pt x="750" y="666"/>
                    </a:lnTo>
                    <a:lnTo>
                      <a:pt x="750" y="678"/>
                    </a:lnTo>
                    <a:lnTo>
                      <a:pt x="744" y="678"/>
                    </a:lnTo>
                    <a:lnTo>
                      <a:pt x="738" y="684"/>
                    </a:lnTo>
                    <a:lnTo>
                      <a:pt x="732" y="684"/>
                    </a:lnTo>
                    <a:lnTo>
                      <a:pt x="720" y="678"/>
                    </a:lnTo>
                    <a:lnTo>
                      <a:pt x="714" y="684"/>
                    </a:lnTo>
                    <a:lnTo>
                      <a:pt x="708" y="684"/>
                    </a:lnTo>
                    <a:lnTo>
                      <a:pt x="702" y="684"/>
                    </a:lnTo>
                    <a:lnTo>
                      <a:pt x="696" y="684"/>
                    </a:lnTo>
                    <a:lnTo>
                      <a:pt x="690" y="690"/>
                    </a:lnTo>
                    <a:lnTo>
                      <a:pt x="690" y="684"/>
                    </a:lnTo>
                    <a:lnTo>
                      <a:pt x="690" y="690"/>
                    </a:lnTo>
                    <a:lnTo>
                      <a:pt x="684" y="690"/>
                    </a:lnTo>
                    <a:lnTo>
                      <a:pt x="684" y="684"/>
                    </a:lnTo>
                    <a:lnTo>
                      <a:pt x="678" y="684"/>
                    </a:lnTo>
                    <a:lnTo>
                      <a:pt x="672" y="678"/>
                    </a:lnTo>
                    <a:lnTo>
                      <a:pt x="672" y="672"/>
                    </a:lnTo>
                    <a:lnTo>
                      <a:pt x="678" y="672"/>
                    </a:lnTo>
                    <a:lnTo>
                      <a:pt x="672" y="672"/>
                    </a:lnTo>
                    <a:lnTo>
                      <a:pt x="666" y="672"/>
                    </a:lnTo>
                    <a:lnTo>
                      <a:pt x="660" y="672"/>
                    </a:lnTo>
                    <a:lnTo>
                      <a:pt x="654" y="672"/>
                    </a:lnTo>
                    <a:lnTo>
                      <a:pt x="654" y="666"/>
                    </a:lnTo>
                    <a:lnTo>
                      <a:pt x="648" y="666"/>
                    </a:lnTo>
                    <a:lnTo>
                      <a:pt x="642" y="660"/>
                    </a:lnTo>
                    <a:lnTo>
                      <a:pt x="642" y="654"/>
                    </a:lnTo>
                    <a:lnTo>
                      <a:pt x="642" y="648"/>
                    </a:lnTo>
                    <a:lnTo>
                      <a:pt x="636" y="648"/>
                    </a:lnTo>
                    <a:lnTo>
                      <a:pt x="630" y="648"/>
                    </a:lnTo>
                    <a:lnTo>
                      <a:pt x="624" y="648"/>
                    </a:lnTo>
                    <a:lnTo>
                      <a:pt x="624" y="642"/>
                    </a:lnTo>
                    <a:lnTo>
                      <a:pt x="618" y="636"/>
                    </a:lnTo>
                    <a:lnTo>
                      <a:pt x="624" y="636"/>
                    </a:lnTo>
                    <a:lnTo>
                      <a:pt x="624" y="630"/>
                    </a:lnTo>
                    <a:lnTo>
                      <a:pt x="618" y="630"/>
                    </a:lnTo>
                    <a:lnTo>
                      <a:pt x="618" y="624"/>
                    </a:lnTo>
                    <a:lnTo>
                      <a:pt x="618" y="618"/>
                    </a:lnTo>
                    <a:lnTo>
                      <a:pt x="618" y="612"/>
                    </a:lnTo>
                    <a:lnTo>
                      <a:pt x="618" y="606"/>
                    </a:lnTo>
                    <a:lnTo>
                      <a:pt x="624" y="606"/>
                    </a:lnTo>
                    <a:lnTo>
                      <a:pt x="624" y="600"/>
                    </a:lnTo>
                    <a:lnTo>
                      <a:pt x="618" y="600"/>
                    </a:lnTo>
                    <a:lnTo>
                      <a:pt x="618" y="594"/>
                    </a:lnTo>
                    <a:lnTo>
                      <a:pt x="618" y="588"/>
                    </a:lnTo>
                    <a:lnTo>
                      <a:pt x="618" y="582"/>
                    </a:lnTo>
                    <a:lnTo>
                      <a:pt x="612" y="582"/>
                    </a:lnTo>
                    <a:lnTo>
                      <a:pt x="606" y="582"/>
                    </a:lnTo>
                    <a:lnTo>
                      <a:pt x="612" y="582"/>
                    </a:lnTo>
                    <a:lnTo>
                      <a:pt x="612" y="588"/>
                    </a:lnTo>
                    <a:lnTo>
                      <a:pt x="612" y="594"/>
                    </a:lnTo>
                    <a:lnTo>
                      <a:pt x="618" y="594"/>
                    </a:lnTo>
                    <a:lnTo>
                      <a:pt x="618" y="600"/>
                    </a:lnTo>
                    <a:lnTo>
                      <a:pt x="618" y="606"/>
                    </a:lnTo>
                    <a:lnTo>
                      <a:pt x="618" y="612"/>
                    </a:lnTo>
                    <a:lnTo>
                      <a:pt x="612" y="612"/>
                    </a:lnTo>
                    <a:lnTo>
                      <a:pt x="612" y="618"/>
                    </a:lnTo>
                    <a:lnTo>
                      <a:pt x="606" y="612"/>
                    </a:lnTo>
                    <a:lnTo>
                      <a:pt x="600" y="612"/>
                    </a:lnTo>
                    <a:lnTo>
                      <a:pt x="594" y="612"/>
                    </a:lnTo>
                    <a:lnTo>
                      <a:pt x="588" y="606"/>
                    </a:lnTo>
                    <a:lnTo>
                      <a:pt x="588" y="612"/>
                    </a:lnTo>
                    <a:lnTo>
                      <a:pt x="594" y="612"/>
                    </a:lnTo>
                    <a:lnTo>
                      <a:pt x="594" y="618"/>
                    </a:lnTo>
                    <a:lnTo>
                      <a:pt x="588" y="618"/>
                    </a:lnTo>
                    <a:lnTo>
                      <a:pt x="588" y="624"/>
                    </a:lnTo>
                    <a:lnTo>
                      <a:pt x="582" y="624"/>
                    </a:lnTo>
                    <a:lnTo>
                      <a:pt x="582" y="630"/>
                    </a:lnTo>
                    <a:lnTo>
                      <a:pt x="576" y="630"/>
                    </a:lnTo>
                    <a:lnTo>
                      <a:pt x="576" y="636"/>
                    </a:lnTo>
                    <a:lnTo>
                      <a:pt x="570" y="636"/>
                    </a:lnTo>
                    <a:lnTo>
                      <a:pt x="570" y="642"/>
                    </a:lnTo>
                    <a:lnTo>
                      <a:pt x="564" y="642"/>
                    </a:lnTo>
                    <a:lnTo>
                      <a:pt x="564" y="636"/>
                    </a:lnTo>
                    <a:lnTo>
                      <a:pt x="564" y="630"/>
                    </a:lnTo>
                    <a:lnTo>
                      <a:pt x="564" y="624"/>
                    </a:lnTo>
                    <a:lnTo>
                      <a:pt x="564" y="618"/>
                    </a:lnTo>
                    <a:lnTo>
                      <a:pt x="570" y="612"/>
                    </a:lnTo>
                    <a:lnTo>
                      <a:pt x="564" y="606"/>
                    </a:lnTo>
                    <a:lnTo>
                      <a:pt x="564" y="600"/>
                    </a:lnTo>
                    <a:lnTo>
                      <a:pt x="564" y="594"/>
                    </a:lnTo>
                    <a:lnTo>
                      <a:pt x="558" y="594"/>
                    </a:lnTo>
                    <a:lnTo>
                      <a:pt x="558" y="588"/>
                    </a:lnTo>
                    <a:lnTo>
                      <a:pt x="552" y="582"/>
                    </a:lnTo>
                    <a:lnTo>
                      <a:pt x="552" y="576"/>
                    </a:lnTo>
                    <a:lnTo>
                      <a:pt x="552" y="570"/>
                    </a:lnTo>
                    <a:lnTo>
                      <a:pt x="552" y="564"/>
                    </a:lnTo>
                    <a:lnTo>
                      <a:pt x="546" y="564"/>
                    </a:lnTo>
                    <a:lnTo>
                      <a:pt x="546" y="570"/>
                    </a:lnTo>
                    <a:lnTo>
                      <a:pt x="546" y="576"/>
                    </a:lnTo>
                    <a:lnTo>
                      <a:pt x="546" y="582"/>
                    </a:lnTo>
                    <a:lnTo>
                      <a:pt x="552" y="582"/>
                    </a:lnTo>
                    <a:lnTo>
                      <a:pt x="552" y="588"/>
                    </a:lnTo>
                    <a:lnTo>
                      <a:pt x="558" y="588"/>
                    </a:lnTo>
                    <a:lnTo>
                      <a:pt x="558" y="594"/>
                    </a:lnTo>
                    <a:lnTo>
                      <a:pt x="558" y="600"/>
                    </a:lnTo>
                    <a:lnTo>
                      <a:pt x="558" y="606"/>
                    </a:lnTo>
                    <a:lnTo>
                      <a:pt x="552" y="612"/>
                    </a:lnTo>
                    <a:lnTo>
                      <a:pt x="558" y="612"/>
                    </a:lnTo>
                    <a:lnTo>
                      <a:pt x="558" y="618"/>
                    </a:lnTo>
                    <a:lnTo>
                      <a:pt x="558" y="624"/>
                    </a:lnTo>
                    <a:lnTo>
                      <a:pt x="558" y="630"/>
                    </a:lnTo>
                    <a:lnTo>
                      <a:pt x="552" y="630"/>
                    </a:lnTo>
                    <a:lnTo>
                      <a:pt x="552" y="624"/>
                    </a:lnTo>
                    <a:lnTo>
                      <a:pt x="546" y="624"/>
                    </a:lnTo>
                    <a:lnTo>
                      <a:pt x="546" y="618"/>
                    </a:lnTo>
                    <a:lnTo>
                      <a:pt x="546" y="612"/>
                    </a:lnTo>
                    <a:lnTo>
                      <a:pt x="540" y="612"/>
                    </a:lnTo>
                    <a:lnTo>
                      <a:pt x="534" y="612"/>
                    </a:lnTo>
                    <a:lnTo>
                      <a:pt x="528" y="612"/>
                    </a:lnTo>
                    <a:lnTo>
                      <a:pt x="522" y="606"/>
                    </a:lnTo>
                    <a:lnTo>
                      <a:pt x="522" y="612"/>
                    </a:lnTo>
                    <a:lnTo>
                      <a:pt x="528" y="618"/>
                    </a:lnTo>
                    <a:lnTo>
                      <a:pt x="534" y="618"/>
                    </a:lnTo>
                    <a:lnTo>
                      <a:pt x="540" y="618"/>
                    </a:lnTo>
                    <a:lnTo>
                      <a:pt x="540" y="624"/>
                    </a:lnTo>
                    <a:lnTo>
                      <a:pt x="546" y="624"/>
                    </a:lnTo>
                    <a:lnTo>
                      <a:pt x="546" y="630"/>
                    </a:lnTo>
                    <a:lnTo>
                      <a:pt x="552" y="630"/>
                    </a:lnTo>
                    <a:lnTo>
                      <a:pt x="552" y="636"/>
                    </a:lnTo>
                    <a:lnTo>
                      <a:pt x="546" y="642"/>
                    </a:lnTo>
                    <a:lnTo>
                      <a:pt x="546" y="648"/>
                    </a:lnTo>
                    <a:lnTo>
                      <a:pt x="540" y="648"/>
                    </a:lnTo>
                    <a:lnTo>
                      <a:pt x="540" y="654"/>
                    </a:lnTo>
                    <a:lnTo>
                      <a:pt x="540" y="660"/>
                    </a:lnTo>
                    <a:lnTo>
                      <a:pt x="534" y="666"/>
                    </a:lnTo>
                    <a:lnTo>
                      <a:pt x="534" y="672"/>
                    </a:lnTo>
                    <a:lnTo>
                      <a:pt x="534" y="678"/>
                    </a:lnTo>
                    <a:lnTo>
                      <a:pt x="534" y="684"/>
                    </a:lnTo>
                    <a:lnTo>
                      <a:pt x="534" y="678"/>
                    </a:lnTo>
                    <a:lnTo>
                      <a:pt x="528" y="678"/>
                    </a:lnTo>
                    <a:lnTo>
                      <a:pt x="528" y="684"/>
                    </a:lnTo>
                    <a:lnTo>
                      <a:pt x="522" y="690"/>
                    </a:lnTo>
                    <a:lnTo>
                      <a:pt x="528" y="690"/>
                    </a:lnTo>
                    <a:lnTo>
                      <a:pt x="528" y="684"/>
                    </a:lnTo>
                    <a:lnTo>
                      <a:pt x="534" y="684"/>
                    </a:lnTo>
                    <a:lnTo>
                      <a:pt x="534" y="690"/>
                    </a:lnTo>
                    <a:lnTo>
                      <a:pt x="534" y="696"/>
                    </a:lnTo>
                    <a:lnTo>
                      <a:pt x="540" y="696"/>
                    </a:lnTo>
                    <a:lnTo>
                      <a:pt x="540" y="702"/>
                    </a:lnTo>
                    <a:lnTo>
                      <a:pt x="540" y="708"/>
                    </a:lnTo>
                    <a:lnTo>
                      <a:pt x="534" y="708"/>
                    </a:lnTo>
                    <a:lnTo>
                      <a:pt x="528" y="708"/>
                    </a:lnTo>
                    <a:lnTo>
                      <a:pt x="522" y="708"/>
                    </a:lnTo>
                    <a:lnTo>
                      <a:pt x="516" y="708"/>
                    </a:lnTo>
                    <a:lnTo>
                      <a:pt x="510" y="708"/>
                    </a:lnTo>
                    <a:lnTo>
                      <a:pt x="504" y="708"/>
                    </a:lnTo>
                    <a:lnTo>
                      <a:pt x="498" y="708"/>
                    </a:lnTo>
                    <a:lnTo>
                      <a:pt x="492" y="708"/>
                    </a:lnTo>
                    <a:lnTo>
                      <a:pt x="486" y="714"/>
                    </a:lnTo>
                    <a:lnTo>
                      <a:pt x="480" y="708"/>
                    </a:lnTo>
                    <a:lnTo>
                      <a:pt x="474" y="708"/>
                    </a:lnTo>
                    <a:lnTo>
                      <a:pt x="480" y="708"/>
                    </a:lnTo>
                    <a:lnTo>
                      <a:pt x="480" y="714"/>
                    </a:lnTo>
                    <a:lnTo>
                      <a:pt x="474" y="714"/>
                    </a:lnTo>
                    <a:lnTo>
                      <a:pt x="468" y="714"/>
                    </a:lnTo>
                    <a:lnTo>
                      <a:pt x="456" y="714"/>
                    </a:lnTo>
                    <a:lnTo>
                      <a:pt x="450" y="714"/>
                    </a:lnTo>
                    <a:lnTo>
                      <a:pt x="450" y="708"/>
                    </a:lnTo>
                    <a:lnTo>
                      <a:pt x="450" y="702"/>
                    </a:lnTo>
                    <a:lnTo>
                      <a:pt x="450" y="696"/>
                    </a:lnTo>
                    <a:lnTo>
                      <a:pt x="450" y="690"/>
                    </a:lnTo>
                    <a:lnTo>
                      <a:pt x="450" y="684"/>
                    </a:lnTo>
                    <a:lnTo>
                      <a:pt x="450" y="678"/>
                    </a:lnTo>
                    <a:lnTo>
                      <a:pt x="450" y="672"/>
                    </a:lnTo>
                    <a:lnTo>
                      <a:pt x="450" y="666"/>
                    </a:lnTo>
                    <a:lnTo>
                      <a:pt x="456" y="660"/>
                    </a:lnTo>
                    <a:lnTo>
                      <a:pt x="462" y="660"/>
                    </a:lnTo>
                    <a:lnTo>
                      <a:pt x="462" y="654"/>
                    </a:lnTo>
                    <a:lnTo>
                      <a:pt x="456" y="654"/>
                    </a:lnTo>
                    <a:lnTo>
                      <a:pt x="456" y="660"/>
                    </a:lnTo>
                    <a:lnTo>
                      <a:pt x="450" y="654"/>
                    </a:lnTo>
                    <a:lnTo>
                      <a:pt x="450" y="648"/>
                    </a:lnTo>
                    <a:lnTo>
                      <a:pt x="444" y="648"/>
                    </a:lnTo>
                    <a:lnTo>
                      <a:pt x="444" y="642"/>
                    </a:lnTo>
                    <a:lnTo>
                      <a:pt x="444" y="636"/>
                    </a:lnTo>
                    <a:lnTo>
                      <a:pt x="450" y="636"/>
                    </a:lnTo>
                    <a:lnTo>
                      <a:pt x="450" y="630"/>
                    </a:lnTo>
                    <a:lnTo>
                      <a:pt x="456" y="630"/>
                    </a:lnTo>
                    <a:lnTo>
                      <a:pt x="462" y="630"/>
                    </a:lnTo>
                    <a:lnTo>
                      <a:pt x="462" y="624"/>
                    </a:lnTo>
                    <a:lnTo>
                      <a:pt x="468" y="624"/>
                    </a:lnTo>
                    <a:lnTo>
                      <a:pt x="474" y="624"/>
                    </a:lnTo>
                    <a:lnTo>
                      <a:pt x="474" y="618"/>
                    </a:lnTo>
                    <a:lnTo>
                      <a:pt x="480" y="618"/>
                    </a:lnTo>
                    <a:lnTo>
                      <a:pt x="486" y="618"/>
                    </a:lnTo>
                    <a:lnTo>
                      <a:pt x="486" y="624"/>
                    </a:lnTo>
                    <a:lnTo>
                      <a:pt x="486" y="636"/>
                    </a:lnTo>
                    <a:lnTo>
                      <a:pt x="486" y="642"/>
                    </a:lnTo>
                    <a:lnTo>
                      <a:pt x="486" y="648"/>
                    </a:lnTo>
                    <a:lnTo>
                      <a:pt x="492" y="648"/>
                    </a:lnTo>
                    <a:lnTo>
                      <a:pt x="492" y="642"/>
                    </a:lnTo>
                    <a:lnTo>
                      <a:pt x="498" y="636"/>
                    </a:lnTo>
                    <a:lnTo>
                      <a:pt x="492" y="636"/>
                    </a:lnTo>
                    <a:lnTo>
                      <a:pt x="492" y="630"/>
                    </a:lnTo>
                    <a:lnTo>
                      <a:pt x="492" y="624"/>
                    </a:lnTo>
                    <a:lnTo>
                      <a:pt x="486" y="624"/>
                    </a:lnTo>
                    <a:lnTo>
                      <a:pt x="486" y="618"/>
                    </a:lnTo>
                    <a:lnTo>
                      <a:pt x="486" y="612"/>
                    </a:lnTo>
                    <a:lnTo>
                      <a:pt x="486" y="606"/>
                    </a:lnTo>
                    <a:lnTo>
                      <a:pt x="480" y="606"/>
                    </a:lnTo>
                    <a:lnTo>
                      <a:pt x="480" y="612"/>
                    </a:lnTo>
                    <a:lnTo>
                      <a:pt x="474" y="618"/>
                    </a:lnTo>
                    <a:lnTo>
                      <a:pt x="468" y="618"/>
                    </a:lnTo>
                    <a:lnTo>
                      <a:pt x="462" y="618"/>
                    </a:lnTo>
                    <a:lnTo>
                      <a:pt x="462" y="612"/>
                    </a:lnTo>
                    <a:lnTo>
                      <a:pt x="456" y="612"/>
                    </a:lnTo>
                    <a:lnTo>
                      <a:pt x="456" y="618"/>
                    </a:lnTo>
                    <a:lnTo>
                      <a:pt x="462" y="618"/>
                    </a:lnTo>
                    <a:lnTo>
                      <a:pt x="462" y="624"/>
                    </a:lnTo>
                    <a:lnTo>
                      <a:pt x="456" y="624"/>
                    </a:lnTo>
                    <a:lnTo>
                      <a:pt x="450" y="630"/>
                    </a:lnTo>
                    <a:lnTo>
                      <a:pt x="444" y="630"/>
                    </a:lnTo>
                    <a:lnTo>
                      <a:pt x="444" y="636"/>
                    </a:lnTo>
                    <a:lnTo>
                      <a:pt x="444" y="642"/>
                    </a:lnTo>
                    <a:lnTo>
                      <a:pt x="444" y="654"/>
                    </a:lnTo>
                    <a:lnTo>
                      <a:pt x="444" y="660"/>
                    </a:lnTo>
                    <a:lnTo>
                      <a:pt x="438" y="660"/>
                    </a:lnTo>
                    <a:lnTo>
                      <a:pt x="432" y="660"/>
                    </a:lnTo>
                    <a:lnTo>
                      <a:pt x="432" y="654"/>
                    </a:lnTo>
                    <a:lnTo>
                      <a:pt x="438" y="654"/>
                    </a:lnTo>
                    <a:lnTo>
                      <a:pt x="438" y="648"/>
                    </a:lnTo>
                    <a:lnTo>
                      <a:pt x="432" y="642"/>
                    </a:lnTo>
                    <a:lnTo>
                      <a:pt x="432" y="636"/>
                    </a:lnTo>
                    <a:lnTo>
                      <a:pt x="432" y="630"/>
                    </a:lnTo>
                    <a:lnTo>
                      <a:pt x="432" y="636"/>
                    </a:lnTo>
                    <a:lnTo>
                      <a:pt x="432" y="642"/>
                    </a:lnTo>
                    <a:lnTo>
                      <a:pt x="432" y="648"/>
                    </a:lnTo>
                    <a:lnTo>
                      <a:pt x="432" y="654"/>
                    </a:lnTo>
                    <a:lnTo>
                      <a:pt x="432" y="648"/>
                    </a:lnTo>
                    <a:lnTo>
                      <a:pt x="426" y="648"/>
                    </a:lnTo>
                    <a:lnTo>
                      <a:pt x="426" y="654"/>
                    </a:lnTo>
                    <a:lnTo>
                      <a:pt x="426" y="660"/>
                    </a:lnTo>
                    <a:lnTo>
                      <a:pt x="432" y="666"/>
                    </a:lnTo>
                    <a:lnTo>
                      <a:pt x="432" y="672"/>
                    </a:lnTo>
                    <a:lnTo>
                      <a:pt x="438" y="672"/>
                    </a:lnTo>
                    <a:lnTo>
                      <a:pt x="438" y="678"/>
                    </a:lnTo>
                    <a:lnTo>
                      <a:pt x="444" y="678"/>
                    </a:lnTo>
                    <a:lnTo>
                      <a:pt x="444" y="684"/>
                    </a:lnTo>
                    <a:lnTo>
                      <a:pt x="438" y="690"/>
                    </a:lnTo>
                    <a:lnTo>
                      <a:pt x="438" y="696"/>
                    </a:lnTo>
                    <a:lnTo>
                      <a:pt x="438" y="702"/>
                    </a:lnTo>
                    <a:lnTo>
                      <a:pt x="432" y="702"/>
                    </a:lnTo>
                    <a:lnTo>
                      <a:pt x="426" y="702"/>
                    </a:lnTo>
                    <a:lnTo>
                      <a:pt x="426" y="696"/>
                    </a:lnTo>
                    <a:lnTo>
                      <a:pt x="414" y="696"/>
                    </a:lnTo>
                    <a:lnTo>
                      <a:pt x="402" y="696"/>
                    </a:lnTo>
                    <a:lnTo>
                      <a:pt x="402" y="690"/>
                    </a:lnTo>
                    <a:lnTo>
                      <a:pt x="396" y="690"/>
                    </a:lnTo>
                    <a:lnTo>
                      <a:pt x="390" y="690"/>
                    </a:lnTo>
                    <a:lnTo>
                      <a:pt x="384" y="690"/>
                    </a:lnTo>
                    <a:lnTo>
                      <a:pt x="384" y="684"/>
                    </a:lnTo>
                    <a:lnTo>
                      <a:pt x="384" y="678"/>
                    </a:lnTo>
                    <a:lnTo>
                      <a:pt x="384" y="672"/>
                    </a:lnTo>
                    <a:lnTo>
                      <a:pt x="390" y="666"/>
                    </a:lnTo>
                    <a:lnTo>
                      <a:pt x="390" y="660"/>
                    </a:lnTo>
                    <a:lnTo>
                      <a:pt x="390" y="654"/>
                    </a:lnTo>
                    <a:lnTo>
                      <a:pt x="384" y="648"/>
                    </a:lnTo>
                    <a:lnTo>
                      <a:pt x="384" y="642"/>
                    </a:lnTo>
                    <a:lnTo>
                      <a:pt x="378" y="636"/>
                    </a:lnTo>
                    <a:lnTo>
                      <a:pt x="378" y="642"/>
                    </a:lnTo>
                    <a:lnTo>
                      <a:pt x="378" y="648"/>
                    </a:lnTo>
                    <a:lnTo>
                      <a:pt x="372" y="648"/>
                    </a:lnTo>
                    <a:lnTo>
                      <a:pt x="378" y="654"/>
                    </a:lnTo>
                    <a:lnTo>
                      <a:pt x="378" y="660"/>
                    </a:lnTo>
                    <a:lnTo>
                      <a:pt x="378" y="666"/>
                    </a:lnTo>
                    <a:lnTo>
                      <a:pt x="372" y="672"/>
                    </a:lnTo>
                    <a:lnTo>
                      <a:pt x="378" y="672"/>
                    </a:lnTo>
                    <a:lnTo>
                      <a:pt x="378" y="678"/>
                    </a:lnTo>
                    <a:lnTo>
                      <a:pt x="372" y="678"/>
                    </a:lnTo>
                    <a:lnTo>
                      <a:pt x="372" y="672"/>
                    </a:lnTo>
                    <a:lnTo>
                      <a:pt x="366" y="672"/>
                    </a:lnTo>
                    <a:lnTo>
                      <a:pt x="354" y="666"/>
                    </a:lnTo>
                    <a:lnTo>
                      <a:pt x="354" y="660"/>
                    </a:lnTo>
                    <a:lnTo>
                      <a:pt x="342" y="654"/>
                    </a:lnTo>
                    <a:lnTo>
                      <a:pt x="336" y="654"/>
                    </a:lnTo>
                    <a:lnTo>
                      <a:pt x="330" y="654"/>
                    </a:lnTo>
                    <a:lnTo>
                      <a:pt x="324" y="648"/>
                    </a:lnTo>
                    <a:lnTo>
                      <a:pt x="318" y="648"/>
                    </a:lnTo>
                    <a:lnTo>
                      <a:pt x="318" y="642"/>
                    </a:lnTo>
                    <a:lnTo>
                      <a:pt x="312" y="642"/>
                    </a:lnTo>
                    <a:lnTo>
                      <a:pt x="306" y="636"/>
                    </a:lnTo>
                    <a:lnTo>
                      <a:pt x="300" y="636"/>
                    </a:lnTo>
                    <a:lnTo>
                      <a:pt x="300" y="630"/>
                    </a:lnTo>
                    <a:lnTo>
                      <a:pt x="300" y="624"/>
                    </a:lnTo>
                    <a:lnTo>
                      <a:pt x="306" y="624"/>
                    </a:lnTo>
                    <a:lnTo>
                      <a:pt x="300" y="624"/>
                    </a:lnTo>
                    <a:lnTo>
                      <a:pt x="300" y="618"/>
                    </a:lnTo>
                    <a:lnTo>
                      <a:pt x="306" y="612"/>
                    </a:lnTo>
                    <a:lnTo>
                      <a:pt x="300" y="612"/>
                    </a:lnTo>
                    <a:lnTo>
                      <a:pt x="300" y="606"/>
                    </a:lnTo>
                    <a:lnTo>
                      <a:pt x="300" y="612"/>
                    </a:lnTo>
                    <a:lnTo>
                      <a:pt x="294" y="612"/>
                    </a:lnTo>
                    <a:lnTo>
                      <a:pt x="288" y="618"/>
                    </a:lnTo>
                    <a:lnTo>
                      <a:pt x="288" y="612"/>
                    </a:lnTo>
                    <a:lnTo>
                      <a:pt x="288" y="618"/>
                    </a:lnTo>
                    <a:lnTo>
                      <a:pt x="294" y="618"/>
                    </a:lnTo>
                    <a:lnTo>
                      <a:pt x="300" y="624"/>
                    </a:lnTo>
                    <a:lnTo>
                      <a:pt x="294" y="624"/>
                    </a:lnTo>
                    <a:lnTo>
                      <a:pt x="288" y="624"/>
                    </a:lnTo>
                    <a:lnTo>
                      <a:pt x="282" y="618"/>
                    </a:lnTo>
                    <a:lnTo>
                      <a:pt x="282" y="612"/>
                    </a:lnTo>
                    <a:lnTo>
                      <a:pt x="276" y="612"/>
                    </a:lnTo>
                    <a:lnTo>
                      <a:pt x="264" y="606"/>
                    </a:lnTo>
                    <a:lnTo>
                      <a:pt x="264" y="600"/>
                    </a:lnTo>
                    <a:lnTo>
                      <a:pt x="270" y="600"/>
                    </a:lnTo>
                    <a:lnTo>
                      <a:pt x="270" y="594"/>
                    </a:lnTo>
                    <a:lnTo>
                      <a:pt x="276" y="594"/>
                    </a:lnTo>
                    <a:lnTo>
                      <a:pt x="282" y="594"/>
                    </a:lnTo>
                    <a:lnTo>
                      <a:pt x="276" y="594"/>
                    </a:lnTo>
                    <a:lnTo>
                      <a:pt x="282" y="594"/>
                    </a:lnTo>
                    <a:lnTo>
                      <a:pt x="282" y="588"/>
                    </a:lnTo>
                    <a:lnTo>
                      <a:pt x="276" y="588"/>
                    </a:lnTo>
                    <a:lnTo>
                      <a:pt x="276" y="594"/>
                    </a:lnTo>
                    <a:lnTo>
                      <a:pt x="270" y="594"/>
                    </a:lnTo>
                    <a:lnTo>
                      <a:pt x="264" y="600"/>
                    </a:lnTo>
                    <a:lnTo>
                      <a:pt x="264" y="594"/>
                    </a:lnTo>
                    <a:lnTo>
                      <a:pt x="270" y="594"/>
                    </a:lnTo>
                    <a:lnTo>
                      <a:pt x="270" y="588"/>
                    </a:lnTo>
                    <a:lnTo>
                      <a:pt x="264" y="594"/>
                    </a:lnTo>
                    <a:lnTo>
                      <a:pt x="258" y="594"/>
                    </a:lnTo>
                    <a:lnTo>
                      <a:pt x="258" y="588"/>
                    </a:lnTo>
                    <a:lnTo>
                      <a:pt x="252" y="588"/>
                    </a:lnTo>
                    <a:lnTo>
                      <a:pt x="246" y="588"/>
                    </a:lnTo>
                    <a:lnTo>
                      <a:pt x="246" y="582"/>
                    </a:lnTo>
                    <a:lnTo>
                      <a:pt x="240" y="582"/>
                    </a:lnTo>
                    <a:lnTo>
                      <a:pt x="240" y="588"/>
                    </a:lnTo>
                    <a:lnTo>
                      <a:pt x="246" y="588"/>
                    </a:lnTo>
                    <a:lnTo>
                      <a:pt x="252" y="588"/>
                    </a:lnTo>
                    <a:lnTo>
                      <a:pt x="252" y="594"/>
                    </a:lnTo>
                    <a:lnTo>
                      <a:pt x="258" y="594"/>
                    </a:lnTo>
                    <a:lnTo>
                      <a:pt x="252" y="594"/>
                    </a:lnTo>
                    <a:lnTo>
                      <a:pt x="246" y="594"/>
                    </a:lnTo>
                    <a:lnTo>
                      <a:pt x="246" y="588"/>
                    </a:lnTo>
                    <a:lnTo>
                      <a:pt x="240" y="588"/>
                    </a:lnTo>
                    <a:lnTo>
                      <a:pt x="234" y="582"/>
                    </a:lnTo>
                    <a:lnTo>
                      <a:pt x="228" y="576"/>
                    </a:lnTo>
                    <a:lnTo>
                      <a:pt x="222" y="570"/>
                    </a:lnTo>
                    <a:lnTo>
                      <a:pt x="222" y="564"/>
                    </a:lnTo>
                    <a:lnTo>
                      <a:pt x="222" y="570"/>
                    </a:lnTo>
                    <a:lnTo>
                      <a:pt x="228" y="570"/>
                    </a:lnTo>
                    <a:lnTo>
                      <a:pt x="222" y="570"/>
                    </a:lnTo>
                    <a:lnTo>
                      <a:pt x="222" y="564"/>
                    </a:lnTo>
                    <a:lnTo>
                      <a:pt x="228" y="564"/>
                    </a:lnTo>
                    <a:lnTo>
                      <a:pt x="234" y="564"/>
                    </a:lnTo>
                    <a:lnTo>
                      <a:pt x="234" y="558"/>
                    </a:lnTo>
                    <a:lnTo>
                      <a:pt x="240" y="558"/>
                    </a:lnTo>
                    <a:lnTo>
                      <a:pt x="234" y="558"/>
                    </a:lnTo>
                    <a:lnTo>
                      <a:pt x="228" y="558"/>
                    </a:lnTo>
                    <a:lnTo>
                      <a:pt x="222" y="558"/>
                    </a:lnTo>
                    <a:lnTo>
                      <a:pt x="228" y="558"/>
                    </a:lnTo>
                    <a:lnTo>
                      <a:pt x="228" y="564"/>
                    </a:lnTo>
                    <a:lnTo>
                      <a:pt x="222" y="564"/>
                    </a:lnTo>
                    <a:lnTo>
                      <a:pt x="222" y="558"/>
                    </a:lnTo>
                    <a:lnTo>
                      <a:pt x="216" y="558"/>
                    </a:lnTo>
                    <a:lnTo>
                      <a:pt x="210" y="558"/>
                    </a:lnTo>
                    <a:lnTo>
                      <a:pt x="210" y="552"/>
                    </a:lnTo>
                    <a:lnTo>
                      <a:pt x="204" y="546"/>
                    </a:lnTo>
                    <a:lnTo>
                      <a:pt x="204" y="540"/>
                    </a:lnTo>
                    <a:lnTo>
                      <a:pt x="210" y="540"/>
                    </a:lnTo>
                    <a:lnTo>
                      <a:pt x="210" y="546"/>
                    </a:lnTo>
                    <a:lnTo>
                      <a:pt x="210" y="540"/>
                    </a:lnTo>
                    <a:lnTo>
                      <a:pt x="210" y="534"/>
                    </a:lnTo>
                    <a:lnTo>
                      <a:pt x="210" y="528"/>
                    </a:lnTo>
                    <a:lnTo>
                      <a:pt x="204" y="528"/>
                    </a:lnTo>
                    <a:lnTo>
                      <a:pt x="210" y="534"/>
                    </a:lnTo>
                    <a:lnTo>
                      <a:pt x="210" y="540"/>
                    </a:lnTo>
                    <a:lnTo>
                      <a:pt x="204" y="540"/>
                    </a:lnTo>
                    <a:lnTo>
                      <a:pt x="198" y="540"/>
                    </a:lnTo>
                    <a:lnTo>
                      <a:pt x="192" y="540"/>
                    </a:lnTo>
                    <a:lnTo>
                      <a:pt x="186" y="540"/>
                    </a:lnTo>
                    <a:lnTo>
                      <a:pt x="186" y="534"/>
                    </a:lnTo>
                    <a:lnTo>
                      <a:pt x="186" y="528"/>
                    </a:lnTo>
                    <a:lnTo>
                      <a:pt x="180" y="528"/>
                    </a:lnTo>
                    <a:lnTo>
                      <a:pt x="174" y="516"/>
                    </a:lnTo>
                    <a:lnTo>
                      <a:pt x="168" y="510"/>
                    </a:lnTo>
                    <a:lnTo>
                      <a:pt x="162" y="504"/>
                    </a:lnTo>
                    <a:lnTo>
                      <a:pt x="156" y="498"/>
                    </a:lnTo>
                    <a:lnTo>
                      <a:pt x="156" y="492"/>
                    </a:lnTo>
                    <a:lnTo>
                      <a:pt x="150" y="486"/>
                    </a:lnTo>
                    <a:lnTo>
                      <a:pt x="144" y="480"/>
                    </a:lnTo>
                    <a:lnTo>
                      <a:pt x="144" y="474"/>
                    </a:lnTo>
                    <a:lnTo>
                      <a:pt x="138" y="474"/>
                    </a:lnTo>
                    <a:lnTo>
                      <a:pt x="138" y="468"/>
                    </a:lnTo>
                    <a:lnTo>
                      <a:pt x="132" y="462"/>
                    </a:lnTo>
                    <a:lnTo>
                      <a:pt x="132" y="456"/>
                    </a:lnTo>
                    <a:lnTo>
                      <a:pt x="126" y="450"/>
                    </a:lnTo>
                    <a:lnTo>
                      <a:pt x="126" y="444"/>
                    </a:lnTo>
                    <a:lnTo>
                      <a:pt x="114" y="438"/>
                    </a:lnTo>
                    <a:lnTo>
                      <a:pt x="114" y="432"/>
                    </a:lnTo>
                    <a:lnTo>
                      <a:pt x="114" y="426"/>
                    </a:lnTo>
                    <a:lnTo>
                      <a:pt x="114" y="432"/>
                    </a:lnTo>
                    <a:lnTo>
                      <a:pt x="120" y="432"/>
                    </a:lnTo>
                    <a:lnTo>
                      <a:pt x="120" y="438"/>
                    </a:lnTo>
                    <a:lnTo>
                      <a:pt x="120" y="444"/>
                    </a:lnTo>
                    <a:lnTo>
                      <a:pt x="126" y="444"/>
                    </a:lnTo>
                    <a:lnTo>
                      <a:pt x="126" y="438"/>
                    </a:lnTo>
                    <a:lnTo>
                      <a:pt x="120" y="438"/>
                    </a:lnTo>
                    <a:lnTo>
                      <a:pt x="126" y="432"/>
                    </a:lnTo>
                    <a:lnTo>
                      <a:pt x="126" y="426"/>
                    </a:lnTo>
                    <a:lnTo>
                      <a:pt x="132" y="420"/>
                    </a:lnTo>
                    <a:lnTo>
                      <a:pt x="126" y="426"/>
                    </a:lnTo>
                    <a:lnTo>
                      <a:pt x="120" y="420"/>
                    </a:lnTo>
                    <a:lnTo>
                      <a:pt x="114" y="420"/>
                    </a:lnTo>
                    <a:lnTo>
                      <a:pt x="114" y="414"/>
                    </a:lnTo>
                    <a:lnTo>
                      <a:pt x="108" y="414"/>
                    </a:lnTo>
                    <a:lnTo>
                      <a:pt x="102" y="414"/>
                    </a:lnTo>
                    <a:lnTo>
                      <a:pt x="102" y="408"/>
                    </a:lnTo>
                    <a:lnTo>
                      <a:pt x="96" y="402"/>
                    </a:lnTo>
                    <a:lnTo>
                      <a:pt x="96" y="396"/>
                    </a:lnTo>
                    <a:lnTo>
                      <a:pt x="96" y="390"/>
                    </a:lnTo>
                    <a:lnTo>
                      <a:pt x="90" y="390"/>
                    </a:lnTo>
                    <a:lnTo>
                      <a:pt x="90" y="384"/>
                    </a:lnTo>
                    <a:lnTo>
                      <a:pt x="84" y="378"/>
                    </a:lnTo>
                    <a:lnTo>
                      <a:pt x="84" y="372"/>
                    </a:lnTo>
                    <a:lnTo>
                      <a:pt x="78" y="372"/>
                    </a:lnTo>
                    <a:lnTo>
                      <a:pt x="78" y="366"/>
                    </a:lnTo>
                    <a:lnTo>
                      <a:pt x="78" y="360"/>
                    </a:lnTo>
                    <a:lnTo>
                      <a:pt x="72" y="354"/>
                    </a:lnTo>
                    <a:lnTo>
                      <a:pt x="66" y="354"/>
                    </a:lnTo>
                    <a:lnTo>
                      <a:pt x="66" y="348"/>
                    </a:lnTo>
                    <a:lnTo>
                      <a:pt x="66" y="342"/>
                    </a:lnTo>
                    <a:lnTo>
                      <a:pt x="60" y="342"/>
                    </a:lnTo>
                    <a:lnTo>
                      <a:pt x="60" y="336"/>
                    </a:lnTo>
                    <a:lnTo>
                      <a:pt x="60" y="330"/>
                    </a:lnTo>
                    <a:lnTo>
                      <a:pt x="54" y="330"/>
                    </a:lnTo>
                    <a:lnTo>
                      <a:pt x="60" y="324"/>
                    </a:lnTo>
                    <a:lnTo>
                      <a:pt x="60" y="330"/>
                    </a:lnTo>
                    <a:lnTo>
                      <a:pt x="66" y="336"/>
                    </a:lnTo>
                    <a:lnTo>
                      <a:pt x="66" y="342"/>
                    </a:lnTo>
                    <a:lnTo>
                      <a:pt x="72" y="348"/>
                    </a:lnTo>
                    <a:lnTo>
                      <a:pt x="78" y="354"/>
                    </a:lnTo>
                    <a:lnTo>
                      <a:pt x="84" y="360"/>
                    </a:lnTo>
                    <a:lnTo>
                      <a:pt x="90" y="366"/>
                    </a:lnTo>
                    <a:lnTo>
                      <a:pt x="96" y="366"/>
                    </a:lnTo>
                    <a:lnTo>
                      <a:pt x="90" y="360"/>
                    </a:lnTo>
                    <a:lnTo>
                      <a:pt x="84" y="360"/>
                    </a:lnTo>
                    <a:lnTo>
                      <a:pt x="84" y="354"/>
                    </a:lnTo>
                    <a:lnTo>
                      <a:pt x="78" y="348"/>
                    </a:lnTo>
                    <a:lnTo>
                      <a:pt x="78" y="342"/>
                    </a:lnTo>
                    <a:lnTo>
                      <a:pt x="72" y="342"/>
                    </a:lnTo>
                    <a:lnTo>
                      <a:pt x="72" y="336"/>
                    </a:lnTo>
                    <a:lnTo>
                      <a:pt x="66" y="330"/>
                    </a:lnTo>
                    <a:lnTo>
                      <a:pt x="66" y="324"/>
                    </a:lnTo>
                    <a:lnTo>
                      <a:pt x="60" y="318"/>
                    </a:lnTo>
                    <a:lnTo>
                      <a:pt x="60" y="312"/>
                    </a:lnTo>
                    <a:lnTo>
                      <a:pt x="54" y="306"/>
                    </a:lnTo>
                    <a:lnTo>
                      <a:pt x="54" y="300"/>
                    </a:lnTo>
                    <a:lnTo>
                      <a:pt x="54" y="294"/>
                    </a:lnTo>
                    <a:lnTo>
                      <a:pt x="48" y="288"/>
                    </a:lnTo>
                    <a:lnTo>
                      <a:pt x="48" y="294"/>
                    </a:lnTo>
                    <a:lnTo>
                      <a:pt x="48" y="288"/>
                    </a:lnTo>
                    <a:lnTo>
                      <a:pt x="48" y="282"/>
                    </a:lnTo>
                    <a:lnTo>
                      <a:pt x="48" y="276"/>
                    </a:lnTo>
                    <a:lnTo>
                      <a:pt x="42" y="276"/>
                    </a:lnTo>
                    <a:lnTo>
                      <a:pt x="42" y="270"/>
                    </a:lnTo>
                    <a:lnTo>
                      <a:pt x="42" y="264"/>
                    </a:lnTo>
                    <a:lnTo>
                      <a:pt x="36" y="258"/>
                    </a:lnTo>
                    <a:lnTo>
                      <a:pt x="36" y="252"/>
                    </a:lnTo>
                    <a:lnTo>
                      <a:pt x="36" y="246"/>
                    </a:lnTo>
                    <a:lnTo>
                      <a:pt x="30" y="240"/>
                    </a:lnTo>
                    <a:lnTo>
                      <a:pt x="36" y="240"/>
                    </a:lnTo>
                    <a:lnTo>
                      <a:pt x="30" y="240"/>
                    </a:lnTo>
                    <a:lnTo>
                      <a:pt x="30" y="234"/>
                    </a:lnTo>
                    <a:lnTo>
                      <a:pt x="30" y="228"/>
                    </a:lnTo>
                    <a:lnTo>
                      <a:pt x="24" y="228"/>
                    </a:lnTo>
                    <a:lnTo>
                      <a:pt x="24" y="222"/>
                    </a:lnTo>
                    <a:lnTo>
                      <a:pt x="24" y="216"/>
                    </a:lnTo>
                    <a:lnTo>
                      <a:pt x="18" y="216"/>
                    </a:lnTo>
                    <a:lnTo>
                      <a:pt x="18" y="210"/>
                    </a:lnTo>
                    <a:lnTo>
                      <a:pt x="18" y="204"/>
                    </a:lnTo>
                    <a:lnTo>
                      <a:pt x="12" y="198"/>
                    </a:lnTo>
                    <a:lnTo>
                      <a:pt x="12" y="192"/>
                    </a:lnTo>
                    <a:lnTo>
                      <a:pt x="6" y="192"/>
                    </a:lnTo>
                    <a:lnTo>
                      <a:pt x="6" y="186"/>
                    </a:lnTo>
                    <a:lnTo>
                      <a:pt x="6" y="180"/>
                    </a:lnTo>
                    <a:lnTo>
                      <a:pt x="0" y="180"/>
                    </a:lnTo>
                    <a:lnTo>
                      <a:pt x="0" y="174"/>
                    </a:lnTo>
                    <a:lnTo>
                      <a:pt x="0" y="168"/>
                    </a:lnTo>
                    <a:lnTo>
                      <a:pt x="6" y="168"/>
                    </a:lnTo>
                    <a:lnTo>
                      <a:pt x="12" y="162"/>
                    </a:lnTo>
                    <a:lnTo>
                      <a:pt x="12" y="168"/>
                    </a:lnTo>
                    <a:lnTo>
                      <a:pt x="18" y="168"/>
                    </a:lnTo>
                    <a:lnTo>
                      <a:pt x="24" y="168"/>
                    </a:lnTo>
                    <a:lnTo>
                      <a:pt x="24" y="162"/>
                    </a:lnTo>
                    <a:lnTo>
                      <a:pt x="30" y="162"/>
                    </a:lnTo>
                    <a:lnTo>
                      <a:pt x="36" y="162"/>
                    </a:lnTo>
                    <a:lnTo>
                      <a:pt x="36" y="168"/>
                    </a:lnTo>
                    <a:lnTo>
                      <a:pt x="42" y="168"/>
                    </a:lnTo>
                    <a:lnTo>
                      <a:pt x="42" y="174"/>
                    </a:lnTo>
                    <a:lnTo>
                      <a:pt x="48" y="180"/>
                    </a:lnTo>
                    <a:lnTo>
                      <a:pt x="48" y="186"/>
                    </a:lnTo>
                    <a:lnTo>
                      <a:pt x="54" y="186"/>
                    </a:lnTo>
                    <a:close/>
                    <a:moveTo>
                      <a:pt x="642" y="660"/>
                    </a:moveTo>
                    <a:lnTo>
                      <a:pt x="642" y="666"/>
                    </a:lnTo>
                    <a:lnTo>
                      <a:pt x="648" y="666"/>
                    </a:lnTo>
                    <a:lnTo>
                      <a:pt x="648" y="672"/>
                    </a:lnTo>
                    <a:lnTo>
                      <a:pt x="648" y="678"/>
                    </a:lnTo>
                    <a:lnTo>
                      <a:pt x="654" y="678"/>
                    </a:lnTo>
                    <a:lnTo>
                      <a:pt x="654" y="684"/>
                    </a:lnTo>
                    <a:lnTo>
                      <a:pt x="660" y="684"/>
                    </a:lnTo>
                    <a:lnTo>
                      <a:pt x="660" y="690"/>
                    </a:lnTo>
                    <a:lnTo>
                      <a:pt x="654" y="690"/>
                    </a:lnTo>
                    <a:lnTo>
                      <a:pt x="648" y="690"/>
                    </a:lnTo>
                    <a:lnTo>
                      <a:pt x="636" y="696"/>
                    </a:lnTo>
                    <a:lnTo>
                      <a:pt x="630" y="696"/>
                    </a:lnTo>
                    <a:lnTo>
                      <a:pt x="624" y="696"/>
                    </a:lnTo>
                    <a:lnTo>
                      <a:pt x="618" y="696"/>
                    </a:lnTo>
                    <a:lnTo>
                      <a:pt x="612" y="696"/>
                    </a:lnTo>
                    <a:lnTo>
                      <a:pt x="594" y="696"/>
                    </a:lnTo>
                    <a:lnTo>
                      <a:pt x="588" y="696"/>
                    </a:lnTo>
                    <a:lnTo>
                      <a:pt x="582" y="696"/>
                    </a:lnTo>
                    <a:lnTo>
                      <a:pt x="570" y="702"/>
                    </a:lnTo>
                    <a:lnTo>
                      <a:pt x="564" y="702"/>
                    </a:lnTo>
                    <a:lnTo>
                      <a:pt x="558" y="702"/>
                    </a:lnTo>
                    <a:lnTo>
                      <a:pt x="552" y="702"/>
                    </a:lnTo>
                    <a:lnTo>
                      <a:pt x="552" y="696"/>
                    </a:lnTo>
                    <a:lnTo>
                      <a:pt x="546" y="696"/>
                    </a:lnTo>
                    <a:lnTo>
                      <a:pt x="546" y="690"/>
                    </a:lnTo>
                    <a:lnTo>
                      <a:pt x="552" y="684"/>
                    </a:lnTo>
                    <a:lnTo>
                      <a:pt x="552" y="678"/>
                    </a:lnTo>
                    <a:lnTo>
                      <a:pt x="558" y="672"/>
                    </a:lnTo>
                    <a:lnTo>
                      <a:pt x="558" y="666"/>
                    </a:lnTo>
                    <a:lnTo>
                      <a:pt x="564" y="666"/>
                    </a:lnTo>
                    <a:lnTo>
                      <a:pt x="570" y="666"/>
                    </a:lnTo>
                    <a:lnTo>
                      <a:pt x="570" y="654"/>
                    </a:lnTo>
                    <a:lnTo>
                      <a:pt x="570" y="648"/>
                    </a:lnTo>
                    <a:lnTo>
                      <a:pt x="582" y="642"/>
                    </a:lnTo>
                    <a:lnTo>
                      <a:pt x="582" y="636"/>
                    </a:lnTo>
                    <a:lnTo>
                      <a:pt x="588" y="636"/>
                    </a:lnTo>
                    <a:lnTo>
                      <a:pt x="588" y="630"/>
                    </a:lnTo>
                    <a:lnTo>
                      <a:pt x="594" y="624"/>
                    </a:lnTo>
                    <a:lnTo>
                      <a:pt x="594" y="618"/>
                    </a:lnTo>
                    <a:lnTo>
                      <a:pt x="600" y="618"/>
                    </a:lnTo>
                    <a:lnTo>
                      <a:pt x="600" y="612"/>
                    </a:lnTo>
                    <a:lnTo>
                      <a:pt x="606" y="612"/>
                    </a:lnTo>
                    <a:lnTo>
                      <a:pt x="606" y="618"/>
                    </a:lnTo>
                    <a:lnTo>
                      <a:pt x="612" y="618"/>
                    </a:lnTo>
                    <a:lnTo>
                      <a:pt x="618" y="618"/>
                    </a:lnTo>
                    <a:lnTo>
                      <a:pt x="618" y="624"/>
                    </a:lnTo>
                    <a:lnTo>
                      <a:pt x="618" y="630"/>
                    </a:lnTo>
                    <a:lnTo>
                      <a:pt x="624" y="630"/>
                    </a:lnTo>
                    <a:lnTo>
                      <a:pt x="618" y="636"/>
                    </a:lnTo>
                    <a:lnTo>
                      <a:pt x="618" y="642"/>
                    </a:lnTo>
                    <a:lnTo>
                      <a:pt x="618" y="648"/>
                    </a:lnTo>
                    <a:lnTo>
                      <a:pt x="624" y="648"/>
                    </a:lnTo>
                    <a:lnTo>
                      <a:pt x="630" y="648"/>
                    </a:lnTo>
                    <a:lnTo>
                      <a:pt x="636" y="654"/>
                    </a:lnTo>
                    <a:lnTo>
                      <a:pt x="642" y="654"/>
                    </a:lnTo>
                    <a:lnTo>
                      <a:pt x="642" y="660"/>
                    </a:lnTo>
                    <a:close/>
                  </a:path>
                </a:pathLst>
              </a:custGeom>
              <a:solidFill>
                <a:srgbClr val="FF6600"/>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30" name="Freeform 6"/>
              <p:cNvSpPr>
                <a:spLocks noEditPoints="1"/>
              </p:cNvSpPr>
              <p:nvPr/>
            </p:nvSpPr>
            <p:spPr bwMode="gray">
              <a:xfrm>
                <a:off x="2179" y="3175"/>
                <a:ext cx="338" cy="400"/>
              </a:xfrm>
              <a:custGeom>
                <a:avLst/>
                <a:gdLst>
                  <a:gd name="T0" fmla="*/ 9 w 762"/>
                  <a:gd name="T1" fmla="*/ 58 h 900"/>
                  <a:gd name="T2" fmla="*/ 4 w 762"/>
                  <a:gd name="T3" fmla="*/ 56 h 900"/>
                  <a:gd name="T4" fmla="*/ 0 w 762"/>
                  <a:gd name="T5" fmla="*/ 49 h 900"/>
                  <a:gd name="T6" fmla="*/ 4 w 762"/>
                  <a:gd name="T7" fmla="*/ 36 h 900"/>
                  <a:gd name="T8" fmla="*/ 8 w 762"/>
                  <a:gd name="T9" fmla="*/ 28 h 900"/>
                  <a:gd name="T10" fmla="*/ 7 w 762"/>
                  <a:gd name="T11" fmla="*/ 13 h 900"/>
                  <a:gd name="T12" fmla="*/ 15 w 762"/>
                  <a:gd name="T13" fmla="*/ 0 h 900"/>
                  <a:gd name="T14" fmla="*/ 16 w 762"/>
                  <a:gd name="T15" fmla="*/ 13 h 900"/>
                  <a:gd name="T16" fmla="*/ 31 w 762"/>
                  <a:gd name="T17" fmla="*/ 28 h 900"/>
                  <a:gd name="T18" fmla="*/ 49 w 762"/>
                  <a:gd name="T19" fmla="*/ 33 h 900"/>
                  <a:gd name="T20" fmla="*/ 42 w 762"/>
                  <a:gd name="T21" fmla="*/ 48 h 900"/>
                  <a:gd name="T22" fmla="*/ 51 w 762"/>
                  <a:gd name="T23" fmla="*/ 48 h 900"/>
                  <a:gd name="T24" fmla="*/ 61 w 762"/>
                  <a:gd name="T25" fmla="*/ 51 h 900"/>
                  <a:gd name="T26" fmla="*/ 63 w 762"/>
                  <a:gd name="T27" fmla="*/ 60 h 900"/>
                  <a:gd name="T28" fmla="*/ 63 w 762"/>
                  <a:gd name="T29" fmla="*/ 66 h 900"/>
                  <a:gd name="T30" fmla="*/ 65 w 762"/>
                  <a:gd name="T31" fmla="*/ 69 h 900"/>
                  <a:gd name="T32" fmla="*/ 66 w 762"/>
                  <a:gd name="T33" fmla="*/ 72 h 900"/>
                  <a:gd name="T34" fmla="*/ 56 w 762"/>
                  <a:gd name="T35" fmla="*/ 73 h 900"/>
                  <a:gd name="T36" fmla="*/ 55 w 762"/>
                  <a:gd name="T37" fmla="*/ 69 h 900"/>
                  <a:gd name="T38" fmla="*/ 57 w 762"/>
                  <a:gd name="T39" fmla="*/ 67 h 900"/>
                  <a:gd name="T40" fmla="*/ 55 w 762"/>
                  <a:gd name="T41" fmla="*/ 65 h 900"/>
                  <a:gd name="T42" fmla="*/ 53 w 762"/>
                  <a:gd name="T43" fmla="*/ 68 h 900"/>
                  <a:gd name="T44" fmla="*/ 49 w 762"/>
                  <a:gd name="T45" fmla="*/ 68 h 900"/>
                  <a:gd name="T46" fmla="*/ 44 w 762"/>
                  <a:gd name="T47" fmla="*/ 63 h 900"/>
                  <a:gd name="T48" fmla="*/ 40 w 762"/>
                  <a:gd name="T49" fmla="*/ 59 h 900"/>
                  <a:gd name="T50" fmla="*/ 38 w 762"/>
                  <a:gd name="T51" fmla="*/ 57 h 900"/>
                  <a:gd name="T52" fmla="*/ 43 w 762"/>
                  <a:gd name="T53" fmla="*/ 62 h 900"/>
                  <a:gd name="T54" fmla="*/ 43 w 762"/>
                  <a:gd name="T55" fmla="*/ 66 h 900"/>
                  <a:gd name="T56" fmla="*/ 41 w 762"/>
                  <a:gd name="T57" fmla="*/ 71 h 900"/>
                  <a:gd name="T58" fmla="*/ 37 w 762"/>
                  <a:gd name="T59" fmla="*/ 69 h 900"/>
                  <a:gd name="T60" fmla="*/ 35 w 762"/>
                  <a:gd name="T61" fmla="*/ 64 h 900"/>
                  <a:gd name="T62" fmla="*/ 31 w 762"/>
                  <a:gd name="T63" fmla="*/ 57 h 900"/>
                  <a:gd name="T64" fmla="*/ 30 w 762"/>
                  <a:gd name="T65" fmla="*/ 62 h 900"/>
                  <a:gd name="T66" fmla="*/ 29 w 762"/>
                  <a:gd name="T67" fmla="*/ 61 h 900"/>
                  <a:gd name="T68" fmla="*/ 31 w 762"/>
                  <a:gd name="T69" fmla="*/ 66 h 900"/>
                  <a:gd name="T70" fmla="*/ 33 w 762"/>
                  <a:gd name="T71" fmla="*/ 72 h 900"/>
                  <a:gd name="T72" fmla="*/ 32 w 762"/>
                  <a:gd name="T73" fmla="*/ 76 h 900"/>
                  <a:gd name="T74" fmla="*/ 28 w 762"/>
                  <a:gd name="T75" fmla="*/ 75 h 900"/>
                  <a:gd name="T76" fmla="*/ 24 w 762"/>
                  <a:gd name="T77" fmla="*/ 69 h 900"/>
                  <a:gd name="T78" fmla="*/ 24 w 762"/>
                  <a:gd name="T79" fmla="*/ 62 h 900"/>
                  <a:gd name="T80" fmla="*/ 23 w 762"/>
                  <a:gd name="T81" fmla="*/ 62 h 900"/>
                  <a:gd name="T82" fmla="*/ 23 w 762"/>
                  <a:gd name="T83" fmla="*/ 68 h 900"/>
                  <a:gd name="T84" fmla="*/ 25 w 762"/>
                  <a:gd name="T85" fmla="*/ 77 h 900"/>
                  <a:gd name="T86" fmla="*/ 17 w 762"/>
                  <a:gd name="T87" fmla="*/ 74 h 900"/>
                  <a:gd name="T88" fmla="*/ 17 w 762"/>
                  <a:gd name="T89" fmla="*/ 67 h 900"/>
                  <a:gd name="T90" fmla="*/ 16 w 762"/>
                  <a:gd name="T91" fmla="*/ 67 h 900"/>
                  <a:gd name="T92" fmla="*/ 15 w 762"/>
                  <a:gd name="T93" fmla="*/ 71 h 900"/>
                  <a:gd name="T94" fmla="*/ 12 w 762"/>
                  <a:gd name="T95" fmla="*/ 68 h 900"/>
                  <a:gd name="T96" fmla="*/ 15 w 762"/>
                  <a:gd name="T97" fmla="*/ 72 h 900"/>
                  <a:gd name="T98" fmla="*/ 17 w 762"/>
                  <a:gd name="T99" fmla="*/ 77 h 900"/>
                  <a:gd name="T100" fmla="*/ 11 w 762"/>
                  <a:gd name="T101" fmla="*/ 77 h 900"/>
                  <a:gd name="T102" fmla="*/ 10 w 762"/>
                  <a:gd name="T103" fmla="*/ 69 h 900"/>
                  <a:gd name="T104" fmla="*/ 11 w 762"/>
                  <a:gd name="T105" fmla="*/ 72 h 900"/>
                  <a:gd name="T106" fmla="*/ 9 w 762"/>
                  <a:gd name="T107" fmla="*/ 78 h 900"/>
                  <a:gd name="T108" fmla="*/ 43 w 762"/>
                  <a:gd name="T109" fmla="*/ 71 h 900"/>
                  <a:gd name="T110" fmla="*/ 51 w 762"/>
                  <a:gd name="T111" fmla="*/ 69 h 900"/>
                  <a:gd name="T112" fmla="*/ 43 w 762"/>
                  <a:gd name="T113" fmla="*/ 76 h 900"/>
                  <a:gd name="T114" fmla="*/ 36 w 762"/>
                  <a:gd name="T115" fmla="*/ 65 h 900"/>
                  <a:gd name="T116" fmla="*/ 38 w 762"/>
                  <a:gd name="T117" fmla="*/ 72 h 900"/>
                  <a:gd name="T118" fmla="*/ 34 w 762"/>
                  <a:gd name="T119" fmla="*/ 69 h 900"/>
                  <a:gd name="T120" fmla="*/ 29 w 762"/>
                  <a:gd name="T121" fmla="*/ 64 h 900"/>
                  <a:gd name="T122" fmla="*/ 32 w 762"/>
                  <a:gd name="T123" fmla="*/ 66 h 9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2"/>
                  <a:gd name="T187" fmla="*/ 0 h 900"/>
                  <a:gd name="T188" fmla="*/ 762 w 762"/>
                  <a:gd name="T189" fmla="*/ 900 h 9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2" h="900">
                    <a:moveTo>
                      <a:pt x="90" y="768"/>
                    </a:moveTo>
                    <a:lnTo>
                      <a:pt x="102" y="756"/>
                    </a:lnTo>
                    <a:lnTo>
                      <a:pt x="102" y="750"/>
                    </a:lnTo>
                    <a:lnTo>
                      <a:pt x="90" y="744"/>
                    </a:lnTo>
                    <a:lnTo>
                      <a:pt x="84" y="738"/>
                    </a:lnTo>
                    <a:lnTo>
                      <a:pt x="90" y="726"/>
                    </a:lnTo>
                    <a:lnTo>
                      <a:pt x="84" y="720"/>
                    </a:lnTo>
                    <a:lnTo>
                      <a:pt x="78" y="720"/>
                    </a:lnTo>
                    <a:lnTo>
                      <a:pt x="78" y="708"/>
                    </a:lnTo>
                    <a:lnTo>
                      <a:pt x="78" y="702"/>
                    </a:lnTo>
                    <a:lnTo>
                      <a:pt x="72" y="702"/>
                    </a:lnTo>
                    <a:lnTo>
                      <a:pt x="72" y="696"/>
                    </a:lnTo>
                    <a:lnTo>
                      <a:pt x="84" y="684"/>
                    </a:lnTo>
                    <a:lnTo>
                      <a:pt x="96" y="672"/>
                    </a:lnTo>
                    <a:lnTo>
                      <a:pt x="108" y="666"/>
                    </a:lnTo>
                    <a:lnTo>
                      <a:pt x="102" y="666"/>
                    </a:lnTo>
                    <a:lnTo>
                      <a:pt x="102" y="660"/>
                    </a:lnTo>
                    <a:lnTo>
                      <a:pt x="102" y="654"/>
                    </a:lnTo>
                    <a:lnTo>
                      <a:pt x="108" y="654"/>
                    </a:lnTo>
                    <a:lnTo>
                      <a:pt x="114" y="648"/>
                    </a:lnTo>
                    <a:lnTo>
                      <a:pt x="120" y="642"/>
                    </a:lnTo>
                    <a:lnTo>
                      <a:pt x="120" y="636"/>
                    </a:lnTo>
                    <a:lnTo>
                      <a:pt x="132" y="630"/>
                    </a:lnTo>
                    <a:lnTo>
                      <a:pt x="132" y="624"/>
                    </a:lnTo>
                    <a:lnTo>
                      <a:pt x="114" y="618"/>
                    </a:lnTo>
                    <a:lnTo>
                      <a:pt x="102" y="618"/>
                    </a:lnTo>
                    <a:lnTo>
                      <a:pt x="90" y="618"/>
                    </a:lnTo>
                    <a:lnTo>
                      <a:pt x="78" y="624"/>
                    </a:lnTo>
                    <a:lnTo>
                      <a:pt x="72" y="630"/>
                    </a:lnTo>
                    <a:lnTo>
                      <a:pt x="54" y="642"/>
                    </a:lnTo>
                    <a:lnTo>
                      <a:pt x="42" y="642"/>
                    </a:lnTo>
                    <a:lnTo>
                      <a:pt x="36" y="642"/>
                    </a:lnTo>
                    <a:lnTo>
                      <a:pt x="42" y="642"/>
                    </a:lnTo>
                    <a:lnTo>
                      <a:pt x="42" y="636"/>
                    </a:lnTo>
                    <a:lnTo>
                      <a:pt x="36" y="636"/>
                    </a:lnTo>
                    <a:lnTo>
                      <a:pt x="30" y="642"/>
                    </a:lnTo>
                    <a:lnTo>
                      <a:pt x="30" y="636"/>
                    </a:lnTo>
                    <a:lnTo>
                      <a:pt x="30" y="630"/>
                    </a:lnTo>
                    <a:lnTo>
                      <a:pt x="24" y="630"/>
                    </a:lnTo>
                    <a:lnTo>
                      <a:pt x="30" y="624"/>
                    </a:lnTo>
                    <a:lnTo>
                      <a:pt x="30" y="618"/>
                    </a:lnTo>
                    <a:lnTo>
                      <a:pt x="30" y="612"/>
                    </a:lnTo>
                    <a:lnTo>
                      <a:pt x="36" y="612"/>
                    </a:lnTo>
                    <a:lnTo>
                      <a:pt x="36" y="606"/>
                    </a:lnTo>
                    <a:lnTo>
                      <a:pt x="30" y="606"/>
                    </a:lnTo>
                    <a:lnTo>
                      <a:pt x="24" y="612"/>
                    </a:lnTo>
                    <a:lnTo>
                      <a:pt x="18" y="606"/>
                    </a:lnTo>
                    <a:lnTo>
                      <a:pt x="12" y="594"/>
                    </a:lnTo>
                    <a:lnTo>
                      <a:pt x="6" y="582"/>
                    </a:lnTo>
                    <a:lnTo>
                      <a:pt x="6" y="570"/>
                    </a:lnTo>
                    <a:lnTo>
                      <a:pt x="0" y="558"/>
                    </a:lnTo>
                    <a:lnTo>
                      <a:pt x="6" y="552"/>
                    </a:lnTo>
                    <a:lnTo>
                      <a:pt x="6" y="534"/>
                    </a:lnTo>
                    <a:lnTo>
                      <a:pt x="18" y="516"/>
                    </a:lnTo>
                    <a:lnTo>
                      <a:pt x="30" y="504"/>
                    </a:lnTo>
                    <a:lnTo>
                      <a:pt x="30" y="492"/>
                    </a:lnTo>
                    <a:lnTo>
                      <a:pt x="24" y="480"/>
                    </a:lnTo>
                    <a:lnTo>
                      <a:pt x="12" y="480"/>
                    </a:lnTo>
                    <a:lnTo>
                      <a:pt x="18" y="474"/>
                    </a:lnTo>
                    <a:lnTo>
                      <a:pt x="18" y="468"/>
                    </a:lnTo>
                    <a:lnTo>
                      <a:pt x="18" y="456"/>
                    </a:lnTo>
                    <a:lnTo>
                      <a:pt x="24" y="450"/>
                    </a:lnTo>
                    <a:lnTo>
                      <a:pt x="24" y="444"/>
                    </a:lnTo>
                    <a:lnTo>
                      <a:pt x="30" y="438"/>
                    </a:lnTo>
                    <a:lnTo>
                      <a:pt x="30" y="432"/>
                    </a:lnTo>
                    <a:lnTo>
                      <a:pt x="30" y="426"/>
                    </a:lnTo>
                    <a:lnTo>
                      <a:pt x="42" y="420"/>
                    </a:lnTo>
                    <a:lnTo>
                      <a:pt x="42" y="414"/>
                    </a:lnTo>
                    <a:lnTo>
                      <a:pt x="54" y="408"/>
                    </a:lnTo>
                    <a:lnTo>
                      <a:pt x="54" y="396"/>
                    </a:lnTo>
                    <a:lnTo>
                      <a:pt x="54" y="384"/>
                    </a:lnTo>
                    <a:lnTo>
                      <a:pt x="60" y="378"/>
                    </a:lnTo>
                    <a:lnTo>
                      <a:pt x="66" y="378"/>
                    </a:lnTo>
                    <a:lnTo>
                      <a:pt x="66" y="372"/>
                    </a:lnTo>
                    <a:lnTo>
                      <a:pt x="60" y="366"/>
                    </a:lnTo>
                    <a:lnTo>
                      <a:pt x="60" y="360"/>
                    </a:lnTo>
                    <a:lnTo>
                      <a:pt x="66" y="360"/>
                    </a:lnTo>
                    <a:lnTo>
                      <a:pt x="72" y="354"/>
                    </a:lnTo>
                    <a:lnTo>
                      <a:pt x="78" y="354"/>
                    </a:lnTo>
                    <a:lnTo>
                      <a:pt x="84" y="348"/>
                    </a:lnTo>
                    <a:lnTo>
                      <a:pt x="96" y="348"/>
                    </a:lnTo>
                    <a:lnTo>
                      <a:pt x="96" y="342"/>
                    </a:lnTo>
                    <a:lnTo>
                      <a:pt x="96" y="336"/>
                    </a:lnTo>
                    <a:lnTo>
                      <a:pt x="96" y="330"/>
                    </a:lnTo>
                    <a:lnTo>
                      <a:pt x="96" y="324"/>
                    </a:lnTo>
                    <a:lnTo>
                      <a:pt x="102" y="318"/>
                    </a:lnTo>
                    <a:lnTo>
                      <a:pt x="108" y="312"/>
                    </a:lnTo>
                    <a:lnTo>
                      <a:pt x="96" y="306"/>
                    </a:lnTo>
                    <a:lnTo>
                      <a:pt x="84" y="288"/>
                    </a:lnTo>
                    <a:lnTo>
                      <a:pt x="108" y="258"/>
                    </a:lnTo>
                    <a:lnTo>
                      <a:pt x="102" y="222"/>
                    </a:lnTo>
                    <a:lnTo>
                      <a:pt x="84" y="222"/>
                    </a:lnTo>
                    <a:lnTo>
                      <a:pt x="54" y="216"/>
                    </a:lnTo>
                    <a:lnTo>
                      <a:pt x="54" y="204"/>
                    </a:lnTo>
                    <a:lnTo>
                      <a:pt x="54" y="198"/>
                    </a:lnTo>
                    <a:lnTo>
                      <a:pt x="60" y="192"/>
                    </a:lnTo>
                    <a:lnTo>
                      <a:pt x="72" y="192"/>
                    </a:lnTo>
                    <a:lnTo>
                      <a:pt x="84" y="186"/>
                    </a:lnTo>
                    <a:lnTo>
                      <a:pt x="90" y="186"/>
                    </a:lnTo>
                    <a:lnTo>
                      <a:pt x="90" y="174"/>
                    </a:lnTo>
                    <a:lnTo>
                      <a:pt x="84" y="162"/>
                    </a:lnTo>
                    <a:lnTo>
                      <a:pt x="84" y="150"/>
                    </a:lnTo>
                    <a:lnTo>
                      <a:pt x="84" y="126"/>
                    </a:lnTo>
                    <a:lnTo>
                      <a:pt x="84" y="114"/>
                    </a:lnTo>
                    <a:lnTo>
                      <a:pt x="90" y="102"/>
                    </a:lnTo>
                    <a:lnTo>
                      <a:pt x="96" y="96"/>
                    </a:lnTo>
                    <a:lnTo>
                      <a:pt x="108" y="96"/>
                    </a:lnTo>
                    <a:lnTo>
                      <a:pt x="120" y="90"/>
                    </a:lnTo>
                    <a:lnTo>
                      <a:pt x="126" y="78"/>
                    </a:lnTo>
                    <a:lnTo>
                      <a:pt x="138" y="66"/>
                    </a:lnTo>
                    <a:lnTo>
                      <a:pt x="138" y="48"/>
                    </a:lnTo>
                    <a:lnTo>
                      <a:pt x="138" y="42"/>
                    </a:lnTo>
                    <a:lnTo>
                      <a:pt x="126" y="30"/>
                    </a:lnTo>
                    <a:lnTo>
                      <a:pt x="120" y="18"/>
                    </a:lnTo>
                    <a:lnTo>
                      <a:pt x="132" y="12"/>
                    </a:lnTo>
                    <a:lnTo>
                      <a:pt x="144" y="0"/>
                    </a:lnTo>
                    <a:lnTo>
                      <a:pt x="150" y="6"/>
                    </a:lnTo>
                    <a:lnTo>
                      <a:pt x="162" y="6"/>
                    </a:lnTo>
                    <a:lnTo>
                      <a:pt x="174" y="6"/>
                    </a:lnTo>
                    <a:lnTo>
                      <a:pt x="168" y="54"/>
                    </a:lnTo>
                    <a:lnTo>
                      <a:pt x="162" y="48"/>
                    </a:lnTo>
                    <a:lnTo>
                      <a:pt x="156" y="48"/>
                    </a:lnTo>
                    <a:lnTo>
                      <a:pt x="156" y="54"/>
                    </a:lnTo>
                    <a:lnTo>
                      <a:pt x="162" y="54"/>
                    </a:lnTo>
                    <a:lnTo>
                      <a:pt x="162" y="60"/>
                    </a:lnTo>
                    <a:lnTo>
                      <a:pt x="168" y="60"/>
                    </a:lnTo>
                    <a:lnTo>
                      <a:pt x="174" y="60"/>
                    </a:lnTo>
                    <a:lnTo>
                      <a:pt x="168" y="66"/>
                    </a:lnTo>
                    <a:lnTo>
                      <a:pt x="174" y="66"/>
                    </a:lnTo>
                    <a:lnTo>
                      <a:pt x="174" y="72"/>
                    </a:lnTo>
                    <a:lnTo>
                      <a:pt x="174" y="78"/>
                    </a:lnTo>
                    <a:lnTo>
                      <a:pt x="168" y="72"/>
                    </a:lnTo>
                    <a:lnTo>
                      <a:pt x="156" y="150"/>
                    </a:lnTo>
                    <a:lnTo>
                      <a:pt x="168" y="144"/>
                    </a:lnTo>
                    <a:lnTo>
                      <a:pt x="180" y="150"/>
                    </a:lnTo>
                    <a:lnTo>
                      <a:pt x="186" y="150"/>
                    </a:lnTo>
                    <a:lnTo>
                      <a:pt x="186" y="144"/>
                    </a:lnTo>
                    <a:lnTo>
                      <a:pt x="192" y="150"/>
                    </a:lnTo>
                    <a:lnTo>
                      <a:pt x="222" y="150"/>
                    </a:lnTo>
                    <a:lnTo>
                      <a:pt x="222" y="168"/>
                    </a:lnTo>
                    <a:lnTo>
                      <a:pt x="222" y="186"/>
                    </a:lnTo>
                    <a:lnTo>
                      <a:pt x="234" y="198"/>
                    </a:lnTo>
                    <a:lnTo>
                      <a:pt x="234" y="234"/>
                    </a:lnTo>
                    <a:lnTo>
                      <a:pt x="228" y="270"/>
                    </a:lnTo>
                    <a:lnTo>
                      <a:pt x="246" y="282"/>
                    </a:lnTo>
                    <a:lnTo>
                      <a:pt x="258" y="294"/>
                    </a:lnTo>
                    <a:lnTo>
                      <a:pt x="270" y="300"/>
                    </a:lnTo>
                    <a:lnTo>
                      <a:pt x="294" y="300"/>
                    </a:lnTo>
                    <a:lnTo>
                      <a:pt x="288" y="306"/>
                    </a:lnTo>
                    <a:lnTo>
                      <a:pt x="300" y="312"/>
                    </a:lnTo>
                    <a:lnTo>
                      <a:pt x="306" y="318"/>
                    </a:lnTo>
                    <a:lnTo>
                      <a:pt x="324" y="324"/>
                    </a:lnTo>
                    <a:lnTo>
                      <a:pt x="354" y="318"/>
                    </a:lnTo>
                    <a:lnTo>
                      <a:pt x="354" y="312"/>
                    </a:lnTo>
                    <a:lnTo>
                      <a:pt x="366" y="312"/>
                    </a:lnTo>
                    <a:lnTo>
                      <a:pt x="384" y="312"/>
                    </a:lnTo>
                    <a:lnTo>
                      <a:pt x="390" y="306"/>
                    </a:lnTo>
                    <a:lnTo>
                      <a:pt x="396" y="306"/>
                    </a:lnTo>
                    <a:lnTo>
                      <a:pt x="408" y="306"/>
                    </a:lnTo>
                    <a:lnTo>
                      <a:pt x="426" y="312"/>
                    </a:lnTo>
                    <a:lnTo>
                      <a:pt x="456" y="324"/>
                    </a:lnTo>
                    <a:lnTo>
                      <a:pt x="504" y="330"/>
                    </a:lnTo>
                    <a:lnTo>
                      <a:pt x="510" y="336"/>
                    </a:lnTo>
                    <a:lnTo>
                      <a:pt x="534" y="336"/>
                    </a:lnTo>
                    <a:lnTo>
                      <a:pt x="540" y="336"/>
                    </a:lnTo>
                    <a:lnTo>
                      <a:pt x="546" y="324"/>
                    </a:lnTo>
                    <a:lnTo>
                      <a:pt x="558" y="330"/>
                    </a:lnTo>
                    <a:lnTo>
                      <a:pt x="564" y="330"/>
                    </a:lnTo>
                    <a:lnTo>
                      <a:pt x="570" y="354"/>
                    </a:lnTo>
                    <a:lnTo>
                      <a:pt x="564" y="378"/>
                    </a:lnTo>
                    <a:lnTo>
                      <a:pt x="558" y="396"/>
                    </a:lnTo>
                    <a:lnTo>
                      <a:pt x="546" y="414"/>
                    </a:lnTo>
                    <a:lnTo>
                      <a:pt x="546" y="438"/>
                    </a:lnTo>
                    <a:lnTo>
                      <a:pt x="540" y="456"/>
                    </a:lnTo>
                    <a:lnTo>
                      <a:pt x="540" y="474"/>
                    </a:lnTo>
                    <a:lnTo>
                      <a:pt x="528" y="480"/>
                    </a:lnTo>
                    <a:lnTo>
                      <a:pt x="522" y="492"/>
                    </a:lnTo>
                    <a:lnTo>
                      <a:pt x="504" y="498"/>
                    </a:lnTo>
                    <a:lnTo>
                      <a:pt x="498" y="498"/>
                    </a:lnTo>
                    <a:lnTo>
                      <a:pt x="492" y="504"/>
                    </a:lnTo>
                    <a:lnTo>
                      <a:pt x="486" y="510"/>
                    </a:lnTo>
                    <a:lnTo>
                      <a:pt x="480" y="510"/>
                    </a:lnTo>
                    <a:lnTo>
                      <a:pt x="480" y="516"/>
                    </a:lnTo>
                    <a:lnTo>
                      <a:pt x="474" y="522"/>
                    </a:lnTo>
                    <a:lnTo>
                      <a:pt x="474" y="528"/>
                    </a:lnTo>
                    <a:lnTo>
                      <a:pt x="474" y="534"/>
                    </a:lnTo>
                    <a:lnTo>
                      <a:pt x="480" y="540"/>
                    </a:lnTo>
                    <a:lnTo>
                      <a:pt x="492" y="540"/>
                    </a:lnTo>
                    <a:lnTo>
                      <a:pt x="498" y="546"/>
                    </a:lnTo>
                    <a:lnTo>
                      <a:pt x="504" y="552"/>
                    </a:lnTo>
                    <a:lnTo>
                      <a:pt x="510" y="552"/>
                    </a:lnTo>
                    <a:lnTo>
                      <a:pt x="516" y="558"/>
                    </a:lnTo>
                    <a:lnTo>
                      <a:pt x="528" y="558"/>
                    </a:lnTo>
                    <a:lnTo>
                      <a:pt x="534" y="552"/>
                    </a:lnTo>
                    <a:lnTo>
                      <a:pt x="540" y="552"/>
                    </a:lnTo>
                    <a:lnTo>
                      <a:pt x="546" y="552"/>
                    </a:lnTo>
                    <a:lnTo>
                      <a:pt x="558" y="546"/>
                    </a:lnTo>
                    <a:lnTo>
                      <a:pt x="564" y="540"/>
                    </a:lnTo>
                    <a:lnTo>
                      <a:pt x="564" y="546"/>
                    </a:lnTo>
                    <a:lnTo>
                      <a:pt x="570" y="546"/>
                    </a:lnTo>
                    <a:lnTo>
                      <a:pt x="570" y="540"/>
                    </a:lnTo>
                    <a:lnTo>
                      <a:pt x="570" y="546"/>
                    </a:lnTo>
                    <a:lnTo>
                      <a:pt x="576" y="546"/>
                    </a:lnTo>
                    <a:lnTo>
                      <a:pt x="582" y="546"/>
                    </a:lnTo>
                    <a:lnTo>
                      <a:pt x="588" y="540"/>
                    </a:lnTo>
                    <a:lnTo>
                      <a:pt x="594" y="546"/>
                    </a:lnTo>
                    <a:lnTo>
                      <a:pt x="606" y="546"/>
                    </a:lnTo>
                    <a:lnTo>
                      <a:pt x="612" y="546"/>
                    </a:lnTo>
                    <a:lnTo>
                      <a:pt x="612" y="552"/>
                    </a:lnTo>
                    <a:lnTo>
                      <a:pt x="618" y="552"/>
                    </a:lnTo>
                    <a:lnTo>
                      <a:pt x="624" y="552"/>
                    </a:lnTo>
                    <a:lnTo>
                      <a:pt x="630" y="552"/>
                    </a:lnTo>
                    <a:lnTo>
                      <a:pt x="648" y="546"/>
                    </a:lnTo>
                    <a:lnTo>
                      <a:pt x="654" y="546"/>
                    </a:lnTo>
                    <a:lnTo>
                      <a:pt x="654" y="552"/>
                    </a:lnTo>
                    <a:lnTo>
                      <a:pt x="660" y="558"/>
                    </a:lnTo>
                    <a:lnTo>
                      <a:pt x="666" y="564"/>
                    </a:lnTo>
                    <a:lnTo>
                      <a:pt x="672" y="564"/>
                    </a:lnTo>
                    <a:lnTo>
                      <a:pt x="678" y="564"/>
                    </a:lnTo>
                    <a:lnTo>
                      <a:pt x="696" y="576"/>
                    </a:lnTo>
                    <a:lnTo>
                      <a:pt x="696" y="582"/>
                    </a:lnTo>
                    <a:lnTo>
                      <a:pt x="708" y="588"/>
                    </a:lnTo>
                    <a:lnTo>
                      <a:pt x="708" y="594"/>
                    </a:lnTo>
                    <a:lnTo>
                      <a:pt x="720" y="606"/>
                    </a:lnTo>
                    <a:lnTo>
                      <a:pt x="720" y="618"/>
                    </a:lnTo>
                    <a:lnTo>
                      <a:pt x="720" y="624"/>
                    </a:lnTo>
                    <a:lnTo>
                      <a:pt x="726" y="630"/>
                    </a:lnTo>
                    <a:lnTo>
                      <a:pt x="732" y="636"/>
                    </a:lnTo>
                    <a:lnTo>
                      <a:pt x="732" y="642"/>
                    </a:lnTo>
                    <a:lnTo>
                      <a:pt x="732" y="648"/>
                    </a:lnTo>
                    <a:lnTo>
                      <a:pt x="726" y="654"/>
                    </a:lnTo>
                    <a:lnTo>
                      <a:pt x="720" y="660"/>
                    </a:lnTo>
                    <a:lnTo>
                      <a:pt x="714" y="666"/>
                    </a:lnTo>
                    <a:lnTo>
                      <a:pt x="714" y="672"/>
                    </a:lnTo>
                    <a:lnTo>
                      <a:pt x="714" y="678"/>
                    </a:lnTo>
                    <a:lnTo>
                      <a:pt x="720" y="678"/>
                    </a:lnTo>
                    <a:lnTo>
                      <a:pt x="720" y="684"/>
                    </a:lnTo>
                    <a:lnTo>
                      <a:pt x="714" y="690"/>
                    </a:lnTo>
                    <a:lnTo>
                      <a:pt x="714" y="696"/>
                    </a:lnTo>
                    <a:lnTo>
                      <a:pt x="714" y="702"/>
                    </a:lnTo>
                    <a:lnTo>
                      <a:pt x="714" y="708"/>
                    </a:lnTo>
                    <a:lnTo>
                      <a:pt x="720" y="708"/>
                    </a:lnTo>
                    <a:lnTo>
                      <a:pt x="720" y="720"/>
                    </a:lnTo>
                    <a:lnTo>
                      <a:pt x="720" y="726"/>
                    </a:lnTo>
                    <a:lnTo>
                      <a:pt x="726" y="726"/>
                    </a:lnTo>
                    <a:lnTo>
                      <a:pt x="726" y="732"/>
                    </a:lnTo>
                    <a:lnTo>
                      <a:pt x="732" y="732"/>
                    </a:lnTo>
                    <a:lnTo>
                      <a:pt x="732" y="738"/>
                    </a:lnTo>
                    <a:lnTo>
                      <a:pt x="726" y="738"/>
                    </a:lnTo>
                    <a:lnTo>
                      <a:pt x="720" y="738"/>
                    </a:lnTo>
                    <a:lnTo>
                      <a:pt x="720" y="744"/>
                    </a:lnTo>
                    <a:lnTo>
                      <a:pt x="720" y="750"/>
                    </a:lnTo>
                    <a:lnTo>
                      <a:pt x="714" y="750"/>
                    </a:lnTo>
                    <a:lnTo>
                      <a:pt x="714" y="756"/>
                    </a:lnTo>
                    <a:lnTo>
                      <a:pt x="720" y="756"/>
                    </a:lnTo>
                    <a:lnTo>
                      <a:pt x="714" y="762"/>
                    </a:lnTo>
                    <a:lnTo>
                      <a:pt x="720" y="762"/>
                    </a:lnTo>
                    <a:lnTo>
                      <a:pt x="726" y="768"/>
                    </a:lnTo>
                    <a:lnTo>
                      <a:pt x="726" y="774"/>
                    </a:lnTo>
                    <a:lnTo>
                      <a:pt x="732" y="774"/>
                    </a:lnTo>
                    <a:lnTo>
                      <a:pt x="732" y="780"/>
                    </a:lnTo>
                    <a:lnTo>
                      <a:pt x="726" y="780"/>
                    </a:lnTo>
                    <a:lnTo>
                      <a:pt x="726" y="786"/>
                    </a:lnTo>
                    <a:lnTo>
                      <a:pt x="720" y="786"/>
                    </a:lnTo>
                    <a:lnTo>
                      <a:pt x="726" y="786"/>
                    </a:lnTo>
                    <a:lnTo>
                      <a:pt x="732" y="780"/>
                    </a:lnTo>
                    <a:lnTo>
                      <a:pt x="738" y="780"/>
                    </a:lnTo>
                    <a:lnTo>
                      <a:pt x="744" y="780"/>
                    </a:lnTo>
                    <a:lnTo>
                      <a:pt x="744" y="786"/>
                    </a:lnTo>
                    <a:lnTo>
                      <a:pt x="750" y="786"/>
                    </a:lnTo>
                    <a:lnTo>
                      <a:pt x="744" y="786"/>
                    </a:lnTo>
                    <a:lnTo>
                      <a:pt x="744" y="792"/>
                    </a:lnTo>
                    <a:lnTo>
                      <a:pt x="744" y="786"/>
                    </a:lnTo>
                    <a:lnTo>
                      <a:pt x="738" y="792"/>
                    </a:lnTo>
                    <a:lnTo>
                      <a:pt x="744" y="792"/>
                    </a:lnTo>
                    <a:lnTo>
                      <a:pt x="750" y="792"/>
                    </a:lnTo>
                    <a:lnTo>
                      <a:pt x="750" y="786"/>
                    </a:lnTo>
                    <a:lnTo>
                      <a:pt x="756" y="786"/>
                    </a:lnTo>
                    <a:lnTo>
                      <a:pt x="756" y="792"/>
                    </a:lnTo>
                    <a:lnTo>
                      <a:pt x="762" y="792"/>
                    </a:lnTo>
                    <a:lnTo>
                      <a:pt x="756" y="798"/>
                    </a:lnTo>
                    <a:lnTo>
                      <a:pt x="756" y="804"/>
                    </a:lnTo>
                    <a:lnTo>
                      <a:pt x="756" y="810"/>
                    </a:lnTo>
                    <a:lnTo>
                      <a:pt x="750" y="810"/>
                    </a:lnTo>
                    <a:lnTo>
                      <a:pt x="756" y="810"/>
                    </a:lnTo>
                    <a:lnTo>
                      <a:pt x="756" y="804"/>
                    </a:lnTo>
                    <a:lnTo>
                      <a:pt x="756" y="810"/>
                    </a:lnTo>
                    <a:lnTo>
                      <a:pt x="756" y="816"/>
                    </a:lnTo>
                    <a:lnTo>
                      <a:pt x="750" y="816"/>
                    </a:lnTo>
                    <a:lnTo>
                      <a:pt x="738" y="810"/>
                    </a:lnTo>
                    <a:lnTo>
                      <a:pt x="732" y="810"/>
                    </a:lnTo>
                    <a:lnTo>
                      <a:pt x="732" y="816"/>
                    </a:lnTo>
                    <a:lnTo>
                      <a:pt x="726" y="810"/>
                    </a:lnTo>
                    <a:lnTo>
                      <a:pt x="714" y="816"/>
                    </a:lnTo>
                    <a:lnTo>
                      <a:pt x="708" y="816"/>
                    </a:lnTo>
                    <a:lnTo>
                      <a:pt x="702" y="816"/>
                    </a:lnTo>
                    <a:lnTo>
                      <a:pt x="696" y="816"/>
                    </a:lnTo>
                    <a:lnTo>
                      <a:pt x="690" y="822"/>
                    </a:lnTo>
                    <a:lnTo>
                      <a:pt x="684" y="822"/>
                    </a:lnTo>
                    <a:lnTo>
                      <a:pt x="678" y="822"/>
                    </a:lnTo>
                    <a:lnTo>
                      <a:pt x="672" y="822"/>
                    </a:lnTo>
                    <a:lnTo>
                      <a:pt x="666" y="822"/>
                    </a:lnTo>
                    <a:lnTo>
                      <a:pt x="666" y="828"/>
                    </a:lnTo>
                    <a:lnTo>
                      <a:pt x="654" y="828"/>
                    </a:lnTo>
                    <a:lnTo>
                      <a:pt x="648" y="828"/>
                    </a:lnTo>
                    <a:lnTo>
                      <a:pt x="642" y="828"/>
                    </a:lnTo>
                    <a:lnTo>
                      <a:pt x="630" y="828"/>
                    </a:lnTo>
                    <a:lnTo>
                      <a:pt x="624" y="822"/>
                    </a:lnTo>
                    <a:lnTo>
                      <a:pt x="618" y="822"/>
                    </a:lnTo>
                    <a:lnTo>
                      <a:pt x="612" y="822"/>
                    </a:lnTo>
                    <a:lnTo>
                      <a:pt x="606" y="822"/>
                    </a:lnTo>
                    <a:lnTo>
                      <a:pt x="600" y="822"/>
                    </a:lnTo>
                    <a:lnTo>
                      <a:pt x="594" y="822"/>
                    </a:lnTo>
                    <a:lnTo>
                      <a:pt x="594" y="816"/>
                    </a:lnTo>
                    <a:lnTo>
                      <a:pt x="594" y="810"/>
                    </a:lnTo>
                    <a:lnTo>
                      <a:pt x="600" y="804"/>
                    </a:lnTo>
                    <a:lnTo>
                      <a:pt x="600" y="798"/>
                    </a:lnTo>
                    <a:lnTo>
                      <a:pt x="600" y="792"/>
                    </a:lnTo>
                    <a:lnTo>
                      <a:pt x="606" y="792"/>
                    </a:lnTo>
                    <a:lnTo>
                      <a:pt x="612" y="792"/>
                    </a:lnTo>
                    <a:lnTo>
                      <a:pt x="612" y="786"/>
                    </a:lnTo>
                    <a:lnTo>
                      <a:pt x="618" y="786"/>
                    </a:lnTo>
                    <a:lnTo>
                      <a:pt x="624" y="786"/>
                    </a:lnTo>
                    <a:lnTo>
                      <a:pt x="624" y="780"/>
                    </a:lnTo>
                    <a:lnTo>
                      <a:pt x="630" y="780"/>
                    </a:lnTo>
                    <a:lnTo>
                      <a:pt x="630" y="774"/>
                    </a:lnTo>
                    <a:lnTo>
                      <a:pt x="636" y="774"/>
                    </a:lnTo>
                    <a:lnTo>
                      <a:pt x="642" y="780"/>
                    </a:lnTo>
                    <a:lnTo>
                      <a:pt x="642" y="786"/>
                    </a:lnTo>
                    <a:lnTo>
                      <a:pt x="642" y="792"/>
                    </a:lnTo>
                    <a:lnTo>
                      <a:pt x="648" y="792"/>
                    </a:lnTo>
                    <a:lnTo>
                      <a:pt x="648" y="786"/>
                    </a:lnTo>
                    <a:lnTo>
                      <a:pt x="642" y="786"/>
                    </a:lnTo>
                    <a:lnTo>
                      <a:pt x="642" y="780"/>
                    </a:lnTo>
                    <a:lnTo>
                      <a:pt x="642" y="774"/>
                    </a:lnTo>
                    <a:lnTo>
                      <a:pt x="648" y="768"/>
                    </a:lnTo>
                    <a:lnTo>
                      <a:pt x="642" y="768"/>
                    </a:lnTo>
                    <a:lnTo>
                      <a:pt x="648" y="768"/>
                    </a:lnTo>
                    <a:lnTo>
                      <a:pt x="648" y="762"/>
                    </a:lnTo>
                    <a:lnTo>
                      <a:pt x="654" y="762"/>
                    </a:lnTo>
                    <a:lnTo>
                      <a:pt x="660" y="762"/>
                    </a:lnTo>
                    <a:lnTo>
                      <a:pt x="654" y="762"/>
                    </a:lnTo>
                    <a:lnTo>
                      <a:pt x="660" y="762"/>
                    </a:lnTo>
                    <a:lnTo>
                      <a:pt x="666" y="762"/>
                    </a:lnTo>
                    <a:lnTo>
                      <a:pt x="672" y="756"/>
                    </a:lnTo>
                    <a:lnTo>
                      <a:pt x="666" y="756"/>
                    </a:lnTo>
                    <a:lnTo>
                      <a:pt x="660" y="756"/>
                    </a:lnTo>
                    <a:lnTo>
                      <a:pt x="660" y="750"/>
                    </a:lnTo>
                    <a:lnTo>
                      <a:pt x="654" y="750"/>
                    </a:lnTo>
                    <a:lnTo>
                      <a:pt x="648" y="750"/>
                    </a:lnTo>
                    <a:lnTo>
                      <a:pt x="648" y="756"/>
                    </a:lnTo>
                    <a:lnTo>
                      <a:pt x="642" y="756"/>
                    </a:lnTo>
                    <a:lnTo>
                      <a:pt x="642" y="750"/>
                    </a:lnTo>
                    <a:lnTo>
                      <a:pt x="642" y="744"/>
                    </a:lnTo>
                    <a:lnTo>
                      <a:pt x="642" y="750"/>
                    </a:lnTo>
                    <a:lnTo>
                      <a:pt x="636" y="750"/>
                    </a:lnTo>
                    <a:lnTo>
                      <a:pt x="636" y="744"/>
                    </a:lnTo>
                    <a:lnTo>
                      <a:pt x="630" y="744"/>
                    </a:lnTo>
                    <a:lnTo>
                      <a:pt x="630" y="738"/>
                    </a:lnTo>
                    <a:lnTo>
                      <a:pt x="630" y="744"/>
                    </a:lnTo>
                    <a:lnTo>
                      <a:pt x="630" y="750"/>
                    </a:lnTo>
                    <a:lnTo>
                      <a:pt x="636" y="750"/>
                    </a:lnTo>
                    <a:lnTo>
                      <a:pt x="636" y="756"/>
                    </a:lnTo>
                    <a:lnTo>
                      <a:pt x="630" y="756"/>
                    </a:lnTo>
                    <a:lnTo>
                      <a:pt x="636" y="762"/>
                    </a:lnTo>
                    <a:lnTo>
                      <a:pt x="630" y="762"/>
                    </a:lnTo>
                    <a:lnTo>
                      <a:pt x="624" y="762"/>
                    </a:lnTo>
                    <a:lnTo>
                      <a:pt x="624" y="774"/>
                    </a:lnTo>
                    <a:lnTo>
                      <a:pt x="624" y="780"/>
                    </a:lnTo>
                    <a:lnTo>
                      <a:pt x="624" y="786"/>
                    </a:lnTo>
                    <a:lnTo>
                      <a:pt x="618" y="786"/>
                    </a:lnTo>
                    <a:lnTo>
                      <a:pt x="618" y="780"/>
                    </a:lnTo>
                    <a:lnTo>
                      <a:pt x="618" y="786"/>
                    </a:lnTo>
                    <a:lnTo>
                      <a:pt x="612" y="780"/>
                    </a:lnTo>
                    <a:lnTo>
                      <a:pt x="612" y="774"/>
                    </a:lnTo>
                    <a:lnTo>
                      <a:pt x="612" y="780"/>
                    </a:lnTo>
                    <a:lnTo>
                      <a:pt x="606" y="780"/>
                    </a:lnTo>
                    <a:lnTo>
                      <a:pt x="600" y="780"/>
                    </a:lnTo>
                    <a:lnTo>
                      <a:pt x="600" y="774"/>
                    </a:lnTo>
                    <a:lnTo>
                      <a:pt x="594" y="768"/>
                    </a:lnTo>
                    <a:lnTo>
                      <a:pt x="594" y="762"/>
                    </a:lnTo>
                    <a:lnTo>
                      <a:pt x="594" y="756"/>
                    </a:lnTo>
                    <a:lnTo>
                      <a:pt x="594" y="762"/>
                    </a:lnTo>
                    <a:lnTo>
                      <a:pt x="594" y="768"/>
                    </a:lnTo>
                    <a:lnTo>
                      <a:pt x="594" y="774"/>
                    </a:lnTo>
                    <a:lnTo>
                      <a:pt x="594" y="780"/>
                    </a:lnTo>
                    <a:lnTo>
                      <a:pt x="588" y="780"/>
                    </a:lnTo>
                    <a:lnTo>
                      <a:pt x="582" y="780"/>
                    </a:lnTo>
                    <a:lnTo>
                      <a:pt x="576" y="780"/>
                    </a:lnTo>
                    <a:lnTo>
                      <a:pt x="570" y="780"/>
                    </a:lnTo>
                    <a:lnTo>
                      <a:pt x="564" y="780"/>
                    </a:lnTo>
                    <a:lnTo>
                      <a:pt x="564" y="786"/>
                    </a:lnTo>
                    <a:lnTo>
                      <a:pt x="558" y="786"/>
                    </a:lnTo>
                    <a:lnTo>
                      <a:pt x="552" y="786"/>
                    </a:lnTo>
                    <a:lnTo>
                      <a:pt x="552" y="780"/>
                    </a:lnTo>
                    <a:lnTo>
                      <a:pt x="552" y="774"/>
                    </a:lnTo>
                    <a:lnTo>
                      <a:pt x="552" y="768"/>
                    </a:lnTo>
                    <a:lnTo>
                      <a:pt x="546" y="768"/>
                    </a:lnTo>
                    <a:lnTo>
                      <a:pt x="540" y="762"/>
                    </a:lnTo>
                    <a:lnTo>
                      <a:pt x="540" y="756"/>
                    </a:lnTo>
                    <a:lnTo>
                      <a:pt x="534" y="756"/>
                    </a:lnTo>
                    <a:lnTo>
                      <a:pt x="534" y="750"/>
                    </a:lnTo>
                    <a:lnTo>
                      <a:pt x="534" y="744"/>
                    </a:lnTo>
                    <a:lnTo>
                      <a:pt x="528" y="738"/>
                    </a:lnTo>
                    <a:lnTo>
                      <a:pt x="522" y="738"/>
                    </a:lnTo>
                    <a:lnTo>
                      <a:pt x="522" y="732"/>
                    </a:lnTo>
                    <a:lnTo>
                      <a:pt x="510" y="726"/>
                    </a:lnTo>
                    <a:lnTo>
                      <a:pt x="510" y="720"/>
                    </a:lnTo>
                    <a:lnTo>
                      <a:pt x="504" y="720"/>
                    </a:lnTo>
                    <a:lnTo>
                      <a:pt x="504" y="714"/>
                    </a:lnTo>
                    <a:lnTo>
                      <a:pt x="504" y="708"/>
                    </a:lnTo>
                    <a:lnTo>
                      <a:pt x="498" y="708"/>
                    </a:lnTo>
                    <a:lnTo>
                      <a:pt x="498" y="702"/>
                    </a:lnTo>
                    <a:lnTo>
                      <a:pt x="498" y="696"/>
                    </a:lnTo>
                    <a:lnTo>
                      <a:pt x="492" y="690"/>
                    </a:lnTo>
                    <a:lnTo>
                      <a:pt x="492" y="684"/>
                    </a:lnTo>
                    <a:lnTo>
                      <a:pt x="486" y="684"/>
                    </a:lnTo>
                    <a:lnTo>
                      <a:pt x="486" y="690"/>
                    </a:lnTo>
                    <a:lnTo>
                      <a:pt x="480" y="684"/>
                    </a:lnTo>
                    <a:lnTo>
                      <a:pt x="480" y="678"/>
                    </a:lnTo>
                    <a:lnTo>
                      <a:pt x="474" y="678"/>
                    </a:lnTo>
                    <a:lnTo>
                      <a:pt x="468" y="678"/>
                    </a:lnTo>
                    <a:lnTo>
                      <a:pt x="462" y="678"/>
                    </a:lnTo>
                    <a:lnTo>
                      <a:pt x="462" y="672"/>
                    </a:lnTo>
                    <a:lnTo>
                      <a:pt x="456" y="672"/>
                    </a:lnTo>
                    <a:lnTo>
                      <a:pt x="450" y="672"/>
                    </a:lnTo>
                    <a:lnTo>
                      <a:pt x="450" y="666"/>
                    </a:lnTo>
                    <a:lnTo>
                      <a:pt x="444" y="666"/>
                    </a:lnTo>
                    <a:lnTo>
                      <a:pt x="438" y="660"/>
                    </a:lnTo>
                    <a:lnTo>
                      <a:pt x="438" y="648"/>
                    </a:lnTo>
                    <a:lnTo>
                      <a:pt x="438" y="642"/>
                    </a:lnTo>
                    <a:lnTo>
                      <a:pt x="438" y="636"/>
                    </a:lnTo>
                    <a:lnTo>
                      <a:pt x="432" y="636"/>
                    </a:lnTo>
                    <a:lnTo>
                      <a:pt x="432" y="630"/>
                    </a:lnTo>
                    <a:lnTo>
                      <a:pt x="432" y="636"/>
                    </a:lnTo>
                    <a:lnTo>
                      <a:pt x="426" y="636"/>
                    </a:lnTo>
                    <a:lnTo>
                      <a:pt x="420" y="636"/>
                    </a:lnTo>
                    <a:lnTo>
                      <a:pt x="420" y="642"/>
                    </a:lnTo>
                    <a:lnTo>
                      <a:pt x="426" y="642"/>
                    </a:lnTo>
                    <a:lnTo>
                      <a:pt x="432" y="642"/>
                    </a:lnTo>
                    <a:lnTo>
                      <a:pt x="432" y="648"/>
                    </a:lnTo>
                    <a:lnTo>
                      <a:pt x="432" y="654"/>
                    </a:lnTo>
                    <a:lnTo>
                      <a:pt x="432" y="660"/>
                    </a:lnTo>
                    <a:lnTo>
                      <a:pt x="432" y="666"/>
                    </a:lnTo>
                    <a:lnTo>
                      <a:pt x="438" y="666"/>
                    </a:lnTo>
                    <a:lnTo>
                      <a:pt x="438" y="672"/>
                    </a:lnTo>
                    <a:lnTo>
                      <a:pt x="444" y="672"/>
                    </a:lnTo>
                    <a:lnTo>
                      <a:pt x="444" y="678"/>
                    </a:lnTo>
                    <a:lnTo>
                      <a:pt x="450" y="678"/>
                    </a:lnTo>
                    <a:lnTo>
                      <a:pt x="456" y="678"/>
                    </a:lnTo>
                    <a:lnTo>
                      <a:pt x="456" y="684"/>
                    </a:lnTo>
                    <a:lnTo>
                      <a:pt x="462" y="684"/>
                    </a:lnTo>
                    <a:lnTo>
                      <a:pt x="468" y="684"/>
                    </a:lnTo>
                    <a:lnTo>
                      <a:pt x="468" y="690"/>
                    </a:lnTo>
                    <a:lnTo>
                      <a:pt x="474" y="690"/>
                    </a:lnTo>
                    <a:lnTo>
                      <a:pt x="480" y="690"/>
                    </a:lnTo>
                    <a:lnTo>
                      <a:pt x="480" y="696"/>
                    </a:lnTo>
                    <a:lnTo>
                      <a:pt x="486" y="702"/>
                    </a:lnTo>
                    <a:lnTo>
                      <a:pt x="486" y="708"/>
                    </a:lnTo>
                    <a:lnTo>
                      <a:pt x="492" y="714"/>
                    </a:lnTo>
                    <a:lnTo>
                      <a:pt x="492" y="720"/>
                    </a:lnTo>
                    <a:lnTo>
                      <a:pt x="492" y="726"/>
                    </a:lnTo>
                    <a:lnTo>
                      <a:pt x="498" y="732"/>
                    </a:lnTo>
                    <a:lnTo>
                      <a:pt x="492" y="738"/>
                    </a:lnTo>
                    <a:lnTo>
                      <a:pt x="492" y="744"/>
                    </a:lnTo>
                    <a:lnTo>
                      <a:pt x="492" y="750"/>
                    </a:lnTo>
                    <a:lnTo>
                      <a:pt x="486" y="750"/>
                    </a:lnTo>
                    <a:lnTo>
                      <a:pt x="480" y="750"/>
                    </a:lnTo>
                    <a:lnTo>
                      <a:pt x="480" y="744"/>
                    </a:lnTo>
                    <a:lnTo>
                      <a:pt x="474" y="744"/>
                    </a:lnTo>
                    <a:lnTo>
                      <a:pt x="474" y="738"/>
                    </a:lnTo>
                    <a:lnTo>
                      <a:pt x="468" y="738"/>
                    </a:lnTo>
                    <a:lnTo>
                      <a:pt x="468" y="744"/>
                    </a:lnTo>
                    <a:lnTo>
                      <a:pt x="474" y="750"/>
                    </a:lnTo>
                    <a:lnTo>
                      <a:pt x="480" y="756"/>
                    </a:lnTo>
                    <a:lnTo>
                      <a:pt x="486" y="756"/>
                    </a:lnTo>
                    <a:lnTo>
                      <a:pt x="492" y="762"/>
                    </a:lnTo>
                    <a:lnTo>
                      <a:pt x="498" y="768"/>
                    </a:lnTo>
                    <a:lnTo>
                      <a:pt x="492" y="774"/>
                    </a:lnTo>
                    <a:lnTo>
                      <a:pt x="492" y="780"/>
                    </a:lnTo>
                    <a:lnTo>
                      <a:pt x="498" y="780"/>
                    </a:lnTo>
                    <a:lnTo>
                      <a:pt x="492" y="786"/>
                    </a:lnTo>
                    <a:lnTo>
                      <a:pt x="492" y="792"/>
                    </a:lnTo>
                    <a:lnTo>
                      <a:pt x="492" y="798"/>
                    </a:lnTo>
                    <a:lnTo>
                      <a:pt x="486" y="804"/>
                    </a:lnTo>
                    <a:lnTo>
                      <a:pt x="480" y="804"/>
                    </a:lnTo>
                    <a:lnTo>
                      <a:pt x="480" y="810"/>
                    </a:lnTo>
                    <a:lnTo>
                      <a:pt x="480" y="804"/>
                    </a:lnTo>
                    <a:lnTo>
                      <a:pt x="474" y="804"/>
                    </a:lnTo>
                    <a:lnTo>
                      <a:pt x="474" y="798"/>
                    </a:lnTo>
                    <a:lnTo>
                      <a:pt x="474" y="804"/>
                    </a:lnTo>
                    <a:lnTo>
                      <a:pt x="468" y="804"/>
                    </a:lnTo>
                    <a:lnTo>
                      <a:pt x="468" y="810"/>
                    </a:lnTo>
                    <a:lnTo>
                      <a:pt x="462" y="810"/>
                    </a:lnTo>
                    <a:lnTo>
                      <a:pt x="456" y="810"/>
                    </a:lnTo>
                    <a:lnTo>
                      <a:pt x="450" y="810"/>
                    </a:lnTo>
                    <a:lnTo>
                      <a:pt x="450" y="816"/>
                    </a:lnTo>
                    <a:lnTo>
                      <a:pt x="456" y="816"/>
                    </a:lnTo>
                    <a:lnTo>
                      <a:pt x="456" y="822"/>
                    </a:lnTo>
                    <a:lnTo>
                      <a:pt x="450" y="822"/>
                    </a:lnTo>
                    <a:lnTo>
                      <a:pt x="450" y="816"/>
                    </a:lnTo>
                    <a:lnTo>
                      <a:pt x="444" y="816"/>
                    </a:lnTo>
                    <a:lnTo>
                      <a:pt x="438" y="810"/>
                    </a:lnTo>
                    <a:lnTo>
                      <a:pt x="432" y="810"/>
                    </a:lnTo>
                    <a:lnTo>
                      <a:pt x="426" y="804"/>
                    </a:lnTo>
                    <a:lnTo>
                      <a:pt x="426" y="798"/>
                    </a:lnTo>
                    <a:lnTo>
                      <a:pt x="420" y="798"/>
                    </a:lnTo>
                    <a:lnTo>
                      <a:pt x="426" y="798"/>
                    </a:lnTo>
                    <a:lnTo>
                      <a:pt x="426" y="792"/>
                    </a:lnTo>
                    <a:lnTo>
                      <a:pt x="426" y="786"/>
                    </a:lnTo>
                    <a:lnTo>
                      <a:pt x="432" y="786"/>
                    </a:lnTo>
                    <a:lnTo>
                      <a:pt x="432" y="780"/>
                    </a:lnTo>
                    <a:lnTo>
                      <a:pt x="426" y="774"/>
                    </a:lnTo>
                    <a:lnTo>
                      <a:pt x="420" y="768"/>
                    </a:lnTo>
                    <a:lnTo>
                      <a:pt x="420" y="762"/>
                    </a:lnTo>
                    <a:lnTo>
                      <a:pt x="420" y="756"/>
                    </a:lnTo>
                    <a:lnTo>
                      <a:pt x="420" y="750"/>
                    </a:lnTo>
                    <a:lnTo>
                      <a:pt x="414" y="750"/>
                    </a:lnTo>
                    <a:lnTo>
                      <a:pt x="420" y="750"/>
                    </a:lnTo>
                    <a:lnTo>
                      <a:pt x="420" y="744"/>
                    </a:lnTo>
                    <a:lnTo>
                      <a:pt x="414" y="744"/>
                    </a:lnTo>
                    <a:lnTo>
                      <a:pt x="414" y="738"/>
                    </a:lnTo>
                    <a:lnTo>
                      <a:pt x="414" y="732"/>
                    </a:lnTo>
                    <a:lnTo>
                      <a:pt x="408" y="732"/>
                    </a:lnTo>
                    <a:lnTo>
                      <a:pt x="408" y="726"/>
                    </a:lnTo>
                    <a:lnTo>
                      <a:pt x="402" y="726"/>
                    </a:lnTo>
                    <a:lnTo>
                      <a:pt x="396" y="726"/>
                    </a:lnTo>
                    <a:lnTo>
                      <a:pt x="390" y="726"/>
                    </a:lnTo>
                    <a:lnTo>
                      <a:pt x="390" y="720"/>
                    </a:lnTo>
                    <a:lnTo>
                      <a:pt x="390" y="714"/>
                    </a:lnTo>
                    <a:lnTo>
                      <a:pt x="384" y="708"/>
                    </a:lnTo>
                    <a:lnTo>
                      <a:pt x="384" y="702"/>
                    </a:lnTo>
                    <a:lnTo>
                      <a:pt x="378" y="702"/>
                    </a:lnTo>
                    <a:lnTo>
                      <a:pt x="378" y="696"/>
                    </a:lnTo>
                    <a:lnTo>
                      <a:pt x="378" y="690"/>
                    </a:lnTo>
                    <a:lnTo>
                      <a:pt x="372" y="684"/>
                    </a:lnTo>
                    <a:lnTo>
                      <a:pt x="372" y="678"/>
                    </a:lnTo>
                    <a:lnTo>
                      <a:pt x="372" y="672"/>
                    </a:lnTo>
                    <a:lnTo>
                      <a:pt x="366" y="672"/>
                    </a:lnTo>
                    <a:lnTo>
                      <a:pt x="366" y="666"/>
                    </a:lnTo>
                    <a:lnTo>
                      <a:pt x="366" y="660"/>
                    </a:lnTo>
                    <a:lnTo>
                      <a:pt x="366" y="654"/>
                    </a:lnTo>
                    <a:lnTo>
                      <a:pt x="360" y="648"/>
                    </a:lnTo>
                    <a:lnTo>
                      <a:pt x="360" y="654"/>
                    </a:lnTo>
                    <a:lnTo>
                      <a:pt x="360" y="660"/>
                    </a:lnTo>
                    <a:lnTo>
                      <a:pt x="360" y="666"/>
                    </a:lnTo>
                    <a:lnTo>
                      <a:pt x="360" y="672"/>
                    </a:lnTo>
                    <a:lnTo>
                      <a:pt x="360" y="678"/>
                    </a:lnTo>
                    <a:lnTo>
                      <a:pt x="366" y="678"/>
                    </a:lnTo>
                    <a:lnTo>
                      <a:pt x="366" y="684"/>
                    </a:lnTo>
                    <a:lnTo>
                      <a:pt x="366" y="690"/>
                    </a:lnTo>
                    <a:lnTo>
                      <a:pt x="372" y="696"/>
                    </a:lnTo>
                    <a:lnTo>
                      <a:pt x="372" y="702"/>
                    </a:lnTo>
                    <a:lnTo>
                      <a:pt x="372" y="708"/>
                    </a:lnTo>
                    <a:lnTo>
                      <a:pt x="372" y="714"/>
                    </a:lnTo>
                    <a:lnTo>
                      <a:pt x="366" y="714"/>
                    </a:lnTo>
                    <a:lnTo>
                      <a:pt x="360" y="714"/>
                    </a:lnTo>
                    <a:lnTo>
                      <a:pt x="354" y="714"/>
                    </a:lnTo>
                    <a:lnTo>
                      <a:pt x="348" y="714"/>
                    </a:lnTo>
                    <a:lnTo>
                      <a:pt x="348" y="708"/>
                    </a:lnTo>
                    <a:lnTo>
                      <a:pt x="342" y="708"/>
                    </a:lnTo>
                    <a:lnTo>
                      <a:pt x="342" y="702"/>
                    </a:lnTo>
                    <a:lnTo>
                      <a:pt x="342" y="696"/>
                    </a:lnTo>
                    <a:lnTo>
                      <a:pt x="336" y="696"/>
                    </a:lnTo>
                    <a:lnTo>
                      <a:pt x="336" y="690"/>
                    </a:lnTo>
                    <a:lnTo>
                      <a:pt x="336" y="684"/>
                    </a:lnTo>
                    <a:lnTo>
                      <a:pt x="330" y="684"/>
                    </a:lnTo>
                    <a:lnTo>
                      <a:pt x="330" y="678"/>
                    </a:lnTo>
                    <a:lnTo>
                      <a:pt x="324" y="672"/>
                    </a:lnTo>
                    <a:lnTo>
                      <a:pt x="324" y="666"/>
                    </a:lnTo>
                    <a:lnTo>
                      <a:pt x="318" y="666"/>
                    </a:lnTo>
                    <a:lnTo>
                      <a:pt x="318" y="672"/>
                    </a:lnTo>
                    <a:lnTo>
                      <a:pt x="324" y="672"/>
                    </a:lnTo>
                    <a:lnTo>
                      <a:pt x="324" y="678"/>
                    </a:lnTo>
                    <a:lnTo>
                      <a:pt x="324" y="684"/>
                    </a:lnTo>
                    <a:lnTo>
                      <a:pt x="330" y="684"/>
                    </a:lnTo>
                    <a:lnTo>
                      <a:pt x="330" y="690"/>
                    </a:lnTo>
                    <a:lnTo>
                      <a:pt x="330" y="696"/>
                    </a:lnTo>
                    <a:lnTo>
                      <a:pt x="336" y="702"/>
                    </a:lnTo>
                    <a:lnTo>
                      <a:pt x="342" y="708"/>
                    </a:lnTo>
                    <a:lnTo>
                      <a:pt x="342" y="714"/>
                    </a:lnTo>
                    <a:lnTo>
                      <a:pt x="348" y="720"/>
                    </a:lnTo>
                    <a:lnTo>
                      <a:pt x="342" y="720"/>
                    </a:lnTo>
                    <a:lnTo>
                      <a:pt x="336" y="720"/>
                    </a:lnTo>
                    <a:lnTo>
                      <a:pt x="330" y="720"/>
                    </a:lnTo>
                    <a:lnTo>
                      <a:pt x="330" y="726"/>
                    </a:lnTo>
                    <a:lnTo>
                      <a:pt x="336" y="726"/>
                    </a:lnTo>
                    <a:lnTo>
                      <a:pt x="330" y="732"/>
                    </a:lnTo>
                    <a:lnTo>
                      <a:pt x="330" y="738"/>
                    </a:lnTo>
                    <a:lnTo>
                      <a:pt x="330" y="744"/>
                    </a:lnTo>
                    <a:lnTo>
                      <a:pt x="336" y="744"/>
                    </a:lnTo>
                    <a:lnTo>
                      <a:pt x="342" y="744"/>
                    </a:lnTo>
                    <a:lnTo>
                      <a:pt x="348" y="744"/>
                    </a:lnTo>
                    <a:lnTo>
                      <a:pt x="348" y="750"/>
                    </a:lnTo>
                    <a:lnTo>
                      <a:pt x="354" y="750"/>
                    </a:lnTo>
                    <a:lnTo>
                      <a:pt x="360" y="756"/>
                    </a:lnTo>
                    <a:lnTo>
                      <a:pt x="360" y="762"/>
                    </a:lnTo>
                    <a:lnTo>
                      <a:pt x="366" y="762"/>
                    </a:lnTo>
                    <a:lnTo>
                      <a:pt x="366" y="768"/>
                    </a:lnTo>
                    <a:lnTo>
                      <a:pt x="366" y="774"/>
                    </a:lnTo>
                    <a:lnTo>
                      <a:pt x="366" y="780"/>
                    </a:lnTo>
                    <a:lnTo>
                      <a:pt x="366" y="786"/>
                    </a:lnTo>
                    <a:lnTo>
                      <a:pt x="366" y="780"/>
                    </a:lnTo>
                    <a:lnTo>
                      <a:pt x="366" y="786"/>
                    </a:lnTo>
                    <a:lnTo>
                      <a:pt x="372" y="792"/>
                    </a:lnTo>
                    <a:lnTo>
                      <a:pt x="372" y="798"/>
                    </a:lnTo>
                    <a:lnTo>
                      <a:pt x="372" y="804"/>
                    </a:lnTo>
                    <a:lnTo>
                      <a:pt x="378" y="804"/>
                    </a:lnTo>
                    <a:lnTo>
                      <a:pt x="378" y="810"/>
                    </a:lnTo>
                    <a:lnTo>
                      <a:pt x="378" y="816"/>
                    </a:lnTo>
                    <a:lnTo>
                      <a:pt x="372" y="816"/>
                    </a:lnTo>
                    <a:lnTo>
                      <a:pt x="378" y="816"/>
                    </a:lnTo>
                    <a:lnTo>
                      <a:pt x="378" y="822"/>
                    </a:lnTo>
                    <a:lnTo>
                      <a:pt x="378" y="828"/>
                    </a:lnTo>
                    <a:lnTo>
                      <a:pt x="378" y="834"/>
                    </a:lnTo>
                    <a:lnTo>
                      <a:pt x="384" y="834"/>
                    </a:lnTo>
                    <a:lnTo>
                      <a:pt x="384" y="840"/>
                    </a:lnTo>
                    <a:lnTo>
                      <a:pt x="390" y="840"/>
                    </a:lnTo>
                    <a:lnTo>
                      <a:pt x="390" y="846"/>
                    </a:lnTo>
                    <a:lnTo>
                      <a:pt x="396" y="846"/>
                    </a:lnTo>
                    <a:lnTo>
                      <a:pt x="396" y="852"/>
                    </a:lnTo>
                    <a:lnTo>
                      <a:pt x="396" y="858"/>
                    </a:lnTo>
                    <a:lnTo>
                      <a:pt x="396" y="852"/>
                    </a:lnTo>
                    <a:lnTo>
                      <a:pt x="396" y="858"/>
                    </a:lnTo>
                    <a:lnTo>
                      <a:pt x="390" y="864"/>
                    </a:lnTo>
                    <a:lnTo>
                      <a:pt x="384" y="864"/>
                    </a:lnTo>
                    <a:lnTo>
                      <a:pt x="384" y="870"/>
                    </a:lnTo>
                    <a:lnTo>
                      <a:pt x="378" y="864"/>
                    </a:lnTo>
                    <a:lnTo>
                      <a:pt x="372" y="864"/>
                    </a:lnTo>
                    <a:lnTo>
                      <a:pt x="366" y="858"/>
                    </a:lnTo>
                    <a:lnTo>
                      <a:pt x="366" y="852"/>
                    </a:lnTo>
                    <a:lnTo>
                      <a:pt x="360" y="852"/>
                    </a:lnTo>
                    <a:lnTo>
                      <a:pt x="360" y="858"/>
                    </a:lnTo>
                    <a:lnTo>
                      <a:pt x="366" y="858"/>
                    </a:lnTo>
                    <a:lnTo>
                      <a:pt x="366" y="864"/>
                    </a:lnTo>
                    <a:lnTo>
                      <a:pt x="360" y="864"/>
                    </a:lnTo>
                    <a:lnTo>
                      <a:pt x="354" y="864"/>
                    </a:lnTo>
                    <a:lnTo>
                      <a:pt x="354" y="870"/>
                    </a:lnTo>
                    <a:lnTo>
                      <a:pt x="354" y="864"/>
                    </a:lnTo>
                    <a:lnTo>
                      <a:pt x="348" y="864"/>
                    </a:lnTo>
                    <a:lnTo>
                      <a:pt x="342" y="864"/>
                    </a:lnTo>
                    <a:lnTo>
                      <a:pt x="342" y="858"/>
                    </a:lnTo>
                    <a:lnTo>
                      <a:pt x="336" y="858"/>
                    </a:lnTo>
                    <a:lnTo>
                      <a:pt x="330" y="858"/>
                    </a:lnTo>
                    <a:lnTo>
                      <a:pt x="324" y="858"/>
                    </a:lnTo>
                    <a:lnTo>
                      <a:pt x="318" y="858"/>
                    </a:lnTo>
                    <a:lnTo>
                      <a:pt x="312" y="852"/>
                    </a:lnTo>
                    <a:lnTo>
                      <a:pt x="306" y="852"/>
                    </a:lnTo>
                    <a:lnTo>
                      <a:pt x="300" y="852"/>
                    </a:lnTo>
                    <a:lnTo>
                      <a:pt x="294" y="852"/>
                    </a:lnTo>
                    <a:lnTo>
                      <a:pt x="294" y="846"/>
                    </a:lnTo>
                    <a:lnTo>
                      <a:pt x="288" y="840"/>
                    </a:lnTo>
                    <a:lnTo>
                      <a:pt x="288" y="828"/>
                    </a:lnTo>
                    <a:lnTo>
                      <a:pt x="288" y="822"/>
                    </a:lnTo>
                    <a:lnTo>
                      <a:pt x="282" y="822"/>
                    </a:lnTo>
                    <a:lnTo>
                      <a:pt x="288" y="822"/>
                    </a:lnTo>
                    <a:lnTo>
                      <a:pt x="282" y="822"/>
                    </a:lnTo>
                    <a:lnTo>
                      <a:pt x="282" y="816"/>
                    </a:lnTo>
                    <a:lnTo>
                      <a:pt x="282" y="810"/>
                    </a:lnTo>
                    <a:lnTo>
                      <a:pt x="276" y="810"/>
                    </a:lnTo>
                    <a:lnTo>
                      <a:pt x="276" y="804"/>
                    </a:lnTo>
                    <a:lnTo>
                      <a:pt x="276" y="798"/>
                    </a:lnTo>
                    <a:lnTo>
                      <a:pt x="276" y="792"/>
                    </a:lnTo>
                    <a:lnTo>
                      <a:pt x="270" y="786"/>
                    </a:lnTo>
                    <a:lnTo>
                      <a:pt x="270" y="780"/>
                    </a:lnTo>
                    <a:lnTo>
                      <a:pt x="270" y="774"/>
                    </a:lnTo>
                    <a:lnTo>
                      <a:pt x="264" y="768"/>
                    </a:lnTo>
                    <a:lnTo>
                      <a:pt x="264" y="762"/>
                    </a:lnTo>
                    <a:lnTo>
                      <a:pt x="264" y="756"/>
                    </a:lnTo>
                    <a:lnTo>
                      <a:pt x="264" y="750"/>
                    </a:lnTo>
                    <a:lnTo>
                      <a:pt x="264" y="744"/>
                    </a:lnTo>
                    <a:lnTo>
                      <a:pt x="264" y="738"/>
                    </a:lnTo>
                    <a:lnTo>
                      <a:pt x="264" y="732"/>
                    </a:lnTo>
                    <a:lnTo>
                      <a:pt x="270" y="732"/>
                    </a:lnTo>
                    <a:lnTo>
                      <a:pt x="276" y="726"/>
                    </a:lnTo>
                    <a:lnTo>
                      <a:pt x="276" y="720"/>
                    </a:lnTo>
                    <a:lnTo>
                      <a:pt x="282" y="720"/>
                    </a:lnTo>
                    <a:lnTo>
                      <a:pt x="282" y="714"/>
                    </a:lnTo>
                    <a:lnTo>
                      <a:pt x="282" y="708"/>
                    </a:lnTo>
                    <a:lnTo>
                      <a:pt x="276" y="708"/>
                    </a:lnTo>
                    <a:lnTo>
                      <a:pt x="276" y="702"/>
                    </a:lnTo>
                    <a:lnTo>
                      <a:pt x="270" y="702"/>
                    </a:lnTo>
                    <a:lnTo>
                      <a:pt x="270" y="696"/>
                    </a:lnTo>
                    <a:lnTo>
                      <a:pt x="264" y="690"/>
                    </a:lnTo>
                    <a:lnTo>
                      <a:pt x="258" y="690"/>
                    </a:lnTo>
                    <a:lnTo>
                      <a:pt x="258" y="684"/>
                    </a:lnTo>
                    <a:lnTo>
                      <a:pt x="252" y="684"/>
                    </a:lnTo>
                    <a:lnTo>
                      <a:pt x="252" y="678"/>
                    </a:lnTo>
                    <a:lnTo>
                      <a:pt x="246" y="678"/>
                    </a:lnTo>
                    <a:lnTo>
                      <a:pt x="240" y="678"/>
                    </a:lnTo>
                    <a:lnTo>
                      <a:pt x="240" y="684"/>
                    </a:lnTo>
                    <a:lnTo>
                      <a:pt x="246" y="684"/>
                    </a:lnTo>
                    <a:lnTo>
                      <a:pt x="252" y="690"/>
                    </a:lnTo>
                    <a:lnTo>
                      <a:pt x="258" y="690"/>
                    </a:lnTo>
                    <a:lnTo>
                      <a:pt x="258" y="696"/>
                    </a:lnTo>
                    <a:lnTo>
                      <a:pt x="258" y="702"/>
                    </a:lnTo>
                    <a:lnTo>
                      <a:pt x="264" y="702"/>
                    </a:lnTo>
                    <a:lnTo>
                      <a:pt x="270" y="708"/>
                    </a:lnTo>
                    <a:lnTo>
                      <a:pt x="270" y="714"/>
                    </a:lnTo>
                    <a:lnTo>
                      <a:pt x="270" y="720"/>
                    </a:lnTo>
                    <a:lnTo>
                      <a:pt x="276" y="720"/>
                    </a:lnTo>
                    <a:lnTo>
                      <a:pt x="270" y="720"/>
                    </a:lnTo>
                    <a:lnTo>
                      <a:pt x="270" y="726"/>
                    </a:lnTo>
                    <a:lnTo>
                      <a:pt x="264" y="726"/>
                    </a:lnTo>
                    <a:lnTo>
                      <a:pt x="264" y="732"/>
                    </a:lnTo>
                    <a:lnTo>
                      <a:pt x="258" y="732"/>
                    </a:lnTo>
                    <a:lnTo>
                      <a:pt x="252" y="738"/>
                    </a:lnTo>
                    <a:lnTo>
                      <a:pt x="252" y="744"/>
                    </a:lnTo>
                    <a:lnTo>
                      <a:pt x="252" y="750"/>
                    </a:lnTo>
                    <a:lnTo>
                      <a:pt x="252" y="756"/>
                    </a:lnTo>
                    <a:lnTo>
                      <a:pt x="258" y="762"/>
                    </a:lnTo>
                    <a:lnTo>
                      <a:pt x="258" y="768"/>
                    </a:lnTo>
                    <a:lnTo>
                      <a:pt x="258" y="774"/>
                    </a:lnTo>
                    <a:lnTo>
                      <a:pt x="258" y="780"/>
                    </a:lnTo>
                    <a:lnTo>
                      <a:pt x="264" y="786"/>
                    </a:lnTo>
                    <a:lnTo>
                      <a:pt x="264" y="792"/>
                    </a:lnTo>
                    <a:lnTo>
                      <a:pt x="264" y="798"/>
                    </a:lnTo>
                    <a:lnTo>
                      <a:pt x="270" y="810"/>
                    </a:lnTo>
                    <a:lnTo>
                      <a:pt x="270" y="816"/>
                    </a:lnTo>
                    <a:lnTo>
                      <a:pt x="270" y="822"/>
                    </a:lnTo>
                    <a:lnTo>
                      <a:pt x="276" y="822"/>
                    </a:lnTo>
                    <a:lnTo>
                      <a:pt x="276" y="828"/>
                    </a:lnTo>
                    <a:lnTo>
                      <a:pt x="276" y="834"/>
                    </a:lnTo>
                    <a:lnTo>
                      <a:pt x="276" y="840"/>
                    </a:lnTo>
                    <a:lnTo>
                      <a:pt x="276" y="846"/>
                    </a:lnTo>
                    <a:lnTo>
                      <a:pt x="282" y="852"/>
                    </a:lnTo>
                    <a:lnTo>
                      <a:pt x="282" y="858"/>
                    </a:lnTo>
                    <a:lnTo>
                      <a:pt x="294" y="864"/>
                    </a:lnTo>
                    <a:lnTo>
                      <a:pt x="300" y="870"/>
                    </a:lnTo>
                    <a:lnTo>
                      <a:pt x="300" y="876"/>
                    </a:lnTo>
                    <a:lnTo>
                      <a:pt x="288" y="876"/>
                    </a:lnTo>
                    <a:lnTo>
                      <a:pt x="282" y="876"/>
                    </a:lnTo>
                    <a:lnTo>
                      <a:pt x="276" y="876"/>
                    </a:lnTo>
                    <a:lnTo>
                      <a:pt x="264" y="876"/>
                    </a:lnTo>
                    <a:lnTo>
                      <a:pt x="258" y="876"/>
                    </a:lnTo>
                    <a:lnTo>
                      <a:pt x="252" y="882"/>
                    </a:lnTo>
                    <a:lnTo>
                      <a:pt x="246" y="882"/>
                    </a:lnTo>
                    <a:lnTo>
                      <a:pt x="240" y="882"/>
                    </a:lnTo>
                    <a:lnTo>
                      <a:pt x="234" y="882"/>
                    </a:lnTo>
                    <a:lnTo>
                      <a:pt x="222" y="882"/>
                    </a:lnTo>
                    <a:lnTo>
                      <a:pt x="216" y="882"/>
                    </a:lnTo>
                    <a:lnTo>
                      <a:pt x="210" y="882"/>
                    </a:lnTo>
                    <a:lnTo>
                      <a:pt x="204" y="882"/>
                    </a:lnTo>
                    <a:lnTo>
                      <a:pt x="204" y="876"/>
                    </a:lnTo>
                    <a:lnTo>
                      <a:pt x="198" y="876"/>
                    </a:lnTo>
                    <a:lnTo>
                      <a:pt x="198" y="870"/>
                    </a:lnTo>
                    <a:lnTo>
                      <a:pt x="198" y="852"/>
                    </a:lnTo>
                    <a:lnTo>
                      <a:pt x="198" y="846"/>
                    </a:lnTo>
                    <a:lnTo>
                      <a:pt x="204" y="846"/>
                    </a:lnTo>
                    <a:lnTo>
                      <a:pt x="198" y="840"/>
                    </a:lnTo>
                    <a:lnTo>
                      <a:pt x="198" y="834"/>
                    </a:lnTo>
                    <a:lnTo>
                      <a:pt x="198" y="828"/>
                    </a:lnTo>
                    <a:lnTo>
                      <a:pt x="198" y="822"/>
                    </a:lnTo>
                    <a:lnTo>
                      <a:pt x="198" y="816"/>
                    </a:lnTo>
                    <a:lnTo>
                      <a:pt x="198" y="810"/>
                    </a:lnTo>
                    <a:lnTo>
                      <a:pt x="192" y="810"/>
                    </a:lnTo>
                    <a:lnTo>
                      <a:pt x="192" y="804"/>
                    </a:lnTo>
                    <a:lnTo>
                      <a:pt x="192" y="798"/>
                    </a:lnTo>
                    <a:lnTo>
                      <a:pt x="186" y="786"/>
                    </a:lnTo>
                    <a:lnTo>
                      <a:pt x="192" y="786"/>
                    </a:lnTo>
                    <a:lnTo>
                      <a:pt x="192" y="780"/>
                    </a:lnTo>
                    <a:lnTo>
                      <a:pt x="192" y="774"/>
                    </a:lnTo>
                    <a:lnTo>
                      <a:pt x="192" y="768"/>
                    </a:lnTo>
                    <a:lnTo>
                      <a:pt x="198" y="768"/>
                    </a:lnTo>
                    <a:lnTo>
                      <a:pt x="198" y="762"/>
                    </a:lnTo>
                    <a:lnTo>
                      <a:pt x="198" y="756"/>
                    </a:lnTo>
                    <a:lnTo>
                      <a:pt x="204" y="756"/>
                    </a:lnTo>
                    <a:lnTo>
                      <a:pt x="204" y="750"/>
                    </a:lnTo>
                    <a:lnTo>
                      <a:pt x="210" y="744"/>
                    </a:lnTo>
                    <a:lnTo>
                      <a:pt x="210" y="738"/>
                    </a:lnTo>
                    <a:lnTo>
                      <a:pt x="210" y="732"/>
                    </a:lnTo>
                    <a:lnTo>
                      <a:pt x="210" y="726"/>
                    </a:lnTo>
                    <a:lnTo>
                      <a:pt x="210" y="720"/>
                    </a:lnTo>
                    <a:lnTo>
                      <a:pt x="204" y="714"/>
                    </a:lnTo>
                    <a:lnTo>
                      <a:pt x="204" y="720"/>
                    </a:lnTo>
                    <a:lnTo>
                      <a:pt x="204" y="732"/>
                    </a:lnTo>
                    <a:lnTo>
                      <a:pt x="204" y="738"/>
                    </a:lnTo>
                    <a:lnTo>
                      <a:pt x="198" y="738"/>
                    </a:lnTo>
                    <a:lnTo>
                      <a:pt x="198" y="744"/>
                    </a:lnTo>
                    <a:lnTo>
                      <a:pt x="198" y="750"/>
                    </a:lnTo>
                    <a:lnTo>
                      <a:pt x="192" y="756"/>
                    </a:lnTo>
                    <a:lnTo>
                      <a:pt x="186" y="762"/>
                    </a:lnTo>
                    <a:lnTo>
                      <a:pt x="186" y="768"/>
                    </a:lnTo>
                    <a:lnTo>
                      <a:pt x="186" y="774"/>
                    </a:lnTo>
                    <a:lnTo>
                      <a:pt x="186" y="780"/>
                    </a:lnTo>
                    <a:lnTo>
                      <a:pt x="186" y="786"/>
                    </a:lnTo>
                    <a:lnTo>
                      <a:pt x="186" y="792"/>
                    </a:lnTo>
                    <a:lnTo>
                      <a:pt x="186" y="798"/>
                    </a:lnTo>
                    <a:lnTo>
                      <a:pt x="186" y="804"/>
                    </a:lnTo>
                    <a:lnTo>
                      <a:pt x="186" y="810"/>
                    </a:lnTo>
                    <a:lnTo>
                      <a:pt x="192" y="816"/>
                    </a:lnTo>
                    <a:lnTo>
                      <a:pt x="192" y="828"/>
                    </a:lnTo>
                    <a:lnTo>
                      <a:pt x="192" y="834"/>
                    </a:lnTo>
                    <a:lnTo>
                      <a:pt x="186" y="834"/>
                    </a:lnTo>
                    <a:lnTo>
                      <a:pt x="186" y="828"/>
                    </a:lnTo>
                    <a:lnTo>
                      <a:pt x="180" y="822"/>
                    </a:lnTo>
                    <a:lnTo>
                      <a:pt x="180" y="816"/>
                    </a:lnTo>
                    <a:lnTo>
                      <a:pt x="180" y="810"/>
                    </a:lnTo>
                    <a:lnTo>
                      <a:pt x="174" y="810"/>
                    </a:lnTo>
                    <a:lnTo>
                      <a:pt x="174" y="804"/>
                    </a:lnTo>
                    <a:lnTo>
                      <a:pt x="174" y="798"/>
                    </a:lnTo>
                    <a:lnTo>
                      <a:pt x="174" y="792"/>
                    </a:lnTo>
                    <a:lnTo>
                      <a:pt x="168" y="786"/>
                    </a:lnTo>
                    <a:lnTo>
                      <a:pt x="168" y="780"/>
                    </a:lnTo>
                    <a:lnTo>
                      <a:pt x="162" y="780"/>
                    </a:lnTo>
                    <a:lnTo>
                      <a:pt x="168" y="774"/>
                    </a:lnTo>
                    <a:lnTo>
                      <a:pt x="168" y="768"/>
                    </a:lnTo>
                    <a:lnTo>
                      <a:pt x="174" y="768"/>
                    </a:lnTo>
                    <a:lnTo>
                      <a:pt x="168" y="768"/>
                    </a:lnTo>
                    <a:lnTo>
                      <a:pt x="162" y="774"/>
                    </a:lnTo>
                    <a:lnTo>
                      <a:pt x="162" y="780"/>
                    </a:lnTo>
                    <a:lnTo>
                      <a:pt x="156" y="780"/>
                    </a:lnTo>
                    <a:lnTo>
                      <a:pt x="150" y="780"/>
                    </a:lnTo>
                    <a:lnTo>
                      <a:pt x="150" y="774"/>
                    </a:lnTo>
                    <a:lnTo>
                      <a:pt x="144" y="774"/>
                    </a:lnTo>
                    <a:lnTo>
                      <a:pt x="144" y="768"/>
                    </a:lnTo>
                    <a:lnTo>
                      <a:pt x="144" y="762"/>
                    </a:lnTo>
                    <a:lnTo>
                      <a:pt x="138" y="756"/>
                    </a:lnTo>
                    <a:lnTo>
                      <a:pt x="132" y="756"/>
                    </a:lnTo>
                    <a:lnTo>
                      <a:pt x="138" y="756"/>
                    </a:lnTo>
                    <a:lnTo>
                      <a:pt x="138" y="762"/>
                    </a:lnTo>
                    <a:lnTo>
                      <a:pt x="138" y="768"/>
                    </a:lnTo>
                    <a:lnTo>
                      <a:pt x="144" y="768"/>
                    </a:lnTo>
                    <a:lnTo>
                      <a:pt x="144" y="774"/>
                    </a:lnTo>
                    <a:lnTo>
                      <a:pt x="150" y="780"/>
                    </a:lnTo>
                    <a:lnTo>
                      <a:pt x="156" y="780"/>
                    </a:lnTo>
                    <a:lnTo>
                      <a:pt x="156" y="786"/>
                    </a:lnTo>
                    <a:lnTo>
                      <a:pt x="162" y="786"/>
                    </a:lnTo>
                    <a:lnTo>
                      <a:pt x="168" y="792"/>
                    </a:lnTo>
                    <a:lnTo>
                      <a:pt x="168" y="798"/>
                    </a:lnTo>
                    <a:lnTo>
                      <a:pt x="168" y="804"/>
                    </a:lnTo>
                    <a:lnTo>
                      <a:pt x="174" y="810"/>
                    </a:lnTo>
                    <a:lnTo>
                      <a:pt x="174" y="816"/>
                    </a:lnTo>
                    <a:lnTo>
                      <a:pt x="174" y="822"/>
                    </a:lnTo>
                    <a:lnTo>
                      <a:pt x="168" y="822"/>
                    </a:lnTo>
                    <a:lnTo>
                      <a:pt x="174" y="822"/>
                    </a:lnTo>
                    <a:lnTo>
                      <a:pt x="168" y="822"/>
                    </a:lnTo>
                    <a:lnTo>
                      <a:pt x="168" y="828"/>
                    </a:lnTo>
                    <a:lnTo>
                      <a:pt x="168" y="834"/>
                    </a:lnTo>
                    <a:lnTo>
                      <a:pt x="174" y="840"/>
                    </a:lnTo>
                    <a:lnTo>
                      <a:pt x="180" y="840"/>
                    </a:lnTo>
                    <a:lnTo>
                      <a:pt x="180" y="846"/>
                    </a:lnTo>
                    <a:lnTo>
                      <a:pt x="186" y="846"/>
                    </a:lnTo>
                    <a:lnTo>
                      <a:pt x="186" y="852"/>
                    </a:lnTo>
                    <a:lnTo>
                      <a:pt x="186" y="858"/>
                    </a:lnTo>
                    <a:lnTo>
                      <a:pt x="186" y="864"/>
                    </a:lnTo>
                    <a:lnTo>
                      <a:pt x="192" y="864"/>
                    </a:lnTo>
                    <a:lnTo>
                      <a:pt x="192" y="870"/>
                    </a:lnTo>
                    <a:lnTo>
                      <a:pt x="192" y="876"/>
                    </a:lnTo>
                    <a:lnTo>
                      <a:pt x="192" y="882"/>
                    </a:lnTo>
                    <a:lnTo>
                      <a:pt x="192" y="888"/>
                    </a:lnTo>
                    <a:lnTo>
                      <a:pt x="186" y="888"/>
                    </a:lnTo>
                    <a:lnTo>
                      <a:pt x="180" y="888"/>
                    </a:lnTo>
                    <a:lnTo>
                      <a:pt x="174" y="888"/>
                    </a:lnTo>
                    <a:lnTo>
                      <a:pt x="168" y="894"/>
                    </a:lnTo>
                    <a:lnTo>
                      <a:pt x="162" y="894"/>
                    </a:lnTo>
                    <a:lnTo>
                      <a:pt x="156" y="894"/>
                    </a:lnTo>
                    <a:lnTo>
                      <a:pt x="150" y="894"/>
                    </a:lnTo>
                    <a:lnTo>
                      <a:pt x="144" y="894"/>
                    </a:lnTo>
                    <a:lnTo>
                      <a:pt x="144" y="900"/>
                    </a:lnTo>
                    <a:lnTo>
                      <a:pt x="138" y="894"/>
                    </a:lnTo>
                    <a:lnTo>
                      <a:pt x="138" y="900"/>
                    </a:lnTo>
                    <a:lnTo>
                      <a:pt x="132" y="894"/>
                    </a:lnTo>
                    <a:lnTo>
                      <a:pt x="132" y="888"/>
                    </a:lnTo>
                    <a:lnTo>
                      <a:pt x="126" y="888"/>
                    </a:lnTo>
                    <a:lnTo>
                      <a:pt x="126" y="882"/>
                    </a:lnTo>
                    <a:lnTo>
                      <a:pt x="126" y="876"/>
                    </a:lnTo>
                    <a:lnTo>
                      <a:pt x="120" y="876"/>
                    </a:lnTo>
                    <a:lnTo>
                      <a:pt x="126" y="870"/>
                    </a:lnTo>
                    <a:lnTo>
                      <a:pt x="126" y="864"/>
                    </a:lnTo>
                    <a:lnTo>
                      <a:pt x="126" y="858"/>
                    </a:lnTo>
                    <a:lnTo>
                      <a:pt x="126" y="852"/>
                    </a:lnTo>
                    <a:lnTo>
                      <a:pt x="126" y="846"/>
                    </a:lnTo>
                    <a:lnTo>
                      <a:pt x="126" y="840"/>
                    </a:lnTo>
                    <a:lnTo>
                      <a:pt x="126" y="828"/>
                    </a:lnTo>
                    <a:lnTo>
                      <a:pt x="126" y="822"/>
                    </a:lnTo>
                    <a:lnTo>
                      <a:pt x="126" y="816"/>
                    </a:lnTo>
                    <a:lnTo>
                      <a:pt x="126" y="810"/>
                    </a:lnTo>
                    <a:lnTo>
                      <a:pt x="126" y="804"/>
                    </a:lnTo>
                    <a:lnTo>
                      <a:pt x="126" y="798"/>
                    </a:lnTo>
                    <a:lnTo>
                      <a:pt x="120" y="798"/>
                    </a:lnTo>
                    <a:lnTo>
                      <a:pt x="120" y="792"/>
                    </a:lnTo>
                    <a:lnTo>
                      <a:pt x="114" y="792"/>
                    </a:lnTo>
                    <a:lnTo>
                      <a:pt x="114" y="786"/>
                    </a:lnTo>
                    <a:lnTo>
                      <a:pt x="108" y="786"/>
                    </a:lnTo>
                    <a:lnTo>
                      <a:pt x="108" y="780"/>
                    </a:lnTo>
                    <a:lnTo>
                      <a:pt x="102" y="780"/>
                    </a:lnTo>
                    <a:lnTo>
                      <a:pt x="96" y="780"/>
                    </a:lnTo>
                    <a:lnTo>
                      <a:pt x="96" y="774"/>
                    </a:lnTo>
                    <a:lnTo>
                      <a:pt x="90" y="774"/>
                    </a:lnTo>
                    <a:lnTo>
                      <a:pt x="90" y="768"/>
                    </a:lnTo>
                    <a:close/>
                    <a:moveTo>
                      <a:pt x="96" y="780"/>
                    </a:moveTo>
                    <a:lnTo>
                      <a:pt x="102" y="780"/>
                    </a:lnTo>
                    <a:lnTo>
                      <a:pt x="102" y="786"/>
                    </a:lnTo>
                    <a:lnTo>
                      <a:pt x="108" y="786"/>
                    </a:lnTo>
                    <a:lnTo>
                      <a:pt x="114" y="792"/>
                    </a:lnTo>
                    <a:lnTo>
                      <a:pt x="120" y="798"/>
                    </a:lnTo>
                    <a:lnTo>
                      <a:pt x="120" y="804"/>
                    </a:lnTo>
                    <a:lnTo>
                      <a:pt x="126" y="810"/>
                    </a:lnTo>
                    <a:lnTo>
                      <a:pt x="126" y="816"/>
                    </a:lnTo>
                    <a:lnTo>
                      <a:pt x="126" y="822"/>
                    </a:lnTo>
                    <a:lnTo>
                      <a:pt x="120" y="828"/>
                    </a:lnTo>
                    <a:lnTo>
                      <a:pt x="120" y="840"/>
                    </a:lnTo>
                    <a:lnTo>
                      <a:pt x="120" y="852"/>
                    </a:lnTo>
                    <a:lnTo>
                      <a:pt x="120" y="858"/>
                    </a:lnTo>
                    <a:lnTo>
                      <a:pt x="120" y="864"/>
                    </a:lnTo>
                    <a:lnTo>
                      <a:pt x="120" y="870"/>
                    </a:lnTo>
                    <a:lnTo>
                      <a:pt x="114" y="870"/>
                    </a:lnTo>
                    <a:lnTo>
                      <a:pt x="108" y="870"/>
                    </a:lnTo>
                    <a:lnTo>
                      <a:pt x="108" y="876"/>
                    </a:lnTo>
                    <a:lnTo>
                      <a:pt x="114" y="876"/>
                    </a:lnTo>
                    <a:lnTo>
                      <a:pt x="120" y="876"/>
                    </a:lnTo>
                    <a:lnTo>
                      <a:pt x="120" y="882"/>
                    </a:lnTo>
                    <a:lnTo>
                      <a:pt x="114" y="888"/>
                    </a:lnTo>
                    <a:lnTo>
                      <a:pt x="120" y="888"/>
                    </a:lnTo>
                    <a:lnTo>
                      <a:pt x="120" y="894"/>
                    </a:lnTo>
                    <a:lnTo>
                      <a:pt x="114" y="894"/>
                    </a:lnTo>
                    <a:lnTo>
                      <a:pt x="108" y="894"/>
                    </a:lnTo>
                    <a:lnTo>
                      <a:pt x="96" y="894"/>
                    </a:lnTo>
                    <a:lnTo>
                      <a:pt x="96" y="882"/>
                    </a:lnTo>
                    <a:lnTo>
                      <a:pt x="96" y="876"/>
                    </a:lnTo>
                    <a:lnTo>
                      <a:pt x="84" y="870"/>
                    </a:lnTo>
                    <a:lnTo>
                      <a:pt x="72" y="864"/>
                    </a:lnTo>
                    <a:lnTo>
                      <a:pt x="72" y="852"/>
                    </a:lnTo>
                    <a:lnTo>
                      <a:pt x="72" y="840"/>
                    </a:lnTo>
                    <a:lnTo>
                      <a:pt x="78" y="828"/>
                    </a:lnTo>
                    <a:lnTo>
                      <a:pt x="84" y="822"/>
                    </a:lnTo>
                    <a:lnTo>
                      <a:pt x="84" y="816"/>
                    </a:lnTo>
                    <a:lnTo>
                      <a:pt x="84" y="810"/>
                    </a:lnTo>
                    <a:lnTo>
                      <a:pt x="84" y="804"/>
                    </a:lnTo>
                    <a:lnTo>
                      <a:pt x="90" y="792"/>
                    </a:lnTo>
                    <a:lnTo>
                      <a:pt x="96" y="780"/>
                    </a:lnTo>
                    <a:close/>
                    <a:moveTo>
                      <a:pt x="492" y="810"/>
                    </a:moveTo>
                    <a:lnTo>
                      <a:pt x="498" y="810"/>
                    </a:lnTo>
                    <a:lnTo>
                      <a:pt x="498" y="804"/>
                    </a:lnTo>
                    <a:lnTo>
                      <a:pt x="504" y="804"/>
                    </a:lnTo>
                    <a:lnTo>
                      <a:pt x="504" y="798"/>
                    </a:lnTo>
                    <a:lnTo>
                      <a:pt x="510" y="792"/>
                    </a:lnTo>
                    <a:lnTo>
                      <a:pt x="516" y="786"/>
                    </a:lnTo>
                    <a:lnTo>
                      <a:pt x="522" y="780"/>
                    </a:lnTo>
                    <a:lnTo>
                      <a:pt x="522" y="774"/>
                    </a:lnTo>
                    <a:lnTo>
                      <a:pt x="528" y="768"/>
                    </a:lnTo>
                    <a:lnTo>
                      <a:pt x="528" y="762"/>
                    </a:lnTo>
                    <a:lnTo>
                      <a:pt x="534" y="762"/>
                    </a:lnTo>
                    <a:lnTo>
                      <a:pt x="540" y="768"/>
                    </a:lnTo>
                    <a:lnTo>
                      <a:pt x="546" y="774"/>
                    </a:lnTo>
                    <a:lnTo>
                      <a:pt x="546" y="780"/>
                    </a:lnTo>
                    <a:lnTo>
                      <a:pt x="552" y="786"/>
                    </a:lnTo>
                    <a:lnTo>
                      <a:pt x="558" y="786"/>
                    </a:lnTo>
                    <a:lnTo>
                      <a:pt x="564" y="786"/>
                    </a:lnTo>
                    <a:lnTo>
                      <a:pt x="576" y="786"/>
                    </a:lnTo>
                    <a:lnTo>
                      <a:pt x="582" y="786"/>
                    </a:lnTo>
                    <a:lnTo>
                      <a:pt x="588" y="786"/>
                    </a:lnTo>
                    <a:lnTo>
                      <a:pt x="594" y="786"/>
                    </a:lnTo>
                    <a:lnTo>
                      <a:pt x="588" y="792"/>
                    </a:lnTo>
                    <a:lnTo>
                      <a:pt x="588" y="798"/>
                    </a:lnTo>
                    <a:lnTo>
                      <a:pt x="582" y="804"/>
                    </a:lnTo>
                    <a:lnTo>
                      <a:pt x="582" y="810"/>
                    </a:lnTo>
                    <a:lnTo>
                      <a:pt x="582" y="822"/>
                    </a:lnTo>
                    <a:lnTo>
                      <a:pt x="588" y="828"/>
                    </a:lnTo>
                    <a:lnTo>
                      <a:pt x="588" y="834"/>
                    </a:lnTo>
                    <a:lnTo>
                      <a:pt x="582" y="840"/>
                    </a:lnTo>
                    <a:lnTo>
                      <a:pt x="570" y="840"/>
                    </a:lnTo>
                    <a:lnTo>
                      <a:pt x="558" y="846"/>
                    </a:lnTo>
                    <a:lnTo>
                      <a:pt x="552" y="846"/>
                    </a:lnTo>
                    <a:lnTo>
                      <a:pt x="534" y="852"/>
                    </a:lnTo>
                    <a:lnTo>
                      <a:pt x="522" y="858"/>
                    </a:lnTo>
                    <a:lnTo>
                      <a:pt x="510" y="858"/>
                    </a:lnTo>
                    <a:lnTo>
                      <a:pt x="498" y="864"/>
                    </a:lnTo>
                    <a:lnTo>
                      <a:pt x="474" y="864"/>
                    </a:lnTo>
                    <a:lnTo>
                      <a:pt x="468" y="858"/>
                    </a:lnTo>
                    <a:lnTo>
                      <a:pt x="468" y="852"/>
                    </a:lnTo>
                    <a:lnTo>
                      <a:pt x="468" y="846"/>
                    </a:lnTo>
                    <a:lnTo>
                      <a:pt x="474" y="840"/>
                    </a:lnTo>
                    <a:lnTo>
                      <a:pt x="474" y="834"/>
                    </a:lnTo>
                    <a:lnTo>
                      <a:pt x="480" y="828"/>
                    </a:lnTo>
                    <a:lnTo>
                      <a:pt x="492" y="822"/>
                    </a:lnTo>
                    <a:lnTo>
                      <a:pt x="492" y="810"/>
                    </a:lnTo>
                    <a:close/>
                    <a:moveTo>
                      <a:pt x="384" y="720"/>
                    </a:moveTo>
                    <a:lnTo>
                      <a:pt x="384" y="726"/>
                    </a:lnTo>
                    <a:lnTo>
                      <a:pt x="390" y="726"/>
                    </a:lnTo>
                    <a:lnTo>
                      <a:pt x="396" y="726"/>
                    </a:lnTo>
                    <a:lnTo>
                      <a:pt x="402" y="732"/>
                    </a:lnTo>
                    <a:lnTo>
                      <a:pt x="408" y="732"/>
                    </a:lnTo>
                    <a:lnTo>
                      <a:pt x="414" y="732"/>
                    </a:lnTo>
                    <a:lnTo>
                      <a:pt x="414" y="738"/>
                    </a:lnTo>
                    <a:lnTo>
                      <a:pt x="414" y="744"/>
                    </a:lnTo>
                    <a:lnTo>
                      <a:pt x="414" y="750"/>
                    </a:lnTo>
                    <a:lnTo>
                      <a:pt x="414" y="756"/>
                    </a:lnTo>
                    <a:lnTo>
                      <a:pt x="414" y="762"/>
                    </a:lnTo>
                    <a:lnTo>
                      <a:pt x="420" y="768"/>
                    </a:lnTo>
                    <a:lnTo>
                      <a:pt x="420" y="774"/>
                    </a:lnTo>
                    <a:lnTo>
                      <a:pt x="426" y="780"/>
                    </a:lnTo>
                    <a:lnTo>
                      <a:pt x="426" y="786"/>
                    </a:lnTo>
                    <a:lnTo>
                      <a:pt x="420" y="786"/>
                    </a:lnTo>
                    <a:lnTo>
                      <a:pt x="420" y="792"/>
                    </a:lnTo>
                    <a:lnTo>
                      <a:pt x="420" y="798"/>
                    </a:lnTo>
                    <a:lnTo>
                      <a:pt x="420" y="804"/>
                    </a:lnTo>
                    <a:lnTo>
                      <a:pt x="426" y="804"/>
                    </a:lnTo>
                    <a:lnTo>
                      <a:pt x="426" y="810"/>
                    </a:lnTo>
                    <a:lnTo>
                      <a:pt x="426" y="816"/>
                    </a:lnTo>
                    <a:lnTo>
                      <a:pt x="432" y="816"/>
                    </a:lnTo>
                    <a:lnTo>
                      <a:pt x="438" y="816"/>
                    </a:lnTo>
                    <a:lnTo>
                      <a:pt x="438" y="822"/>
                    </a:lnTo>
                    <a:lnTo>
                      <a:pt x="432" y="822"/>
                    </a:lnTo>
                    <a:lnTo>
                      <a:pt x="426" y="828"/>
                    </a:lnTo>
                    <a:lnTo>
                      <a:pt x="420" y="828"/>
                    </a:lnTo>
                    <a:lnTo>
                      <a:pt x="414" y="828"/>
                    </a:lnTo>
                    <a:lnTo>
                      <a:pt x="408" y="828"/>
                    </a:lnTo>
                    <a:lnTo>
                      <a:pt x="402" y="828"/>
                    </a:lnTo>
                    <a:lnTo>
                      <a:pt x="402" y="822"/>
                    </a:lnTo>
                    <a:lnTo>
                      <a:pt x="396" y="822"/>
                    </a:lnTo>
                    <a:lnTo>
                      <a:pt x="402" y="822"/>
                    </a:lnTo>
                    <a:lnTo>
                      <a:pt x="402" y="816"/>
                    </a:lnTo>
                    <a:lnTo>
                      <a:pt x="396" y="816"/>
                    </a:lnTo>
                    <a:lnTo>
                      <a:pt x="396" y="810"/>
                    </a:lnTo>
                    <a:lnTo>
                      <a:pt x="396" y="804"/>
                    </a:lnTo>
                    <a:lnTo>
                      <a:pt x="390" y="798"/>
                    </a:lnTo>
                    <a:lnTo>
                      <a:pt x="390" y="792"/>
                    </a:lnTo>
                    <a:lnTo>
                      <a:pt x="390" y="786"/>
                    </a:lnTo>
                    <a:lnTo>
                      <a:pt x="390" y="780"/>
                    </a:lnTo>
                    <a:lnTo>
                      <a:pt x="390" y="774"/>
                    </a:lnTo>
                    <a:lnTo>
                      <a:pt x="390" y="768"/>
                    </a:lnTo>
                    <a:lnTo>
                      <a:pt x="390" y="762"/>
                    </a:lnTo>
                    <a:lnTo>
                      <a:pt x="384" y="756"/>
                    </a:lnTo>
                    <a:lnTo>
                      <a:pt x="384" y="750"/>
                    </a:lnTo>
                    <a:lnTo>
                      <a:pt x="384" y="744"/>
                    </a:lnTo>
                    <a:lnTo>
                      <a:pt x="378" y="744"/>
                    </a:lnTo>
                    <a:lnTo>
                      <a:pt x="384" y="744"/>
                    </a:lnTo>
                    <a:lnTo>
                      <a:pt x="384" y="738"/>
                    </a:lnTo>
                    <a:lnTo>
                      <a:pt x="378" y="738"/>
                    </a:lnTo>
                    <a:lnTo>
                      <a:pt x="378" y="732"/>
                    </a:lnTo>
                    <a:lnTo>
                      <a:pt x="378" y="726"/>
                    </a:lnTo>
                    <a:lnTo>
                      <a:pt x="378" y="720"/>
                    </a:lnTo>
                    <a:lnTo>
                      <a:pt x="384" y="720"/>
                    </a:lnTo>
                    <a:close/>
                    <a:moveTo>
                      <a:pt x="330" y="738"/>
                    </a:moveTo>
                    <a:lnTo>
                      <a:pt x="336" y="732"/>
                    </a:lnTo>
                    <a:lnTo>
                      <a:pt x="336" y="726"/>
                    </a:lnTo>
                    <a:lnTo>
                      <a:pt x="342" y="720"/>
                    </a:lnTo>
                    <a:lnTo>
                      <a:pt x="348" y="720"/>
                    </a:lnTo>
                    <a:lnTo>
                      <a:pt x="360" y="720"/>
                    </a:lnTo>
                    <a:lnTo>
                      <a:pt x="366" y="726"/>
                    </a:lnTo>
                    <a:lnTo>
                      <a:pt x="372" y="732"/>
                    </a:lnTo>
                    <a:lnTo>
                      <a:pt x="372" y="738"/>
                    </a:lnTo>
                    <a:lnTo>
                      <a:pt x="366" y="750"/>
                    </a:lnTo>
                    <a:lnTo>
                      <a:pt x="372" y="756"/>
                    </a:lnTo>
                    <a:lnTo>
                      <a:pt x="372" y="762"/>
                    </a:lnTo>
                    <a:lnTo>
                      <a:pt x="372" y="768"/>
                    </a:lnTo>
                    <a:lnTo>
                      <a:pt x="372" y="774"/>
                    </a:lnTo>
                    <a:lnTo>
                      <a:pt x="372" y="780"/>
                    </a:lnTo>
                    <a:lnTo>
                      <a:pt x="372" y="774"/>
                    </a:lnTo>
                    <a:lnTo>
                      <a:pt x="366" y="768"/>
                    </a:lnTo>
                    <a:lnTo>
                      <a:pt x="366" y="762"/>
                    </a:lnTo>
                    <a:lnTo>
                      <a:pt x="366" y="756"/>
                    </a:lnTo>
                    <a:lnTo>
                      <a:pt x="360" y="756"/>
                    </a:lnTo>
                    <a:lnTo>
                      <a:pt x="360" y="750"/>
                    </a:lnTo>
                    <a:lnTo>
                      <a:pt x="354" y="750"/>
                    </a:lnTo>
                    <a:lnTo>
                      <a:pt x="348" y="744"/>
                    </a:lnTo>
                    <a:lnTo>
                      <a:pt x="342" y="744"/>
                    </a:lnTo>
                    <a:lnTo>
                      <a:pt x="336" y="744"/>
                    </a:lnTo>
                    <a:lnTo>
                      <a:pt x="330" y="738"/>
                    </a:lnTo>
                    <a:close/>
                  </a:path>
                </a:pathLst>
              </a:custGeom>
              <a:solidFill>
                <a:srgbClr val="C3D69B"/>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31" name="Freeform 7"/>
              <p:cNvSpPr>
                <a:spLocks/>
              </p:cNvSpPr>
              <p:nvPr/>
            </p:nvSpPr>
            <p:spPr bwMode="gray">
              <a:xfrm>
                <a:off x="2263" y="3085"/>
                <a:ext cx="223" cy="207"/>
              </a:xfrm>
              <a:custGeom>
                <a:avLst/>
                <a:gdLst>
                  <a:gd name="T0" fmla="*/ 33 w 504"/>
                  <a:gd name="T1" fmla="*/ 41 h 468"/>
                  <a:gd name="T2" fmla="*/ 26 w 504"/>
                  <a:gd name="T3" fmla="*/ 39 h 468"/>
                  <a:gd name="T4" fmla="*/ 21 w 504"/>
                  <a:gd name="T5" fmla="*/ 38 h 468"/>
                  <a:gd name="T6" fmla="*/ 18 w 504"/>
                  <a:gd name="T7" fmla="*/ 38 h 468"/>
                  <a:gd name="T8" fmla="*/ 15 w 504"/>
                  <a:gd name="T9" fmla="*/ 39 h 468"/>
                  <a:gd name="T10" fmla="*/ 12 w 504"/>
                  <a:gd name="T11" fmla="*/ 38 h 468"/>
                  <a:gd name="T12" fmla="*/ 9 w 504"/>
                  <a:gd name="T13" fmla="*/ 37 h 468"/>
                  <a:gd name="T14" fmla="*/ 7 w 504"/>
                  <a:gd name="T15" fmla="*/ 32 h 468"/>
                  <a:gd name="T16" fmla="*/ 6 w 504"/>
                  <a:gd name="T17" fmla="*/ 26 h 468"/>
                  <a:gd name="T18" fmla="*/ 3 w 504"/>
                  <a:gd name="T19" fmla="*/ 24 h 468"/>
                  <a:gd name="T20" fmla="*/ 1 w 504"/>
                  <a:gd name="T21" fmla="*/ 24 h 468"/>
                  <a:gd name="T22" fmla="*/ 2 w 504"/>
                  <a:gd name="T23" fmla="*/ 18 h 468"/>
                  <a:gd name="T24" fmla="*/ 1 w 504"/>
                  <a:gd name="T25" fmla="*/ 17 h 468"/>
                  <a:gd name="T26" fmla="*/ 0 w 504"/>
                  <a:gd name="T27" fmla="*/ 17 h 468"/>
                  <a:gd name="T28" fmla="*/ 0 w 504"/>
                  <a:gd name="T29" fmla="*/ 15 h 468"/>
                  <a:gd name="T30" fmla="*/ 2 w 504"/>
                  <a:gd name="T31" fmla="*/ 12 h 468"/>
                  <a:gd name="T32" fmla="*/ 4 w 504"/>
                  <a:gd name="T33" fmla="*/ 10 h 468"/>
                  <a:gd name="T34" fmla="*/ 6 w 504"/>
                  <a:gd name="T35" fmla="*/ 8 h 468"/>
                  <a:gd name="T36" fmla="*/ 8 w 504"/>
                  <a:gd name="T37" fmla="*/ 8 h 468"/>
                  <a:gd name="T38" fmla="*/ 10 w 504"/>
                  <a:gd name="T39" fmla="*/ 9 h 468"/>
                  <a:gd name="T40" fmla="*/ 12 w 504"/>
                  <a:gd name="T41" fmla="*/ 10 h 468"/>
                  <a:gd name="T42" fmla="*/ 12 w 504"/>
                  <a:gd name="T43" fmla="*/ 11 h 468"/>
                  <a:gd name="T44" fmla="*/ 14 w 504"/>
                  <a:gd name="T45" fmla="*/ 8 h 468"/>
                  <a:gd name="T46" fmla="*/ 15 w 504"/>
                  <a:gd name="T47" fmla="*/ 7 h 468"/>
                  <a:gd name="T48" fmla="*/ 17 w 504"/>
                  <a:gd name="T49" fmla="*/ 6 h 468"/>
                  <a:gd name="T50" fmla="*/ 19 w 504"/>
                  <a:gd name="T51" fmla="*/ 3 h 468"/>
                  <a:gd name="T52" fmla="*/ 20 w 504"/>
                  <a:gd name="T53" fmla="*/ 2 h 468"/>
                  <a:gd name="T54" fmla="*/ 22 w 504"/>
                  <a:gd name="T55" fmla="*/ 1 h 468"/>
                  <a:gd name="T56" fmla="*/ 27 w 504"/>
                  <a:gd name="T57" fmla="*/ 1 h 468"/>
                  <a:gd name="T58" fmla="*/ 30 w 504"/>
                  <a:gd name="T59" fmla="*/ 2 h 468"/>
                  <a:gd name="T60" fmla="*/ 31 w 504"/>
                  <a:gd name="T61" fmla="*/ 2 h 468"/>
                  <a:gd name="T62" fmla="*/ 34 w 504"/>
                  <a:gd name="T63" fmla="*/ 0 h 468"/>
                  <a:gd name="T64" fmla="*/ 37 w 504"/>
                  <a:gd name="T65" fmla="*/ 1 h 468"/>
                  <a:gd name="T66" fmla="*/ 41 w 504"/>
                  <a:gd name="T67" fmla="*/ 2 h 468"/>
                  <a:gd name="T68" fmla="*/ 42 w 504"/>
                  <a:gd name="T69" fmla="*/ 4 h 468"/>
                  <a:gd name="T70" fmla="*/ 42 w 504"/>
                  <a:gd name="T71" fmla="*/ 10 h 468"/>
                  <a:gd name="T72" fmla="*/ 41 w 504"/>
                  <a:gd name="T73" fmla="*/ 14 h 468"/>
                  <a:gd name="T74" fmla="*/ 42 w 504"/>
                  <a:gd name="T75" fmla="*/ 15 h 468"/>
                  <a:gd name="T76" fmla="*/ 44 w 504"/>
                  <a:gd name="T77" fmla="*/ 18 h 468"/>
                  <a:gd name="T78" fmla="*/ 43 w 504"/>
                  <a:gd name="T79" fmla="*/ 19 h 468"/>
                  <a:gd name="T80" fmla="*/ 42 w 504"/>
                  <a:gd name="T81" fmla="*/ 21 h 468"/>
                  <a:gd name="T82" fmla="*/ 42 w 504"/>
                  <a:gd name="T83" fmla="*/ 23 h 468"/>
                  <a:gd name="T84" fmla="*/ 39 w 504"/>
                  <a:gd name="T85" fmla="*/ 27 h 468"/>
                  <a:gd name="T86" fmla="*/ 38 w 504"/>
                  <a:gd name="T87" fmla="*/ 29 h 468"/>
                  <a:gd name="T88" fmla="*/ 38 w 504"/>
                  <a:gd name="T89" fmla="*/ 31 h 468"/>
                  <a:gd name="T90" fmla="*/ 36 w 504"/>
                  <a:gd name="T91" fmla="*/ 32 h 468"/>
                  <a:gd name="T92" fmla="*/ 35 w 504"/>
                  <a:gd name="T93" fmla="*/ 34 h 468"/>
                  <a:gd name="T94" fmla="*/ 34 w 504"/>
                  <a:gd name="T95" fmla="*/ 38 h 4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04"/>
                  <a:gd name="T145" fmla="*/ 0 h 468"/>
                  <a:gd name="T146" fmla="*/ 504 w 504"/>
                  <a:gd name="T147" fmla="*/ 468 h 4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04" h="468">
                    <a:moveTo>
                      <a:pt x="390" y="456"/>
                    </a:moveTo>
                    <a:lnTo>
                      <a:pt x="384" y="468"/>
                    </a:lnTo>
                    <a:lnTo>
                      <a:pt x="378" y="468"/>
                    </a:lnTo>
                    <a:lnTo>
                      <a:pt x="354" y="468"/>
                    </a:lnTo>
                    <a:lnTo>
                      <a:pt x="348" y="462"/>
                    </a:lnTo>
                    <a:lnTo>
                      <a:pt x="300" y="456"/>
                    </a:lnTo>
                    <a:lnTo>
                      <a:pt x="270" y="444"/>
                    </a:lnTo>
                    <a:lnTo>
                      <a:pt x="252" y="438"/>
                    </a:lnTo>
                    <a:lnTo>
                      <a:pt x="240" y="438"/>
                    </a:lnTo>
                    <a:lnTo>
                      <a:pt x="234" y="438"/>
                    </a:lnTo>
                    <a:lnTo>
                      <a:pt x="228" y="444"/>
                    </a:lnTo>
                    <a:lnTo>
                      <a:pt x="210" y="444"/>
                    </a:lnTo>
                    <a:lnTo>
                      <a:pt x="198" y="444"/>
                    </a:lnTo>
                    <a:lnTo>
                      <a:pt x="198" y="450"/>
                    </a:lnTo>
                    <a:lnTo>
                      <a:pt x="168" y="456"/>
                    </a:lnTo>
                    <a:lnTo>
                      <a:pt x="150" y="450"/>
                    </a:lnTo>
                    <a:lnTo>
                      <a:pt x="144" y="444"/>
                    </a:lnTo>
                    <a:lnTo>
                      <a:pt x="132" y="438"/>
                    </a:lnTo>
                    <a:lnTo>
                      <a:pt x="138" y="432"/>
                    </a:lnTo>
                    <a:lnTo>
                      <a:pt x="114" y="432"/>
                    </a:lnTo>
                    <a:lnTo>
                      <a:pt x="102" y="426"/>
                    </a:lnTo>
                    <a:lnTo>
                      <a:pt x="90" y="414"/>
                    </a:lnTo>
                    <a:lnTo>
                      <a:pt x="72" y="402"/>
                    </a:lnTo>
                    <a:lnTo>
                      <a:pt x="78" y="366"/>
                    </a:lnTo>
                    <a:lnTo>
                      <a:pt x="78" y="330"/>
                    </a:lnTo>
                    <a:lnTo>
                      <a:pt x="66" y="318"/>
                    </a:lnTo>
                    <a:lnTo>
                      <a:pt x="66" y="300"/>
                    </a:lnTo>
                    <a:lnTo>
                      <a:pt x="66" y="282"/>
                    </a:lnTo>
                    <a:lnTo>
                      <a:pt x="36" y="282"/>
                    </a:lnTo>
                    <a:lnTo>
                      <a:pt x="30" y="276"/>
                    </a:lnTo>
                    <a:lnTo>
                      <a:pt x="30" y="282"/>
                    </a:lnTo>
                    <a:lnTo>
                      <a:pt x="24" y="282"/>
                    </a:lnTo>
                    <a:lnTo>
                      <a:pt x="12" y="276"/>
                    </a:lnTo>
                    <a:lnTo>
                      <a:pt x="0" y="282"/>
                    </a:lnTo>
                    <a:lnTo>
                      <a:pt x="12" y="204"/>
                    </a:lnTo>
                    <a:lnTo>
                      <a:pt x="18" y="210"/>
                    </a:lnTo>
                    <a:lnTo>
                      <a:pt x="18" y="204"/>
                    </a:lnTo>
                    <a:lnTo>
                      <a:pt x="18" y="198"/>
                    </a:lnTo>
                    <a:lnTo>
                      <a:pt x="12" y="198"/>
                    </a:lnTo>
                    <a:lnTo>
                      <a:pt x="18" y="192"/>
                    </a:lnTo>
                    <a:lnTo>
                      <a:pt x="12" y="192"/>
                    </a:lnTo>
                    <a:lnTo>
                      <a:pt x="6" y="192"/>
                    </a:lnTo>
                    <a:lnTo>
                      <a:pt x="6" y="186"/>
                    </a:lnTo>
                    <a:lnTo>
                      <a:pt x="0" y="186"/>
                    </a:lnTo>
                    <a:lnTo>
                      <a:pt x="0" y="180"/>
                    </a:lnTo>
                    <a:lnTo>
                      <a:pt x="6" y="180"/>
                    </a:lnTo>
                    <a:lnTo>
                      <a:pt x="12" y="186"/>
                    </a:lnTo>
                    <a:lnTo>
                      <a:pt x="18" y="138"/>
                    </a:lnTo>
                    <a:lnTo>
                      <a:pt x="24" y="126"/>
                    </a:lnTo>
                    <a:lnTo>
                      <a:pt x="30" y="126"/>
                    </a:lnTo>
                    <a:lnTo>
                      <a:pt x="42" y="120"/>
                    </a:lnTo>
                    <a:lnTo>
                      <a:pt x="48" y="114"/>
                    </a:lnTo>
                    <a:lnTo>
                      <a:pt x="60" y="102"/>
                    </a:lnTo>
                    <a:lnTo>
                      <a:pt x="72" y="96"/>
                    </a:lnTo>
                    <a:lnTo>
                      <a:pt x="78" y="96"/>
                    </a:lnTo>
                    <a:lnTo>
                      <a:pt x="90" y="96"/>
                    </a:lnTo>
                    <a:lnTo>
                      <a:pt x="96" y="90"/>
                    </a:lnTo>
                    <a:lnTo>
                      <a:pt x="102" y="96"/>
                    </a:lnTo>
                    <a:lnTo>
                      <a:pt x="108" y="96"/>
                    </a:lnTo>
                    <a:lnTo>
                      <a:pt x="120" y="102"/>
                    </a:lnTo>
                    <a:lnTo>
                      <a:pt x="126" y="108"/>
                    </a:lnTo>
                    <a:lnTo>
                      <a:pt x="126" y="114"/>
                    </a:lnTo>
                    <a:lnTo>
                      <a:pt x="132" y="114"/>
                    </a:lnTo>
                    <a:lnTo>
                      <a:pt x="138" y="120"/>
                    </a:lnTo>
                    <a:lnTo>
                      <a:pt x="144" y="120"/>
                    </a:lnTo>
                    <a:lnTo>
                      <a:pt x="144" y="126"/>
                    </a:lnTo>
                    <a:lnTo>
                      <a:pt x="150" y="126"/>
                    </a:lnTo>
                    <a:lnTo>
                      <a:pt x="156" y="120"/>
                    </a:lnTo>
                    <a:lnTo>
                      <a:pt x="156" y="96"/>
                    </a:lnTo>
                    <a:lnTo>
                      <a:pt x="156" y="84"/>
                    </a:lnTo>
                    <a:lnTo>
                      <a:pt x="162" y="84"/>
                    </a:lnTo>
                    <a:lnTo>
                      <a:pt x="168" y="78"/>
                    </a:lnTo>
                    <a:lnTo>
                      <a:pt x="174" y="72"/>
                    </a:lnTo>
                    <a:lnTo>
                      <a:pt x="180" y="72"/>
                    </a:lnTo>
                    <a:lnTo>
                      <a:pt x="198" y="66"/>
                    </a:lnTo>
                    <a:lnTo>
                      <a:pt x="198" y="60"/>
                    </a:lnTo>
                    <a:lnTo>
                      <a:pt x="216" y="42"/>
                    </a:lnTo>
                    <a:lnTo>
                      <a:pt x="222" y="36"/>
                    </a:lnTo>
                    <a:lnTo>
                      <a:pt x="228" y="36"/>
                    </a:lnTo>
                    <a:lnTo>
                      <a:pt x="228" y="30"/>
                    </a:lnTo>
                    <a:lnTo>
                      <a:pt x="228" y="24"/>
                    </a:lnTo>
                    <a:lnTo>
                      <a:pt x="246" y="18"/>
                    </a:lnTo>
                    <a:lnTo>
                      <a:pt x="252" y="18"/>
                    </a:lnTo>
                    <a:lnTo>
                      <a:pt x="258" y="12"/>
                    </a:lnTo>
                    <a:lnTo>
                      <a:pt x="270" y="6"/>
                    </a:lnTo>
                    <a:lnTo>
                      <a:pt x="288" y="6"/>
                    </a:lnTo>
                    <a:lnTo>
                      <a:pt x="312" y="12"/>
                    </a:lnTo>
                    <a:lnTo>
                      <a:pt x="324" y="12"/>
                    </a:lnTo>
                    <a:lnTo>
                      <a:pt x="336" y="18"/>
                    </a:lnTo>
                    <a:lnTo>
                      <a:pt x="348" y="24"/>
                    </a:lnTo>
                    <a:lnTo>
                      <a:pt x="354" y="24"/>
                    </a:lnTo>
                    <a:lnTo>
                      <a:pt x="354" y="18"/>
                    </a:lnTo>
                    <a:lnTo>
                      <a:pt x="360" y="18"/>
                    </a:lnTo>
                    <a:lnTo>
                      <a:pt x="360" y="6"/>
                    </a:lnTo>
                    <a:lnTo>
                      <a:pt x="372" y="6"/>
                    </a:lnTo>
                    <a:lnTo>
                      <a:pt x="390" y="6"/>
                    </a:lnTo>
                    <a:lnTo>
                      <a:pt x="396" y="0"/>
                    </a:lnTo>
                    <a:lnTo>
                      <a:pt x="414" y="12"/>
                    </a:lnTo>
                    <a:lnTo>
                      <a:pt x="426" y="12"/>
                    </a:lnTo>
                    <a:lnTo>
                      <a:pt x="444" y="18"/>
                    </a:lnTo>
                    <a:lnTo>
                      <a:pt x="462" y="18"/>
                    </a:lnTo>
                    <a:lnTo>
                      <a:pt x="474" y="18"/>
                    </a:lnTo>
                    <a:lnTo>
                      <a:pt x="480" y="18"/>
                    </a:lnTo>
                    <a:lnTo>
                      <a:pt x="486" y="36"/>
                    </a:lnTo>
                    <a:lnTo>
                      <a:pt x="480" y="42"/>
                    </a:lnTo>
                    <a:lnTo>
                      <a:pt x="480" y="54"/>
                    </a:lnTo>
                    <a:lnTo>
                      <a:pt x="486" y="78"/>
                    </a:lnTo>
                    <a:lnTo>
                      <a:pt x="486" y="114"/>
                    </a:lnTo>
                    <a:lnTo>
                      <a:pt x="486" y="150"/>
                    </a:lnTo>
                    <a:lnTo>
                      <a:pt x="468" y="150"/>
                    </a:lnTo>
                    <a:lnTo>
                      <a:pt x="474" y="162"/>
                    </a:lnTo>
                    <a:lnTo>
                      <a:pt x="480" y="162"/>
                    </a:lnTo>
                    <a:lnTo>
                      <a:pt x="486" y="174"/>
                    </a:lnTo>
                    <a:lnTo>
                      <a:pt x="492" y="174"/>
                    </a:lnTo>
                    <a:lnTo>
                      <a:pt x="492" y="192"/>
                    </a:lnTo>
                    <a:lnTo>
                      <a:pt x="498" y="198"/>
                    </a:lnTo>
                    <a:lnTo>
                      <a:pt x="504" y="204"/>
                    </a:lnTo>
                    <a:lnTo>
                      <a:pt x="504" y="210"/>
                    </a:lnTo>
                    <a:lnTo>
                      <a:pt x="498" y="210"/>
                    </a:lnTo>
                    <a:lnTo>
                      <a:pt x="498" y="222"/>
                    </a:lnTo>
                    <a:lnTo>
                      <a:pt x="492" y="228"/>
                    </a:lnTo>
                    <a:lnTo>
                      <a:pt x="492" y="234"/>
                    </a:lnTo>
                    <a:lnTo>
                      <a:pt x="492" y="240"/>
                    </a:lnTo>
                    <a:lnTo>
                      <a:pt x="486" y="246"/>
                    </a:lnTo>
                    <a:lnTo>
                      <a:pt x="486" y="258"/>
                    </a:lnTo>
                    <a:lnTo>
                      <a:pt x="480" y="264"/>
                    </a:lnTo>
                    <a:lnTo>
                      <a:pt x="474" y="276"/>
                    </a:lnTo>
                    <a:lnTo>
                      <a:pt x="468" y="288"/>
                    </a:lnTo>
                    <a:lnTo>
                      <a:pt x="456" y="306"/>
                    </a:lnTo>
                    <a:lnTo>
                      <a:pt x="456" y="312"/>
                    </a:lnTo>
                    <a:lnTo>
                      <a:pt x="444" y="318"/>
                    </a:lnTo>
                    <a:lnTo>
                      <a:pt x="432" y="336"/>
                    </a:lnTo>
                    <a:lnTo>
                      <a:pt x="432" y="342"/>
                    </a:lnTo>
                    <a:lnTo>
                      <a:pt x="432" y="348"/>
                    </a:lnTo>
                    <a:lnTo>
                      <a:pt x="432" y="354"/>
                    </a:lnTo>
                    <a:lnTo>
                      <a:pt x="426" y="366"/>
                    </a:lnTo>
                    <a:lnTo>
                      <a:pt x="420" y="366"/>
                    </a:lnTo>
                    <a:lnTo>
                      <a:pt x="420" y="372"/>
                    </a:lnTo>
                    <a:lnTo>
                      <a:pt x="414" y="378"/>
                    </a:lnTo>
                    <a:lnTo>
                      <a:pt x="414" y="390"/>
                    </a:lnTo>
                    <a:lnTo>
                      <a:pt x="408" y="390"/>
                    </a:lnTo>
                    <a:lnTo>
                      <a:pt x="408" y="402"/>
                    </a:lnTo>
                    <a:lnTo>
                      <a:pt x="402" y="414"/>
                    </a:lnTo>
                    <a:lnTo>
                      <a:pt x="396" y="438"/>
                    </a:lnTo>
                    <a:lnTo>
                      <a:pt x="396" y="444"/>
                    </a:lnTo>
                    <a:lnTo>
                      <a:pt x="390" y="456"/>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32" name="Freeform 8"/>
              <p:cNvSpPr>
                <a:spLocks/>
              </p:cNvSpPr>
              <p:nvPr/>
            </p:nvSpPr>
            <p:spPr bwMode="gray">
              <a:xfrm>
                <a:off x="2403" y="3075"/>
                <a:ext cx="207" cy="361"/>
              </a:xfrm>
              <a:custGeom>
                <a:avLst/>
                <a:gdLst>
                  <a:gd name="T0" fmla="*/ 39 w 534"/>
                  <a:gd name="T1" fmla="*/ 35 h 774"/>
                  <a:gd name="T2" fmla="*/ 35 w 534"/>
                  <a:gd name="T3" fmla="*/ 31 h 774"/>
                  <a:gd name="T4" fmla="*/ 32 w 534"/>
                  <a:gd name="T5" fmla="*/ 29 h 774"/>
                  <a:gd name="T6" fmla="*/ 32 w 534"/>
                  <a:gd name="T7" fmla="*/ 31 h 774"/>
                  <a:gd name="T8" fmla="*/ 29 w 534"/>
                  <a:gd name="T9" fmla="*/ 33 h 774"/>
                  <a:gd name="T10" fmla="*/ 27 w 534"/>
                  <a:gd name="T11" fmla="*/ 36 h 774"/>
                  <a:gd name="T12" fmla="*/ 30 w 534"/>
                  <a:gd name="T13" fmla="*/ 38 h 774"/>
                  <a:gd name="T14" fmla="*/ 29 w 534"/>
                  <a:gd name="T15" fmla="*/ 40 h 774"/>
                  <a:gd name="T16" fmla="*/ 25 w 534"/>
                  <a:gd name="T17" fmla="*/ 40 h 774"/>
                  <a:gd name="T18" fmla="*/ 23 w 534"/>
                  <a:gd name="T19" fmla="*/ 42 h 774"/>
                  <a:gd name="T20" fmla="*/ 22 w 534"/>
                  <a:gd name="T21" fmla="*/ 47 h 774"/>
                  <a:gd name="T22" fmla="*/ 22 w 534"/>
                  <a:gd name="T23" fmla="*/ 51 h 774"/>
                  <a:gd name="T24" fmla="*/ 22 w 534"/>
                  <a:gd name="T25" fmla="*/ 54 h 774"/>
                  <a:gd name="T26" fmla="*/ 21 w 534"/>
                  <a:gd name="T27" fmla="*/ 56 h 774"/>
                  <a:gd name="T28" fmla="*/ 19 w 534"/>
                  <a:gd name="T29" fmla="*/ 58 h 774"/>
                  <a:gd name="T30" fmla="*/ 20 w 534"/>
                  <a:gd name="T31" fmla="*/ 59 h 774"/>
                  <a:gd name="T32" fmla="*/ 19 w 534"/>
                  <a:gd name="T33" fmla="*/ 62 h 774"/>
                  <a:gd name="T34" fmla="*/ 19 w 534"/>
                  <a:gd name="T35" fmla="*/ 64 h 774"/>
                  <a:gd name="T36" fmla="*/ 20 w 534"/>
                  <a:gd name="T37" fmla="*/ 66 h 774"/>
                  <a:gd name="T38" fmla="*/ 17 w 534"/>
                  <a:gd name="T39" fmla="*/ 66 h 774"/>
                  <a:gd name="T40" fmla="*/ 16 w 534"/>
                  <a:gd name="T41" fmla="*/ 65 h 774"/>
                  <a:gd name="T42" fmla="*/ 13 w 534"/>
                  <a:gd name="T43" fmla="*/ 65 h 774"/>
                  <a:gd name="T44" fmla="*/ 11 w 534"/>
                  <a:gd name="T45" fmla="*/ 65 h 774"/>
                  <a:gd name="T46" fmla="*/ 8 w 534"/>
                  <a:gd name="T47" fmla="*/ 65 h 774"/>
                  <a:gd name="T48" fmla="*/ 8 w 534"/>
                  <a:gd name="T49" fmla="*/ 64 h 774"/>
                  <a:gd name="T50" fmla="*/ 5 w 534"/>
                  <a:gd name="T51" fmla="*/ 65 h 774"/>
                  <a:gd name="T52" fmla="*/ 3 w 534"/>
                  <a:gd name="T53" fmla="*/ 65 h 774"/>
                  <a:gd name="T54" fmla="*/ 0 w 534"/>
                  <a:gd name="T55" fmla="*/ 64 h 774"/>
                  <a:gd name="T56" fmla="*/ 0 w 534"/>
                  <a:gd name="T57" fmla="*/ 62 h 774"/>
                  <a:gd name="T58" fmla="*/ 3 w 534"/>
                  <a:gd name="T59" fmla="*/ 60 h 774"/>
                  <a:gd name="T60" fmla="*/ 6 w 534"/>
                  <a:gd name="T61" fmla="*/ 57 h 774"/>
                  <a:gd name="T62" fmla="*/ 8 w 534"/>
                  <a:gd name="T63" fmla="*/ 50 h 774"/>
                  <a:gd name="T64" fmla="*/ 6 w 534"/>
                  <a:gd name="T65" fmla="*/ 45 h 774"/>
                  <a:gd name="T66" fmla="*/ 8 w 534"/>
                  <a:gd name="T67" fmla="*/ 41 h 774"/>
                  <a:gd name="T68" fmla="*/ 9 w 534"/>
                  <a:gd name="T69" fmla="*/ 38 h 774"/>
                  <a:gd name="T70" fmla="*/ 10 w 534"/>
                  <a:gd name="T71" fmla="*/ 36 h 774"/>
                  <a:gd name="T72" fmla="*/ 12 w 534"/>
                  <a:gd name="T73" fmla="*/ 33 h 774"/>
                  <a:gd name="T74" fmla="*/ 14 w 534"/>
                  <a:gd name="T75" fmla="*/ 29 h 774"/>
                  <a:gd name="T76" fmla="*/ 16 w 534"/>
                  <a:gd name="T77" fmla="*/ 26 h 774"/>
                  <a:gd name="T78" fmla="*/ 16 w 534"/>
                  <a:gd name="T79" fmla="*/ 24 h 774"/>
                  <a:gd name="T80" fmla="*/ 16 w 534"/>
                  <a:gd name="T81" fmla="*/ 21 h 774"/>
                  <a:gd name="T82" fmla="*/ 13 w 534"/>
                  <a:gd name="T83" fmla="*/ 19 h 774"/>
                  <a:gd name="T84" fmla="*/ 14 w 534"/>
                  <a:gd name="T85" fmla="*/ 10 h 774"/>
                  <a:gd name="T86" fmla="*/ 14 w 534"/>
                  <a:gd name="T87" fmla="*/ 7 h 774"/>
                  <a:gd name="T88" fmla="*/ 8 w 534"/>
                  <a:gd name="T89" fmla="*/ 7 h 774"/>
                  <a:gd name="T90" fmla="*/ 7 w 534"/>
                  <a:gd name="T91" fmla="*/ 3 h 774"/>
                  <a:gd name="T92" fmla="*/ 11 w 534"/>
                  <a:gd name="T93" fmla="*/ 1 h 774"/>
                  <a:gd name="T94" fmla="*/ 12 w 534"/>
                  <a:gd name="T95" fmla="*/ 0 h 774"/>
                  <a:gd name="T96" fmla="*/ 16 w 534"/>
                  <a:gd name="T97" fmla="*/ 2 h 774"/>
                  <a:gd name="T98" fmla="*/ 20 w 534"/>
                  <a:gd name="T99" fmla="*/ 2 h 774"/>
                  <a:gd name="T100" fmla="*/ 23 w 534"/>
                  <a:gd name="T101" fmla="*/ 3 h 774"/>
                  <a:gd name="T102" fmla="*/ 23 w 534"/>
                  <a:gd name="T103" fmla="*/ 10 h 774"/>
                  <a:gd name="T104" fmla="*/ 29 w 534"/>
                  <a:gd name="T105" fmla="*/ 12 h 774"/>
                  <a:gd name="T106" fmla="*/ 35 w 534"/>
                  <a:gd name="T107" fmla="*/ 12 h 774"/>
                  <a:gd name="T108" fmla="*/ 38 w 534"/>
                  <a:gd name="T109" fmla="*/ 17 h 774"/>
                  <a:gd name="T110" fmla="*/ 40 w 534"/>
                  <a:gd name="T111" fmla="*/ 19 h 774"/>
                  <a:gd name="T112" fmla="*/ 44 w 534"/>
                  <a:gd name="T113" fmla="*/ 23 h 774"/>
                  <a:gd name="T114" fmla="*/ 44 w 534"/>
                  <a:gd name="T115" fmla="*/ 30 h 774"/>
                  <a:gd name="T116" fmla="*/ 46 w 534"/>
                  <a:gd name="T117" fmla="*/ 36 h 774"/>
                  <a:gd name="T118" fmla="*/ 41 w 534"/>
                  <a:gd name="T119" fmla="*/ 37 h 77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34"/>
                  <a:gd name="T181" fmla="*/ 0 h 774"/>
                  <a:gd name="T182" fmla="*/ 534 w 534"/>
                  <a:gd name="T183" fmla="*/ 774 h 77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34" h="774">
                    <a:moveTo>
                      <a:pt x="462" y="426"/>
                    </a:moveTo>
                    <a:lnTo>
                      <a:pt x="462" y="414"/>
                    </a:lnTo>
                    <a:lnTo>
                      <a:pt x="450" y="402"/>
                    </a:lnTo>
                    <a:lnTo>
                      <a:pt x="444" y="396"/>
                    </a:lnTo>
                    <a:lnTo>
                      <a:pt x="420" y="396"/>
                    </a:lnTo>
                    <a:lnTo>
                      <a:pt x="408" y="390"/>
                    </a:lnTo>
                    <a:lnTo>
                      <a:pt x="402" y="366"/>
                    </a:lnTo>
                    <a:lnTo>
                      <a:pt x="390" y="354"/>
                    </a:lnTo>
                    <a:lnTo>
                      <a:pt x="384" y="336"/>
                    </a:lnTo>
                    <a:lnTo>
                      <a:pt x="378" y="336"/>
                    </a:lnTo>
                    <a:lnTo>
                      <a:pt x="366" y="336"/>
                    </a:lnTo>
                    <a:lnTo>
                      <a:pt x="360" y="336"/>
                    </a:lnTo>
                    <a:lnTo>
                      <a:pt x="354" y="336"/>
                    </a:lnTo>
                    <a:lnTo>
                      <a:pt x="348" y="336"/>
                    </a:lnTo>
                    <a:lnTo>
                      <a:pt x="348" y="348"/>
                    </a:lnTo>
                    <a:lnTo>
                      <a:pt x="360" y="354"/>
                    </a:lnTo>
                    <a:lnTo>
                      <a:pt x="360" y="390"/>
                    </a:lnTo>
                    <a:lnTo>
                      <a:pt x="348" y="390"/>
                    </a:lnTo>
                    <a:lnTo>
                      <a:pt x="342" y="384"/>
                    </a:lnTo>
                    <a:lnTo>
                      <a:pt x="330" y="378"/>
                    </a:lnTo>
                    <a:lnTo>
                      <a:pt x="324" y="378"/>
                    </a:lnTo>
                    <a:lnTo>
                      <a:pt x="318" y="390"/>
                    </a:lnTo>
                    <a:lnTo>
                      <a:pt x="312" y="402"/>
                    </a:lnTo>
                    <a:lnTo>
                      <a:pt x="306" y="420"/>
                    </a:lnTo>
                    <a:lnTo>
                      <a:pt x="324" y="414"/>
                    </a:lnTo>
                    <a:lnTo>
                      <a:pt x="330" y="414"/>
                    </a:lnTo>
                    <a:lnTo>
                      <a:pt x="336" y="420"/>
                    </a:lnTo>
                    <a:lnTo>
                      <a:pt x="336" y="432"/>
                    </a:lnTo>
                    <a:lnTo>
                      <a:pt x="330" y="438"/>
                    </a:lnTo>
                    <a:lnTo>
                      <a:pt x="330" y="444"/>
                    </a:lnTo>
                    <a:lnTo>
                      <a:pt x="330" y="450"/>
                    </a:lnTo>
                    <a:lnTo>
                      <a:pt x="324" y="456"/>
                    </a:lnTo>
                    <a:lnTo>
                      <a:pt x="318" y="456"/>
                    </a:lnTo>
                    <a:lnTo>
                      <a:pt x="300" y="456"/>
                    </a:lnTo>
                    <a:lnTo>
                      <a:pt x="288" y="462"/>
                    </a:lnTo>
                    <a:lnTo>
                      <a:pt x="276" y="462"/>
                    </a:lnTo>
                    <a:lnTo>
                      <a:pt x="270" y="462"/>
                    </a:lnTo>
                    <a:lnTo>
                      <a:pt x="270" y="468"/>
                    </a:lnTo>
                    <a:lnTo>
                      <a:pt x="252" y="468"/>
                    </a:lnTo>
                    <a:lnTo>
                      <a:pt x="258" y="480"/>
                    </a:lnTo>
                    <a:lnTo>
                      <a:pt x="258" y="492"/>
                    </a:lnTo>
                    <a:lnTo>
                      <a:pt x="258" y="498"/>
                    </a:lnTo>
                    <a:lnTo>
                      <a:pt x="258" y="510"/>
                    </a:lnTo>
                    <a:lnTo>
                      <a:pt x="252" y="540"/>
                    </a:lnTo>
                    <a:lnTo>
                      <a:pt x="246" y="564"/>
                    </a:lnTo>
                    <a:lnTo>
                      <a:pt x="246" y="570"/>
                    </a:lnTo>
                    <a:lnTo>
                      <a:pt x="252" y="576"/>
                    </a:lnTo>
                    <a:lnTo>
                      <a:pt x="246" y="582"/>
                    </a:lnTo>
                    <a:lnTo>
                      <a:pt x="252" y="600"/>
                    </a:lnTo>
                    <a:lnTo>
                      <a:pt x="258" y="606"/>
                    </a:lnTo>
                    <a:lnTo>
                      <a:pt x="258" y="612"/>
                    </a:lnTo>
                    <a:lnTo>
                      <a:pt x="252" y="618"/>
                    </a:lnTo>
                    <a:lnTo>
                      <a:pt x="246" y="624"/>
                    </a:lnTo>
                    <a:lnTo>
                      <a:pt x="246" y="630"/>
                    </a:lnTo>
                    <a:lnTo>
                      <a:pt x="246" y="636"/>
                    </a:lnTo>
                    <a:lnTo>
                      <a:pt x="240" y="642"/>
                    </a:lnTo>
                    <a:lnTo>
                      <a:pt x="234" y="654"/>
                    </a:lnTo>
                    <a:lnTo>
                      <a:pt x="228" y="654"/>
                    </a:lnTo>
                    <a:lnTo>
                      <a:pt x="222" y="660"/>
                    </a:lnTo>
                    <a:lnTo>
                      <a:pt x="216" y="666"/>
                    </a:lnTo>
                    <a:lnTo>
                      <a:pt x="210" y="666"/>
                    </a:lnTo>
                    <a:lnTo>
                      <a:pt x="204" y="678"/>
                    </a:lnTo>
                    <a:lnTo>
                      <a:pt x="210" y="678"/>
                    </a:lnTo>
                    <a:lnTo>
                      <a:pt x="222" y="684"/>
                    </a:lnTo>
                    <a:lnTo>
                      <a:pt x="222" y="690"/>
                    </a:lnTo>
                    <a:lnTo>
                      <a:pt x="222" y="696"/>
                    </a:lnTo>
                    <a:lnTo>
                      <a:pt x="222" y="702"/>
                    </a:lnTo>
                    <a:lnTo>
                      <a:pt x="216" y="708"/>
                    </a:lnTo>
                    <a:lnTo>
                      <a:pt x="210" y="720"/>
                    </a:lnTo>
                    <a:lnTo>
                      <a:pt x="216" y="732"/>
                    </a:lnTo>
                    <a:lnTo>
                      <a:pt x="210" y="732"/>
                    </a:lnTo>
                    <a:lnTo>
                      <a:pt x="216" y="738"/>
                    </a:lnTo>
                    <a:lnTo>
                      <a:pt x="216" y="744"/>
                    </a:lnTo>
                    <a:lnTo>
                      <a:pt x="222" y="750"/>
                    </a:lnTo>
                    <a:lnTo>
                      <a:pt x="228" y="756"/>
                    </a:lnTo>
                    <a:lnTo>
                      <a:pt x="222" y="762"/>
                    </a:lnTo>
                    <a:lnTo>
                      <a:pt x="228" y="768"/>
                    </a:lnTo>
                    <a:lnTo>
                      <a:pt x="222" y="774"/>
                    </a:lnTo>
                    <a:lnTo>
                      <a:pt x="204" y="762"/>
                    </a:lnTo>
                    <a:lnTo>
                      <a:pt x="198" y="762"/>
                    </a:lnTo>
                    <a:lnTo>
                      <a:pt x="192" y="762"/>
                    </a:lnTo>
                    <a:lnTo>
                      <a:pt x="186" y="756"/>
                    </a:lnTo>
                    <a:lnTo>
                      <a:pt x="180" y="750"/>
                    </a:lnTo>
                    <a:lnTo>
                      <a:pt x="180" y="744"/>
                    </a:lnTo>
                    <a:lnTo>
                      <a:pt x="174" y="744"/>
                    </a:lnTo>
                    <a:lnTo>
                      <a:pt x="156" y="750"/>
                    </a:lnTo>
                    <a:lnTo>
                      <a:pt x="150" y="750"/>
                    </a:lnTo>
                    <a:lnTo>
                      <a:pt x="144" y="750"/>
                    </a:lnTo>
                    <a:lnTo>
                      <a:pt x="138" y="750"/>
                    </a:lnTo>
                    <a:lnTo>
                      <a:pt x="138" y="744"/>
                    </a:lnTo>
                    <a:lnTo>
                      <a:pt x="132" y="744"/>
                    </a:lnTo>
                    <a:lnTo>
                      <a:pt x="120" y="744"/>
                    </a:lnTo>
                    <a:lnTo>
                      <a:pt x="114" y="738"/>
                    </a:lnTo>
                    <a:lnTo>
                      <a:pt x="108" y="744"/>
                    </a:lnTo>
                    <a:lnTo>
                      <a:pt x="102" y="744"/>
                    </a:lnTo>
                    <a:lnTo>
                      <a:pt x="96" y="744"/>
                    </a:lnTo>
                    <a:lnTo>
                      <a:pt x="96" y="738"/>
                    </a:lnTo>
                    <a:lnTo>
                      <a:pt x="96" y="744"/>
                    </a:lnTo>
                    <a:lnTo>
                      <a:pt x="90" y="744"/>
                    </a:lnTo>
                    <a:lnTo>
                      <a:pt x="90" y="738"/>
                    </a:lnTo>
                    <a:lnTo>
                      <a:pt x="84" y="744"/>
                    </a:lnTo>
                    <a:lnTo>
                      <a:pt x="72" y="750"/>
                    </a:lnTo>
                    <a:lnTo>
                      <a:pt x="66" y="750"/>
                    </a:lnTo>
                    <a:lnTo>
                      <a:pt x="60" y="750"/>
                    </a:lnTo>
                    <a:lnTo>
                      <a:pt x="54" y="756"/>
                    </a:lnTo>
                    <a:lnTo>
                      <a:pt x="42" y="756"/>
                    </a:lnTo>
                    <a:lnTo>
                      <a:pt x="36" y="750"/>
                    </a:lnTo>
                    <a:lnTo>
                      <a:pt x="30" y="750"/>
                    </a:lnTo>
                    <a:lnTo>
                      <a:pt x="24" y="744"/>
                    </a:lnTo>
                    <a:lnTo>
                      <a:pt x="18" y="738"/>
                    </a:lnTo>
                    <a:lnTo>
                      <a:pt x="6" y="738"/>
                    </a:lnTo>
                    <a:lnTo>
                      <a:pt x="0" y="732"/>
                    </a:lnTo>
                    <a:lnTo>
                      <a:pt x="0" y="726"/>
                    </a:lnTo>
                    <a:lnTo>
                      <a:pt x="0" y="720"/>
                    </a:lnTo>
                    <a:lnTo>
                      <a:pt x="6" y="714"/>
                    </a:lnTo>
                    <a:lnTo>
                      <a:pt x="6" y="708"/>
                    </a:lnTo>
                    <a:lnTo>
                      <a:pt x="12" y="708"/>
                    </a:lnTo>
                    <a:lnTo>
                      <a:pt x="18" y="702"/>
                    </a:lnTo>
                    <a:lnTo>
                      <a:pt x="24" y="696"/>
                    </a:lnTo>
                    <a:lnTo>
                      <a:pt x="30" y="696"/>
                    </a:lnTo>
                    <a:lnTo>
                      <a:pt x="48" y="690"/>
                    </a:lnTo>
                    <a:lnTo>
                      <a:pt x="54" y="678"/>
                    </a:lnTo>
                    <a:lnTo>
                      <a:pt x="66" y="672"/>
                    </a:lnTo>
                    <a:lnTo>
                      <a:pt x="66" y="654"/>
                    </a:lnTo>
                    <a:lnTo>
                      <a:pt x="72" y="636"/>
                    </a:lnTo>
                    <a:lnTo>
                      <a:pt x="72" y="612"/>
                    </a:lnTo>
                    <a:lnTo>
                      <a:pt x="84" y="594"/>
                    </a:lnTo>
                    <a:lnTo>
                      <a:pt x="90" y="576"/>
                    </a:lnTo>
                    <a:lnTo>
                      <a:pt x="96" y="552"/>
                    </a:lnTo>
                    <a:lnTo>
                      <a:pt x="90" y="528"/>
                    </a:lnTo>
                    <a:lnTo>
                      <a:pt x="84" y="528"/>
                    </a:lnTo>
                    <a:lnTo>
                      <a:pt x="72" y="522"/>
                    </a:lnTo>
                    <a:lnTo>
                      <a:pt x="78" y="510"/>
                    </a:lnTo>
                    <a:lnTo>
                      <a:pt x="78" y="504"/>
                    </a:lnTo>
                    <a:lnTo>
                      <a:pt x="84" y="480"/>
                    </a:lnTo>
                    <a:lnTo>
                      <a:pt x="90" y="468"/>
                    </a:lnTo>
                    <a:lnTo>
                      <a:pt x="90" y="456"/>
                    </a:lnTo>
                    <a:lnTo>
                      <a:pt x="96" y="456"/>
                    </a:lnTo>
                    <a:lnTo>
                      <a:pt x="96" y="444"/>
                    </a:lnTo>
                    <a:lnTo>
                      <a:pt x="102" y="438"/>
                    </a:lnTo>
                    <a:lnTo>
                      <a:pt x="102" y="432"/>
                    </a:lnTo>
                    <a:lnTo>
                      <a:pt x="108" y="432"/>
                    </a:lnTo>
                    <a:lnTo>
                      <a:pt x="114" y="420"/>
                    </a:lnTo>
                    <a:lnTo>
                      <a:pt x="114" y="414"/>
                    </a:lnTo>
                    <a:lnTo>
                      <a:pt x="114" y="408"/>
                    </a:lnTo>
                    <a:lnTo>
                      <a:pt x="114" y="402"/>
                    </a:lnTo>
                    <a:lnTo>
                      <a:pt x="126" y="384"/>
                    </a:lnTo>
                    <a:lnTo>
                      <a:pt x="138" y="378"/>
                    </a:lnTo>
                    <a:lnTo>
                      <a:pt x="138" y="372"/>
                    </a:lnTo>
                    <a:lnTo>
                      <a:pt x="150" y="354"/>
                    </a:lnTo>
                    <a:lnTo>
                      <a:pt x="156" y="342"/>
                    </a:lnTo>
                    <a:lnTo>
                      <a:pt x="162" y="330"/>
                    </a:lnTo>
                    <a:lnTo>
                      <a:pt x="168" y="324"/>
                    </a:lnTo>
                    <a:lnTo>
                      <a:pt x="168" y="312"/>
                    </a:lnTo>
                    <a:lnTo>
                      <a:pt x="174" y="306"/>
                    </a:lnTo>
                    <a:lnTo>
                      <a:pt x="174" y="300"/>
                    </a:lnTo>
                    <a:lnTo>
                      <a:pt x="174" y="294"/>
                    </a:lnTo>
                    <a:lnTo>
                      <a:pt x="180" y="288"/>
                    </a:lnTo>
                    <a:lnTo>
                      <a:pt x="180" y="276"/>
                    </a:lnTo>
                    <a:lnTo>
                      <a:pt x="186" y="276"/>
                    </a:lnTo>
                    <a:lnTo>
                      <a:pt x="186" y="270"/>
                    </a:lnTo>
                    <a:lnTo>
                      <a:pt x="180" y="264"/>
                    </a:lnTo>
                    <a:lnTo>
                      <a:pt x="174" y="258"/>
                    </a:lnTo>
                    <a:lnTo>
                      <a:pt x="174" y="240"/>
                    </a:lnTo>
                    <a:lnTo>
                      <a:pt x="168" y="240"/>
                    </a:lnTo>
                    <a:lnTo>
                      <a:pt x="162" y="228"/>
                    </a:lnTo>
                    <a:lnTo>
                      <a:pt x="156" y="228"/>
                    </a:lnTo>
                    <a:lnTo>
                      <a:pt x="150" y="216"/>
                    </a:lnTo>
                    <a:lnTo>
                      <a:pt x="168" y="216"/>
                    </a:lnTo>
                    <a:lnTo>
                      <a:pt x="168" y="180"/>
                    </a:lnTo>
                    <a:lnTo>
                      <a:pt x="168" y="144"/>
                    </a:lnTo>
                    <a:lnTo>
                      <a:pt x="162" y="120"/>
                    </a:lnTo>
                    <a:lnTo>
                      <a:pt x="162" y="108"/>
                    </a:lnTo>
                    <a:lnTo>
                      <a:pt x="168" y="102"/>
                    </a:lnTo>
                    <a:lnTo>
                      <a:pt x="162" y="84"/>
                    </a:lnTo>
                    <a:lnTo>
                      <a:pt x="156" y="84"/>
                    </a:lnTo>
                    <a:lnTo>
                      <a:pt x="144" y="84"/>
                    </a:lnTo>
                    <a:lnTo>
                      <a:pt x="126" y="84"/>
                    </a:lnTo>
                    <a:lnTo>
                      <a:pt x="108" y="78"/>
                    </a:lnTo>
                    <a:lnTo>
                      <a:pt x="96" y="78"/>
                    </a:lnTo>
                    <a:lnTo>
                      <a:pt x="78" y="66"/>
                    </a:lnTo>
                    <a:lnTo>
                      <a:pt x="84" y="60"/>
                    </a:lnTo>
                    <a:lnTo>
                      <a:pt x="78" y="54"/>
                    </a:lnTo>
                    <a:lnTo>
                      <a:pt x="78" y="36"/>
                    </a:lnTo>
                    <a:lnTo>
                      <a:pt x="96" y="24"/>
                    </a:lnTo>
                    <a:lnTo>
                      <a:pt x="120" y="24"/>
                    </a:lnTo>
                    <a:lnTo>
                      <a:pt x="126" y="18"/>
                    </a:lnTo>
                    <a:lnTo>
                      <a:pt x="126" y="12"/>
                    </a:lnTo>
                    <a:lnTo>
                      <a:pt x="126" y="6"/>
                    </a:lnTo>
                    <a:lnTo>
                      <a:pt x="132" y="6"/>
                    </a:lnTo>
                    <a:lnTo>
                      <a:pt x="138" y="6"/>
                    </a:lnTo>
                    <a:lnTo>
                      <a:pt x="138" y="0"/>
                    </a:lnTo>
                    <a:lnTo>
                      <a:pt x="156" y="0"/>
                    </a:lnTo>
                    <a:lnTo>
                      <a:pt x="156" y="6"/>
                    </a:lnTo>
                    <a:lnTo>
                      <a:pt x="168" y="24"/>
                    </a:lnTo>
                    <a:lnTo>
                      <a:pt x="180" y="24"/>
                    </a:lnTo>
                    <a:lnTo>
                      <a:pt x="192" y="18"/>
                    </a:lnTo>
                    <a:lnTo>
                      <a:pt x="198" y="18"/>
                    </a:lnTo>
                    <a:lnTo>
                      <a:pt x="210" y="18"/>
                    </a:lnTo>
                    <a:lnTo>
                      <a:pt x="222" y="18"/>
                    </a:lnTo>
                    <a:lnTo>
                      <a:pt x="234" y="12"/>
                    </a:lnTo>
                    <a:lnTo>
                      <a:pt x="252" y="18"/>
                    </a:lnTo>
                    <a:lnTo>
                      <a:pt x="252" y="24"/>
                    </a:lnTo>
                    <a:lnTo>
                      <a:pt x="258" y="36"/>
                    </a:lnTo>
                    <a:lnTo>
                      <a:pt x="258" y="66"/>
                    </a:lnTo>
                    <a:lnTo>
                      <a:pt x="252" y="84"/>
                    </a:lnTo>
                    <a:lnTo>
                      <a:pt x="252" y="120"/>
                    </a:lnTo>
                    <a:lnTo>
                      <a:pt x="258" y="120"/>
                    </a:lnTo>
                    <a:lnTo>
                      <a:pt x="282" y="126"/>
                    </a:lnTo>
                    <a:lnTo>
                      <a:pt x="294" y="132"/>
                    </a:lnTo>
                    <a:lnTo>
                      <a:pt x="306" y="138"/>
                    </a:lnTo>
                    <a:lnTo>
                      <a:pt x="324" y="138"/>
                    </a:lnTo>
                    <a:lnTo>
                      <a:pt x="348" y="138"/>
                    </a:lnTo>
                    <a:lnTo>
                      <a:pt x="354" y="138"/>
                    </a:lnTo>
                    <a:lnTo>
                      <a:pt x="360" y="144"/>
                    </a:lnTo>
                    <a:lnTo>
                      <a:pt x="396" y="144"/>
                    </a:lnTo>
                    <a:lnTo>
                      <a:pt x="408" y="150"/>
                    </a:lnTo>
                    <a:lnTo>
                      <a:pt x="414" y="180"/>
                    </a:lnTo>
                    <a:lnTo>
                      <a:pt x="420" y="186"/>
                    </a:lnTo>
                    <a:lnTo>
                      <a:pt x="426" y="192"/>
                    </a:lnTo>
                    <a:lnTo>
                      <a:pt x="426" y="198"/>
                    </a:lnTo>
                    <a:lnTo>
                      <a:pt x="432" y="198"/>
                    </a:lnTo>
                    <a:lnTo>
                      <a:pt x="438" y="210"/>
                    </a:lnTo>
                    <a:lnTo>
                      <a:pt x="450" y="216"/>
                    </a:lnTo>
                    <a:lnTo>
                      <a:pt x="468" y="228"/>
                    </a:lnTo>
                    <a:lnTo>
                      <a:pt x="492" y="234"/>
                    </a:lnTo>
                    <a:lnTo>
                      <a:pt x="492" y="246"/>
                    </a:lnTo>
                    <a:lnTo>
                      <a:pt x="492" y="270"/>
                    </a:lnTo>
                    <a:lnTo>
                      <a:pt x="486" y="294"/>
                    </a:lnTo>
                    <a:lnTo>
                      <a:pt x="486" y="312"/>
                    </a:lnTo>
                    <a:lnTo>
                      <a:pt x="486" y="330"/>
                    </a:lnTo>
                    <a:lnTo>
                      <a:pt x="492" y="348"/>
                    </a:lnTo>
                    <a:lnTo>
                      <a:pt x="498" y="360"/>
                    </a:lnTo>
                    <a:lnTo>
                      <a:pt x="510" y="366"/>
                    </a:lnTo>
                    <a:lnTo>
                      <a:pt x="516" y="384"/>
                    </a:lnTo>
                    <a:lnTo>
                      <a:pt x="522" y="414"/>
                    </a:lnTo>
                    <a:lnTo>
                      <a:pt x="528" y="414"/>
                    </a:lnTo>
                    <a:lnTo>
                      <a:pt x="534" y="426"/>
                    </a:lnTo>
                    <a:lnTo>
                      <a:pt x="528" y="432"/>
                    </a:lnTo>
                    <a:lnTo>
                      <a:pt x="468" y="426"/>
                    </a:lnTo>
                    <a:lnTo>
                      <a:pt x="462" y="426"/>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33" name="Freeform 9"/>
              <p:cNvSpPr>
                <a:spLocks noEditPoints="1"/>
              </p:cNvSpPr>
              <p:nvPr/>
            </p:nvSpPr>
            <p:spPr bwMode="gray">
              <a:xfrm>
                <a:off x="2479" y="3237"/>
                <a:ext cx="245" cy="292"/>
              </a:xfrm>
              <a:custGeom>
                <a:avLst/>
                <a:gdLst>
                  <a:gd name="T0" fmla="*/ 3 w 552"/>
                  <a:gd name="T1" fmla="*/ 46 h 660"/>
                  <a:gd name="T2" fmla="*/ 4 w 552"/>
                  <a:gd name="T3" fmla="*/ 42 h 660"/>
                  <a:gd name="T4" fmla="*/ 2 w 552"/>
                  <a:gd name="T5" fmla="*/ 38 h 660"/>
                  <a:gd name="T6" fmla="*/ 0 w 552"/>
                  <a:gd name="T7" fmla="*/ 34 h 660"/>
                  <a:gd name="T8" fmla="*/ 2 w 552"/>
                  <a:gd name="T9" fmla="*/ 30 h 660"/>
                  <a:gd name="T10" fmla="*/ 3 w 552"/>
                  <a:gd name="T11" fmla="*/ 27 h 660"/>
                  <a:gd name="T12" fmla="*/ 5 w 552"/>
                  <a:gd name="T13" fmla="*/ 23 h 660"/>
                  <a:gd name="T14" fmla="*/ 5 w 552"/>
                  <a:gd name="T15" fmla="*/ 15 h 660"/>
                  <a:gd name="T16" fmla="*/ 6 w 552"/>
                  <a:gd name="T17" fmla="*/ 11 h 660"/>
                  <a:gd name="T18" fmla="*/ 11 w 552"/>
                  <a:gd name="T19" fmla="*/ 9 h 660"/>
                  <a:gd name="T20" fmla="*/ 10 w 552"/>
                  <a:gd name="T21" fmla="*/ 5 h 660"/>
                  <a:gd name="T22" fmla="*/ 12 w 552"/>
                  <a:gd name="T23" fmla="*/ 1 h 660"/>
                  <a:gd name="T24" fmla="*/ 16 w 552"/>
                  <a:gd name="T25" fmla="*/ 2 h 660"/>
                  <a:gd name="T26" fmla="*/ 23 w 552"/>
                  <a:gd name="T27" fmla="*/ 8 h 660"/>
                  <a:gd name="T28" fmla="*/ 23 w 552"/>
                  <a:gd name="T29" fmla="*/ 11 h 660"/>
                  <a:gd name="T30" fmla="*/ 27 w 552"/>
                  <a:gd name="T31" fmla="*/ 12 h 660"/>
                  <a:gd name="T32" fmla="*/ 29 w 552"/>
                  <a:gd name="T33" fmla="*/ 17 h 660"/>
                  <a:gd name="T34" fmla="*/ 31 w 552"/>
                  <a:gd name="T35" fmla="*/ 15 h 660"/>
                  <a:gd name="T36" fmla="*/ 33 w 552"/>
                  <a:gd name="T37" fmla="*/ 17 h 660"/>
                  <a:gd name="T38" fmla="*/ 36 w 552"/>
                  <a:gd name="T39" fmla="*/ 23 h 660"/>
                  <a:gd name="T40" fmla="*/ 41 w 552"/>
                  <a:gd name="T41" fmla="*/ 33 h 660"/>
                  <a:gd name="T42" fmla="*/ 43 w 552"/>
                  <a:gd name="T43" fmla="*/ 36 h 660"/>
                  <a:gd name="T44" fmla="*/ 43 w 552"/>
                  <a:gd name="T45" fmla="*/ 37 h 660"/>
                  <a:gd name="T46" fmla="*/ 41 w 552"/>
                  <a:gd name="T47" fmla="*/ 35 h 660"/>
                  <a:gd name="T48" fmla="*/ 43 w 552"/>
                  <a:gd name="T49" fmla="*/ 37 h 660"/>
                  <a:gd name="T50" fmla="*/ 44 w 552"/>
                  <a:gd name="T51" fmla="*/ 39 h 660"/>
                  <a:gd name="T52" fmla="*/ 47 w 552"/>
                  <a:gd name="T53" fmla="*/ 41 h 660"/>
                  <a:gd name="T54" fmla="*/ 47 w 552"/>
                  <a:gd name="T55" fmla="*/ 44 h 660"/>
                  <a:gd name="T56" fmla="*/ 48 w 552"/>
                  <a:gd name="T57" fmla="*/ 46 h 660"/>
                  <a:gd name="T58" fmla="*/ 47 w 552"/>
                  <a:gd name="T59" fmla="*/ 46 h 660"/>
                  <a:gd name="T60" fmla="*/ 44 w 552"/>
                  <a:gd name="T61" fmla="*/ 46 h 660"/>
                  <a:gd name="T62" fmla="*/ 47 w 552"/>
                  <a:gd name="T63" fmla="*/ 47 h 660"/>
                  <a:gd name="T64" fmla="*/ 47 w 552"/>
                  <a:gd name="T65" fmla="*/ 49 h 660"/>
                  <a:gd name="T66" fmla="*/ 47 w 552"/>
                  <a:gd name="T67" fmla="*/ 52 h 660"/>
                  <a:gd name="T68" fmla="*/ 46 w 552"/>
                  <a:gd name="T69" fmla="*/ 53 h 660"/>
                  <a:gd name="T70" fmla="*/ 43 w 552"/>
                  <a:gd name="T71" fmla="*/ 54 h 660"/>
                  <a:gd name="T72" fmla="*/ 37 w 552"/>
                  <a:gd name="T73" fmla="*/ 54 h 660"/>
                  <a:gd name="T74" fmla="*/ 30 w 552"/>
                  <a:gd name="T75" fmla="*/ 54 h 660"/>
                  <a:gd name="T76" fmla="*/ 29 w 552"/>
                  <a:gd name="T77" fmla="*/ 53 h 660"/>
                  <a:gd name="T78" fmla="*/ 27 w 552"/>
                  <a:gd name="T79" fmla="*/ 53 h 660"/>
                  <a:gd name="T80" fmla="*/ 29 w 552"/>
                  <a:gd name="T81" fmla="*/ 53 h 660"/>
                  <a:gd name="T82" fmla="*/ 28 w 552"/>
                  <a:gd name="T83" fmla="*/ 54 h 660"/>
                  <a:gd name="T84" fmla="*/ 24 w 552"/>
                  <a:gd name="T85" fmla="*/ 54 h 660"/>
                  <a:gd name="T86" fmla="*/ 20 w 552"/>
                  <a:gd name="T87" fmla="*/ 55 h 660"/>
                  <a:gd name="T88" fmla="*/ 15 w 552"/>
                  <a:gd name="T89" fmla="*/ 56 h 660"/>
                  <a:gd name="T90" fmla="*/ 12 w 552"/>
                  <a:gd name="T91" fmla="*/ 56 h 660"/>
                  <a:gd name="T92" fmla="*/ 11 w 552"/>
                  <a:gd name="T93" fmla="*/ 57 h 660"/>
                  <a:gd name="T94" fmla="*/ 9 w 552"/>
                  <a:gd name="T95" fmla="*/ 57 h 660"/>
                  <a:gd name="T96" fmla="*/ 7 w 552"/>
                  <a:gd name="T97" fmla="*/ 56 h 660"/>
                  <a:gd name="T98" fmla="*/ 5 w 552"/>
                  <a:gd name="T99" fmla="*/ 55 h 660"/>
                  <a:gd name="T100" fmla="*/ 7 w 552"/>
                  <a:gd name="T101" fmla="*/ 54 h 660"/>
                  <a:gd name="T102" fmla="*/ 5 w 552"/>
                  <a:gd name="T103" fmla="*/ 54 h 660"/>
                  <a:gd name="T104" fmla="*/ 5 w 552"/>
                  <a:gd name="T105" fmla="*/ 53 h 660"/>
                  <a:gd name="T106" fmla="*/ 4 w 552"/>
                  <a:gd name="T107" fmla="*/ 49 h 660"/>
                  <a:gd name="T108" fmla="*/ 45 w 552"/>
                  <a:gd name="T109" fmla="*/ 38 h 66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52"/>
                  <a:gd name="T166" fmla="*/ 0 h 660"/>
                  <a:gd name="T167" fmla="*/ 552 w 552"/>
                  <a:gd name="T168" fmla="*/ 660 h 66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52" h="660">
                    <a:moveTo>
                      <a:pt x="36" y="564"/>
                    </a:moveTo>
                    <a:lnTo>
                      <a:pt x="36" y="558"/>
                    </a:lnTo>
                    <a:lnTo>
                      <a:pt x="36" y="552"/>
                    </a:lnTo>
                    <a:lnTo>
                      <a:pt x="42" y="546"/>
                    </a:lnTo>
                    <a:lnTo>
                      <a:pt x="42" y="540"/>
                    </a:lnTo>
                    <a:lnTo>
                      <a:pt x="36" y="540"/>
                    </a:lnTo>
                    <a:lnTo>
                      <a:pt x="36" y="534"/>
                    </a:lnTo>
                    <a:lnTo>
                      <a:pt x="36" y="528"/>
                    </a:lnTo>
                    <a:lnTo>
                      <a:pt x="42" y="522"/>
                    </a:lnTo>
                    <a:lnTo>
                      <a:pt x="48" y="516"/>
                    </a:lnTo>
                    <a:lnTo>
                      <a:pt x="54" y="510"/>
                    </a:lnTo>
                    <a:lnTo>
                      <a:pt x="54" y="504"/>
                    </a:lnTo>
                    <a:lnTo>
                      <a:pt x="54" y="498"/>
                    </a:lnTo>
                    <a:lnTo>
                      <a:pt x="48" y="492"/>
                    </a:lnTo>
                    <a:lnTo>
                      <a:pt x="42" y="486"/>
                    </a:lnTo>
                    <a:lnTo>
                      <a:pt x="42" y="480"/>
                    </a:lnTo>
                    <a:lnTo>
                      <a:pt x="42" y="468"/>
                    </a:lnTo>
                    <a:lnTo>
                      <a:pt x="30" y="456"/>
                    </a:lnTo>
                    <a:lnTo>
                      <a:pt x="30" y="450"/>
                    </a:lnTo>
                    <a:lnTo>
                      <a:pt x="18" y="444"/>
                    </a:lnTo>
                    <a:lnTo>
                      <a:pt x="18" y="438"/>
                    </a:lnTo>
                    <a:lnTo>
                      <a:pt x="24" y="432"/>
                    </a:lnTo>
                    <a:lnTo>
                      <a:pt x="18" y="426"/>
                    </a:lnTo>
                    <a:lnTo>
                      <a:pt x="24" y="420"/>
                    </a:lnTo>
                    <a:lnTo>
                      <a:pt x="18" y="414"/>
                    </a:lnTo>
                    <a:lnTo>
                      <a:pt x="12" y="408"/>
                    </a:lnTo>
                    <a:lnTo>
                      <a:pt x="12" y="402"/>
                    </a:lnTo>
                    <a:lnTo>
                      <a:pt x="6" y="396"/>
                    </a:lnTo>
                    <a:lnTo>
                      <a:pt x="12" y="396"/>
                    </a:lnTo>
                    <a:lnTo>
                      <a:pt x="6" y="384"/>
                    </a:lnTo>
                    <a:lnTo>
                      <a:pt x="12" y="372"/>
                    </a:lnTo>
                    <a:lnTo>
                      <a:pt x="18" y="366"/>
                    </a:lnTo>
                    <a:lnTo>
                      <a:pt x="18" y="360"/>
                    </a:lnTo>
                    <a:lnTo>
                      <a:pt x="18" y="354"/>
                    </a:lnTo>
                    <a:lnTo>
                      <a:pt x="18" y="348"/>
                    </a:lnTo>
                    <a:lnTo>
                      <a:pt x="6" y="342"/>
                    </a:lnTo>
                    <a:lnTo>
                      <a:pt x="0" y="342"/>
                    </a:lnTo>
                    <a:lnTo>
                      <a:pt x="6" y="330"/>
                    </a:lnTo>
                    <a:lnTo>
                      <a:pt x="12" y="330"/>
                    </a:lnTo>
                    <a:lnTo>
                      <a:pt x="18" y="324"/>
                    </a:lnTo>
                    <a:lnTo>
                      <a:pt x="24" y="318"/>
                    </a:lnTo>
                    <a:lnTo>
                      <a:pt x="30" y="318"/>
                    </a:lnTo>
                    <a:lnTo>
                      <a:pt x="36" y="306"/>
                    </a:lnTo>
                    <a:lnTo>
                      <a:pt x="42" y="300"/>
                    </a:lnTo>
                    <a:lnTo>
                      <a:pt x="42" y="294"/>
                    </a:lnTo>
                    <a:lnTo>
                      <a:pt x="42" y="288"/>
                    </a:lnTo>
                    <a:lnTo>
                      <a:pt x="48" y="282"/>
                    </a:lnTo>
                    <a:lnTo>
                      <a:pt x="54" y="276"/>
                    </a:lnTo>
                    <a:lnTo>
                      <a:pt x="54" y="270"/>
                    </a:lnTo>
                    <a:lnTo>
                      <a:pt x="48" y="264"/>
                    </a:lnTo>
                    <a:lnTo>
                      <a:pt x="42" y="246"/>
                    </a:lnTo>
                    <a:lnTo>
                      <a:pt x="48" y="240"/>
                    </a:lnTo>
                    <a:lnTo>
                      <a:pt x="42" y="234"/>
                    </a:lnTo>
                    <a:lnTo>
                      <a:pt x="42" y="228"/>
                    </a:lnTo>
                    <a:lnTo>
                      <a:pt x="48" y="204"/>
                    </a:lnTo>
                    <a:lnTo>
                      <a:pt x="54" y="174"/>
                    </a:lnTo>
                    <a:lnTo>
                      <a:pt x="54" y="162"/>
                    </a:lnTo>
                    <a:lnTo>
                      <a:pt x="54" y="156"/>
                    </a:lnTo>
                    <a:lnTo>
                      <a:pt x="54" y="144"/>
                    </a:lnTo>
                    <a:lnTo>
                      <a:pt x="48" y="132"/>
                    </a:lnTo>
                    <a:lnTo>
                      <a:pt x="66" y="132"/>
                    </a:lnTo>
                    <a:lnTo>
                      <a:pt x="66" y="126"/>
                    </a:lnTo>
                    <a:lnTo>
                      <a:pt x="72" y="126"/>
                    </a:lnTo>
                    <a:lnTo>
                      <a:pt x="84" y="126"/>
                    </a:lnTo>
                    <a:lnTo>
                      <a:pt x="96" y="120"/>
                    </a:lnTo>
                    <a:lnTo>
                      <a:pt x="114" y="120"/>
                    </a:lnTo>
                    <a:lnTo>
                      <a:pt x="120" y="120"/>
                    </a:lnTo>
                    <a:lnTo>
                      <a:pt x="126" y="114"/>
                    </a:lnTo>
                    <a:lnTo>
                      <a:pt x="126" y="108"/>
                    </a:lnTo>
                    <a:lnTo>
                      <a:pt x="126" y="102"/>
                    </a:lnTo>
                    <a:lnTo>
                      <a:pt x="132" y="96"/>
                    </a:lnTo>
                    <a:lnTo>
                      <a:pt x="132" y="84"/>
                    </a:lnTo>
                    <a:lnTo>
                      <a:pt x="126" y="78"/>
                    </a:lnTo>
                    <a:lnTo>
                      <a:pt x="120" y="78"/>
                    </a:lnTo>
                    <a:lnTo>
                      <a:pt x="102" y="84"/>
                    </a:lnTo>
                    <a:lnTo>
                      <a:pt x="108" y="66"/>
                    </a:lnTo>
                    <a:lnTo>
                      <a:pt x="114" y="54"/>
                    </a:lnTo>
                    <a:lnTo>
                      <a:pt x="120" y="42"/>
                    </a:lnTo>
                    <a:lnTo>
                      <a:pt x="126" y="42"/>
                    </a:lnTo>
                    <a:lnTo>
                      <a:pt x="138" y="48"/>
                    </a:lnTo>
                    <a:lnTo>
                      <a:pt x="144" y="54"/>
                    </a:lnTo>
                    <a:lnTo>
                      <a:pt x="156" y="54"/>
                    </a:lnTo>
                    <a:lnTo>
                      <a:pt x="156" y="18"/>
                    </a:lnTo>
                    <a:lnTo>
                      <a:pt x="144" y="12"/>
                    </a:lnTo>
                    <a:lnTo>
                      <a:pt x="144" y="0"/>
                    </a:lnTo>
                    <a:lnTo>
                      <a:pt x="150" y="0"/>
                    </a:lnTo>
                    <a:lnTo>
                      <a:pt x="156" y="0"/>
                    </a:lnTo>
                    <a:lnTo>
                      <a:pt x="162" y="0"/>
                    </a:lnTo>
                    <a:lnTo>
                      <a:pt x="174" y="0"/>
                    </a:lnTo>
                    <a:lnTo>
                      <a:pt x="180" y="0"/>
                    </a:lnTo>
                    <a:lnTo>
                      <a:pt x="186" y="18"/>
                    </a:lnTo>
                    <a:lnTo>
                      <a:pt x="198" y="30"/>
                    </a:lnTo>
                    <a:lnTo>
                      <a:pt x="204" y="54"/>
                    </a:lnTo>
                    <a:lnTo>
                      <a:pt x="216" y="60"/>
                    </a:lnTo>
                    <a:lnTo>
                      <a:pt x="240" y="60"/>
                    </a:lnTo>
                    <a:lnTo>
                      <a:pt x="246" y="66"/>
                    </a:lnTo>
                    <a:lnTo>
                      <a:pt x="258" y="78"/>
                    </a:lnTo>
                    <a:lnTo>
                      <a:pt x="258" y="90"/>
                    </a:lnTo>
                    <a:lnTo>
                      <a:pt x="252" y="96"/>
                    </a:lnTo>
                    <a:lnTo>
                      <a:pt x="258" y="102"/>
                    </a:lnTo>
                    <a:lnTo>
                      <a:pt x="258" y="108"/>
                    </a:lnTo>
                    <a:lnTo>
                      <a:pt x="252" y="120"/>
                    </a:lnTo>
                    <a:lnTo>
                      <a:pt x="252" y="126"/>
                    </a:lnTo>
                    <a:lnTo>
                      <a:pt x="258" y="126"/>
                    </a:lnTo>
                    <a:lnTo>
                      <a:pt x="264" y="126"/>
                    </a:lnTo>
                    <a:lnTo>
                      <a:pt x="276" y="126"/>
                    </a:lnTo>
                    <a:lnTo>
                      <a:pt x="282" y="120"/>
                    </a:lnTo>
                    <a:lnTo>
                      <a:pt x="282" y="126"/>
                    </a:lnTo>
                    <a:lnTo>
                      <a:pt x="294" y="126"/>
                    </a:lnTo>
                    <a:lnTo>
                      <a:pt x="300" y="132"/>
                    </a:lnTo>
                    <a:lnTo>
                      <a:pt x="306" y="144"/>
                    </a:lnTo>
                    <a:lnTo>
                      <a:pt x="312" y="144"/>
                    </a:lnTo>
                    <a:lnTo>
                      <a:pt x="312" y="150"/>
                    </a:lnTo>
                    <a:lnTo>
                      <a:pt x="312" y="162"/>
                    </a:lnTo>
                    <a:lnTo>
                      <a:pt x="312" y="174"/>
                    </a:lnTo>
                    <a:lnTo>
                      <a:pt x="324" y="180"/>
                    </a:lnTo>
                    <a:lnTo>
                      <a:pt x="324" y="186"/>
                    </a:lnTo>
                    <a:lnTo>
                      <a:pt x="324" y="192"/>
                    </a:lnTo>
                    <a:lnTo>
                      <a:pt x="330" y="192"/>
                    </a:lnTo>
                    <a:lnTo>
                      <a:pt x="336" y="198"/>
                    </a:lnTo>
                    <a:lnTo>
                      <a:pt x="342" y="192"/>
                    </a:lnTo>
                    <a:lnTo>
                      <a:pt x="348" y="192"/>
                    </a:lnTo>
                    <a:lnTo>
                      <a:pt x="348" y="186"/>
                    </a:lnTo>
                    <a:lnTo>
                      <a:pt x="348" y="180"/>
                    </a:lnTo>
                    <a:lnTo>
                      <a:pt x="354" y="180"/>
                    </a:lnTo>
                    <a:lnTo>
                      <a:pt x="354" y="174"/>
                    </a:lnTo>
                    <a:lnTo>
                      <a:pt x="360" y="168"/>
                    </a:lnTo>
                    <a:lnTo>
                      <a:pt x="366" y="168"/>
                    </a:lnTo>
                    <a:lnTo>
                      <a:pt x="372" y="174"/>
                    </a:lnTo>
                    <a:lnTo>
                      <a:pt x="372" y="180"/>
                    </a:lnTo>
                    <a:lnTo>
                      <a:pt x="378" y="186"/>
                    </a:lnTo>
                    <a:lnTo>
                      <a:pt x="378" y="192"/>
                    </a:lnTo>
                    <a:lnTo>
                      <a:pt x="384" y="192"/>
                    </a:lnTo>
                    <a:lnTo>
                      <a:pt x="390" y="204"/>
                    </a:lnTo>
                    <a:lnTo>
                      <a:pt x="390" y="210"/>
                    </a:lnTo>
                    <a:lnTo>
                      <a:pt x="390" y="216"/>
                    </a:lnTo>
                    <a:lnTo>
                      <a:pt x="384" y="234"/>
                    </a:lnTo>
                    <a:lnTo>
                      <a:pt x="390" y="240"/>
                    </a:lnTo>
                    <a:lnTo>
                      <a:pt x="408" y="252"/>
                    </a:lnTo>
                    <a:lnTo>
                      <a:pt x="414" y="264"/>
                    </a:lnTo>
                    <a:lnTo>
                      <a:pt x="408" y="300"/>
                    </a:lnTo>
                    <a:lnTo>
                      <a:pt x="414" y="312"/>
                    </a:lnTo>
                    <a:lnTo>
                      <a:pt x="426" y="336"/>
                    </a:lnTo>
                    <a:lnTo>
                      <a:pt x="438" y="354"/>
                    </a:lnTo>
                    <a:lnTo>
                      <a:pt x="444" y="366"/>
                    </a:lnTo>
                    <a:lnTo>
                      <a:pt x="456" y="366"/>
                    </a:lnTo>
                    <a:lnTo>
                      <a:pt x="474" y="378"/>
                    </a:lnTo>
                    <a:lnTo>
                      <a:pt x="474" y="384"/>
                    </a:lnTo>
                    <a:lnTo>
                      <a:pt x="480" y="390"/>
                    </a:lnTo>
                    <a:lnTo>
                      <a:pt x="486" y="396"/>
                    </a:lnTo>
                    <a:lnTo>
                      <a:pt x="486" y="402"/>
                    </a:lnTo>
                    <a:lnTo>
                      <a:pt x="480" y="408"/>
                    </a:lnTo>
                    <a:lnTo>
                      <a:pt x="486" y="408"/>
                    </a:lnTo>
                    <a:lnTo>
                      <a:pt x="486" y="414"/>
                    </a:lnTo>
                    <a:lnTo>
                      <a:pt x="492" y="414"/>
                    </a:lnTo>
                    <a:lnTo>
                      <a:pt x="492" y="420"/>
                    </a:lnTo>
                    <a:lnTo>
                      <a:pt x="498" y="426"/>
                    </a:lnTo>
                    <a:lnTo>
                      <a:pt x="498" y="432"/>
                    </a:lnTo>
                    <a:lnTo>
                      <a:pt x="498" y="438"/>
                    </a:lnTo>
                    <a:lnTo>
                      <a:pt x="492" y="432"/>
                    </a:lnTo>
                    <a:lnTo>
                      <a:pt x="486" y="426"/>
                    </a:lnTo>
                    <a:lnTo>
                      <a:pt x="486" y="420"/>
                    </a:lnTo>
                    <a:lnTo>
                      <a:pt x="486" y="414"/>
                    </a:lnTo>
                    <a:lnTo>
                      <a:pt x="480" y="414"/>
                    </a:lnTo>
                    <a:lnTo>
                      <a:pt x="480" y="408"/>
                    </a:lnTo>
                    <a:lnTo>
                      <a:pt x="474" y="408"/>
                    </a:lnTo>
                    <a:lnTo>
                      <a:pt x="468" y="408"/>
                    </a:lnTo>
                    <a:lnTo>
                      <a:pt x="468" y="402"/>
                    </a:lnTo>
                    <a:lnTo>
                      <a:pt x="462" y="402"/>
                    </a:lnTo>
                    <a:lnTo>
                      <a:pt x="462" y="408"/>
                    </a:lnTo>
                    <a:lnTo>
                      <a:pt x="468" y="408"/>
                    </a:lnTo>
                    <a:lnTo>
                      <a:pt x="474" y="414"/>
                    </a:lnTo>
                    <a:lnTo>
                      <a:pt x="480" y="420"/>
                    </a:lnTo>
                    <a:lnTo>
                      <a:pt x="480" y="426"/>
                    </a:lnTo>
                    <a:lnTo>
                      <a:pt x="486" y="426"/>
                    </a:lnTo>
                    <a:lnTo>
                      <a:pt x="486" y="432"/>
                    </a:lnTo>
                    <a:lnTo>
                      <a:pt x="492" y="438"/>
                    </a:lnTo>
                    <a:lnTo>
                      <a:pt x="498" y="438"/>
                    </a:lnTo>
                    <a:lnTo>
                      <a:pt x="504" y="444"/>
                    </a:lnTo>
                    <a:lnTo>
                      <a:pt x="510" y="444"/>
                    </a:lnTo>
                    <a:lnTo>
                      <a:pt x="510" y="450"/>
                    </a:lnTo>
                    <a:lnTo>
                      <a:pt x="510" y="456"/>
                    </a:lnTo>
                    <a:lnTo>
                      <a:pt x="516" y="456"/>
                    </a:lnTo>
                    <a:lnTo>
                      <a:pt x="516" y="462"/>
                    </a:lnTo>
                    <a:lnTo>
                      <a:pt x="522" y="462"/>
                    </a:lnTo>
                    <a:lnTo>
                      <a:pt x="522" y="468"/>
                    </a:lnTo>
                    <a:lnTo>
                      <a:pt x="528" y="468"/>
                    </a:lnTo>
                    <a:lnTo>
                      <a:pt x="534" y="468"/>
                    </a:lnTo>
                    <a:lnTo>
                      <a:pt x="534" y="474"/>
                    </a:lnTo>
                    <a:lnTo>
                      <a:pt x="540" y="474"/>
                    </a:lnTo>
                    <a:lnTo>
                      <a:pt x="540" y="480"/>
                    </a:lnTo>
                    <a:lnTo>
                      <a:pt x="546" y="486"/>
                    </a:lnTo>
                    <a:lnTo>
                      <a:pt x="546" y="492"/>
                    </a:lnTo>
                    <a:lnTo>
                      <a:pt x="546" y="498"/>
                    </a:lnTo>
                    <a:lnTo>
                      <a:pt x="546" y="504"/>
                    </a:lnTo>
                    <a:lnTo>
                      <a:pt x="540" y="504"/>
                    </a:lnTo>
                    <a:lnTo>
                      <a:pt x="546" y="504"/>
                    </a:lnTo>
                    <a:lnTo>
                      <a:pt x="540" y="510"/>
                    </a:lnTo>
                    <a:lnTo>
                      <a:pt x="546" y="510"/>
                    </a:lnTo>
                    <a:lnTo>
                      <a:pt x="552" y="510"/>
                    </a:lnTo>
                    <a:lnTo>
                      <a:pt x="552" y="516"/>
                    </a:lnTo>
                    <a:lnTo>
                      <a:pt x="552" y="522"/>
                    </a:lnTo>
                    <a:lnTo>
                      <a:pt x="552" y="528"/>
                    </a:lnTo>
                    <a:lnTo>
                      <a:pt x="552" y="534"/>
                    </a:lnTo>
                    <a:lnTo>
                      <a:pt x="552" y="540"/>
                    </a:lnTo>
                    <a:lnTo>
                      <a:pt x="546" y="540"/>
                    </a:lnTo>
                    <a:lnTo>
                      <a:pt x="546" y="546"/>
                    </a:lnTo>
                    <a:lnTo>
                      <a:pt x="546" y="540"/>
                    </a:lnTo>
                    <a:lnTo>
                      <a:pt x="546" y="534"/>
                    </a:lnTo>
                    <a:lnTo>
                      <a:pt x="540" y="534"/>
                    </a:lnTo>
                    <a:lnTo>
                      <a:pt x="540" y="528"/>
                    </a:lnTo>
                    <a:lnTo>
                      <a:pt x="534" y="528"/>
                    </a:lnTo>
                    <a:lnTo>
                      <a:pt x="528" y="528"/>
                    </a:lnTo>
                    <a:lnTo>
                      <a:pt x="522" y="528"/>
                    </a:lnTo>
                    <a:lnTo>
                      <a:pt x="516" y="528"/>
                    </a:lnTo>
                    <a:lnTo>
                      <a:pt x="510" y="528"/>
                    </a:lnTo>
                    <a:lnTo>
                      <a:pt x="510" y="534"/>
                    </a:lnTo>
                    <a:lnTo>
                      <a:pt x="510" y="528"/>
                    </a:lnTo>
                    <a:lnTo>
                      <a:pt x="516" y="528"/>
                    </a:lnTo>
                    <a:lnTo>
                      <a:pt x="522" y="528"/>
                    </a:lnTo>
                    <a:lnTo>
                      <a:pt x="528" y="528"/>
                    </a:lnTo>
                    <a:lnTo>
                      <a:pt x="534" y="534"/>
                    </a:lnTo>
                    <a:lnTo>
                      <a:pt x="540" y="534"/>
                    </a:lnTo>
                    <a:lnTo>
                      <a:pt x="540" y="540"/>
                    </a:lnTo>
                    <a:lnTo>
                      <a:pt x="540" y="546"/>
                    </a:lnTo>
                    <a:lnTo>
                      <a:pt x="546" y="546"/>
                    </a:lnTo>
                    <a:lnTo>
                      <a:pt x="546" y="552"/>
                    </a:lnTo>
                    <a:lnTo>
                      <a:pt x="552" y="552"/>
                    </a:lnTo>
                    <a:lnTo>
                      <a:pt x="552" y="558"/>
                    </a:lnTo>
                    <a:lnTo>
                      <a:pt x="552" y="564"/>
                    </a:lnTo>
                    <a:lnTo>
                      <a:pt x="546" y="564"/>
                    </a:lnTo>
                    <a:lnTo>
                      <a:pt x="546" y="570"/>
                    </a:lnTo>
                    <a:lnTo>
                      <a:pt x="546" y="576"/>
                    </a:lnTo>
                    <a:lnTo>
                      <a:pt x="540" y="576"/>
                    </a:lnTo>
                    <a:lnTo>
                      <a:pt x="540" y="582"/>
                    </a:lnTo>
                    <a:lnTo>
                      <a:pt x="540" y="588"/>
                    </a:lnTo>
                    <a:lnTo>
                      <a:pt x="534" y="594"/>
                    </a:lnTo>
                    <a:lnTo>
                      <a:pt x="534" y="600"/>
                    </a:lnTo>
                    <a:lnTo>
                      <a:pt x="528" y="600"/>
                    </a:lnTo>
                    <a:lnTo>
                      <a:pt x="522" y="594"/>
                    </a:lnTo>
                    <a:lnTo>
                      <a:pt x="528" y="600"/>
                    </a:lnTo>
                    <a:lnTo>
                      <a:pt x="534" y="600"/>
                    </a:lnTo>
                    <a:lnTo>
                      <a:pt x="534" y="606"/>
                    </a:lnTo>
                    <a:lnTo>
                      <a:pt x="528" y="606"/>
                    </a:lnTo>
                    <a:lnTo>
                      <a:pt x="528" y="612"/>
                    </a:lnTo>
                    <a:lnTo>
                      <a:pt x="522" y="612"/>
                    </a:lnTo>
                    <a:lnTo>
                      <a:pt x="522" y="618"/>
                    </a:lnTo>
                    <a:lnTo>
                      <a:pt x="522" y="624"/>
                    </a:lnTo>
                    <a:lnTo>
                      <a:pt x="510" y="624"/>
                    </a:lnTo>
                    <a:lnTo>
                      <a:pt x="498" y="624"/>
                    </a:lnTo>
                    <a:lnTo>
                      <a:pt x="492" y="624"/>
                    </a:lnTo>
                    <a:lnTo>
                      <a:pt x="486" y="624"/>
                    </a:lnTo>
                    <a:lnTo>
                      <a:pt x="480" y="624"/>
                    </a:lnTo>
                    <a:lnTo>
                      <a:pt x="474" y="624"/>
                    </a:lnTo>
                    <a:lnTo>
                      <a:pt x="468" y="618"/>
                    </a:lnTo>
                    <a:lnTo>
                      <a:pt x="456" y="618"/>
                    </a:lnTo>
                    <a:lnTo>
                      <a:pt x="450" y="618"/>
                    </a:lnTo>
                    <a:lnTo>
                      <a:pt x="426" y="618"/>
                    </a:lnTo>
                    <a:lnTo>
                      <a:pt x="420" y="618"/>
                    </a:lnTo>
                    <a:lnTo>
                      <a:pt x="414" y="618"/>
                    </a:lnTo>
                    <a:lnTo>
                      <a:pt x="408" y="618"/>
                    </a:lnTo>
                    <a:lnTo>
                      <a:pt x="396" y="618"/>
                    </a:lnTo>
                    <a:lnTo>
                      <a:pt x="366" y="618"/>
                    </a:lnTo>
                    <a:lnTo>
                      <a:pt x="348" y="624"/>
                    </a:lnTo>
                    <a:lnTo>
                      <a:pt x="342" y="624"/>
                    </a:lnTo>
                    <a:lnTo>
                      <a:pt x="342" y="618"/>
                    </a:lnTo>
                    <a:lnTo>
                      <a:pt x="336" y="618"/>
                    </a:lnTo>
                    <a:lnTo>
                      <a:pt x="336" y="612"/>
                    </a:lnTo>
                    <a:lnTo>
                      <a:pt x="342" y="612"/>
                    </a:lnTo>
                    <a:lnTo>
                      <a:pt x="348" y="612"/>
                    </a:lnTo>
                    <a:lnTo>
                      <a:pt x="342" y="612"/>
                    </a:lnTo>
                    <a:lnTo>
                      <a:pt x="336" y="612"/>
                    </a:lnTo>
                    <a:lnTo>
                      <a:pt x="336" y="606"/>
                    </a:lnTo>
                    <a:lnTo>
                      <a:pt x="330" y="606"/>
                    </a:lnTo>
                    <a:lnTo>
                      <a:pt x="330" y="600"/>
                    </a:lnTo>
                    <a:lnTo>
                      <a:pt x="324" y="600"/>
                    </a:lnTo>
                    <a:lnTo>
                      <a:pt x="324" y="606"/>
                    </a:lnTo>
                    <a:lnTo>
                      <a:pt x="318" y="606"/>
                    </a:lnTo>
                    <a:lnTo>
                      <a:pt x="318" y="612"/>
                    </a:lnTo>
                    <a:lnTo>
                      <a:pt x="312" y="612"/>
                    </a:lnTo>
                    <a:lnTo>
                      <a:pt x="306" y="606"/>
                    </a:lnTo>
                    <a:lnTo>
                      <a:pt x="306" y="612"/>
                    </a:lnTo>
                    <a:lnTo>
                      <a:pt x="312" y="612"/>
                    </a:lnTo>
                    <a:lnTo>
                      <a:pt x="318" y="612"/>
                    </a:lnTo>
                    <a:lnTo>
                      <a:pt x="324" y="612"/>
                    </a:lnTo>
                    <a:lnTo>
                      <a:pt x="324" y="606"/>
                    </a:lnTo>
                    <a:lnTo>
                      <a:pt x="330" y="606"/>
                    </a:lnTo>
                    <a:lnTo>
                      <a:pt x="336" y="612"/>
                    </a:lnTo>
                    <a:lnTo>
                      <a:pt x="336" y="618"/>
                    </a:lnTo>
                    <a:lnTo>
                      <a:pt x="330" y="618"/>
                    </a:lnTo>
                    <a:lnTo>
                      <a:pt x="336" y="618"/>
                    </a:lnTo>
                    <a:lnTo>
                      <a:pt x="336" y="624"/>
                    </a:lnTo>
                    <a:lnTo>
                      <a:pt x="330" y="624"/>
                    </a:lnTo>
                    <a:lnTo>
                      <a:pt x="318" y="624"/>
                    </a:lnTo>
                    <a:lnTo>
                      <a:pt x="306" y="624"/>
                    </a:lnTo>
                    <a:lnTo>
                      <a:pt x="300" y="624"/>
                    </a:lnTo>
                    <a:lnTo>
                      <a:pt x="306" y="624"/>
                    </a:lnTo>
                    <a:lnTo>
                      <a:pt x="300" y="624"/>
                    </a:lnTo>
                    <a:lnTo>
                      <a:pt x="288" y="624"/>
                    </a:lnTo>
                    <a:lnTo>
                      <a:pt x="282" y="624"/>
                    </a:lnTo>
                    <a:lnTo>
                      <a:pt x="270" y="630"/>
                    </a:lnTo>
                    <a:lnTo>
                      <a:pt x="264" y="630"/>
                    </a:lnTo>
                    <a:lnTo>
                      <a:pt x="258" y="630"/>
                    </a:lnTo>
                    <a:lnTo>
                      <a:pt x="252" y="630"/>
                    </a:lnTo>
                    <a:lnTo>
                      <a:pt x="246" y="630"/>
                    </a:lnTo>
                    <a:lnTo>
                      <a:pt x="240" y="630"/>
                    </a:lnTo>
                    <a:lnTo>
                      <a:pt x="228" y="636"/>
                    </a:lnTo>
                    <a:lnTo>
                      <a:pt x="222" y="636"/>
                    </a:lnTo>
                    <a:lnTo>
                      <a:pt x="210" y="636"/>
                    </a:lnTo>
                    <a:lnTo>
                      <a:pt x="204" y="636"/>
                    </a:lnTo>
                    <a:lnTo>
                      <a:pt x="198" y="636"/>
                    </a:lnTo>
                    <a:lnTo>
                      <a:pt x="192" y="642"/>
                    </a:lnTo>
                    <a:lnTo>
                      <a:pt x="186" y="642"/>
                    </a:lnTo>
                    <a:lnTo>
                      <a:pt x="180" y="642"/>
                    </a:lnTo>
                    <a:lnTo>
                      <a:pt x="168" y="642"/>
                    </a:lnTo>
                    <a:lnTo>
                      <a:pt x="162" y="642"/>
                    </a:lnTo>
                    <a:lnTo>
                      <a:pt x="162" y="648"/>
                    </a:lnTo>
                    <a:lnTo>
                      <a:pt x="156" y="648"/>
                    </a:lnTo>
                    <a:lnTo>
                      <a:pt x="150" y="648"/>
                    </a:lnTo>
                    <a:lnTo>
                      <a:pt x="144" y="648"/>
                    </a:lnTo>
                    <a:lnTo>
                      <a:pt x="138" y="648"/>
                    </a:lnTo>
                    <a:lnTo>
                      <a:pt x="132" y="648"/>
                    </a:lnTo>
                    <a:lnTo>
                      <a:pt x="126" y="642"/>
                    </a:lnTo>
                    <a:lnTo>
                      <a:pt x="126" y="636"/>
                    </a:lnTo>
                    <a:lnTo>
                      <a:pt x="120" y="636"/>
                    </a:lnTo>
                    <a:lnTo>
                      <a:pt x="126" y="642"/>
                    </a:lnTo>
                    <a:lnTo>
                      <a:pt x="126" y="648"/>
                    </a:lnTo>
                    <a:lnTo>
                      <a:pt x="132" y="648"/>
                    </a:lnTo>
                    <a:lnTo>
                      <a:pt x="126" y="654"/>
                    </a:lnTo>
                    <a:lnTo>
                      <a:pt x="120" y="654"/>
                    </a:lnTo>
                    <a:lnTo>
                      <a:pt x="114" y="654"/>
                    </a:lnTo>
                    <a:lnTo>
                      <a:pt x="108" y="654"/>
                    </a:lnTo>
                    <a:lnTo>
                      <a:pt x="108" y="660"/>
                    </a:lnTo>
                    <a:lnTo>
                      <a:pt x="108" y="654"/>
                    </a:lnTo>
                    <a:lnTo>
                      <a:pt x="102" y="654"/>
                    </a:lnTo>
                    <a:lnTo>
                      <a:pt x="102" y="660"/>
                    </a:lnTo>
                    <a:lnTo>
                      <a:pt x="108" y="660"/>
                    </a:lnTo>
                    <a:lnTo>
                      <a:pt x="102" y="660"/>
                    </a:lnTo>
                    <a:lnTo>
                      <a:pt x="96" y="660"/>
                    </a:lnTo>
                    <a:lnTo>
                      <a:pt x="90" y="660"/>
                    </a:lnTo>
                    <a:lnTo>
                      <a:pt x="90" y="654"/>
                    </a:lnTo>
                    <a:lnTo>
                      <a:pt x="84" y="648"/>
                    </a:lnTo>
                    <a:lnTo>
                      <a:pt x="84" y="642"/>
                    </a:lnTo>
                    <a:lnTo>
                      <a:pt x="78" y="642"/>
                    </a:lnTo>
                    <a:lnTo>
                      <a:pt x="72" y="642"/>
                    </a:lnTo>
                    <a:lnTo>
                      <a:pt x="72" y="636"/>
                    </a:lnTo>
                    <a:lnTo>
                      <a:pt x="78" y="636"/>
                    </a:lnTo>
                    <a:lnTo>
                      <a:pt x="72" y="636"/>
                    </a:lnTo>
                    <a:lnTo>
                      <a:pt x="66" y="636"/>
                    </a:lnTo>
                    <a:lnTo>
                      <a:pt x="60" y="636"/>
                    </a:lnTo>
                    <a:lnTo>
                      <a:pt x="54" y="630"/>
                    </a:lnTo>
                    <a:lnTo>
                      <a:pt x="54" y="624"/>
                    </a:lnTo>
                    <a:lnTo>
                      <a:pt x="54" y="618"/>
                    </a:lnTo>
                    <a:lnTo>
                      <a:pt x="60" y="618"/>
                    </a:lnTo>
                    <a:lnTo>
                      <a:pt x="66" y="618"/>
                    </a:lnTo>
                    <a:lnTo>
                      <a:pt x="72" y="618"/>
                    </a:lnTo>
                    <a:lnTo>
                      <a:pt x="78" y="618"/>
                    </a:lnTo>
                    <a:lnTo>
                      <a:pt x="78" y="612"/>
                    </a:lnTo>
                    <a:lnTo>
                      <a:pt x="72" y="612"/>
                    </a:lnTo>
                    <a:lnTo>
                      <a:pt x="72" y="618"/>
                    </a:lnTo>
                    <a:lnTo>
                      <a:pt x="66" y="618"/>
                    </a:lnTo>
                    <a:lnTo>
                      <a:pt x="66" y="612"/>
                    </a:lnTo>
                    <a:lnTo>
                      <a:pt x="66" y="618"/>
                    </a:lnTo>
                    <a:lnTo>
                      <a:pt x="60" y="618"/>
                    </a:lnTo>
                    <a:lnTo>
                      <a:pt x="54" y="618"/>
                    </a:lnTo>
                    <a:lnTo>
                      <a:pt x="54" y="624"/>
                    </a:lnTo>
                    <a:lnTo>
                      <a:pt x="48" y="618"/>
                    </a:lnTo>
                    <a:lnTo>
                      <a:pt x="42" y="618"/>
                    </a:lnTo>
                    <a:lnTo>
                      <a:pt x="42" y="612"/>
                    </a:lnTo>
                    <a:lnTo>
                      <a:pt x="48" y="606"/>
                    </a:lnTo>
                    <a:lnTo>
                      <a:pt x="54" y="606"/>
                    </a:lnTo>
                    <a:lnTo>
                      <a:pt x="54" y="600"/>
                    </a:lnTo>
                    <a:lnTo>
                      <a:pt x="54" y="594"/>
                    </a:lnTo>
                    <a:lnTo>
                      <a:pt x="54" y="588"/>
                    </a:lnTo>
                    <a:lnTo>
                      <a:pt x="48" y="588"/>
                    </a:lnTo>
                    <a:lnTo>
                      <a:pt x="48" y="582"/>
                    </a:lnTo>
                    <a:lnTo>
                      <a:pt x="42" y="582"/>
                    </a:lnTo>
                    <a:lnTo>
                      <a:pt x="42" y="570"/>
                    </a:lnTo>
                    <a:lnTo>
                      <a:pt x="42" y="564"/>
                    </a:lnTo>
                    <a:lnTo>
                      <a:pt x="36" y="564"/>
                    </a:lnTo>
                    <a:close/>
                    <a:moveTo>
                      <a:pt x="498" y="420"/>
                    </a:moveTo>
                    <a:lnTo>
                      <a:pt x="504" y="426"/>
                    </a:lnTo>
                    <a:lnTo>
                      <a:pt x="510" y="432"/>
                    </a:lnTo>
                    <a:lnTo>
                      <a:pt x="516" y="432"/>
                    </a:lnTo>
                    <a:lnTo>
                      <a:pt x="516" y="438"/>
                    </a:lnTo>
                    <a:lnTo>
                      <a:pt x="510" y="438"/>
                    </a:lnTo>
                    <a:lnTo>
                      <a:pt x="504" y="438"/>
                    </a:lnTo>
                    <a:lnTo>
                      <a:pt x="504" y="432"/>
                    </a:lnTo>
                    <a:lnTo>
                      <a:pt x="498" y="432"/>
                    </a:lnTo>
                    <a:lnTo>
                      <a:pt x="498" y="426"/>
                    </a:lnTo>
                    <a:lnTo>
                      <a:pt x="498" y="420"/>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34" name="Freeform 10"/>
              <p:cNvSpPr>
                <a:spLocks/>
              </p:cNvSpPr>
              <p:nvPr/>
            </p:nvSpPr>
            <p:spPr bwMode="gray">
              <a:xfrm>
                <a:off x="3574" y="1704"/>
                <a:ext cx="667" cy="1007"/>
              </a:xfrm>
              <a:custGeom>
                <a:avLst/>
                <a:gdLst>
                  <a:gd name="T0" fmla="*/ 24 w 1506"/>
                  <a:gd name="T1" fmla="*/ 190 h 2274"/>
                  <a:gd name="T2" fmla="*/ 25 w 1506"/>
                  <a:gd name="T3" fmla="*/ 180 h 2274"/>
                  <a:gd name="T4" fmla="*/ 21 w 1506"/>
                  <a:gd name="T5" fmla="*/ 174 h 2274"/>
                  <a:gd name="T6" fmla="*/ 17 w 1506"/>
                  <a:gd name="T7" fmla="*/ 170 h 2274"/>
                  <a:gd name="T8" fmla="*/ 12 w 1506"/>
                  <a:gd name="T9" fmla="*/ 168 h 2274"/>
                  <a:gd name="T10" fmla="*/ 10 w 1506"/>
                  <a:gd name="T11" fmla="*/ 173 h 2274"/>
                  <a:gd name="T12" fmla="*/ 7 w 1506"/>
                  <a:gd name="T13" fmla="*/ 174 h 2274"/>
                  <a:gd name="T14" fmla="*/ 0 w 1506"/>
                  <a:gd name="T15" fmla="*/ 163 h 2274"/>
                  <a:gd name="T16" fmla="*/ 16 w 1506"/>
                  <a:gd name="T17" fmla="*/ 140 h 2274"/>
                  <a:gd name="T18" fmla="*/ 19 w 1506"/>
                  <a:gd name="T19" fmla="*/ 137 h 2274"/>
                  <a:gd name="T20" fmla="*/ 24 w 1506"/>
                  <a:gd name="T21" fmla="*/ 126 h 2274"/>
                  <a:gd name="T22" fmla="*/ 23 w 1506"/>
                  <a:gd name="T23" fmla="*/ 105 h 2274"/>
                  <a:gd name="T24" fmla="*/ 14 w 1506"/>
                  <a:gd name="T25" fmla="*/ 86 h 2274"/>
                  <a:gd name="T26" fmla="*/ 8 w 1506"/>
                  <a:gd name="T27" fmla="*/ 84 h 2274"/>
                  <a:gd name="T28" fmla="*/ 5 w 1506"/>
                  <a:gd name="T29" fmla="*/ 79 h 2274"/>
                  <a:gd name="T30" fmla="*/ 16 w 1506"/>
                  <a:gd name="T31" fmla="*/ 71 h 2274"/>
                  <a:gd name="T32" fmla="*/ 28 w 1506"/>
                  <a:gd name="T33" fmla="*/ 55 h 2274"/>
                  <a:gd name="T34" fmla="*/ 29 w 1506"/>
                  <a:gd name="T35" fmla="*/ 48 h 2274"/>
                  <a:gd name="T36" fmla="*/ 35 w 1506"/>
                  <a:gd name="T37" fmla="*/ 50 h 2274"/>
                  <a:gd name="T38" fmla="*/ 42 w 1506"/>
                  <a:gd name="T39" fmla="*/ 47 h 2274"/>
                  <a:gd name="T40" fmla="*/ 63 w 1506"/>
                  <a:gd name="T41" fmla="*/ 34 h 2274"/>
                  <a:gd name="T42" fmla="*/ 74 w 1506"/>
                  <a:gd name="T43" fmla="*/ 27 h 2274"/>
                  <a:gd name="T44" fmla="*/ 81 w 1506"/>
                  <a:gd name="T45" fmla="*/ 20 h 2274"/>
                  <a:gd name="T46" fmla="*/ 89 w 1506"/>
                  <a:gd name="T47" fmla="*/ 20 h 2274"/>
                  <a:gd name="T48" fmla="*/ 98 w 1506"/>
                  <a:gd name="T49" fmla="*/ 27 h 2274"/>
                  <a:gd name="T50" fmla="*/ 106 w 1506"/>
                  <a:gd name="T51" fmla="*/ 17 h 2274"/>
                  <a:gd name="T52" fmla="*/ 111 w 1506"/>
                  <a:gd name="T53" fmla="*/ 8 h 2274"/>
                  <a:gd name="T54" fmla="*/ 121 w 1506"/>
                  <a:gd name="T55" fmla="*/ 2 h 2274"/>
                  <a:gd name="T56" fmla="*/ 129 w 1506"/>
                  <a:gd name="T57" fmla="*/ 5 h 2274"/>
                  <a:gd name="T58" fmla="*/ 125 w 1506"/>
                  <a:gd name="T59" fmla="*/ 12 h 2274"/>
                  <a:gd name="T60" fmla="*/ 122 w 1506"/>
                  <a:gd name="T61" fmla="*/ 20 h 2274"/>
                  <a:gd name="T62" fmla="*/ 122 w 1506"/>
                  <a:gd name="T63" fmla="*/ 27 h 2274"/>
                  <a:gd name="T64" fmla="*/ 120 w 1506"/>
                  <a:gd name="T65" fmla="*/ 36 h 2274"/>
                  <a:gd name="T66" fmla="*/ 116 w 1506"/>
                  <a:gd name="T67" fmla="*/ 43 h 2274"/>
                  <a:gd name="T68" fmla="*/ 109 w 1506"/>
                  <a:gd name="T69" fmla="*/ 47 h 2274"/>
                  <a:gd name="T70" fmla="*/ 108 w 1506"/>
                  <a:gd name="T71" fmla="*/ 54 h 2274"/>
                  <a:gd name="T72" fmla="*/ 106 w 1506"/>
                  <a:gd name="T73" fmla="*/ 59 h 2274"/>
                  <a:gd name="T74" fmla="*/ 109 w 1506"/>
                  <a:gd name="T75" fmla="*/ 64 h 2274"/>
                  <a:gd name="T76" fmla="*/ 106 w 1506"/>
                  <a:gd name="T77" fmla="*/ 70 h 2274"/>
                  <a:gd name="T78" fmla="*/ 105 w 1506"/>
                  <a:gd name="T79" fmla="*/ 75 h 2274"/>
                  <a:gd name="T80" fmla="*/ 101 w 1506"/>
                  <a:gd name="T81" fmla="*/ 78 h 2274"/>
                  <a:gd name="T82" fmla="*/ 92 w 1506"/>
                  <a:gd name="T83" fmla="*/ 81 h 2274"/>
                  <a:gd name="T84" fmla="*/ 85 w 1506"/>
                  <a:gd name="T85" fmla="*/ 85 h 2274"/>
                  <a:gd name="T86" fmla="*/ 87 w 1506"/>
                  <a:gd name="T87" fmla="*/ 91 h 2274"/>
                  <a:gd name="T88" fmla="*/ 86 w 1506"/>
                  <a:gd name="T89" fmla="*/ 98 h 2274"/>
                  <a:gd name="T90" fmla="*/ 86 w 1506"/>
                  <a:gd name="T91" fmla="*/ 103 h 2274"/>
                  <a:gd name="T92" fmla="*/ 82 w 1506"/>
                  <a:gd name="T93" fmla="*/ 111 h 2274"/>
                  <a:gd name="T94" fmla="*/ 81 w 1506"/>
                  <a:gd name="T95" fmla="*/ 116 h 2274"/>
                  <a:gd name="T96" fmla="*/ 78 w 1506"/>
                  <a:gd name="T97" fmla="*/ 120 h 2274"/>
                  <a:gd name="T98" fmla="*/ 76 w 1506"/>
                  <a:gd name="T99" fmla="*/ 126 h 2274"/>
                  <a:gd name="T100" fmla="*/ 68 w 1506"/>
                  <a:gd name="T101" fmla="*/ 129 h 2274"/>
                  <a:gd name="T102" fmla="*/ 62 w 1506"/>
                  <a:gd name="T103" fmla="*/ 131 h 2274"/>
                  <a:gd name="T104" fmla="*/ 58 w 1506"/>
                  <a:gd name="T105" fmla="*/ 136 h 2274"/>
                  <a:gd name="T106" fmla="*/ 51 w 1506"/>
                  <a:gd name="T107" fmla="*/ 138 h 2274"/>
                  <a:gd name="T108" fmla="*/ 51 w 1506"/>
                  <a:gd name="T109" fmla="*/ 147 h 2274"/>
                  <a:gd name="T110" fmla="*/ 49 w 1506"/>
                  <a:gd name="T111" fmla="*/ 159 h 2274"/>
                  <a:gd name="T112" fmla="*/ 48 w 1506"/>
                  <a:gd name="T113" fmla="*/ 166 h 2274"/>
                  <a:gd name="T114" fmla="*/ 41 w 1506"/>
                  <a:gd name="T115" fmla="*/ 174 h 2274"/>
                  <a:gd name="T116" fmla="*/ 39 w 1506"/>
                  <a:gd name="T117" fmla="*/ 181 h 2274"/>
                  <a:gd name="T118" fmla="*/ 37 w 1506"/>
                  <a:gd name="T119" fmla="*/ 190 h 2274"/>
                  <a:gd name="T120" fmla="*/ 29 w 1506"/>
                  <a:gd name="T121" fmla="*/ 198 h 22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06"/>
                  <a:gd name="T184" fmla="*/ 0 h 2274"/>
                  <a:gd name="T185" fmla="*/ 1506 w 1506"/>
                  <a:gd name="T186" fmla="*/ 2274 h 22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06" h="2274">
                    <a:moveTo>
                      <a:pt x="330" y="2274"/>
                    </a:moveTo>
                    <a:lnTo>
                      <a:pt x="318" y="2262"/>
                    </a:lnTo>
                    <a:lnTo>
                      <a:pt x="312" y="2238"/>
                    </a:lnTo>
                    <a:lnTo>
                      <a:pt x="312" y="2232"/>
                    </a:lnTo>
                    <a:lnTo>
                      <a:pt x="294" y="2214"/>
                    </a:lnTo>
                    <a:lnTo>
                      <a:pt x="288" y="2208"/>
                    </a:lnTo>
                    <a:lnTo>
                      <a:pt x="288" y="2202"/>
                    </a:lnTo>
                    <a:lnTo>
                      <a:pt x="276" y="2196"/>
                    </a:lnTo>
                    <a:lnTo>
                      <a:pt x="276" y="2190"/>
                    </a:lnTo>
                    <a:lnTo>
                      <a:pt x="282" y="2190"/>
                    </a:lnTo>
                    <a:lnTo>
                      <a:pt x="282" y="2184"/>
                    </a:lnTo>
                    <a:lnTo>
                      <a:pt x="276" y="2172"/>
                    </a:lnTo>
                    <a:lnTo>
                      <a:pt x="276" y="2166"/>
                    </a:lnTo>
                    <a:lnTo>
                      <a:pt x="282" y="2166"/>
                    </a:lnTo>
                    <a:lnTo>
                      <a:pt x="282" y="2154"/>
                    </a:lnTo>
                    <a:lnTo>
                      <a:pt x="276" y="2136"/>
                    </a:lnTo>
                    <a:lnTo>
                      <a:pt x="276" y="2112"/>
                    </a:lnTo>
                    <a:lnTo>
                      <a:pt x="282" y="2088"/>
                    </a:lnTo>
                    <a:lnTo>
                      <a:pt x="282" y="2082"/>
                    </a:lnTo>
                    <a:lnTo>
                      <a:pt x="282" y="2076"/>
                    </a:lnTo>
                    <a:lnTo>
                      <a:pt x="282" y="2070"/>
                    </a:lnTo>
                    <a:lnTo>
                      <a:pt x="288" y="2070"/>
                    </a:lnTo>
                    <a:lnTo>
                      <a:pt x="288" y="2064"/>
                    </a:lnTo>
                    <a:lnTo>
                      <a:pt x="282" y="2052"/>
                    </a:lnTo>
                    <a:lnTo>
                      <a:pt x="282" y="2046"/>
                    </a:lnTo>
                    <a:lnTo>
                      <a:pt x="276" y="2040"/>
                    </a:lnTo>
                    <a:lnTo>
                      <a:pt x="270" y="2034"/>
                    </a:lnTo>
                    <a:lnTo>
                      <a:pt x="264" y="2022"/>
                    </a:lnTo>
                    <a:lnTo>
                      <a:pt x="258" y="2022"/>
                    </a:lnTo>
                    <a:lnTo>
                      <a:pt x="258" y="2016"/>
                    </a:lnTo>
                    <a:lnTo>
                      <a:pt x="252" y="2016"/>
                    </a:lnTo>
                    <a:lnTo>
                      <a:pt x="246" y="2016"/>
                    </a:lnTo>
                    <a:lnTo>
                      <a:pt x="240" y="2010"/>
                    </a:lnTo>
                    <a:lnTo>
                      <a:pt x="234" y="2004"/>
                    </a:lnTo>
                    <a:lnTo>
                      <a:pt x="228" y="2004"/>
                    </a:lnTo>
                    <a:lnTo>
                      <a:pt x="228" y="1998"/>
                    </a:lnTo>
                    <a:lnTo>
                      <a:pt x="228" y="1992"/>
                    </a:lnTo>
                    <a:lnTo>
                      <a:pt x="222" y="1992"/>
                    </a:lnTo>
                    <a:lnTo>
                      <a:pt x="222" y="1986"/>
                    </a:lnTo>
                    <a:lnTo>
                      <a:pt x="216" y="1986"/>
                    </a:lnTo>
                    <a:lnTo>
                      <a:pt x="210" y="1980"/>
                    </a:lnTo>
                    <a:lnTo>
                      <a:pt x="216" y="1974"/>
                    </a:lnTo>
                    <a:lnTo>
                      <a:pt x="210" y="1968"/>
                    </a:lnTo>
                    <a:lnTo>
                      <a:pt x="198" y="1956"/>
                    </a:lnTo>
                    <a:lnTo>
                      <a:pt x="192" y="1956"/>
                    </a:lnTo>
                    <a:lnTo>
                      <a:pt x="186" y="1956"/>
                    </a:lnTo>
                    <a:lnTo>
                      <a:pt x="180" y="1944"/>
                    </a:lnTo>
                    <a:lnTo>
                      <a:pt x="180" y="1938"/>
                    </a:lnTo>
                    <a:lnTo>
                      <a:pt x="174" y="1932"/>
                    </a:lnTo>
                    <a:lnTo>
                      <a:pt x="168" y="1932"/>
                    </a:lnTo>
                    <a:lnTo>
                      <a:pt x="162" y="1932"/>
                    </a:lnTo>
                    <a:lnTo>
                      <a:pt x="150" y="1932"/>
                    </a:lnTo>
                    <a:lnTo>
                      <a:pt x="150" y="1926"/>
                    </a:lnTo>
                    <a:lnTo>
                      <a:pt x="150" y="1932"/>
                    </a:lnTo>
                    <a:lnTo>
                      <a:pt x="144" y="1932"/>
                    </a:lnTo>
                    <a:lnTo>
                      <a:pt x="138" y="1932"/>
                    </a:lnTo>
                    <a:lnTo>
                      <a:pt x="132" y="1932"/>
                    </a:lnTo>
                    <a:lnTo>
                      <a:pt x="132" y="1938"/>
                    </a:lnTo>
                    <a:lnTo>
                      <a:pt x="126" y="1944"/>
                    </a:lnTo>
                    <a:lnTo>
                      <a:pt x="126" y="1956"/>
                    </a:lnTo>
                    <a:lnTo>
                      <a:pt x="120" y="1968"/>
                    </a:lnTo>
                    <a:lnTo>
                      <a:pt x="120" y="1974"/>
                    </a:lnTo>
                    <a:lnTo>
                      <a:pt x="120" y="1980"/>
                    </a:lnTo>
                    <a:lnTo>
                      <a:pt x="126" y="1980"/>
                    </a:lnTo>
                    <a:lnTo>
                      <a:pt x="120" y="1986"/>
                    </a:lnTo>
                    <a:lnTo>
                      <a:pt x="120" y="1992"/>
                    </a:lnTo>
                    <a:lnTo>
                      <a:pt x="114" y="1992"/>
                    </a:lnTo>
                    <a:lnTo>
                      <a:pt x="114" y="1986"/>
                    </a:lnTo>
                    <a:lnTo>
                      <a:pt x="108" y="1992"/>
                    </a:lnTo>
                    <a:lnTo>
                      <a:pt x="108" y="1998"/>
                    </a:lnTo>
                    <a:lnTo>
                      <a:pt x="114" y="2004"/>
                    </a:lnTo>
                    <a:lnTo>
                      <a:pt x="108" y="2004"/>
                    </a:lnTo>
                    <a:lnTo>
                      <a:pt x="102" y="2010"/>
                    </a:lnTo>
                    <a:lnTo>
                      <a:pt x="102" y="2004"/>
                    </a:lnTo>
                    <a:lnTo>
                      <a:pt x="90" y="2004"/>
                    </a:lnTo>
                    <a:lnTo>
                      <a:pt x="84" y="2004"/>
                    </a:lnTo>
                    <a:lnTo>
                      <a:pt x="78" y="1998"/>
                    </a:lnTo>
                    <a:lnTo>
                      <a:pt x="78" y="1992"/>
                    </a:lnTo>
                    <a:lnTo>
                      <a:pt x="78" y="1986"/>
                    </a:lnTo>
                    <a:lnTo>
                      <a:pt x="72" y="1986"/>
                    </a:lnTo>
                    <a:lnTo>
                      <a:pt x="66" y="1980"/>
                    </a:lnTo>
                    <a:lnTo>
                      <a:pt x="66" y="1968"/>
                    </a:lnTo>
                    <a:lnTo>
                      <a:pt x="60" y="1956"/>
                    </a:lnTo>
                    <a:lnTo>
                      <a:pt x="60" y="1950"/>
                    </a:lnTo>
                    <a:lnTo>
                      <a:pt x="48" y="1944"/>
                    </a:lnTo>
                    <a:lnTo>
                      <a:pt x="30" y="1926"/>
                    </a:lnTo>
                    <a:lnTo>
                      <a:pt x="12" y="1890"/>
                    </a:lnTo>
                    <a:lnTo>
                      <a:pt x="6" y="1872"/>
                    </a:lnTo>
                    <a:lnTo>
                      <a:pt x="0" y="1854"/>
                    </a:lnTo>
                    <a:lnTo>
                      <a:pt x="6" y="1824"/>
                    </a:lnTo>
                    <a:lnTo>
                      <a:pt x="30" y="1794"/>
                    </a:lnTo>
                    <a:lnTo>
                      <a:pt x="66" y="1752"/>
                    </a:lnTo>
                    <a:lnTo>
                      <a:pt x="72" y="1752"/>
                    </a:lnTo>
                    <a:lnTo>
                      <a:pt x="78" y="1746"/>
                    </a:lnTo>
                    <a:lnTo>
                      <a:pt x="84" y="1746"/>
                    </a:lnTo>
                    <a:lnTo>
                      <a:pt x="90" y="1746"/>
                    </a:lnTo>
                    <a:lnTo>
                      <a:pt x="138" y="1674"/>
                    </a:lnTo>
                    <a:lnTo>
                      <a:pt x="186" y="1620"/>
                    </a:lnTo>
                    <a:lnTo>
                      <a:pt x="186" y="1614"/>
                    </a:lnTo>
                    <a:lnTo>
                      <a:pt x="186" y="1608"/>
                    </a:lnTo>
                    <a:lnTo>
                      <a:pt x="192" y="1608"/>
                    </a:lnTo>
                    <a:lnTo>
                      <a:pt x="192" y="1614"/>
                    </a:lnTo>
                    <a:lnTo>
                      <a:pt x="198" y="1614"/>
                    </a:lnTo>
                    <a:lnTo>
                      <a:pt x="198" y="1608"/>
                    </a:lnTo>
                    <a:lnTo>
                      <a:pt x="198" y="1602"/>
                    </a:lnTo>
                    <a:lnTo>
                      <a:pt x="204" y="1602"/>
                    </a:lnTo>
                    <a:lnTo>
                      <a:pt x="204" y="1596"/>
                    </a:lnTo>
                    <a:lnTo>
                      <a:pt x="210" y="1590"/>
                    </a:lnTo>
                    <a:lnTo>
                      <a:pt x="216" y="1590"/>
                    </a:lnTo>
                    <a:lnTo>
                      <a:pt x="216" y="1584"/>
                    </a:lnTo>
                    <a:lnTo>
                      <a:pt x="222" y="1584"/>
                    </a:lnTo>
                    <a:lnTo>
                      <a:pt x="228" y="1572"/>
                    </a:lnTo>
                    <a:lnTo>
                      <a:pt x="222" y="1572"/>
                    </a:lnTo>
                    <a:lnTo>
                      <a:pt x="228" y="1566"/>
                    </a:lnTo>
                    <a:lnTo>
                      <a:pt x="228" y="1560"/>
                    </a:lnTo>
                    <a:lnTo>
                      <a:pt x="252" y="1548"/>
                    </a:lnTo>
                    <a:lnTo>
                      <a:pt x="276" y="1530"/>
                    </a:lnTo>
                    <a:lnTo>
                      <a:pt x="282" y="1512"/>
                    </a:lnTo>
                    <a:lnTo>
                      <a:pt x="282" y="1506"/>
                    </a:lnTo>
                    <a:lnTo>
                      <a:pt x="282" y="1494"/>
                    </a:lnTo>
                    <a:lnTo>
                      <a:pt x="282" y="1452"/>
                    </a:lnTo>
                    <a:lnTo>
                      <a:pt x="288" y="1440"/>
                    </a:lnTo>
                    <a:lnTo>
                      <a:pt x="294" y="1440"/>
                    </a:lnTo>
                    <a:lnTo>
                      <a:pt x="294" y="1428"/>
                    </a:lnTo>
                    <a:lnTo>
                      <a:pt x="324" y="1368"/>
                    </a:lnTo>
                    <a:lnTo>
                      <a:pt x="330" y="1362"/>
                    </a:lnTo>
                    <a:lnTo>
                      <a:pt x="330" y="1356"/>
                    </a:lnTo>
                    <a:lnTo>
                      <a:pt x="360" y="1338"/>
                    </a:lnTo>
                    <a:lnTo>
                      <a:pt x="366" y="1296"/>
                    </a:lnTo>
                    <a:lnTo>
                      <a:pt x="354" y="1278"/>
                    </a:lnTo>
                    <a:lnTo>
                      <a:pt x="336" y="1230"/>
                    </a:lnTo>
                    <a:lnTo>
                      <a:pt x="270" y="1212"/>
                    </a:lnTo>
                    <a:lnTo>
                      <a:pt x="264" y="1212"/>
                    </a:lnTo>
                    <a:lnTo>
                      <a:pt x="252" y="1200"/>
                    </a:lnTo>
                    <a:lnTo>
                      <a:pt x="234" y="1188"/>
                    </a:lnTo>
                    <a:lnTo>
                      <a:pt x="222" y="1182"/>
                    </a:lnTo>
                    <a:lnTo>
                      <a:pt x="228" y="1104"/>
                    </a:lnTo>
                    <a:lnTo>
                      <a:pt x="228" y="1098"/>
                    </a:lnTo>
                    <a:lnTo>
                      <a:pt x="198" y="1038"/>
                    </a:lnTo>
                    <a:lnTo>
                      <a:pt x="192" y="1032"/>
                    </a:lnTo>
                    <a:lnTo>
                      <a:pt x="180" y="1020"/>
                    </a:lnTo>
                    <a:lnTo>
                      <a:pt x="168" y="996"/>
                    </a:lnTo>
                    <a:lnTo>
                      <a:pt x="162" y="990"/>
                    </a:lnTo>
                    <a:lnTo>
                      <a:pt x="156" y="990"/>
                    </a:lnTo>
                    <a:lnTo>
                      <a:pt x="150" y="990"/>
                    </a:lnTo>
                    <a:lnTo>
                      <a:pt x="132" y="990"/>
                    </a:lnTo>
                    <a:lnTo>
                      <a:pt x="120" y="984"/>
                    </a:lnTo>
                    <a:lnTo>
                      <a:pt x="120" y="990"/>
                    </a:lnTo>
                    <a:lnTo>
                      <a:pt x="114" y="990"/>
                    </a:lnTo>
                    <a:lnTo>
                      <a:pt x="102" y="984"/>
                    </a:lnTo>
                    <a:lnTo>
                      <a:pt x="96" y="984"/>
                    </a:lnTo>
                    <a:lnTo>
                      <a:pt x="96" y="978"/>
                    </a:lnTo>
                    <a:lnTo>
                      <a:pt x="90" y="978"/>
                    </a:lnTo>
                    <a:lnTo>
                      <a:pt x="90" y="966"/>
                    </a:lnTo>
                    <a:lnTo>
                      <a:pt x="84" y="966"/>
                    </a:lnTo>
                    <a:lnTo>
                      <a:pt x="84" y="960"/>
                    </a:lnTo>
                    <a:lnTo>
                      <a:pt x="84" y="954"/>
                    </a:lnTo>
                    <a:lnTo>
                      <a:pt x="78" y="948"/>
                    </a:lnTo>
                    <a:lnTo>
                      <a:pt x="72" y="948"/>
                    </a:lnTo>
                    <a:lnTo>
                      <a:pt x="72" y="942"/>
                    </a:lnTo>
                    <a:lnTo>
                      <a:pt x="78" y="942"/>
                    </a:lnTo>
                    <a:lnTo>
                      <a:pt x="78" y="936"/>
                    </a:lnTo>
                    <a:lnTo>
                      <a:pt x="78" y="930"/>
                    </a:lnTo>
                    <a:lnTo>
                      <a:pt x="78" y="924"/>
                    </a:lnTo>
                    <a:lnTo>
                      <a:pt x="60" y="906"/>
                    </a:lnTo>
                    <a:lnTo>
                      <a:pt x="60" y="888"/>
                    </a:lnTo>
                    <a:lnTo>
                      <a:pt x="54" y="882"/>
                    </a:lnTo>
                    <a:lnTo>
                      <a:pt x="60" y="882"/>
                    </a:lnTo>
                    <a:lnTo>
                      <a:pt x="72" y="876"/>
                    </a:lnTo>
                    <a:lnTo>
                      <a:pt x="78" y="876"/>
                    </a:lnTo>
                    <a:lnTo>
                      <a:pt x="90" y="870"/>
                    </a:lnTo>
                    <a:lnTo>
                      <a:pt x="90" y="864"/>
                    </a:lnTo>
                    <a:lnTo>
                      <a:pt x="96" y="840"/>
                    </a:lnTo>
                    <a:lnTo>
                      <a:pt x="120" y="828"/>
                    </a:lnTo>
                    <a:lnTo>
                      <a:pt x="144" y="828"/>
                    </a:lnTo>
                    <a:lnTo>
                      <a:pt x="180" y="822"/>
                    </a:lnTo>
                    <a:lnTo>
                      <a:pt x="204" y="798"/>
                    </a:lnTo>
                    <a:lnTo>
                      <a:pt x="222" y="786"/>
                    </a:lnTo>
                    <a:lnTo>
                      <a:pt x="252" y="780"/>
                    </a:lnTo>
                    <a:lnTo>
                      <a:pt x="264" y="762"/>
                    </a:lnTo>
                    <a:lnTo>
                      <a:pt x="276" y="762"/>
                    </a:lnTo>
                    <a:lnTo>
                      <a:pt x="288" y="744"/>
                    </a:lnTo>
                    <a:lnTo>
                      <a:pt x="306" y="738"/>
                    </a:lnTo>
                    <a:lnTo>
                      <a:pt x="318" y="732"/>
                    </a:lnTo>
                    <a:lnTo>
                      <a:pt x="324" y="648"/>
                    </a:lnTo>
                    <a:lnTo>
                      <a:pt x="324" y="636"/>
                    </a:lnTo>
                    <a:lnTo>
                      <a:pt x="324" y="630"/>
                    </a:lnTo>
                    <a:lnTo>
                      <a:pt x="330" y="624"/>
                    </a:lnTo>
                    <a:lnTo>
                      <a:pt x="324" y="618"/>
                    </a:lnTo>
                    <a:lnTo>
                      <a:pt x="324" y="612"/>
                    </a:lnTo>
                    <a:lnTo>
                      <a:pt x="324" y="606"/>
                    </a:lnTo>
                    <a:lnTo>
                      <a:pt x="324" y="588"/>
                    </a:lnTo>
                    <a:lnTo>
                      <a:pt x="318" y="576"/>
                    </a:lnTo>
                    <a:lnTo>
                      <a:pt x="318" y="570"/>
                    </a:lnTo>
                    <a:lnTo>
                      <a:pt x="324" y="570"/>
                    </a:lnTo>
                    <a:lnTo>
                      <a:pt x="324" y="564"/>
                    </a:lnTo>
                    <a:lnTo>
                      <a:pt x="324" y="558"/>
                    </a:lnTo>
                    <a:lnTo>
                      <a:pt x="330" y="558"/>
                    </a:lnTo>
                    <a:lnTo>
                      <a:pt x="336" y="558"/>
                    </a:lnTo>
                    <a:lnTo>
                      <a:pt x="342" y="558"/>
                    </a:lnTo>
                    <a:lnTo>
                      <a:pt x="348" y="558"/>
                    </a:lnTo>
                    <a:lnTo>
                      <a:pt x="354" y="564"/>
                    </a:lnTo>
                    <a:lnTo>
                      <a:pt x="360" y="564"/>
                    </a:lnTo>
                    <a:lnTo>
                      <a:pt x="366" y="570"/>
                    </a:lnTo>
                    <a:lnTo>
                      <a:pt x="366" y="576"/>
                    </a:lnTo>
                    <a:lnTo>
                      <a:pt x="372" y="570"/>
                    </a:lnTo>
                    <a:lnTo>
                      <a:pt x="378" y="570"/>
                    </a:lnTo>
                    <a:lnTo>
                      <a:pt x="390" y="570"/>
                    </a:lnTo>
                    <a:lnTo>
                      <a:pt x="402" y="570"/>
                    </a:lnTo>
                    <a:lnTo>
                      <a:pt x="408" y="570"/>
                    </a:lnTo>
                    <a:lnTo>
                      <a:pt x="414" y="564"/>
                    </a:lnTo>
                    <a:lnTo>
                      <a:pt x="420" y="564"/>
                    </a:lnTo>
                    <a:lnTo>
                      <a:pt x="420" y="570"/>
                    </a:lnTo>
                    <a:lnTo>
                      <a:pt x="426" y="570"/>
                    </a:lnTo>
                    <a:lnTo>
                      <a:pt x="432" y="570"/>
                    </a:lnTo>
                    <a:lnTo>
                      <a:pt x="438" y="570"/>
                    </a:lnTo>
                    <a:lnTo>
                      <a:pt x="444" y="570"/>
                    </a:lnTo>
                    <a:lnTo>
                      <a:pt x="450" y="564"/>
                    </a:lnTo>
                    <a:lnTo>
                      <a:pt x="474" y="558"/>
                    </a:lnTo>
                    <a:lnTo>
                      <a:pt x="486" y="546"/>
                    </a:lnTo>
                    <a:lnTo>
                      <a:pt x="510" y="492"/>
                    </a:lnTo>
                    <a:lnTo>
                      <a:pt x="522" y="492"/>
                    </a:lnTo>
                    <a:lnTo>
                      <a:pt x="540" y="474"/>
                    </a:lnTo>
                    <a:lnTo>
                      <a:pt x="558" y="456"/>
                    </a:lnTo>
                    <a:lnTo>
                      <a:pt x="582" y="450"/>
                    </a:lnTo>
                    <a:lnTo>
                      <a:pt x="594" y="414"/>
                    </a:lnTo>
                    <a:lnTo>
                      <a:pt x="612" y="390"/>
                    </a:lnTo>
                    <a:lnTo>
                      <a:pt x="636" y="390"/>
                    </a:lnTo>
                    <a:lnTo>
                      <a:pt x="666" y="390"/>
                    </a:lnTo>
                    <a:lnTo>
                      <a:pt x="696" y="390"/>
                    </a:lnTo>
                    <a:lnTo>
                      <a:pt x="726" y="390"/>
                    </a:lnTo>
                    <a:lnTo>
                      <a:pt x="762" y="378"/>
                    </a:lnTo>
                    <a:lnTo>
                      <a:pt x="780" y="366"/>
                    </a:lnTo>
                    <a:lnTo>
                      <a:pt x="780" y="342"/>
                    </a:lnTo>
                    <a:lnTo>
                      <a:pt x="786" y="342"/>
                    </a:lnTo>
                    <a:lnTo>
                      <a:pt x="786" y="336"/>
                    </a:lnTo>
                    <a:lnTo>
                      <a:pt x="786" y="330"/>
                    </a:lnTo>
                    <a:lnTo>
                      <a:pt x="786" y="324"/>
                    </a:lnTo>
                    <a:lnTo>
                      <a:pt x="816" y="318"/>
                    </a:lnTo>
                    <a:lnTo>
                      <a:pt x="834" y="312"/>
                    </a:lnTo>
                    <a:lnTo>
                      <a:pt x="840" y="318"/>
                    </a:lnTo>
                    <a:lnTo>
                      <a:pt x="852" y="318"/>
                    </a:lnTo>
                    <a:lnTo>
                      <a:pt x="858" y="306"/>
                    </a:lnTo>
                    <a:lnTo>
                      <a:pt x="864" y="288"/>
                    </a:lnTo>
                    <a:lnTo>
                      <a:pt x="870" y="282"/>
                    </a:lnTo>
                    <a:lnTo>
                      <a:pt x="876" y="276"/>
                    </a:lnTo>
                    <a:lnTo>
                      <a:pt x="882" y="264"/>
                    </a:lnTo>
                    <a:lnTo>
                      <a:pt x="882" y="258"/>
                    </a:lnTo>
                    <a:lnTo>
                      <a:pt x="888" y="252"/>
                    </a:lnTo>
                    <a:lnTo>
                      <a:pt x="894" y="240"/>
                    </a:lnTo>
                    <a:lnTo>
                      <a:pt x="906" y="228"/>
                    </a:lnTo>
                    <a:lnTo>
                      <a:pt x="912" y="228"/>
                    </a:lnTo>
                    <a:lnTo>
                      <a:pt x="936" y="228"/>
                    </a:lnTo>
                    <a:lnTo>
                      <a:pt x="942" y="222"/>
                    </a:lnTo>
                    <a:lnTo>
                      <a:pt x="948" y="216"/>
                    </a:lnTo>
                    <a:lnTo>
                      <a:pt x="954" y="216"/>
                    </a:lnTo>
                    <a:lnTo>
                      <a:pt x="960" y="216"/>
                    </a:lnTo>
                    <a:lnTo>
                      <a:pt x="966" y="216"/>
                    </a:lnTo>
                    <a:lnTo>
                      <a:pt x="978" y="216"/>
                    </a:lnTo>
                    <a:lnTo>
                      <a:pt x="990" y="222"/>
                    </a:lnTo>
                    <a:lnTo>
                      <a:pt x="996" y="222"/>
                    </a:lnTo>
                    <a:lnTo>
                      <a:pt x="1002" y="228"/>
                    </a:lnTo>
                    <a:lnTo>
                      <a:pt x="1014" y="234"/>
                    </a:lnTo>
                    <a:lnTo>
                      <a:pt x="1020" y="234"/>
                    </a:lnTo>
                    <a:lnTo>
                      <a:pt x="1032" y="240"/>
                    </a:lnTo>
                    <a:lnTo>
                      <a:pt x="1044" y="240"/>
                    </a:lnTo>
                    <a:lnTo>
                      <a:pt x="1050" y="240"/>
                    </a:lnTo>
                    <a:lnTo>
                      <a:pt x="1056" y="246"/>
                    </a:lnTo>
                    <a:lnTo>
                      <a:pt x="1068" y="264"/>
                    </a:lnTo>
                    <a:lnTo>
                      <a:pt x="1086" y="276"/>
                    </a:lnTo>
                    <a:lnTo>
                      <a:pt x="1092" y="276"/>
                    </a:lnTo>
                    <a:lnTo>
                      <a:pt x="1104" y="282"/>
                    </a:lnTo>
                    <a:lnTo>
                      <a:pt x="1116" y="288"/>
                    </a:lnTo>
                    <a:lnTo>
                      <a:pt x="1122" y="300"/>
                    </a:lnTo>
                    <a:lnTo>
                      <a:pt x="1128" y="312"/>
                    </a:lnTo>
                    <a:lnTo>
                      <a:pt x="1152" y="324"/>
                    </a:lnTo>
                    <a:lnTo>
                      <a:pt x="1188" y="324"/>
                    </a:lnTo>
                    <a:lnTo>
                      <a:pt x="1206" y="318"/>
                    </a:lnTo>
                    <a:lnTo>
                      <a:pt x="1200" y="294"/>
                    </a:lnTo>
                    <a:lnTo>
                      <a:pt x="1206" y="252"/>
                    </a:lnTo>
                    <a:lnTo>
                      <a:pt x="1218" y="222"/>
                    </a:lnTo>
                    <a:lnTo>
                      <a:pt x="1212" y="222"/>
                    </a:lnTo>
                    <a:lnTo>
                      <a:pt x="1212" y="216"/>
                    </a:lnTo>
                    <a:lnTo>
                      <a:pt x="1218" y="204"/>
                    </a:lnTo>
                    <a:lnTo>
                      <a:pt x="1224" y="198"/>
                    </a:lnTo>
                    <a:lnTo>
                      <a:pt x="1224" y="192"/>
                    </a:lnTo>
                    <a:lnTo>
                      <a:pt x="1236" y="180"/>
                    </a:lnTo>
                    <a:lnTo>
                      <a:pt x="1254" y="156"/>
                    </a:lnTo>
                    <a:lnTo>
                      <a:pt x="1260" y="150"/>
                    </a:lnTo>
                    <a:lnTo>
                      <a:pt x="1260" y="144"/>
                    </a:lnTo>
                    <a:lnTo>
                      <a:pt x="1266" y="138"/>
                    </a:lnTo>
                    <a:lnTo>
                      <a:pt x="1272" y="138"/>
                    </a:lnTo>
                    <a:lnTo>
                      <a:pt x="1272" y="120"/>
                    </a:lnTo>
                    <a:lnTo>
                      <a:pt x="1278" y="114"/>
                    </a:lnTo>
                    <a:lnTo>
                      <a:pt x="1278" y="108"/>
                    </a:lnTo>
                    <a:lnTo>
                      <a:pt x="1278" y="102"/>
                    </a:lnTo>
                    <a:lnTo>
                      <a:pt x="1278" y="90"/>
                    </a:lnTo>
                    <a:lnTo>
                      <a:pt x="1278" y="84"/>
                    </a:lnTo>
                    <a:lnTo>
                      <a:pt x="1278" y="78"/>
                    </a:lnTo>
                    <a:lnTo>
                      <a:pt x="1278" y="72"/>
                    </a:lnTo>
                    <a:lnTo>
                      <a:pt x="1278" y="60"/>
                    </a:lnTo>
                    <a:lnTo>
                      <a:pt x="1284" y="48"/>
                    </a:lnTo>
                    <a:lnTo>
                      <a:pt x="1284" y="24"/>
                    </a:lnTo>
                    <a:lnTo>
                      <a:pt x="1284" y="18"/>
                    </a:lnTo>
                    <a:lnTo>
                      <a:pt x="1308" y="24"/>
                    </a:lnTo>
                    <a:lnTo>
                      <a:pt x="1332" y="30"/>
                    </a:lnTo>
                    <a:lnTo>
                      <a:pt x="1368" y="30"/>
                    </a:lnTo>
                    <a:lnTo>
                      <a:pt x="1392" y="24"/>
                    </a:lnTo>
                    <a:lnTo>
                      <a:pt x="1410" y="18"/>
                    </a:lnTo>
                    <a:lnTo>
                      <a:pt x="1416" y="6"/>
                    </a:lnTo>
                    <a:lnTo>
                      <a:pt x="1500" y="6"/>
                    </a:lnTo>
                    <a:lnTo>
                      <a:pt x="1506" y="0"/>
                    </a:lnTo>
                    <a:lnTo>
                      <a:pt x="1506" y="6"/>
                    </a:lnTo>
                    <a:lnTo>
                      <a:pt x="1506" y="18"/>
                    </a:lnTo>
                    <a:lnTo>
                      <a:pt x="1506" y="24"/>
                    </a:lnTo>
                    <a:lnTo>
                      <a:pt x="1500" y="30"/>
                    </a:lnTo>
                    <a:lnTo>
                      <a:pt x="1500" y="42"/>
                    </a:lnTo>
                    <a:lnTo>
                      <a:pt x="1494" y="54"/>
                    </a:lnTo>
                    <a:lnTo>
                      <a:pt x="1488" y="60"/>
                    </a:lnTo>
                    <a:lnTo>
                      <a:pt x="1482" y="60"/>
                    </a:lnTo>
                    <a:lnTo>
                      <a:pt x="1476" y="66"/>
                    </a:lnTo>
                    <a:lnTo>
                      <a:pt x="1476" y="72"/>
                    </a:lnTo>
                    <a:lnTo>
                      <a:pt x="1476" y="78"/>
                    </a:lnTo>
                    <a:lnTo>
                      <a:pt x="1470" y="78"/>
                    </a:lnTo>
                    <a:lnTo>
                      <a:pt x="1464" y="90"/>
                    </a:lnTo>
                    <a:lnTo>
                      <a:pt x="1458" y="96"/>
                    </a:lnTo>
                    <a:lnTo>
                      <a:pt x="1458" y="102"/>
                    </a:lnTo>
                    <a:lnTo>
                      <a:pt x="1452" y="120"/>
                    </a:lnTo>
                    <a:lnTo>
                      <a:pt x="1452" y="132"/>
                    </a:lnTo>
                    <a:lnTo>
                      <a:pt x="1446" y="144"/>
                    </a:lnTo>
                    <a:lnTo>
                      <a:pt x="1446" y="150"/>
                    </a:lnTo>
                    <a:lnTo>
                      <a:pt x="1440" y="150"/>
                    </a:lnTo>
                    <a:lnTo>
                      <a:pt x="1434" y="156"/>
                    </a:lnTo>
                    <a:lnTo>
                      <a:pt x="1428" y="168"/>
                    </a:lnTo>
                    <a:lnTo>
                      <a:pt x="1422" y="168"/>
                    </a:lnTo>
                    <a:lnTo>
                      <a:pt x="1416" y="174"/>
                    </a:lnTo>
                    <a:lnTo>
                      <a:pt x="1410" y="186"/>
                    </a:lnTo>
                    <a:lnTo>
                      <a:pt x="1410" y="204"/>
                    </a:lnTo>
                    <a:lnTo>
                      <a:pt x="1404" y="210"/>
                    </a:lnTo>
                    <a:lnTo>
                      <a:pt x="1404" y="216"/>
                    </a:lnTo>
                    <a:lnTo>
                      <a:pt x="1410" y="228"/>
                    </a:lnTo>
                    <a:lnTo>
                      <a:pt x="1410" y="234"/>
                    </a:lnTo>
                    <a:lnTo>
                      <a:pt x="1410" y="240"/>
                    </a:lnTo>
                    <a:lnTo>
                      <a:pt x="1416" y="252"/>
                    </a:lnTo>
                    <a:lnTo>
                      <a:pt x="1416" y="258"/>
                    </a:lnTo>
                    <a:lnTo>
                      <a:pt x="1422" y="264"/>
                    </a:lnTo>
                    <a:lnTo>
                      <a:pt x="1422" y="270"/>
                    </a:lnTo>
                    <a:lnTo>
                      <a:pt x="1422" y="282"/>
                    </a:lnTo>
                    <a:lnTo>
                      <a:pt x="1416" y="288"/>
                    </a:lnTo>
                    <a:lnTo>
                      <a:pt x="1410" y="294"/>
                    </a:lnTo>
                    <a:lnTo>
                      <a:pt x="1404" y="300"/>
                    </a:lnTo>
                    <a:lnTo>
                      <a:pt x="1404" y="306"/>
                    </a:lnTo>
                    <a:lnTo>
                      <a:pt x="1398" y="324"/>
                    </a:lnTo>
                    <a:lnTo>
                      <a:pt x="1404" y="330"/>
                    </a:lnTo>
                    <a:lnTo>
                      <a:pt x="1404" y="342"/>
                    </a:lnTo>
                    <a:lnTo>
                      <a:pt x="1392" y="354"/>
                    </a:lnTo>
                    <a:lnTo>
                      <a:pt x="1392" y="360"/>
                    </a:lnTo>
                    <a:lnTo>
                      <a:pt x="1392" y="372"/>
                    </a:lnTo>
                    <a:lnTo>
                      <a:pt x="1392" y="384"/>
                    </a:lnTo>
                    <a:lnTo>
                      <a:pt x="1392" y="396"/>
                    </a:lnTo>
                    <a:lnTo>
                      <a:pt x="1392" y="408"/>
                    </a:lnTo>
                    <a:lnTo>
                      <a:pt x="1386" y="414"/>
                    </a:lnTo>
                    <a:lnTo>
                      <a:pt x="1380" y="420"/>
                    </a:lnTo>
                    <a:lnTo>
                      <a:pt x="1380" y="426"/>
                    </a:lnTo>
                    <a:lnTo>
                      <a:pt x="1368" y="432"/>
                    </a:lnTo>
                    <a:lnTo>
                      <a:pt x="1362" y="444"/>
                    </a:lnTo>
                    <a:lnTo>
                      <a:pt x="1362" y="450"/>
                    </a:lnTo>
                    <a:lnTo>
                      <a:pt x="1362" y="462"/>
                    </a:lnTo>
                    <a:lnTo>
                      <a:pt x="1362" y="468"/>
                    </a:lnTo>
                    <a:lnTo>
                      <a:pt x="1362" y="474"/>
                    </a:lnTo>
                    <a:lnTo>
                      <a:pt x="1356" y="474"/>
                    </a:lnTo>
                    <a:lnTo>
                      <a:pt x="1350" y="480"/>
                    </a:lnTo>
                    <a:lnTo>
                      <a:pt x="1344" y="486"/>
                    </a:lnTo>
                    <a:lnTo>
                      <a:pt x="1338" y="498"/>
                    </a:lnTo>
                    <a:lnTo>
                      <a:pt x="1332" y="510"/>
                    </a:lnTo>
                    <a:lnTo>
                      <a:pt x="1320" y="510"/>
                    </a:lnTo>
                    <a:lnTo>
                      <a:pt x="1314" y="516"/>
                    </a:lnTo>
                    <a:lnTo>
                      <a:pt x="1302" y="522"/>
                    </a:lnTo>
                    <a:lnTo>
                      <a:pt x="1296" y="522"/>
                    </a:lnTo>
                    <a:lnTo>
                      <a:pt x="1284" y="516"/>
                    </a:lnTo>
                    <a:lnTo>
                      <a:pt x="1278" y="516"/>
                    </a:lnTo>
                    <a:lnTo>
                      <a:pt x="1272" y="522"/>
                    </a:lnTo>
                    <a:lnTo>
                      <a:pt x="1266" y="522"/>
                    </a:lnTo>
                    <a:lnTo>
                      <a:pt x="1266" y="528"/>
                    </a:lnTo>
                    <a:lnTo>
                      <a:pt x="1254" y="540"/>
                    </a:lnTo>
                    <a:lnTo>
                      <a:pt x="1248" y="546"/>
                    </a:lnTo>
                    <a:lnTo>
                      <a:pt x="1242" y="558"/>
                    </a:lnTo>
                    <a:lnTo>
                      <a:pt x="1230" y="576"/>
                    </a:lnTo>
                    <a:lnTo>
                      <a:pt x="1224" y="582"/>
                    </a:lnTo>
                    <a:lnTo>
                      <a:pt x="1224" y="588"/>
                    </a:lnTo>
                    <a:lnTo>
                      <a:pt x="1230" y="594"/>
                    </a:lnTo>
                    <a:lnTo>
                      <a:pt x="1230" y="600"/>
                    </a:lnTo>
                    <a:lnTo>
                      <a:pt x="1236" y="606"/>
                    </a:lnTo>
                    <a:lnTo>
                      <a:pt x="1242" y="606"/>
                    </a:lnTo>
                    <a:lnTo>
                      <a:pt x="1242" y="612"/>
                    </a:lnTo>
                    <a:lnTo>
                      <a:pt x="1242" y="618"/>
                    </a:lnTo>
                    <a:lnTo>
                      <a:pt x="1242" y="624"/>
                    </a:lnTo>
                    <a:lnTo>
                      <a:pt x="1236" y="630"/>
                    </a:lnTo>
                    <a:lnTo>
                      <a:pt x="1230" y="642"/>
                    </a:lnTo>
                    <a:lnTo>
                      <a:pt x="1230" y="648"/>
                    </a:lnTo>
                    <a:lnTo>
                      <a:pt x="1218" y="654"/>
                    </a:lnTo>
                    <a:lnTo>
                      <a:pt x="1212" y="654"/>
                    </a:lnTo>
                    <a:lnTo>
                      <a:pt x="1212" y="660"/>
                    </a:lnTo>
                    <a:lnTo>
                      <a:pt x="1212" y="666"/>
                    </a:lnTo>
                    <a:lnTo>
                      <a:pt x="1212" y="672"/>
                    </a:lnTo>
                    <a:lnTo>
                      <a:pt x="1212" y="678"/>
                    </a:lnTo>
                    <a:lnTo>
                      <a:pt x="1218" y="684"/>
                    </a:lnTo>
                    <a:lnTo>
                      <a:pt x="1218" y="690"/>
                    </a:lnTo>
                    <a:lnTo>
                      <a:pt x="1224" y="696"/>
                    </a:lnTo>
                    <a:lnTo>
                      <a:pt x="1230" y="702"/>
                    </a:lnTo>
                    <a:lnTo>
                      <a:pt x="1236" y="696"/>
                    </a:lnTo>
                    <a:lnTo>
                      <a:pt x="1242" y="702"/>
                    </a:lnTo>
                    <a:lnTo>
                      <a:pt x="1248" y="708"/>
                    </a:lnTo>
                    <a:lnTo>
                      <a:pt x="1254" y="714"/>
                    </a:lnTo>
                    <a:lnTo>
                      <a:pt x="1254" y="720"/>
                    </a:lnTo>
                    <a:lnTo>
                      <a:pt x="1260" y="720"/>
                    </a:lnTo>
                    <a:lnTo>
                      <a:pt x="1254" y="732"/>
                    </a:lnTo>
                    <a:lnTo>
                      <a:pt x="1248" y="738"/>
                    </a:lnTo>
                    <a:lnTo>
                      <a:pt x="1242" y="744"/>
                    </a:lnTo>
                    <a:lnTo>
                      <a:pt x="1236" y="750"/>
                    </a:lnTo>
                    <a:lnTo>
                      <a:pt x="1236" y="756"/>
                    </a:lnTo>
                    <a:lnTo>
                      <a:pt x="1236" y="762"/>
                    </a:lnTo>
                    <a:lnTo>
                      <a:pt x="1236" y="768"/>
                    </a:lnTo>
                    <a:lnTo>
                      <a:pt x="1236" y="780"/>
                    </a:lnTo>
                    <a:lnTo>
                      <a:pt x="1230" y="780"/>
                    </a:lnTo>
                    <a:lnTo>
                      <a:pt x="1230" y="786"/>
                    </a:lnTo>
                    <a:lnTo>
                      <a:pt x="1230" y="792"/>
                    </a:lnTo>
                    <a:lnTo>
                      <a:pt x="1230" y="804"/>
                    </a:lnTo>
                    <a:lnTo>
                      <a:pt x="1224" y="810"/>
                    </a:lnTo>
                    <a:lnTo>
                      <a:pt x="1218" y="816"/>
                    </a:lnTo>
                    <a:lnTo>
                      <a:pt x="1224" y="822"/>
                    </a:lnTo>
                    <a:lnTo>
                      <a:pt x="1224" y="828"/>
                    </a:lnTo>
                    <a:lnTo>
                      <a:pt x="1218" y="834"/>
                    </a:lnTo>
                    <a:lnTo>
                      <a:pt x="1224" y="834"/>
                    </a:lnTo>
                    <a:lnTo>
                      <a:pt x="1224" y="840"/>
                    </a:lnTo>
                    <a:lnTo>
                      <a:pt x="1224" y="846"/>
                    </a:lnTo>
                    <a:lnTo>
                      <a:pt x="1224" y="852"/>
                    </a:lnTo>
                    <a:lnTo>
                      <a:pt x="1218" y="858"/>
                    </a:lnTo>
                    <a:lnTo>
                      <a:pt x="1218" y="870"/>
                    </a:lnTo>
                    <a:lnTo>
                      <a:pt x="1212" y="870"/>
                    </a:lnTo>
                    <a:lnTo>
                      <a:pt x="1212" y="876"/>
                    </a:lnTo>
                    <a:lnTo>
                      <a:pt x="1206" y="888"/>
                    </a:lnTo>
                    <a:lnTo>
                      <a:pt x="1200" y="882"/>
                    </a:lnTo>
                    <a:lnTo>
                      <a:pt x="1194" y="888"/>
                    </a:lnTo>
                    <a:lnTo>
                      <a:pt x="1188" y="894"/>
                    </a:lnTo>
                    <a:lnTo>
                      <a:pt x="1182" y="894"/>
                    </a:lnTo>
                    <a:lnTo>
                      <a:pt x="1182" y="900"/>
                    </a:lnTo>
                    <a:lnTo>
                      <a:pt x="1176" y="900"/>
                    </a:lnTo>
                    <a:lnTo>
                      <a:pt x="1170" y="894"/>
                    </a:lnTo>
                    <a:lnTo>
                      <a:pt x="1164" y="900"/>
                    </a:lnTo>
                    <a:lnTo>
                      <a:pt x="1158" y="900"/>
                    </a:lnTo>
                    <a:lnTo>
                      <a:pt x="1152" y="900"/>
                    </a:lnTo>
                    <a:lnTo>
                      <a:pt x="1140" y="900"/>
                    </a:lnTo>
                    <a:lnTo>
                      <a:pt x="1134" y="900"/>
                    </a:lnTo>
                    <a:lnTo>
                      <a:pt x="1128" y="906"/>
                    </a:lnTo>
                    <a:lnTo>
                      <a:pt x="1110" y="906"/>
                    </a:lnTo>
                    <a:lnTo>
                      <a:pt x="1104" y="906"/>
                    </a:lnTo>
                    <a:lnTo>
                      <a:pt x="1098" y="906"/>
                    </a:lnTo>
                    <a:lnTo>
                      <a:pt x="1092" y="912"/>
                    </a:lnTo>
                    <a:lnTo>
                      <a:pt x="1080" y="918"/>
                    </a:lnTo>
                    <a:lnTo>
                      <a:pt x="1068" y="930"/>
                    </a:lnTo>
                    <a:lnTo>
                      <a:pt x="1062" y="930"/>
                    </a:lnTo>
                    <a:lnTo>
                      <a:pt x="1056" y="930"/>
                    </a:lnTo>
                    <a:lnTo>
                      <a:pt x="1050" y="930"/>
                    </a:lnTo>
                    <a:lnTo>
                      <a:pt x="1050" y="936"/>
                    </a:lnTo>
                    <a:lnTo>
                      <a:pt x="1038" y="942"/>
                    </a:lnTo>
                    <a:lnTo>
                      <a:pt x="1032" y="948"/>
                    </a:lnTo>
                    <a:lnTo>
                      <a:pt x="1026" y="954"/>
                    </a:lnTo>
                    <a:lnTo>
                      <a:pt x="1020" y="960"/>
                    </a:lnTo>
                    <a:lnTo>
                      <a:pt x="1014" y="966"/>
                    </a:lnTo>
                    <a:lnTo>
                      <a:pt x="1002" y="966"/>
                    </a:lnTo>
                    <a:lnTo>
                      <a:pt x="990" y="978"/>
                    </a:lnTo>
                    <a:lnTo>
                      <a:pt x="984" y="978"/>
                    </a:lnTo>
                    <a:lnTo>
                      <a:pt x="978" y="984"/>
                    </a:lnTo>
                    <a:lnTo>
                      <a:pt x="972" y="984"/>
                    </a:lnTo>
                    <a:lnTo>
                      <a:pt x="978" y="990"/>
                    </a:lnTo>
                    <a:lnTo>
                      <a:pt x="972" y="996"/>
                    </a:lnTo>
                    <a:lnTo>
                      <a:pt x="978" y="1002"/>
                    </a:lnTo>
                    <a:lnTo>
                      <a:pt x="1002" y="1002"/>
                    </a:lnTo>
                    <a:lnTo>
                      <a:pt x="1002" y="1008"/>
                    </a:lnTo>
                    <a:lnTo>
                      <a:pt x="1008" y="1020"/>
                    </a:lnTo>
                    <a:lnTo>
                      <a:pt x="1002" y="1026"/>
                    </a:lnTo>
                    <a:lnTo>
                      <a:pt x="1002" y="1032"/>
                    </a:lnTo>
                    <a:lnTo>
                      <a:pt x="1002" y="1050"/>
                    </a:lnTo>
                    <a:lnTo>
                      <a:pt x="1002" y="1056"/>
                    </a:lnTo>
                    <a:lnTo>
                      <a:pt x="1008" y="1062"/>
                    </a:lnTo>
                    <a:lnTo>
                      <a:pt x="1008" y="1074"/>
                    </a:lnTo>
                    <a:lnTo>
                      <a:pt x="1008" y="1086"/>
                    </a:lnTo>
                    <a:lnTo>
                      <a:pt x="996" y="1092"/>
                    </a:lnTo>
                    <a:lnTo>
                      <a:pt x="996" y="1098"/>
                    </a:lnTo>
                    <a:lnTo>
                      <a:pt x="996" y="1104"/>
                    </a:lnTo>
                    <a:lnTo>
                      <a:pt x="990" y="1110"/>
                    </a:lnTo>
                    <a:lnTo>
                      <a:pt x="990" y="1116"/>
                    </a:lnTo>
                    <a:lnTo>
                      <a:pt x="996" y="1122"/>
                    </a:lnTo>
                    <a:lnTo>
                      <a:pt x="990" y="1128"/>
                    </a:lnTo>
                    <a:lnTo>
                      <a:pt x="990" y="1134"/>
                    </a:lnTo>
                    <a:lnTo>
                      <a:pt x="990" y="1140"/>
                    </a:lnTo>
                    <a:lnTo>
                      <a:pt x="996" y="1140"/>
                    </a:lnTo>
                    <a:lnTo>
                      <a:pt x="996" y="1146"/>
                    </a:lnTo>
                    <a:lnTo>
                      <a:pt x="996" y="1152"/>
                    </a:lnTo>
                    <a:lnTo>
                      <a:pt x="996" y="1158"/>
                    </a:lnTo>
                    <a:lnTo>
                      <a:pt x="996" y="1164"/>
                    </a:lnTo>
                    <a:lnTo>
                      <a:pt x="996" y="1170"/>
                    </a:lnTo>
                    <a:lnTo>
                      <a:pt x="996" y="1176"/>
                    </a:lnTo>
                    <a:lnTo>
                      <a:pt x="990" y="1182"/>
                    </a:lnTo>
                    <a:lnTo>
                      <a:pt x="990" y="1188"/>
                    </a:lnTo>
                    <a:lnTo>
                      <a:pt x="984" y="1200"/>
                    </a:lnTo>
                    <a:lnTo>
                      <a:pt x="990" y="1206"/>
                    </a:lnTo>
                    <a:lnTo>
                      <a:pt x="990" y="1212"/>
                    </a:lnTo>
                    <a:lnTo>
                      <a:pt x="990" y="1218"/>
                    </a:lnTo>
                    <a:lnTo>
                      <a:pt x="978" y="1230"/>
                    </a:lnTo>
                    <a:lnTo>
                      <a:pt x="972" y="1236"/>
                    </a:lnTo>
                    <a:lnTo>
                      <a:pt x="972" y="1242"/>
                    </a:lnTo>
                    <a:lnTo>
                      <a:pt x="966" y="1248"/>
                    </a:lnTo>
                    <a:lnTo>
                      <a:pt x="960" y="1260"/>
                    </a:lnTo>
                    <a:lnTo>
                      <a:pt x="954" y="1266"/>
                    </a:lnTo>
                    <a:lnTo>
                      <a:pt x="942" y="1278"/>
                    </a:lnTo>
                    <a:lnTo>
                      <a:pt x="936" y="1278"/>
                    </a:lnTo>
                    <a:lnTo>
                      <a:pt x="936" y="1284"/>
                    </a:lnTo>
                    <a:lnTo>
                      <a:pt x="936" y="1296"/>
                    </a:lnTo>
                    <a:lnTo>
                      <a:pt x="936" y="1302"/>
                    </a:lnTo>
                    <a:lnTo>
                      <a:pt x="942" y="1302"/>
                    </a:lnTo>
                    <a:lnTo>
                      <a:pt x="942" y="1308"/>
                    </a:lnTo>
                    <a:lnTo>
                      <a:pt x="936" y="1314"/>
                    </a:lnTo>
                    <a:lnTo>
                      <a:pt x="930" y="1320"/>
                    </a:lnTo>
                    <a:lnTo>
                      <a:pt x="930" y="1326"/>
                    </a:lnTo>
                    <a:lnTo>
                      <a:pt x="930" y="1332"/>
                    </a:lnTo>
                    <a:lnTo>
                      <a:pt x="936" y="1338"/>
                    </a:lnTo>
                    <a:lnTo>
                      <a:pt x="936" y="1344"/>
                    </a:lnTo>
                    <a:lnTo>
                      <a:pt x="942" y="1356"/>
                    </a:lnTo>
                    <a:lnTo>
                      <a:pt x="948" y="1368"/>
                    </a:lnTo>
                    <a:lnTo>
                      <a:pt x="942" y="1380"/>
                    </a:lnTo>
                    <a:lnTo>
                      <a:pt x="936" y="1386"/>
                    </a:lnTo>
                    <a:lnTo>
                      <a:pt x="930" y="1392"/>
                    </a:lnTo>
                    <a:lnTo>
                      <a:pt x="924" y="1392"/>
                    </a:lnTo>
                    <a:lnTo>
                      <a:pt x="918" y="1386"/>
                    </a:lnTo>
                    <a:lnTo>
                      <a:pt x="912" y="1386"/>
                    </a:lnTo>
                    <a:lnTo>
                      <a:pt x="906" y="1386"/>
                    </a:lnTo>
                    <a:lnTo>
                      <a:pt x="900" y="1386"/>
                    </a:lnTo>
                    <a:lnTo>
                      <a:pt x="900" y="1392"/>
                    </a:lnTo>
                    <a:lnTo>
                      <a:pt x="894" y="1392"/>
                    </a:lnTo>
                    <a:lnTo>
                      <a:pt x="888" y="1392"/>
                    </a:lnTo>
                    <a:lnTo>
                      <a:pt x="888" y="1398"/>
                    </a:lnTo>
                    <a:lnTo>
                      <a:pt x="882" y="1404"/>
                    </a:lnTo>
                    <a:lnTo>
                      <a:pt x="882" y="1416"/>
                    </a:lnTo>
                    <a:lnTo>
                      <a:pt x="882" y="1428"/>
                    </a:lnTo>
                    <a:lnTo>
                      <a:pt x="882" y="1434"/>
                    </a:lnTo>
                    <a:lnTo>
                      <a:pt x="870" y="1440"/>
                    </a:lnTo>
                    <a:lnTo>
                      <a:pt x="864" y="1452"/>
                    </a:lnTo>
                    <a:lnTo>
                      <a:pt x="870" y="1452"/>
                    </a:lnTo>
                    <a:lnTo>
                      <a:pt x="864" y="1458"/>
                    </a:lnTo>
                    <a:lnTo>
                      <a:pt x="858" y="1464"/>
                    </a:lnTo>
                    <a:lnTo>
                      <a:pt x="852" y="1464"/>
                    </a:lnTo>
                    <a:lnTo>
                      <a:pt x="846" y="1458"/>
                    </a:lnTo>
                    <a:lnTo>
                      <a:pt x="840" y="1458"/>
                    </a:lnTo>
                    <a:lnTo>
                      <a:pt x="828" y="1470"/>
                    </a:lnTo>
                    <a:lnTo>
                      <a:pt x="810" y="1482"/>
                    </a:lnTo>
                    <a:lnTo>
                      <a:pt x="804" y="1488"/>
                    </a:lnTo>
                    <a:lnTo>
                      <a:pt x="798" y="1488"/>
                    </a:lnTo>
                    <a:lnTo>
                      <a:pt x="792" y="1488"/>
                    </a:lnTo>
                    <a:lnTo>
                      <a:pt x="786" y="1488"/>
                    </a:lnTo>
                    <a:lnTo>
                      <a:pt x="768" y="1482"/>
                    </a:lnTo>
                    <a:lnTo>
                      <a:pt x="762" y="1476"/>
                    </a:lnTo>
                    <a:lnTo>
                      <a:pt x="744" y="1476"/>
                    </a:lnTo>
                    <a:lnTo>
                      <a:pt x="738" y="1476"/>
                    </a:lnTo>
                    <a:lnTo>
                      <a:pt x="732" y="1476"/>
                    </a:lnTo>
                    <a:lnTo>
                      <a:pt x="726" y="1482"/>
                    </a:lnTo>
                    <a:lnTo>
                      <a:pt x="726" y="1488"/>
                    </a:lnTo>
                    <a:lnTo>
                      <a:pt x="726" y="1494"/>
                    </a:lnTo>
                    <a:lnTo>
                      <a:pt x="726" y="1500"/>
                    </a:lnTo>
                    <a:lnTo>
                      <a:pt x="720" y="1500"/>
                    </a:lnTo>
                    <a:lnTo>
                      <a:pt x="720" y="1506"/>
                    </a:lnTo>
                    <a:lnTo>
                      <a:pt x="714" y="1512"/>
                    </a:lnTo>
                    <a:lnTo>
                      <a:pt x="714" y="1518"/>
                    </a:lnTo>
                    <a:lnTo>
                      <a:pt x="708" y="1518"/>
                    </a:lnTo>
                    <a:lnTo>
                      <a:pt x="708" y="1530"/>
                    </a:lnTo>
                    <a:lnTo>
                      <a:pt x="708" y="1536"/>
                    </a:lnTo>
                    <a:lnTo>
                      <a:pt x="708" y="1542"/>
                    </a:lnTo>
                    <a:lnTo>
                      <a:pt x="696" y="1554"/>
                    </a:lnTo>
                    <a:lnTo>
                      <a:pt x="690" y="1560"/>
                    </a:lnTo>
                    <a:lnTo>
                      <a:pt x="684" y="1566"/>
                    </a:lnTo>
                    <a:lnTo>
                      <a:pt x="672" y="1566"/>
                    </a:lnTo>
                    <a:lnTo>
                      <a:pt x="666" y="1566"/>
                    </a:lnTo>
                    <a:lnTo>
                      <a:pt x="660" y="1566"/>
                    </a:lnTo>
                    <a:lnTo>
                      <a:pt x="654" y="1572"/>
                    </a:lnTo>
                    <a:lnTo>
                      <a:pt x="654" y="1578"/>
                    </a:lnTo>
                    <a:lnTo>
                      <a:pt x="642" y="1578"/>
                    </a:lnTo>
                    <a:lnTo>
                      <a:pt x="630" y="1572"/>
                    </a:lnTo>
                    <a:lnTo>
                      <a:pt x="624" y="1572"/>
                    </a:lnTo>
                    <a:lnTo>
                      <a:pt x="618" y="1578"/>
                    </a:lnTo>
                    <a:lnTo>
                      <a:pt x="612" y="1584"/>
                    </a:lnTo>
                    <a:lnTo>
                      <a:pt x="606" y="1584"/>
                    </a:lnTo>
                    <a:lnTo>
                      <a:pt x="600" y="1590"/>
                    </a:lnTo>
                    <a:lnTo>
                      <a:pt x="594" y="1590"/>
                    </a:lnTo>
                    <a:lnTo>
                      <a:pt x="588" y="1590"/>
                    </a:lnTo>
                    <a:lnTo>
                      <a:pt x="582" y="1590"/>
                    </a:lnTo>
                    <a:lnTo>
                      <a:pt x="582" y="1596"/>
                    </a:lnTo>
                    <a:lnTo>
                      <a:pt x="576" y="1614"/>
                    </a:lnTo>
                    <a:lnTo>
                      <a:pt x="570" y="1632"/>
                    </a:lnTo>
                    <a:lnTo>
                      <a:pt x="570" y="1638"/>
                    </a:lnTo>
                    <a:lnTo>
                      <a:pt x="576" y="1644"/>
                    </a:lnTo>
                    <a:lnTo>
                      <a:pt x="576" y="1650"/>
                    </a:lnTo>
                    <a:lnTo>
                      <a:pt x="582" y="1662"/>
                    </a:lnTo>
                    <a:lnTo>
                      <a:pt x="582" y="1668"/>
                    </a:lnTo>
                    <a:lnTo>
                      <a:pt x="588" y="1692"/>
                    </a:lnTo>
                    <a:lnTo>
                      <a:pt x="594" y="1728"/>
                    </a:lnTo>
                    <a:lnTo>
                      <a:pt x="594" y="1752"/>
                    </a:lnTo>
                    <a:lnTo>
                      <a:pt x="594" y="1764"/>
                    </a:lnTo>
                    <a:lnTo>
                      <a:pt x="582" y="1770"/>
                    </a:lnTo>
                    <a:lnTo>
                      <a:pt x="582" y="1782"/>
                    </a:lnTo>
                    <a:lnTo>
                      <a:pt x="576" y="1788"/>
                    </a:lnTo>
                    <a:lnTo>
                      <a:pt x="570" y="1794"/>
                    </a:lnTo>
                    <a:lnTo>
                      <a:pt x="564" y="1806"/>
                    </a:lnTo>
                    <a:lnTo>
                      <a:pt x="564" y="1812"/>
                    </a:lnTo>
                    <a:lnTo>
                      <a:pt x="558" y="1812"/>
                    </a:lnTo>
                    <a:lnTo>
                      <a:pt x="564" y="1824"/>
                    </a:lnTo>
                    <a:lnTo>
                      <a:pt x="564" y="1830"/>
                    </a:lnTo>
                    <a:lnTo>
                      <a:pt x="564" y="1842"/>
                    </a:lnTo>
                    <a:lnTo>
                      <a:pt x="564" y="1848"/>
                    </a:lnTo>
                    <a:lnTo>
                      <a:pt x="564" y="1854"/>
                    </a:lnTo>
                    <a:lnTo>
                      <a:pt x="570" y="1860"/>
                    </a:lnTo>
                    <a:lnTo>
                      <a:pt x="570" y="1866"/>
                    </a:lnTo>
                    <a:lnTo>
                      <a:pt x="570" y="1872"/>
                    </a:lnTo>
                    <a:lnTo>
                      <a:pt x="570" y="1878"/>
                    </a:lnTo>
                    <a:lnTo>
                      <a:pt x="564" y="1890"/>
                    </a:lnTo>
                    <a:lnTo>
                      <a:pt x="558" y="1896"/>
                    </a:lnTo>
                    <a:lnTo>
                      <a:pt x="552" y="1908"/>
                    </a:lnTo>
                    <a:lnTo>
                      <a:pt x="546" y="1914"/>
                    </a:lnTo>
                    <a:lnTo>
                      <a:pt x="540" y="1920"/>
                    </a:lnTo>
                    <a:lnTo>
                      <a:pt x="534" y="1932"/>
                    </a:lnTo>
                    <a:lnTo>
                      <a:pt x="528" y="1944"/>
                    </a:lnTo>
                    <a:lnTo>
                      <a:pt x="516" y="1950"/>
                    </a:lnTo>
                    <a:lnTo>
                      <a:pt x="510" y="1956"/>
                    </a:lnTo>
                    <a:lnTo>
                      <a:pt x="498" y="1962"/>
                    </a:lnTo>
                    <a:lnTo>
                      <a:pt x="492" y="1974"/>
                    </a:lnTo>
                    <a:lnTo>
                      <a:pt x="486" y="1980"/>
                    </a:lnTo>
                    <a:lnTo>
                      <a:pt x="480" y="1998"/>
                    </a:lnTo>
                    <a:lnTo>
                      <a:pt x="474" y="2004"/>
                    </a:lnTo>
                    <a:lnTo>
                      <a:pt x="474" y="2010"/>
                    </a:lnTo>
                    <a:lnTo>
                      <a:pt x="474" y="2016"/>
                    </a:lnTo>
                    <a:lnTo>
                      <a:pt x="468" y="2016"/>
                    </a:lnTo>
                    <a:lnTo>
                      <a:pt x="468" y="2028"/>
                    </a:lnTo>
                    <a:lnTo>
                      <a:pt x="462" y="2034"/>
                    </a:lnTo>
                    <a:lnTo>
                      <a:pt x="456" y="2040"/>
                    </a:lnTo>
                    <a:lnTo>
                      <a:pt x="456" y="2052"/>
                    </a:lnTo>
                    <a:lnTo>
                      <a:pt x="450" y="2058"/>
                    </a:lnTo>
                    <a:lnTo>
                      <a:pt x="450" y="2070"/>
                    </a:lnTo>
                    <a:lnTo>
                      <a:pt x="450" y="2076"/>
                    </a:lnTo>
                    <a:lnTo>
                      <a:pt x="450" y="2082"/>
                    </a:lnTo>
                    <a:lnTo>
                      <a:pt x="444" y="2088"/>
                    </a:lnTo>
                    <a:lnTo>
                      <a:pt x="438" y="2094"/>
                    </a:lnTo>
                    <a:lnTo>
                      <a:pt x="444" y="2100"/>
                    </a:lnTo>
                    <a:lnTo>
                      <a:pt x="444" y="2124"/>
                    </a:lnTo>
                    <a:lnTo>
                      <a:pt x="444" y="2142"/>
                    </a:lnTo>
                    <a:lnTo>
                      <a:pt x="444" y="2160"/>
                    </a:lnTo>
                    <a:lnTo>
                      <a:pt x="450" y="2166"/>
                    </a:lnTo>
                    <a:lnTo>
                      <a:pt x="456" y="2178"/>
                    </a:lnTo>
                    <a:lnTo>
                      <a:pt x="438" y="2184"/>
                    </a:lnTo>
                    <a:lnTo>
                      <a:pt x="432" y="2184"/>
                    </a:lnTo>
                    <a:lnTo>
                      <a:pt x="426" y="2190"/>
                    </a:lnTo>
                    <a:lnTo>
                      <a:pt x="408" y="2190"/>
                    </a:lnTo>
                    <a:lnTo>
                      <a:pt x="402" y="2196"/>
                    </a:lnTo>
                    <a:lnTo>
                      <a:pt x="396" y="2196"/>
                    </a:lnTo>
                    <a:lnTo>
                      <a:pt x="384" y="2208"/>
                    </a:lnTo>
                    <a:lnTo>
                      <a:pt x="378" y="2220"/>
                    </a:lnTo>
                    <a:lnTo>
                      <a:pt x="366" y="2232"/>
                    </a:lnTo>
                    <a:lnTo>
                      <a:pt x="366" y="2238"/>
                    </a:lnTo>
                    <a:lnTo>
                      <a:pt x="360" y="2238"/>
                    </a:lnTo>
                    <a:lnTo>
                      <a:pt x="360" y="2244"/>
                    </a:lnTo>
                    <a:lnTo>
                      <a:pt x="354" y="2244"/>
                    </a:lnTo>
                    <a:lnTo>
                      <a:pt x="330" y="2274"/>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35" name="Freeform 11"/>
              <p:cNvSpPr>
                <a:spLocks/>
              </p:cNvSpPr>
              <p:nvPr/>
            </p:nvSpPr>
            <p:spPr bwMode="gray">
              <a:xfrm>
                <a:off x="2840" y="1257"/>
                <a:ext cx="671" cy="866"/>
              </a:xfrm>
              <a:custGeom>
                <a:avLst/>
                <a:gdLst>
                  <a:gd name="T0" fmla="*/ 124 w 1512"/>
                  <a:gd name="T1" fmla="*/ 76 h 1956"/>
                  <a:gd name="T2" fmla="*/ 120 w 1512"/>
                  <a:gd name="T3" fmla="*/ 80 h 1956"/>
                  <a:gd name="T4" fmla="*/ 106 w 1512"/>
                  <a:gd name="T5" fmla="*/ 84 h 1956"/>
                  <a:gd name="T6" fmla="*/ 105 w 1512"/>
                  <a:gd name="T7" fmla="*/ 91 h 1956"/>
                  <a:gd name="T8" fmla="*/ 101 w 1512"/>
                  <a:gd name="T9" fmla="*/ 99 h 1956"/>
                  <a:gd name="T10" fmla="*/ 105 w 1512"/>
                  <a:gd name="T11" fmla="*/ 107 h 1956"/>
                  <a:gd name="T12" fmla="*/ 119 w 1512"/>
                  <a:gd name="T13" fmla="*/ 116 h 1956"/>
                  <a:gd name="T14" fmla="*/ 121 w 1512"/>
                  <a:gd name="T15" fmla="*/ 128 h 1956"/>
                  <a:gd name="T16" fmla="*/ 112 w 1512"/>
                  <a:gd name="T17" fmla="*/ 136 h 1956"/>
                  <a:gd name="T18" fmla="*/ 119 w 1512"/>
                  <a:gd name="T19" fmla="*/ 143 h 1956"/>
                  <a:gd name="T20" fmla="*/ 126 w 1512"/>
                  <a:gd name="T21" fmla="*/ 148 h 1956"/>
                  <a:gd name="T22" fmla="*/ 126 w 1512"/>
                  <a:gd name="T23" fmla="*/ 160 h 1956"/>
                  <a:gd name="T24" fmla="*/ 104 w 1512"/>
                  <a:gd name="T25" fmla="*/ 170 h 1956"/>
                  <a:gd name="T26" fmla="*/ 99 w 1512"/>
                  <a:gd name="T27" fmla="*/ 164 h 1956"/>
                  <a:gd name="T28" fmla="*/ 73 w 1512"/>
                  <a:gd name="T29" fmla="*/ 152 h 1956"/>
                  <a:gd name="T30" fmla="*/ 56 w 1512"/>
                  <a:gd name="T31" fmla="*/ 165 h 1956"/>
                  <a:gd name="T32" fmla="*/ 33 w 1512"/>
                  <a:gd name="T33" fmla="*/ 162 h 1956"/>
                  <a:gd name="T34" fmla="*/ 25 w 1512"/>
                  <a:gd name="T35" fmla="*/ 155 h 1956"/>
                  <a:gd name="T36" fmla="*/ 31 w 1512"/>
                  <a:gd name="T37" fmla="*/ 142 h 1956"/>
                  <a:gd name="T38" fmla="*/ 24 w 1512"/>
                  <a:gd name="T39" fmla="*/ 137 h 1956"/>
                  <a:gd name="T40" fmla="*/ 14 w 1512"/>
                  <a:gd name="T41" fmla="*/ 136 h 1956"/>
                  <a:gd name="T42" fmla="*/ 11 w 1512"/>
                  <a:gd name="T43" fmla="*/ 125 h 1956"/>
                  <a:gd name="T44" fmla="*/ 3 w 1512"/>
                  <a:gd name="T45" fmla="*/ 116 h 1956"/>
                  <a:gd name="T46" fmla="*/ 2 w 1512"/>
                  <a:gd name="T47" fmla="*/ 106 h 1956"/>
                  <a:gd name="T48" fmla="*/ 5 w 1512"/>
                  <a:gd name="T49" fmla="*/ 101 h 1956"/>
                  <a:gd name="T50" fmla="*/ 2 w 1512"/>
                  <a:gd name="T51" fmla="*/ 95 h 1956"/>
                  <a:gd name="T52" fmla="*/ 1 w 1512"/>
                  <a:gd name="T53" fmla="*/ 88 h 1956"/>
                  <a:gd name="T54" fmla="*/ 4 w 1512"/>
                  <a:gd name="T55" fmla="*/ 80 h 1956"/>
                  <a:gd name="T56" fmla="*/ 12 w 1512"/>
                  <a:gd name="T57" fmla="*/ 73 h 1956"/>
                  <a:gd name="T58" fmla="*/ 16 w 1512"/>
                  <a:gd name="T59" fmla="*/ 68 h 1956"/>
                  <a:gd name="T60" fmla="*/ 22 w 1512"/>
                  <a:gd name="T61" fmla="*/ 66 h 1956"/>
                  <a:gd name="T62" fmla="*/ 32 w 1512"/>
                  <a:gd name="T63" fmla="*/ 65 h 1956"/>
                  <a:gd name="T64" fmla="*/ 45 w 1512"/>
                  <a:gd name="T65" fmla="*/ 66 h 1956"/>
                  <a:gd name="T66" fmla="*/ 50 w 1512"/>
                  <a:gd name="T67" fmla="*/ 70 h 1956"/>
                  <a:gd name="T68" fmla="*/ 55 w 1512"/>
                  <a:gd name="T69" fmla="*/ 70 h 1956"/>
                  <a:gd name="T70" fmla="*/ 63 w 1512"/>
                  <a:gd name="T71" fmla="*/ 71 h 1956"/>
                  <a:gd name="T72" fmla="*/ 61 w 1512"/>
                  <a:gd name="T73" fmla="*/ 75 h 1956"/>
                  <a:gd name="T74" fmla="*/ 66 w 1512"/>
                  <a:gd name="T75" fmla="*/ 84 h 1956"/>
                  <a:gd name="T76" fmla="*/ 81 w 1512"/>
                  <a:gd name="T77" fmla="*/ 85 h 1956"/>
                  <a:gd name="T78" fmla="*/ 83 w 1512"/>
                  <a:gd name="T79" fmla="*/ 79 h 1956"/>
                  <a:gd name="T80" fmla="*/ 89 w 1512"/>
                  <a:gd name="T81" fmla="*/ 77 h 1956"/>
                  <a:gd name="T82" fmla="*/ 89 w 1512"/>
                  <a:gd name="T83" fmla="*/ 73 h 1956"/>
                  <a:gd name="T84" fmla="*/ 83 w 1512"/>
                  <a:gd name="T85" fmla="*/ 72 h 1956"/>
                  <a:gd name="T86" fmla="*/ 77 w 1512"/>
                  <a:gd name="T87" fmla="*/ 70 h 1956"/>
                  <a:gd name="T88" fmla="*/ 71 w 1512"/>
                  <a:gd name="T89" fmla="*/ 70 h 1956"/>
                  <a:gd name="T90" fmla="*/ 59 w 1512"/>
                  <a:gd name="T91" fmla="*/ 58 h 1956"/>
                  <a:gd name="T92" fmla="*/ 54 w 1512"/>
                  <a:gd name="T93" fmla="*/ 45 h 1956"/>
                  <a:gd name="T94" fmla="*/ 49 w 1512"/>
                  <a:gd name="T95" fmla="*/ 42 h 1956"/>
                  <a:gd name="T96" fmla="*/ 51 w 1512"/>
                  <a:gd name="T97" fmla="*/ 39 h 1956"/>
                  <a:gd name="T98" fmla="*/ 55 w 1512"/>
                  <a:gd name="T99" fmla="*/ 36 h 1956"/>
                  <a:gd name="T100" fmla="*/ 63 w 1512"/>
                  <a:gd name="T101" fmla="*/ 34 h 1956"/>
                  <a:gd name="T102" fmla="*/ 68 w 1512"/>
                  <a:gd name="T103" fmla="*/ 32 h 1956"/>
                  <a:gd name="T104" fmla="*/ 73 w 1512"/>
                  <a:gd name="T105" fmla="*/ 29 h 1956"/>
                  <a:gd name="T106" fmla="*/ 78 w 1512"/>
                  <a:gd name="T107" fmla="*/ 27 h 1956"/>
                  <a:gd name="T108" fmla="*/ 81 w 1512"/>
                  <a:gd name="T109" fmla="*/ 17 h 1956"/>
                  <a:gd name="T110" fmla="*/ 84 w 1512"/>
                  <a:gd name="T111" fmla="*/ 6 h 1956"/>
                  <a:gd name="T112" fmla="*/ 95 w 1512"/>
                  <a:gd name="T113" fmla="*/ 6 h 1956"/>
                  <a:gd name="T114" fmla="*/ 99 w 1512"/>
                  <a:gd name="T115" fmla="*/ 3 h 1956"/>
                  <a:gd name="T116" fmla="*/ 103 w 1512"/>
                  <a:gd name="T117" fmla="*/ 0 h 1956"/>
                  <a:gd name="T118" fmla="*/ 110 w 1512"/>
                  <a:gd name="T119" fmla="*/ 4 h 1956"/>
                  <a:gd name="T120" fmla="*/ 114 w 1512"/>
                  <a:gd name="T121" fmla="*/ 33 h 1956"/>
                  <a:gd name="T122" fmla="*/ 117 w 1512"/>
                  <a:gd name="T123" fmla="*/ 41 h 1956"/>
                  <a:gd name="T124" fmla="*/ 119 w 1512"/>
                  <a:gd name="T125" fmla="*/ 62 h 19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12"/>
                  <a:gd name="T190" fmla="*/ 0 h 1956"/>
                  <a:gd name="T191" fmla="*/ 1512 w 1512"/>
                  <a:gd name="T192" fmla="*/ 1956 h 19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12" h="1956">
                    <a:moveTo>
                      <a:pt x="1512" y="780"/>
                    </a:moveTo>
                    <a:lnTo>
                      <a:pt x="1482" y="786"/>
                    </a:lnTo>
                    <a:lnTo>
                      <a:pt x="1476" y="792"/>
                    </a:lnTo>
                    <a:lnTo>
                      <a:pt x="1476" y="798"/>
                    </a:lnTo>
                    <a:lnTo>
                      <a:pt x="1476" y="804"/>
                    </a:lnTo>
                    <a:lnTo>
                      <a:pt x="1476" y="816"/>
                    </a:lnTo>
                    <a:lnTo>
                      <a:pt x="1470" y="834"/>
                    </a:lnTo>
                    <a:lnTo>
                      <a:pt x="1464" y="840"/>
                    </a:lnTo>
                    <a:lnTo>
                      <a:pt x="1452" y="852"/>
                    </a:lnTo>
                    <a:lnTo>
                      <a:pt x="1440" y="864"/>
                    </a:lnTo>
                    <a:lnTo>
                      <a:pt x="1434" y="864"/>
                    </a:lnTo>
                    <a:lnTo>
                      <a:pt x="1434" y="870"/>
                    </a:lnTo>
                    <a:lnTo>
                      <a:pt x="1422" y="876"/>
                    </a:lnTo>
                    <a:lnTo>
                      <a:pt x="1410" y="894"/>
                    </a:lnTo>
                    <a:lnTo>
                      <a:pt x="1404" y="894"/>
                    </a:lnTo>
                    <a:lnTo>
                      <a:pt x="1404" y="900"/>
                    </a:lnTo>
                    <a:lnTo>
                      <a:pt x="1404" y="906"/>
                    </a:lnTo>
                    <a:lnTo>
                      <a:pt x="1410" y="918"/>
                    </a:lnTo>
                    <a:lnTo>
                      <a:pt x="1404" y="918"/>
                    </a:lnTo>
                    <a:lnTo>
                      <a:pt x="1392" y="924"/>
                    </a:lnTo>
                    <a:lnTo>
                      <a:pt x="1386" y="924"/>
                    </a:lnTo>
                    <a:lnTo>
                      <a:pt x="1380" y="924"/>
                    </a:lnTo>
                    <a:lnTo>
                      <a:pt x="1380" y="930"/>
                    </a:lnTo>
                    <a:lnTo>
                      <a:pt x="1374" y="930"/>
                    </a:lnTo>
                    <a:lnTo>
                      <a:pt x="1374" y="924"/>
                    </a:lnTo>
                    <a:lnTo>
                      <a:pt x="1374" y="918"/>
                    </a:lnTo>
                    <a:lnTo>
                      <a:pt x="1368" y="912"/>
                    </a:lnTo>
                    <a:lnTo>
                      <a:pt x="1368" y="906"/>
                    </a:lnTo>
                    <a:lnTo>
                      <a:pt x="1368" y="900"/>
                    </a:lnTo>
                    <a:lnTo>
                      <a:pt x="1368" y="894"/>
                    </a:lnTo>
                    <a:lnTo>
                      <a:pt x="1362" y="894"/>
                    </a:lnTo>
                    <a:lnTo>
                      <a:pt x="1326" y="894"/>
                    </a:lnTo>
                    <a:lnTo>
                      <a:pt x="1302" y="906"/>
                    </a:lnTo>
                    <a:lnTo>
                      <a:pt x="1284" y="918"/>
                    </a:lnTo>
                    <a:lnTo>
                      <a:pt x="1284" y="924"/>
                    </a:lnTo>
                    <a:lnTo>
                      <a:pt x="1278" y="930"/>
                    </a:lnTo>
                    <a:lnTo>
                      <a:pt x="1266" y="930"/>
                    </a:lnTo>
                    <a:lnTo>
                      <a:pt x="1236" y="954"/>
                    </a:lnTo>
                    <a:lnTo>
                      <a:pt x="1212" y="972"/>
                    </a:lnTo>
                    <a:lnTo>
                      <a:pt x="1218" y="996"/>
                    </a:lnTo>
                    <a:lnTo>
                      <a:pt x="1224" y="1008"/>
                    </a:lnTo>
                    <a:lnTo>
                      <a:pt x="1236" y="1014"/>
                    </a:lnTo>
                    <a:lnTo>
                      <a:pt x="1242" y="1026"/>
                    </a:lnTo>
                    <a:lnTo>
                      <a:pt x="1248" y="1038"/>
                    </a:lnTo>
                    <a:lnTo>
                      <a:pt x="1260" y="1050"/>
                    </a:lnTo>
                    <a:lnTo>
                      <a:pt x="1260" y="1056"/>
                    </a:lnTo>
                    <a:lnTo>
                      <a:pt x="1260" y="1074"/>
                    </a:lnTo>
                    <a:lnTo>
                      <a:pt x="1254" y="1074"/>
                    </a:lnTo>
                    <a:lnTo>
                      <a:pt x="1236" y="1056"/>
                    </a:lnTo>
                    <a:lnTo>
                      <a:pt x="1224" y="1050"/>
                    </a:lnTo>
                    <a:lnTo>
                      <a:pt x="1212" y="1050"/>
                    </a:lnTo>
                    <a:lnTo>
                      <a:pt x="1206" y="1050"/>
                    </a:lnTo>
                    <a:lnTo>
                      <a:pt x="1200" y="1056"/>
                    </a:lnTo>
                    <a:lnTo>
                      <a:pt x="1194" y="1062"/>
                    </a:lnTo>
                    <a:lnTo>
                      <a:pt x="1188" y="1068"/>
                    </a:lnTo>
                    <a:lnTo>
                      <a:pt x="1188" y="1074"/>
                    </a:lnTo>
                    <a:lnTo>
                      <a:pt x="1176" y="1086"/>
                    </a:lnTo>
                    <a:lnTo>
                      <a:pt x="1170" y="1086"/>
                    </a:lnTo>
                    <a:lnTo>
                      <a:pt x="1170" y="1092"/>
                    </a:lnTo>
                    <a:lnTo>
                      <a:pt x="1164" y="1098"/>
                    </a:lnTo>
                    <a:lnTo>
                      <a:pt x="1158" y="1110"/>
                    </a:lnTo>
                    <a:lnTo>
                      <a:pt x="1152" y="1116"/>
                    </a:lnTo>
                    <a:lnTo>
                      <a:pt x="1152" y="1122"/>
                    </a:lnTo>
                    <a:lnTo>
                      <a:pt x="1146" y="1128"/>
                    </a:lnTo>
                    <a:lnTo>
                      <a:pt x="1152" y="1140"/>
                    </a:lnTo>
                    <a:lnTo>
                      <a:pt x="1158" y="1140"/>
                    </a:lnTo>
                    <a:lnTo>
                      <a:pt x="1164" y="1146"/>
                    </a:lnTo>
                    <a:lnTo>
                      <a:pt x="1164" y="1152"/>
                    </a:lnTo>
                    <a:lnTo>
                      <a:pt x="1170" y="1164"/>
                    </a:lnTo>
                    <a:lnTo>
                      <a:pt x="1164" y="1176"/>
                    </a:lnTo>
                    <a:lnTo>
                      <a:pt x="1170" y="1182"/>
                    </a:lnTo>
                    <a:lnTo>
                      <a:pt x="1170" y="1194"/>
                    </a:lnTo>
                    <a:lnTo>
                      <a:pt x="1170" y="1200"/>
                    </a:lnTo>
                    <a:lnTo>
                      <a:pt x="1182" y="1218"/>
                    </a:lnTo>
                    <a:lnTo>
                      <a:pt x="1188" y="1218"/>
                    </a:lnTo>
                    <a:lnTo>
                      <a:pt x="1194" y="1218"/>
                    </a:lnTo>
                    <a:lnTo>
                      <a:pt x="1194" y="1224"/>
                    </a:lnTo>
                    <a:lnTo>
                      <a:pt x="1200" y="1230"/>
                    </a:lnTo>
                    <a:lnTo>
                      <a:pt x="1200" y="1248"/>
                    </a:lnTo>
                    <a:lnTo>
                      <a:pt x="1212" y="1266"/>
                    </a:lnTo>
                    <a:lnTo>
                      <a:pt x="1218" y="1278"/>
                    </a:lnTo>
                    <a:lnTo>
                      <a:pt x="1224" y="1284"/>
                    </a:lnTo>
                    <a:lnTo>
                      <a:pt x="1236" y="1296"/>
                    </a:lnTo>
                    <a:lnTo>
                      <a:pt x="1242" y="1302"/>
                    </a:lnTo>
                    <a:lnTo>
                      <a:pt x="1242" y="1308"/>
                    </a:lnTo>
                    <a:lnTo>
                      <a:pt x="1272" y="1308"/>
                    </a:lnTo>
                    <a:lnTo>
                      <a:pt x="1296" y="1314"/>
                    </a:lnTo>
                    <a:lnTo>
                      <a:pt x="1320" y="1320"/>
                    </a:lnTo>
                    <a:lnTo>
                      <a:pt x="1338" y="1320"/>
                    </a:lnTo>
                    <a:lnTo>
                      <a:pt x="1356" y="1332"/>
                    </a:lnTo>
                    <a:lnTo>
                      <a:pt x="1368" y="1344"/>
                    </a:lnTo>
                    <a:lnTo>
                      <a:pt x="1374" y="1362"/>
                    </a:lnTo>
                    <a:lnTo>
                      <a:pt x="1368" y="1362"/>
                    </a:lnTo>
                    <a:lnTo>
                      <a:pt x="1368" y="1398"/>
                    </a:lnTo>
                    <a:lnTo>
                      <a:pt x="1368" y="1410"/>
                    </a:lnTo>
                    <a:lnTo>
                      <a:pt x="1368" y="1428"/>
                    </a:lnTo>
                    <a:lnTo>
                      <a:pt x="1368" y="1434"/>
                    </a:lnTo>
                    <a:lnTo>
                      <a:pt x="1368" y="1440"/>
                    </a:lnTo>
                    <a:lnTo>
                      <a:pt x="1374" y="1446"/>
                    </a:lnTo>
                    <a:lnTo>
                      <a:pt x="1374" y="1452"/>
                    </a:lnTo>
                    <a:lnTo>
                      <a:pt x="1380" y="1458"/>
                    </a:lnTo>
                    <a:lnTo>
                      <a:pt x="1386" y="1464"/>
                    </a:lnTo>
                    <a:lnTo>
                      <a:pt x="1386" y="1470"/>
                    </a:lnTo>
                    <a:lnTo>
                      <a:pt x="1380" y="1476"/>
                    </a:lnTo>
                    <a:lnTo>
                      <a:pt x="1374" y="1482"/>
                    </a:lnTo>
                    <a:lnTo>
                      <a:pt x="1362" y="1500"/>
                    </a:lnTo>
                    <a:lnTo>
                      <a:pt x="1362" y="1506"/>
                    </a:lnTo>
                    <a:lnTo>
                      <a:pt x="1362" y="1512"/>
                    </a:lnTo>
                    <a:lnTo>
                      <a:pt x="1362" y="1518"/>
                    </a:lnTo>
                    <a:lnTo>
                      <a:pt x="1362" y="1524"/>
                    </a:lnTo>
                    <a:lnTo>
                      <a:pt x="1362" y="1536"/>
                    </a:lnTo>
                    <a:lnTo>
                      <a:pt x="1356" y="1542"/>
                    </a:lnTo>
                    <a:lnTo>
                      <a:pt x="1338" y="1548"/>
                    </a:lnTo>
                    <a:lnTo>
                      <a:pt x="1296" y="1548"/>
                    </a:lnTo>
                    <a:lnTo>
                      <a:pt x="1290" y="1554"/>
                    </a:lnTo>
                    <a:lnTo>
                      <a:pt x="1284" y="1560"/>
                    </a:lnTo>
                    <a:lnTo>
                      <a:pt x="1284" y="1566"/>
                    </a:lnTo>
                    <a:lnTo>
                      <a:pt x="1290" y="1578"/>
                    </a:lnTo>
                    <a:lnTo>
                      <a:pt x="1296" y="1590"/>
                    </a:lnTo>
                    <a:lnTo>
                      <a:pt x="1302" y="1590"/>
                    </a:lnTo>
                    <a:lnTo>
                      <a:pt x="1308" y="1596"/>
                    </a:lnTo>
                    <a:lnTo>
                      <a:pt x="1320" y="1602"/>
                    </a:lnTo>
                    <a:lnTo>
                      <a:pt x="1326" y="1602"/>
                    </a:lnTo>
                    <a:lnTo>
                      <a:pt x="1326" y="1608"/>
                    </a:lnTo>
                    <a:lnTo>
                      <a:pt x="1332" y="1614"/>
                    </a:lnTo>
                    <a:lnTo>
                      <a:pt x="1344" y="1620"/>
                    </a:lnTo>
                    <a:lnTo>
                      <a:pt x="1356" y="1626"/>
                    </a:lnTo>
                    <a:lnTo>
                      <a:pt x="1356" y="1632"/>
                    </a:lnTo>
                    <a:lnTo>
                      <a:pt x="1356" y="1638"/>
                    </a:lnTo>
                    <a:lnTo>
                      <a:pt x="1362" y="1644"/>
                    </a:lnTo>
                    <a:lnTo>
                      <a:pt x="1368" y="1644"/>
                    </a:lnTo>
                    <a:lnTo>
                      <a:pt x="1380" y="1650"/>
                    </a:lnTo>
                    <a:lnTo>
                      <a:pt x="1386" y="1650"/>
                    </a:lnTo>
                    <a:lnTo>
                      <a:pt x="1386" y="1656"/>
                    </a:lnTo>
                    <a:lnTo>
                      <a:pt x="1392" y="1656"/>
                    </a:lnTo>
                    <a:lnTo>
                      <a:pt x="1398" y="1662"/>
                    </a:lnTo>
                    <a:lnTo>
                      <a:pt x="1410" y="1674"/>
                    </a:lnTo>
                    <a:lnTo>
                      <a:pt x="1428" y="1680"/>
                    </a:lnTo>
                    <a:lnTo>
                      <a:pt x="1428" y="1686"/>
                    </a:lnTo>
                    <a:lnTo>
                      <a:pt x="1428" y="1698"/>
                    </a:lnTo>
                    <a:lnTo>
                      <a:pt x="1434" y="1704"/>
                    </a:lnTo>
                    <a:lnTo>
                      <a:pt x="1434" y="1710"/>
                    </a:lnTo>
                    <a:lnTo>
                      <a:pt x="1440" y="1710"/>
                    </a:lnTo>
                    <a:lnTo>
                      <a:pt x="1446" y="1710"/>
                    </a:lnTo>
                    <a:lnTo>
                      <a:pt x="1446" y="1716"/>
                    </a:lnTo>
                    <a:lnTo>
                      <a:pt x="1440" y="1722"/>
                    </a:lnTo>
                    <a:lnTo>
                      <a:pt x="1440" y="1728"/>
                    </a:lnTo>
                    <a:lnTo>
                      <a:pt x="1440" y="1734"/>
                    </a:lnTo>
                    <a:lnTo>
                      <a:pt x="1440" y="1740"/>
                    </a:lnTo>
                    <a:lnTo>
                      <a:pt x="1440" y="1746"/>
                    </a:lnTo>
                    <a:lnTo>
                      <a:pt x="1440" y="1788"/>
                    </a:lnTo>
                    <a:lnTo>
                      <a:pt x="1440" y="1800"/>
                    </a:lnTo>
                    <a:lnTo>
                      <a:pt x="1440" y="1806"/>
                    </a:lnTo>
                    <a:lnTo>
                      <a:pt x="1440" y="1836"/>
                    </a:lnTo>
                    <a:lnTo>
                      <a:pt x="1440" y="1848"/>
                    </a:lnTo>
                    <a:lnTo>
                      <a:pt x="1446" y="1848"/>
                    </a:lnTo>
                    <a:lnTo>
                      <a:pt x="1446" y="1854"/>
                    </a:lnTo>
                    <a:lnTo>
                      <a:pt x="1452" y="1848"/>
                    </a:lnTo>
                    <a:lnTo>
                      <a:pt x="1458" y="1854"/>
                    </a:lnTo>
                    <a:lnTo>
                      <a:pt x="1452" y="1860"/>
                    </a:lnTo>
                    <a:lnTo>
                      <a:pt x="1452" y="1866"/>
                    </a:lnTo>
                    <a:lnTo>
                      <a:pt x="1458" y="1872"/>
                    </a:lnTo>
                    <a:lnTo>
                      <a:pt x="1464" y="1884"/>
                    </a:lnTo>
                    <a:lnTo>
                      <a:pt x="1428" y="1878"/>
                    </a:lnTo>
                    <a:lnTo>
                      <a:pt x="1356" y="1890"/>
                    </a:lnTo>
                    <a:lnTo>
                      <a:pt x="1296" y="1926"/>
                    </a:lnTo>
                    <a:lnTo>
                      <a:pt x="1266" y="1944"/>
                    </a:lnTo>
                    <a:lnTo>
                      <a:pt x="1224" y="1944"/>
                    </a:lnTo>
                    <a:lnTo>
                      <a:pt x="1188" y="1956"/>
                    </a:lnTo>
                    <a:lnTo>
                      <a:pt x="1188" y="1950"/>
                    </a:lnTo>
                    <a:lnTo>
                      <a:pt x="1176" y="1944"/>
                    </a:lnTo>
                    <a:lnTo>
                      <a:pt x="1176" y="1938"/>
                    </a:lnTo>
                    <a:lnTo>
                      <a:pt x="1170" y="1938"/>
                    </a:lnTo>
                    <a:lnTo>
                      <a:pt x="1164" y="1932"/>
                    </a:lnTo>
                    <a:lnTo>
                      <a:pt x="1158" y="1926"/>
                    </a:lnTo>
                    <a:lnTo>
                      <a:pt x="1158" y="1920"/>
                    </a:lnTo>
                    <a:lnTo>
                      <a:pt x="1152" y="1920"/>
                    </a:lnTo>
                    <a:lnTo>
                      <a:pt x="1146" y="1914"/>
                    </a:lnTo>
                    <a:lnTo>
                      <a:pt x="1146" y="1908"/>
                    </a:lnTo>
                    <a:lnTo>
                      <a:pt x="1140" y="1908"/>
                    </a:lnTo>
                    <a:lnTo>
                      <a:pt x="1134" y="1902"/>
                    </a:lnTo>
                    <a:lnTo>
                      <a:pt x="1134" y="1896"/>
                    </a:lnTo>
                    <a:lnTo>
                      <a:pt x="1116" y="1896"/>
                    </a:lnTo>
                    <a:lnTo>
                      <a:pt x="1104" y="1884"/>
                    </a:lnTo>
                    <a:lnTo>
                      <a:pt x="1092" y="1860"/>
                    </a:lnTo>
                    <a:lnTo>
                      <a:pt x="1068" y="1854"/>
                    </a:lnTo>
                    <a:lnTo>
                      <a:pt x="1032" y="1842"/>
                    </a:lnTo>
                    <a:lnTo>
                      <a:pt x="1008" y="1836"/>
                    </a:lnTo>
                    <a:lnTo>
                      <a:pt x="978" y="1824"/>
                    </a:lnTo>
                    <a:lnTo>
                      <a:pt x="942" y="1818"/>
                    </a:lnTo>
                    <a:lnTo>
                      <a:pt x="924" y="1806"/>
                    </a:lnTo>
                    <a:lnTo>
                      <a:pt x="906" y="1788"/>
                    </a:lnTo>
                    <a:lnTo>
                      <a:pt x="894" y="1776"/>
                    </a:lnTo>
                    <a:lnTo>
                      <a:pt x="864" y="1758"/>
                    </a:lnTo>
                    <a:lnTo>
                      <a:pt x="834" y="1752"/>
                    </a:lnTo>
                    <a:lnTo>
                      <a:pt x="798" y="1746"/>
                    </a:lnTo>
                    <a:lnTo>
                      <a:pt x="792" y="1806"/>
                    </a:lnTo>
                    <a:lnTo>
                      <a:pt x="798" y="1812"/>
                    </a:lnTo>
                    <a:lnTo>
                      <a:pt x="810" y="1830"/>
                    </a:lnTo>
                    <a:lnTo>
                      <a:pt x="792" y="1842"/>
                    </a:lnTo>
                    <a:lnTo>
                      <a:pt x="768" y="1842"/>
                    </a:lnTo>
                    <a:lnTo>
                      <a:pt x="708" y="1848"/>
                    </a:lnTo>
                    <a:lnTo>
                      <a:pt x="690" y="1860"/>
                    </a:lnTo>
                    <a:lnTo>
                      <a:pt x="690" y="1866"/>
                    </a:lnTo>
                    <a:lnTo>
                      <a:pt x="678" y="1878"/>
                    </a:lnTo>
                    <a:lnTo>
                      <a:pt x="660" y="1884"/>
                    </a:lnTo>
                    <a:lnTo>
                      <a:pt x="660" y="1902"/>
                    </a:lnTo>
                    <a:lnTo>
                      <a:pt x="642" y="1902"/>
                    </a:lnTo>
                    <a:lnTo>
                      <a:pt x="582" y="1914"/>
                    </a:lnTo>
                    <a:lnTo>
                      <a:pt x="534" y="1908"/>
                    </a:lnTo>
                    <a:lnTo>
                      <a:pt x="510" y="1908"/>
                    </a:lnTo>
                    <a:lnTo>
                      <a:pt x="510" y="1896"/>
                    </a:lnTo>
                    <a:lnTo>
                      <a:pt x="492" y="1896"/>
                    </a:lnTo>
                    <a:lnTo>
                      <a:pt x="486" y="1902"/>
                    </a:lnTo>
                    <a:lnTo>
                      <a:pt x="474" y="1908"/>
                    </a:lnTo>
                    <a:lnTo>
                      <a:pt x="450" y="1908"/>
                    </a:lnTo>
                    <a:lnTo>
                      <a:pt x="432" y="1902"/>
                    </a:lnTo>
                    <a:lnTo>
                      <a:pt x="426" y="1896"/>
                    </a:lnTo>
                    <a:lnTo>
                      <a:pt x="402" y="1884"/>
                    </a:lnTo>
                    <a:lnTo>
                      <a:pt x="390" y="1872"/>
                    </a:lnTo>
                    <a:lnTo>
                      <a:pt x="384" y="1872"/>
                    </a:lnTo>
                    <a:lnTo>
                      <a:pt x="378" y="1872"/>
                    </a:lnTo>
                    <a:lnTo>
                      <a:pt x="378" y="1866"/>
                    </a:lnTo>
                    <a:lnTo>
                      <a:pt x="372" y="1860"/>
                    </a:lnTo>
                    <a:lnTo>
                      <a:pt x="372" y="1854"/>
                    </a:lnTo>
                    <a:lnTo>
                      <a:pt x="366" y="1842"/>
                    </a:lnTo>
                    <a:lnTo>
                      <a:pt x="366" y="1836"/>
                    </a:lnTo>
                    <a:lnTo>
                      <a:pt x="348" y="1830"/>
                    </a:lnTo>
                    <a:lnTo>
                      <a:pt x="348" y="1806"/>
                    </a:lnTo>
                    <a:lnTo>
                      <a:pt x="348" y="1800"/>
                    </a:lnTo>
                    <a:lnTo>
                      <a:pt x="348" y="1782"/>
                    </a:lnTo>
                    <a:lnTo>
                      <a:pt x="336" y="1788"/>
                    </a:lnTo>
                    <a:lnTo>
                      <a:pt x="312" y="1794"/>
                    </a:lnTo>
                    <a:lnTo>
                      <a:pt x="288" y="1788"/>
                    </a:lnTo>
                    <a:lnTo>
                      <a:pt x="264" y="1758"/>
                    </a:lnTo>
                    <a:lnTo>
                      <a:pt x="270" y="1758"/>
                    </a:lnTo>
                    <a:lnTo>
                      <a:pt x="270" y="1752"/>
                    </a:lnTo>
                    <a:lnTo>
                      <a:pt x="276" y="1752"/>
                    </a:lnTo>
                    <a:lnTo>
                      <a:pt x="282" y="1746"/>
                    </a:lnTo>
                    <a:lnTo>
                      <a:pt x="300" y="1746"/>
                    </a:lnTo>
                    <a:lnTo>
                      <a:pt x="312" y="1746"/>
                    </a:lnTo>
                    <a:lnTo>
                      <a:pt x="336" y="1710"/>
                    </a:lnTo>
                    <a:lnTo>
                      <a:pt x="342" y="1692"/>
                    </a:lnTo>
                    <a:lnTo>
                      <a:pt x="348" y="1680"/>
                    </a:lnTo>
                    <a:lnTo>
                      <a:pt x="342" y="1650"/>
                    </a:lnTo>
                    <a:lnTo>
                      <a:pt x="354" y="1644"/>
                    </a:lnTo>
                    <a:lnTo>
                      <a:pt x="354" y="1638"/>
                    </a:lnTo>
                    <a:lnTo>
                      <a:pt x="360" y="1632"/>
                    </a:lnTo>
                    <a:lnTo>
                      <a:pt x="354" y="1626"/>
                    </a:lnTo>
                    <a:lnTo>
                      <a:pt x="348" y="1626"/>
                    </a:lnTo>
                    <a:lnTo>
                      <a:pt x="348" y="1620"/>
                    </a:lnTo>
                    <a:lnTo>
                      <a:pt x="342" y="1620"/>
                    </a:lnTo>
                    <a:lnTo>
                      <a:pt x="348" y="1614"/>
                    </a:lnTo>
                    <a:lnTo>
                      <a:pt x="324" y="1566"/>
                    </a:lnTo>
                    <a:lnTo>
                      <a:pt x="318" y="1566"/>
                    </a:lnTo>
                    <a:lnTo>
                      <a:pt x="306" y="1572"/>
                    </a:lnTo>
                    <a:lnTo>
                      <a:pt x="300" y="1572"/>
                    </a:lnTo>
                    <a:lnTo>
                      <a:pt x="294" y="1578"/>
                    </a:lnTo>
                    <a:lnTo>
                      <a:pt x="288" y="1584"/>
                    </a:lnTo>
                    <a:lnTo>
                      <a:pt x="282" y="1584"/>
                    </a:lnTo>
                    <a:lnTo>
                      <a:pt x="282" y="1578"/>
                    </a:lnTo>
                    <a:lnTo>
                      <a:pt x="276" y="1578"/>
                    </a:lnTo>
                    <a:lnTo>
                      <a:pt x="270" y="1578"/>
                    </a:lnTo>
                    <a:lnTo>
                      <a:pt x="264" y="1578"/>
                    </a:lnTo>
                    <a:lnTo>
                      <a:pt x="258" y="1578"/>
                    </a:lnTo>
                    <a:lnTo>
                      <a:pt x="252" y="1578"/>
                    </a:lnTo>
                    <a:lnTo>
                      <a:pt x="252" y="1584"/>
                    </a:lnTo>
                    <a:lnTo>
                      <a:pt x="246" y="1584"/>
                    </a:lnTo>
                    <a:lnTo>
                      <a:pt x="210" y="1584"/>
                    </a:lnTo>
                    <a:lnTo>
                      <a:pt x="204" y="1584"/>
                    </a:lnTo>
                    <a:lnTo>
                      <a:pt x="192" y="1584"/>
                    </a:lnTo>
                    <a:lnTo>
                      <a:pt x="168" y="1596"/>
                    </a:lnTo>
                    <a:lnTo>
                      <a:pt x="156" y="1572"/>
                    </a:lnTo>
                    <a:lnTo>
                      <a:pt x="156" y="1566"/>
                    </a:lnTo>
                    <a:lnTo>
                      <a:pt x="156" y="1560"/>
                    </a:lnTo>
                    <a:lnTo>
                      <a:pt x="162" y="1548"/>
                    </a:lnTo>
                    <a:lnTo>
                      <a:pt x="162" y="1542"/>
                    </a:lnTo>
                    <a:lnTo>
                      <a:pt x="162" y="1536"/>
                    </a:lnTo>
                    <a:lnTo>
                      <a:pt x="168" y="1530"/>
                    </a:lnTo>
                    <a:lnTo>
                      <a:pt x="168" y="1524"/>
                    </a:lnTo>
                    <a:lnTo>
                      <a:pt x="168" y="1518"/>
                    </a:lnTo>
                    <a:lnTo>
                      <a:pt x="174" y="1518"/>
                    </a:lnTo>
                    <a:lnTo>
                      <a:pt x="174" y="1506"/>
                    </a:lnTo>
                    <a:lnTo>
                      <a:pt x="156" y="1470"/>
                    </a:lnTo>
                    <a:lnTo>
                      <a:pt x="138" y="1464"/>
                    </a:lnTo>
                    <a:lnTo>
                      <a:pt x="126" y="1446"/>
                    </a:lnTo>
                    <a:lnTo>
                      <a:pt x="126" y="1440"/>
                    </a:lnTo>
                    <a:lnTo>
                      <a:pt x="126" y="1434"/>
                    </a:lnTo>
                    <a:lnTo>
                      <a:pt x="120" y="1428"/>
                    </a:lnTo>
                    <a:lnTo>
                      <a:pt x="126" y="1398"/>
                    </a:lnTo>
                    <a:lnTo>
                      <a:pt x="120" y="1374"/>
                    </a:lnTo>
                    <a:lnTo>
                      <a:pt x="60" y="1374"/>
                    </a:lnTo>
                    <a:lnTo>
                      <a:pt x="60" y="1368"/>
                    </a:lnTo>
                    <a:lnTo>
                      <a:pt x="54" y="1362"/>
                    </a:lnTo>
                    <a:lnTo>
                      <a:pt x="48" y="1356"/>
                    </a:lnTo>
                    <a:lnTo>
                      <a:pt x="42" y="1356"/>
                    </a:lnTo>
                    <a:lnTo>
                      <a:pt x="42" y="1350"/>
                    </a:lnTo>
                    <a:lnTo>
                      <a:pt x="36" y="1344"/>
                    </a:lnTo>
                    <a:lnTo>
                      <a:pt x="36" y="1338"/>
                    </a:lnTo>
                    <a:lnTo>
                      <a:pt x="30" y="1332"/>
                    </a:lnTo>
                    <a:lnTo>
                      <a:pt x="30" y="1326"/>
                    </a:lnTo>
                    <a:lnTo>
                      <a:pt x="18" y="1326"/>
                    </a:lnTo>
                    <a:lnTo>
                      <a:pt x="18" y="1320"/>
                    </a:lnTo>
                    <a:lnTo>
                      <a:pt x="18" y="1326"/>
                    </a:lnTo>
                    <a:lnTo>
                      <a:pt x="6" y="1320"/>
                    </a:lnTo>
                    <a:lnTo>
                      <a:pt x="0" y="1314"/>
                    </a:lnTo>
                    <a:lnTo>
                      <a:pt x="12" y="1266"/>
                    </a:lnTo>
                    <a:lnTo>
                      <a:pt x="6" y="1242"/>
                    </a:lnTo>
                    <a:lnTo>
                      <a:pt x="12" y="1236"/>
                    </a:lnTo>
                    <a:lnTo>
                      <a:pt x="12" y="1230"/>
                    </a:lnTo>
                    <a:lnTo>
                      <a:pt x="18" y="1230"/>
                    </a:lnTo>
                    <a:lnTo>
                      <a:pt x="18" y="1224"/>
                    </a:lnTo>
                    <a:lnTo>
                      <a:pt x="24" y="1218"/>
                    </a:lnTo>
                    <a:lnTo>
                      <a:pt x="24" y="1212"/>
                    </a:lnTo>
                    <a:lnTo>
                      <a:pt x="30" y="1212"/>
                    </a:lnTo>
                    <a:lnTo>
                      <a:pt x="36" y="1200"/>
                    </a:lnTo>
                    <a:lnTo>
                      <a:pt x="42" y="1194"/>
                    </a:lnTo>
                    <a:lnTo>
                      <a:pt x="42" y="1188"/>
                    </a:lnTo>
                    <a:lnTo>
                      <a:pt x="48" y="1188"/>
                    </a:lnTo>
                    <a:lnTo>
                      <a:pt x="48" y="1182"/>
                    </a:lnTo>
                    <a:lnTo>
                      <a:pt x="48" y="1176"/>
                    </a:lnTo>
                    <a:lnTo>
                      <a:pt x="48" y="1170"/>
                    </a:lnTo>
                    <a:lnTo>
                      <a:pt x="54" y="1170"/>
                    </a:lnTo>
                    <a:lnTo>
                      <a:pt x="60" y="1164"/>
                    </a:lnTo>
                    <a:lnTo>
                      <a:pt x="60" y="1158"/>
                    </a:lnTo>
                    <a:lnTo>
                      <a:pt x="66" y="1152"/>
                    </a:lnTo>
                    <a:lnTo>
                      <a:pt x="60" y="1140"/>
                    </a:lnTo>
                    <a:lnTo>
                      <a:pt x="60" y="1134"/>
                    </a:lnTo>
                    <a:lnTo>
                      <a:pt x="54" y="1134"/>
                    </a:lnTo>
                    <a:lnTo>
                      <a:pt x="54" y="1128"/>
                    </a:lnTo>
                    <a:lnTo>
                      <a:pt x="48" y="1122"/>
                    </a:lnTo>
                    <a:lnTo>
                      <a:pt x="48" y="1116"/>
                    </a:lnTo>
                    <a:lnTo>
                      <a:pt x="48" y="1110"/>
                    </a:lnTo>
                    <a:lnTo>
                      <a:pt x="42" y="1104"/>
                    </a:lnTo>
                    <a:lnTo>
                      <a:pt x="42" y="1098"/>
                    </a:lnTo>
                    <a:lnTo>
                      <a:pt x="36" y="1092"/>
                    </a:lnTo>
                    <a:lnTo>
                      <a:pt x="30" y="1092"/>
                    </a:lnTo>
                    <a:lnTo>
                      <a:pt x="24" y="1092"/>
                    </a:lnTo>
                    <a:lnTo>
                      <a:pt x="24" y="1086"/>
                    </a:lnTo>
                    <a:lnTo>
                      <a:pt x="24" y="1080"/>
                    </a:lnTo>
                    <a:lnTo>
                      <a:pt x="18" y="1080"/>
                    </a:lnTo>
                    <a:lnTo>
                      <a:pt x="18" y="1074"/>
                    </a:lnTo>
                    <a:lnTo>
                      <a:pt x="12" y="1068"/>
                    </a:lnTo>
                    <a:lnTo>
                      <a:pt x="6" y="1068"/>
                    </a:lnTo>
                    <a:lnTo>
                      <a:pt x="12" y="1056"/>
                    </a:lnTo>
                    <a:lnTo>
                      <a:pt x="6" y="1056"/>
                    </a:lnTo>
                    <a:lnTo>
                      <a:pt x="6" y="1050"/>
                    </a:lnTo>
                    <a:lnTo>
                      <a:pt x="6" y="1044"/>
                    </a:lnTo>
                    <a:lnTo>
                      <a:pt x="6" y="1026"/>
                    </a:lnTo>
                    <a:lnTo>
                      <a:pt x="12" y="1020"/>
                    </a:lnTo>
                    <a:lnTo>
                      <a:pt x="12" y="1014"/>
                    </a:lnTo>
                    <a:lnTo>
                      <a:pt x="18" y="1014"/>
                    </a:lnTo>
                    <a:lnTo>
                      <a:pt x="18" y="1008"/>
                    </a:lnTo>
                    <a:lnTo>
                      <a:pt x="18" y="1002"/>
                    </a:lnTo>
                    <a:lnTo>
                      <a:pt x="18" y="990"/>
                    </a:lnTo>
                    <a:lnTo>
                      <a:pt x="12" y="972"/>
                    </a:lnTo>
                    <a:lnTo>
                      <a:pt x="18" y="954"/>
                    </a:lnTo>
                    <a:lnTo>
                      <a:pt x="18" y="948"/>
                    </a:lnTo>
                    <a:lnTo>
                      <a:pt x="24" y="948"/>
                    </a:lnTo>
                    <a:lnTo>
                      <a:pt x="24" y="930"/>
                    </a:lnTo>
                    <a:lnTo>
                      <a:pt x="30" y="930"/>
                    </a:lnTo>
                    <a:lnTo>
                      <a:pt x="36" y="918"/>
                    </a:lnTo>
                    <a:lnTo>
                      <a:pt x="42" y="918"/>
                    </a:lnTo>
                    <a:lnTo>
                      <a:pt x="48" y="918"/>
                    </a:lnTo>
                    <a:lnTo>
                      <a:pt x="78" y="912"/>
                    </a:lnTo>
                    <a:lnTo>
                      <a:pt x="90" y="894"/>
                    </a:lnTo>
                    <a:lnTo>
                      <a:pt x="96" y="894"/>
                    </a:lnTo>
                    <a:lnTo>
                      <a:pt x="102" y="888"/>
                    </a:lnTo>
                    <a:lnTo>
                      <a:pt x="102" y="882"/>
                    </a:lnTo>
                    <a:lnTo>
                      <a:pt x="114" y="870"/>
                    </a:lnTo>
                    <a:lnTo>
                      <a:pt x="120" y="864"/>
                    </a:lnTo>
                    <a:lnTo>
                      <a:pt x="120" y="852"/>
                    </a:lnTo>
                    <a:lnTo>
                      <a:pt x="120" y="846"/>
                    </a:lnTo>
                    <a:lnTo>
                      <a:pt x="126" y="846"/>
                    </a:lnTo>
                    <a:lnTo>
                      <a:pt x="126" y="840"/>
                    </a:lnTo>
                    <a:lnTo>
                      <a:pt x="132" y="840"/>
                    </a:lnTo>
                    <a:lnTo>
                      <a:pt x="138" y="840"/>
                    </a:lnTo>
                    <a:lnTo>
                      <a:pt x="138" y="834"/>
                    </a:lnTo>
                    <a:lnTo>
                      <a:pt x="144" y="834"/>
                    </a:lnTo>
                    <a:lnTo>
                      <a:pt x="144" y="828"/>
                    </a:lnTo>
                    <a:lnTo>
                      <a:pt x="150" y="828"/>
                    </a:lnTo>
                    <a:lnTo>
                      <a:pt x="156" y="822"/>
                    </a:lnTo>
                    <a:lnTo>
                      <a:pt x="162" y="816"/>
                    </a:lnTo>
                    <a:lnTo>
                      <a:pt x="162" y="822"/>
                    </a:lnTo>
                    <a:lnTo>
                      <a:pt x="162" y="816"/>
                    </a:lnTo>
                    <a:lnTo>
                      <a:pt x="162" y="810"/>
                    </a:lnTo>
                    <a:lnTo>
                      <a:pt x="168" y="810"/>
                    </a:lnTo>
                    <a:lnTo>
                      <a:pt x="174" y="804"/>
                    </a:lnTo>
                    <a:lnTo>
                      <a:pt x="180" y="798"/>
                    </a:lnTo>
                    <a:lnTo>
                      <a:pt x="180" y="786"/>
                    </a:lnTo>
                    <a:lnTo>
                      <a:pt x="186" y="786"/>
                    </a:lnTo>
                    <a:lnTo>
                      <a:pt x="192" y="786"/>
                    </a:lnTo>
                    <a:lnTo>
                      <a:pt x="192" y="780"/>
                    </a:lnTo>
                    <a:lnTo>
                      <a:pt x="198" y="780"/>
                    </a:lnTo>
                    <a:lnTo>
                      <a:pt x="204" y="774"/>
                    </a:lnTo>
                    <a:lnTo>
                      <a:pt x="210" y="774"/>
                    </a:lnTo>
                    <a:lnTo>
                      <a:pt x="216" y="768"/>
                    </a:lnTo>
                    <a:lnTo>
                      <a:pt x="222" y="762"/>
                    </a:lnTo>
                    <a:lnTo>
                      <a:pt x="228" y="762"/>
                    </a:lnTo>
                    <a:lnTo>
                      <a:pt x="228" y="768"/>
                    </a:lnTo>
                    <a:lnTo>
                      <a:pt x="234" y="768"/>
                    </a:lnTo>
                    <a:lnTo>
                      <a:pt x="240" y="762"/>
                    </a:lnTo>
                    <a:lnTo>
                      <a:pt x="252" y="762"/>
                    </a:lnTo>
                    <a:lnTo>
                      <a:pt x="264" y="768"/>
                    </a:lnTo>
                    <a:lnTo>
                      <a:pt x="294" y="756"/>
                    </a:lnTo>
                    <a:lnTo>
                      <a:pt x="294" y="750"/>
                    </a:lnTo>
                    <a:lnTo>
                      <a:pt x="300" y="750"/>
                    </a:lnTo>
                    <a:lnTo>
                      <a:pt x="306" y="744"/>
                    </a:lnTo>
                    <a:lnTo>
                      <a:pt x="342" y="750"/>
                    </a:lnTo>
                    <a:lnTo>
                      <a:pt x="348" y="750"/>
                    </a:lnTo>
                    <a:lnTo>
                      <a:pt x="348" y="744"/>
                    </a:lnTo>
                    <a:lnTo>
                      <a:pt x="354" y="744"/>
                    </a:lnTo>
                    <a:lnTo>
                      <a:pt x="360" y="744"/>
                    </a:lnTo>
                    <a:lnTo>
                      <a:pt x="360" y="750"/>
                    </a:lnTo>
                    <a:lnTo>
                      <a:pt x="366" y="750"/>
                    </a:lnTo>
                    <a:lnTo>
                      <a:pt x="366" y="744"/>
                    </a:lnTo>
                    <a:lnTo>
                      <a:pt x="366" y="738"/>
                    </a:lnTo>
                    <a:lnTo>
                      <a:pt x="372" y="744"/>
                    </a:lnTo>
                    <a:lnTo>
                      <a:pt x="378" y="744"/>
                    </a:lnTo>
                    <a:lnTo>
                      <a:pt x="384" y="750"/>
                    </a:lnTo>
                    <a:lnTo>
                      <a:pt x="444" y="774"/>
                    </a:lnTo>
                    <a:lnTo>
                      <a:pt x="450" y="774"/>
                    </a:lnTo>
                    <a:lnTo>
                      <a:pt x="456" y="768"/>
                    </a:lnTo>
                    <a:lnTo>
                      <a:pt x="462" y="768"/>
                    </a:lnTo>
                    <a:lnTo>
                      <a:pt x="462" y="762"/>
                    </a:lnTo>
                    <a:lnTo>
                      <a:pt x="468" y="762"/>
                    </a:lnTo>
                    <a:lnTo>
                      <a:pt x="474" y="756"/>
                    </a:lnTo>
                    <a:lnTo>
                      <a:pt x="480" y="750"/>
                    </a:lnTo>
                    <a:lnTo>
                      <a:pt x="516" y="756"/>
                    </a:lnTo>
                    <a:lnTo>
                      <a:pt x="522" y="756"/>
                    </a:lnTo>
                    <a:lnTo>
                      <a:pt x="522" y="762"/>
                    </a:lnTo>
                    <a:lnTo>
                      <a:pt x="522" y="768"/>
                    </a:lnTo>
                    <a:lnTo>
                      <a:pt x="522" y="774"/>
                    </a:lnTo>
                    <a:lnTo>
                      <a:pt x="528" y="780"/>
                    </a:lnTo>
                    <a:lnTo>
                      <a:pt x="540" y="780"/>
                    </a:lnTo>
                    <a:lnTo>
                      <a:pt x="540" y="804"/>
                    </a:lnTo>
                    <a:lnTo>
                      <a:pt x="540" y="810"/>
                    </a:lnTo>
                    <a:lnTo>
                      <a:pt x="546" y="810"/>
                    </a:lnTo>
                    <a:lnTo>
                      <a:pt x="552" y="810"/>
                    </a:lnTo>
                    <a:lnTo>
                      <a:pt x="558" y="810"/>
                    </a:lnTo>
                    <a:lnTo>
                      <a:pt x="564" y="810"/>
                    </a:lnTo>
                    <a:lnTo>
                      <a:pt x="570" y="810"/>
                    </a:lnTo>
                    <a:lnTo>
                      <a:pt x="576" y="810"/>
                    </a:lnTo>
                    <a:lnTo>
                      <a:pt x="576" y="816"/>
                    </a:lnTo>
                    <a:lnTo>
                      <a:pt x="588" y="816"/>
                    </a:lnTo>
                    <a:lnTo>
                      <a:pt x="594" y="816"/>
                    </a:lnTo>
                    <a:lnTo>
                      <a:pt x="600" y="822"/>
                    </a:lnTo>
                    <a:lnTo>
                      <a:pt x="606" y="816"/>
                    </a:lnTo>
                    <a:lnTo>
                      <a:pt x="612" y="816"/>
                    </a:lnTo>
                    <a:lnTo>
                      <a:pt x="612" y="810"/>
                    </a:lnTo>
                    <a:lnTo>
                      <a:pt x="624" y="810"/>
                    </a:lnTo>
                    <a:lnTo>
                      <a:pt x="624" y="804"/>
                    </a:lnTo>
                    <a:lnTo>
                      <a:pt x="630" y="798"/>
                    </a:lnTo>
                    <a:lnTo>
                      <a:pt x="636" y="798"/>
                    </a:lnTo>
                    <a:lnTo>
                      <a:pt x="636" y="804"/>
                    </a:lnTo>
                    <a:lnTo>
                      <a:pt x="642" y="804"/>
                    </a:lnTo>
                    <a:lnTo>
                      <a:pt x="648" y="804"/>
                    </a:lnTo>
                    <a:lnTo>
                      <a:pt x="654" y="804"/>
                    </a:lnTo>
                    <a:lnTo>
                      <a:pt x="660" y="804"/>
                    </a:lnTo>
                    <a:lnTo>
                      <a:pt x="678" y="798"/>
                    </a:lnTo>
                    <a:lnTo>
                      <a:pt x="714" y="786"/>
                    </a:lnTo>
                    <a:lnTo>
                      <a:pt x="714" y="792"/>
                    </a:lnTo>
                    <a:lnTo>
                      <a:pt x="714" y="798"/>
                    </a:lnTo>
                    <a:lnTo>
                      <a:pt x="714" y="804"/>
                    </a:lnTo>
                    <a:lnTo>
                      <a:pt x="720" y="804"/>
                    </a:lnTo>
                    <a:lnTo>
                      <a:pt x="720" y="810"/>
                    </a:lnTo>
                    <a:lnTo>
                      <a:pt x="720" y="816"/>
                    </a:lnTo>
                    <a:lnTo>
                      <a:pt x="726" y="822"/>
                    </a:lnTo>
                    <a:lnTo>
                      <a:pt x="732" y="828"/>
                    </a:lnTo>
                    <a:lnTo>
                      <a:pt x="732" y="834"/>
                    </a:lnTo>
                    <a:lnTo>
                      <a:pt x="732" y="846"/>
                    </a:lnTo>
                    <a:lnTo>
                      <a:pt x="732" y="858"/>
                    </a:lnTo>
                    <a:lnTo>
                      <a:pt x="738" y="858"/>
                    </a:lnTo>
                    <a:lnTo>
                      <a:pt x="732" y="864"/>
                    </a:lnTo>
                    <a:lnTo>
                      <a:pt x="732" y="870"/>
                    </a:lnTo>
                    <a:lnTo>
                      <a:pt x="726" y="870"/>
                    </a:lnTo>
                    <a:lnTo>
                      <a:pt x="726" y="876"/>
                    </a:lnTo>
                    <a:lnTo>
                      <a:pt x="720" y="882"/>
                    </a:lnTo>
                    <a:lnTo>
                      <a:pt x="714" y="876"/>
                    </a:lnTo>
                    <a:lnTo>
                      <a:pt x="708" y="870"/>
                    </a:lnTo>
                    <a:lnTo>
                      <a:pt x="702" y="870"/>
                    </a:lnTo>
                    <a:lnTo>
                      <a:pt x="690" y="882"/>
                    </a:lnTo>
                    <a:lnTo>
                      <a:pt x="690" y="912"/>
                    </a:lnTo>
                    <a:lnTo>
                      <a:pt x="696" y="936"/>
                    </a:lnTo>
                    <a:lnTo>
                      <a:pt x="702" y="936"/>
                    </a:lnTo>
                    <a:lnTo>
                      <a:pt x="702" y="930"/>
                    </a:lnTo>
                    <a:lnTo>
                      <a:pt x="708" y="930"/>
                    </a:lnTo>
                    <a:lnTo>
                      <a:pt x="708" y="924"/>
                    </a:lnTo>
                    <a:lnTo>
                      <a:pt x="708" y="918"/>
                    </a:lnTo>
                    <a:lnTo>
                      <a:pt x="714" y="918"/>
                    </a:lnTo>
                    <a:lnTo>
                      <a:pt x="720" y="954"/>
                    </a:lnTo>
                    <a:lnTo>
                      <a:pt x="726" y="966"/>
                    </a:lnTo>
                    <a:lnTo>
                      <a:pt x="744" y="966"/>
                    </a:lnTo>
                    <a:lnTo>
                      <a:pt x="756" y="972"/>
                    </a:lnTo>
                    <a:lnTo>
                      <a:pt x="792" y="990"/>
                    </a:lnTo>
                    <a:lnTo>
                      <a:pt x="828" y="978"/>
                    </a:lnTo>
                    <a:lnTo>
                      <a:pt x="834" y="978"/>
                    </a:lnTo>
                    <a:lnTo>
                      <a:pt x="840" y="978"/>
                    </a:lnTo>
                    <a:lnTo>
                      <a:pt x="840" y="984"/>
                    </a:lnTo>
                    <a:lnTo>
                      <a:pt x="846" y="984"/>
                    </a:lnTo>
                    <a:lnTo>
                      <a:pt x="858" y="972"/>
                    </a:lnTo>
                    <a:lnTo>
                      <a:pt x="882" y="972"/>
                    </a:lnTo>
                    <a:lnTo>
                      <a:pt x="888" y="984"/>
                    </a:lnTo>
                    <a:lnTo>
                      <a:pt x="900" y="990"/>
                    </a:lnTo>
                    <a:lnTo>
                      <a:pt x="924" y="996"/>
                    </a:lnTo>
                    <a:lnTo>
                      <a:pt x="930" y="990"/>
                    </a:lnTo>
                    <a:lnTo>
                      <a:pt x="930" y="984"/>
                    </a:lnTo>
                    <a:lnTo>
                      <a:pt x="924" y="978"/>
                    </a:lnTo>
                    <a:lnTo>
                      <a:pt x="906" y="972"/>
                    </a:lnTo>
                    <a:lnTo>
                      <a:pt x="900" y="966"/>
                    </a:lnTo>
                    <a:lnTo>
                      <a:pt x="900" y="960"/>
                    </a:lnTo>
                    <a:lnTo>
                      <a:pt x="900" y="954"/>
                    </a:lnTo>
                    <a:lnTo>
                      <a:pt x="900" y="948"/>
                    </a:lnTo>
                    <a:lnTo>
                      <a:pt x="912" y="936"/>
                    </a:lnTo>
                    <a:lnTo>
                      <a:pt x="912" y="924"/>
                    </a:lnTo>
                    <a:lnTo>
                      <a:pt x="918" y="924"/>
                    </a:lnTo>
                    <a:lnTo>
                      <a:pt x="918" y="918"/>
                    </a:lnTo>
                    <a:lnTo>
                      <a:pt x="936" y="906"/>
                    </a:lnTo>
                    <a:lnTo>
                      <a:pt x="942" y="906"/>
                    </a:lnTo>
                    <a:lnTo>
                      <a:pt x="948" y="906"/>
                    </a:lnTo>
                    <a:lnTo>
                      <a:pt x="954" y="906"/>
                    </a:lnTo>
                    <a:lnTo>
                      <a:pt x="960" y="906"/>
                    </a:lnTo>
                    <a:lnTo>
                      <a:pt x="966" y="912"/>
                    </a:lnTo>
                    <a:lnTo>
                      <a:pt x="972" y="906"/>
                    </a:lnTo>
                    <a:lnTo>
                      <a:pt x="978" y="906"/>
                    </a:lnTo>
                    <a:lnTo>
                      <a:pt x="984" y="900"/>
                    </a:lnTo>
                    <a:lnTo>
                      <a:pt x="984" y="894"/>
                    </a:lnTo>
                    <a:lnTo>
                      <a:pt x="990" y="894"/>
                    </a:lnTo>
                    <a:lnTo>
                      <a:pt x="996" y="888"/>
                    </a:lnTo>
                    <a:lnTo>
                      <a:pt x="1002" y="888"/>
                    </a:lnTo>
                    <a:lnTo>
                      <a:pt x="1008" y="882"/>
                    </a:lnTo>
                    <a:lnTo>
                      <a:pt x="1014" y="882"/>
                    </a:lnTo>
                    <a:lnTo>
                      <a:pt x="1020" y="882"/>
                    </a:lnTo>
                    <a:lnTo>
                      <a:pt x="1020" y="888"/>
                    </a:lnTo>
                    <a:lnTo>
                      <a:pt x="1026" y="882"/>
                    </a:lnTo>
                    <a:lnTo>
                      <a:pt x="1026" y="876"/>
                    </a:lnTo>
                    <a:lnTo>
                      <a:pt x="1026" y="870"/>
                    </a:lnTo>
                    <a:lnTo>
                      <a:pt x="1032" y="864"/>
                    </a:lnTo>
                    <a:lnTo>
                      <a:pt x="1038" y="858"/>
                    </a:lnTo>
                    <a:lnTo>
                      <a:pt x="1038" y="852"/>
                    </a:lnTo>
                    <a:lnTo>
                      <a:pt x="1044" y="852"/>
                    </a:lnTo>
                    <a:lnTo>
                      <a:pt x="1038" y="846"/>
                    </a:lnTo>
                    <a:lnTo>
                      <a:pt x="1038" y="840"/>
                    </a:lnTo>
                    <a:lnTo>
                      <a:pt x="1032" y="840"/>
                    </a:lnTo>
                    <a:lnTo>
                      <a:pt x="1026" y="840"/>
                    </a:lnTo>
                    <a:lnTo>
                      <a:pt x="1020" y="840"/>
                    </a:lnTo>
                    <a:lnTo>
                      <a:pt x="1014" y="846"/>
                    </a:lnTo>
                    <a:lnTo>
                      <a:pt x="1008" y="846"/>
                    </a:lnTo>
                    <a:lnTo>
                      <a:pt x="1002" y="840"/>
                    </a:lnTo>
                    <a:lnTo>
                      <a:pt x="996" y="840"/>
                    </a:lnTo>
                    <a:lnTo>
                      <a:pt x="990" y="834"/>
                    </a:lnTo>
                    <a:lnTo>
                      <a:pt x="984" y="834"/>
                    </a:lnTo>
                    <a:lnTo>
                      <a:pt x="978" y="834"/>
                    </a:lnTo>
                    <a:lnTo>
                      <a:pt x="972" y="834"/>
                    </a:lnTo>
                    <a:lnTo>
                      <a:pt x="966" y="834"/>
                    </a:lnTo>
                    <a:lnTo>
                      <a:pt x="966" y="828"/>
                    </a:lnTo>
                    <a:lnTo>
                      <a:pt x="960" y="828"/>
                    </a:lnTo>
                    <a:lnTo>
                      <a:pt x="954" y="828"/>
                    </a:lnTo>
                    <a:lnTo>
                      <a:pt x="942" y="828"/>
                    </a:lnTo>
                    <a:lnTo>
                      <a:pt x="936" y="828"/>
                    </a:lnTo>
                    <a:lnTo>
                      <a:pt x="930" y="828"/>
                    </a:lnTo>
                    <a:lnTo>
                      <a:pt x="918" y="828"/>
                    </a:lnTo>
                    <a:lnTo>
                      <a:pt x="918" y="822"/>
                    </a:lnTo>
                    <a:lnTo>
                      <a:pt x="912" y="828"/>
                    </a:lnTo>
                    <a:lnTo>
                      <a:pt x="912" y="822"/>
                    </a:lnTo>
                    <a:lnTo>
                      <a:pt x="906" y="816"/>
                    </a:lnTo>
                    <a:lnTo>
                      <a:pt x="900" y="816"/>
                    </a:lnTo>
                    <a:lnTo>
                      <a:pt x="894" y="816"/>
                    </a:lnTo>
                    <a:lnTo>
                      <a:pt x="888" y="816"/>
                    </a:lnTo>
                    <a:lnTo>
                      <a:pt x="882" y="816"/>
                    </a:lnTo>
                    <a:lnTo>
                      <a:pt x="882" y="810"/>
                    </a:lnTo>
                    <a:lnTo>
                      <a:pt x="876" y="804"/>
                    </a:lnTo>
                    <a:lnTo>
                      <a:pt x="870" y="804"/>
                    </a:lnTo>
                    <a:lnTo>
                      <a:pt x="864" y="798"/>
                    </a:lnTo>
                    <a:lnTo>
                      <a:pt x="858" y="798"/>
                    </a:lnTo>
                    <a:lnTo>
                      <a:pt x="858" y="804"/>
                    </a:lnTo>
                    <a:lnTo>
                      <a:pt x="852" y="804"/>
                    </a:lnTo>
                    <a:lnTo>
                      <a:pt x="846" y="804"/>
                    </a:lnTo>
                    <a:lnTo>
                      <a:pt x="846" y="798"/>
                    </a:lnTo>
                    <a:lnTo>
                      <a:pt x="840" y="804"/>
                    </a:lnTo>
                    <a:lnTo>
                      <a:pt x="834" y="804"/>
                    </a:lnTo>
                    <a:lnTo>
                      <a:pt x="828" y="804"/>
                    </a:lnTo>
                    <a:lnTo>
                      <a:pt x="828" y="810"/>
                    </a:lnTo>
                    <a:lnTo>
                      <a:pt x="822" y="810"/>
                    </a:lnTo>
                    <a:lnTo>
                      <a:pt x="810" y="804"/>
                    </a:lnTo>
                    <a:lnTo>
                      <a:pt x="810" y="798"/>
                    </a:lnTo>
                    <a:lnTo>
                      <a:pt x="780" y="798"/>
                    </a:lnTo>
                    <a:lnTo>
                      <a:pt x="756" y="774"/>
                    </a:lnTo>
                    <a:lnTo>
                      <a:pt x="750" y="768"/>
                    </a:lnTo>
                    <a:lnTo>
                      <a:pt x="750" y="744"/>
                    </a:lnTo>
                    <a:lnTo>
                      <a:pt x="732" y="738"/>
                    </a:lnTo>
                    <a:lnTo>
                      <a:pt x="732" y="720"/>
                    </a:lnTo>
                    <a:lnTo>
                      <a:pt x="714" y="690"/>
                    </a:lnTo>
                    <a:lnTo>
                      <a:pt x="702" y="684"/>
                    </a:lnTo>
                    <a:lnTo>
                      <a:pt x="696" y="684"/>
                    </a:lnTo>
                    <a:lnTo>
                      <a:pt x="696" y="666"/>
                    </a:lnTo>
                    <a:lnTo>
                      <a:pt x="690" y="666"/>
                    </a:lnTo>
                    <a:lnTo>
                      <a:pt x="678" y="672"/>
                    </a:lnTo>
                    <a:lnTo>
                      <a:pt x="678" y="654"/>
                    </a:lnTo>
                    <a:lnTo>
                      <a:pt x="684" y="630"/>
                    </a:lnTo>
                    <a:lnTo>
                      <a:pt x="690" y="618"/>
                    </a:lnTo>
                    <a:lnTo>
                      <a:pt x="696" y="612"/>
                    </a:lnTo>
                    <a:lnTo>
                      <a:pt x="696" y="588"/>
                    </a:lnTo>
                    <a:lnTo>
                      <a:pt x="690" y="576"/>
                    </a:lnTo>
                    <a:lnTo>
                      <a:pt x="696" y="552"/>
                    </a:lnTo>
                    <a:lnTo>
                      <a:pt x="684" y="522"/>
                    </a:lnTo>
                    <a:lnTo>
                      <a:pt x="672" y="504"/>
                    </a:lnTo>
                    <a:lnTo>
                      <a:pt x="654" y="504"/>
                    </a:lnTo>
                    <a:lnTo>
                      <a:pt x="642" y="504"/>
                    </a:lnTo>
                    <a:lnTo>
                      <a:pt x="624" y="510"/>
                    </a:lnTo>
                    <a:lnTo>
                      <a:pt x="612" y="516"/>
                    </a:lnTo>
                    <a:lnTo>
                      <a:pt x="594" y="516"/>
                    </a:lnTo>
                    <a:lnTo>
                      <a:pt x="588" y="516"/>
                    </a:lnTo>
                    <a:lnTo>
                      <a:pt x="588" y="522"/>
                    </a:lnTo>
                    <a:lnTo>
                      <a:pt x="582" y="516"/>
                    </a:lnTo>
                    <a:lnTo>
                      <a:pt x="588" y="510"/>
                    </a:lnTo>
                    <a:lnTo>
                      <a:pt x="582" y="510"/>
                    </a:lnTo>
                    <a:lnTo>
                      <a:pt x="582" y="504"/>
                    </a:lnTo>
                    <a:lnTo>
                      <a:pt x="576" y="498"/>
                    </a:lnTo>
                    <a:lnTo>
                      <a:pt x="570" y="498"/>
                    </a:lnTo>
                    <a:lnTo>
                      <a:pt x="570" y="492"/>
                    </a:lnTo>
                    <a:lnTo>
                      <a:pt x="564" y="492"/>
                    </a:lnTo>
                    <a:lnTo>
                      <a:pt x="570" y="486"/>
                    </a:lnTo>
                    <a:lnTo>
                      <a:pt x="564" y="486"/>
                    </a:lnTo>
                    <a:lnTo>
                      <a:pt x="564" y="480"/>
                    </a:lnTo>
                    <a:lnTo>
                      <a:pt x="564" y="474"/>
                    </a:lnTo>
                    <a:lnTo>
                      <a:pt x="558" y="468"/>
                    </a:lnTo>
                    <a:lnTo>
                      <a:pt x="564" y="468"/>
                    </a:lnTo>
                    <a:lnTo>
                      <a:pt x="564" y="462"/>
                    </a:lnTo>
                    <a:lnTo>
                      <a:pt x="570" y="462"/>
                    </a:lnTo>
                    <a:lnTo>
                      <a:pt x="570" y="456"/>
                    </a:lnTo>
                    <a:lnTo>
                      <a:pt x="570" y="450"/>
                    </a:lnTo>
                    <a:lnTo>
                      <a:pt x="576" y="450"/>
                    </a:lnTo>
                    <a:lnTo>
                      <a:pt x="576" y="444"/>
                    </a:lnTo>
                    <a:lnTo>
                      <a:pt x="582" y="438"/>
                    </a:lnTo>
                    <a:lnTo>
                      <a:pt x="588" y="438"/>
                    </a:lnTo>
                    <a:lnTo>
                      <a:pt x="588" y="444"/>
                    </a:lnTo>
                    <a:lnTo>
                      <a:pt x="594" y="438"/>
                    </a:lnTo>
                    <a:lnTo>
                      <a:pt x="594" y="432"/>
                    </a:lnTo>
                    <a:lnTo>
                      <a:pt x="600" y="432"/>
                    </a:lnTo>
                    <a:lnTo>
                      <a:pt x="600" y="426"/>
                    </a:lnTo>
                    <a:lnTo>
                      <a:pt x="600" y="420"/>
                    </a:lnTo>
                    <a:lnTo>
                      <a:pt x="606" y="420"/>
                    </a:lnTo>
                    <a:lnTo>
                      <a:pt x="600" y="420"/>
                    </a:lnTo>
                    <a:lnTo>
                      <a:pt x="600" y="414"/>
                    </a:lnTo>
                    <a:lnTo>
                      <a:pt x="606" y="408"/>
                    </a:lnTo>
                    <a:lnTo>
                      <a:pt x="612" y="408"/>
                    </a:lnTo>
                    <a:lnTo>
                      <a:pt x="612" y="414"/>
                    </a:lnTo>
                    <a:lnTo>
                      <a:pt x="618" y="414"/>
                    </a:lnTo>
                    <a:lnTo>
                      <a:pt x="624" y="414"/>
                    </a:lnTo>
                    <a:lnTo>
                      <a:pt x="630" y="414"/>
                    </a:lnTo>
                    <a:lnTo>
                      <a:pt x="636" y="414"/>
                    </a:lnTo>
                    <a:lnTo>
                      <a:pt x="642" y="408"/>
                    </a:lnTo>
                    <a:lnTo>
                      <a:pt x="648" y="408"/>
                    </a:lnTo>
                    <a:lnTo>
                      <a:pt x="660" y="408"/>
                    </a:lnTo>
                    <a:lnTo>
                      <a:pt x="666" y="402"/>
                    </a:lnTo>
                    <a:lnTo>
                      <a:pt x="672" y="402"/>
                    </a:lnTo>
                    <a:lnTo>
                      <a:pt x="684" y="396"/>
                    </a:lnTo>
                    <a:lnTo>
                      <a:pt x="690" y="396"/>
                    </a:lnTo>
                    <a:lnTo>
                      <a:pt x="696" y="396"/>
                    </a:lnTo>
                    <a:lnTo>
                      <a:pt x="702" y="396"/>
                    </a:lnTo>
                    <a:lnTo>
                      <a:pt x="708" y="396"/>
                    </a:lnTo>
                    <a:lnTo>
                      <a:pt x="714" y="390"/>
                    </a:lnTo>
                    <a:lnTo>
                      <a:pt x="714" y="384"/>
                    </a:lnTo>
                    <a:lnTo>
                      <a:pt x="720" y="384"/>
                    </a:lnTo>
                    <a:lnTo>
                      <a:pt x="726" y="384"/>
                    </a:lnTo>
                    <a:lnTo>
                      <a:pt x="732" y="384"/>
                    </a:lnTo>
                    <a:lnTo>
                      <a:pt x="738" y="378"/>
                    </a:lnTo>
                    <a:lnTo>
                      <a:pt x="744" y="378"/>
                    </a:lnTo>
                    <a:lnTo>
                      <a:pt x="750" y="372"/>
                    </a:lnTo>
                    <a:lnTo>
                      <a:pt x="756" y="372"/>
                    </a:lnTo>
                    <a:lnTo>
                      <a:pt x="762" y="366"/>
                    </a:lnTo>
                    <a:lnTo>
                      <a:pt x="768" y="366"/>
                    </a:lnTo>
                    <a:lnTo>
                      <a:pt x="774" y="366"/>
                    </a:lnTo>
                    <a:lnTo>
                      <a:pt x="774" y="360"/>
                    </a:lnTo>
                    <a:lnTo>
                      <a:pt x="780" y="366"/>
                    </a:lnTo>
                    <a:lnTo>
                      <a:pt x="786" y="366"/>
                    </a:lnTo>
                    <a:lnTo>
                      <a:pt x="786" y="360"/>
                    </a:lnTo>
                    <a:lnTo>
                      <a:pt x="792" y="354"/>
                    </a:lnTo>
                    <a:lnTo>
                      <a:pt x="786" y="354"/>
                    </a:lnTo>
                    <a:lnTo>
                      <a:pt x="792" y="348"/>
                    </a:lnTo>
                    <a:lnTo>
                      <a:pt x="798" y="348"/>
                    </a:lnTo>
                    <a:lnTo>
                      <a:pt x="804" y="348"/>
                    </a:lnTo>
                    <a:lnTo>
                      <a:pt x="810" y="342"/>
                    </a:lnTo>
                    <a:lnTo>
                      <a:pt x="816" y="342"/>
                    </a:lnTo>
                    <a:lnTo>
                      <a:pt x="822" y="342"/>
                    </a:lnTo>
                    <a:lnTo>
                      <a:pt x="822" y="336"/>
                    </a:lnTo>
                    <a:lnTo>
                      <a:pt x="828" y="336"/>
                    </a:lnTo>
                    <a:lnTo>
                      <a:pt x="834" y="336"/>
                    </a:lnTo>
                    <a:lnTo>
                      <a:pt x="840" y="336"/>
                    </a:lnTo>
                    <a:lnTo>
                      <a:pt x="846" y="330"/>
                    </a:lnTo>
                    <a:lnTo>
                      <a:pt x="852" y="330"/>
                    </a:lnTo>
                    <a:lnTo>
                      <a:pt x="858" y="330"/>
                    </a:lnTo>
                    <a:lnTo>
                      <a:pt x="864" y="324"/>
                    </a:lnTo>
                    <a:lnTo>
                      <a:pt x="864" y="318"/>
                    </a:lnTo>
                    <a:lnTo>
                      <a:pt x="870" y="318"/>
                    </a:lnTo>
                    <a:lnTo>
                      <a:pt x="870" y="312"/>
                    </a:lnTo>
                    <a:lnTo>
                      <a:pt x="876" y="312"/>
                    </a:lnTo>
                    <a:lnTo>
                      <a:pt x="882" y="312"/>
                    </a:lnTo>
                    <a:lnTo>
                      <a:pt x="882" y="318"/>
                    </a:lnTo>
                    <a:lnTo>
                      <a:pt x="888" y="312"/>
                    </a:lnTo>
                    <a:lnTo>
                      <a:pt x="894" y="306"/>
                    </a:lnTo>
                    <a:lnTo>
                      <a:pt x="900" y="306"/>
                    </a:lnTo>
                    <a:lnTo>
                      <a:pt x="906" y="306"/>
                    </a:lnTo>
                    <a:lnTo>
                      <a:pt x="912" y="300"/>
                    </a:lnTo>
                    <a:lnTo>
                      <a:pt x="906" y="294"/>
                    </a:lnTo>
                    <a:lnTo>
                      <a:pt x="912" y="276"/>
                    </a:lnTo>
                    <a:lnTo>
                      <a:pt x="912" y="252"/>
                    </a:lnTo>
                    <a:lnTo>
                      <a:pt x="906" y="234"/>
                    </a:lnTo>
                    <a:lnTo>
                      <a:pt x="912" y="228"/>
                    </a:lnTo>
                    <a:lnTo>
                      <a:pt x="912" y="216"/>
                    </a:lnTo>
                    <a:lnTo>
                      <a:pt x="918" y="192"/>
                    </a:lnTo>
                    <a:lnTo>
                      <a:pt x="918" y="186"/>
                    </a:lnTo>
                    <a:lnTo>
                      <a:pt x="924" y="192"/>
                    </a:lnTo>
                    <a:lnTo>
                      <a:pt x="930" y="192"/>
                    </a:lnTo>
                    <a:lnTo>
                      <a:pt x="930" y="186"/>
                    </a:lnTo>
                    <a:lnTo>
                      <a:pt x="936" y="186"/>
                    </a:lnTo>
                    <a:lnTo>
                      <a:pt x="930" y="180"/>
                    </a:lnTo>
                    <a:lnTo>
                      <a:pt x="930" y="174"/>
                    </a:lnTo>
                    <a:lnTo>
                      <a:pt x="936" y="156"/>
                    </a:lnTo>
                    <a:lnTo>
                      <a:pt x="930" y="156"/>
                    </a:lnTo>
                    <a:lnTo>
                      <a:pt x="924" y="150"/>
                    </a:lnTo>
                    <a:lnTo>
                      <a:pt x="942" y="78"/>
                    </a:lnTo>
                    <a:lnTo>
                      <a:pt x="948" y="78"/>
                    </a:lnTo>
                    <a:lnTo>
                      <a:pt x="954" y="66"/>
                    </a:lnTo>
                    <a:lnTo>
                      <a:pt x="954" y="72"/>
                    </a:lnTo>
                    <a:lnTo>
                      <a:pt x="954" y="66"/>
                    </a:lnTo>
                    <a:lnTo>
                      <a:pt x="960" y="66"/>
                    </a:lnTo>
                    <a:lnTo>
                      <a:pt x="966" y="66"/>
                    </a:lnTo>
                    <a:lnTo>
                      <a:pt x="972" y="66"/>
                    </a:lnTo>
                    <a:lnTo>
                      <a:pt x="972" y="60"/>
                    </a:lnTo>
                    <a:lnTo>
                      <a:pt x="978" y="54"/>
                    </a:lnTo>
                    <a:lnTo>
                      <a:pt x="984" y="54"/>
                    </a:lnTo>
                    <a:lnTo>
                      <a:pt x="990" y="54"/>
                    </a:lnTo>
                    <a:lnTo>
                      <a:pt x="996" y="48"/>
                    </a:lnTo>
                    <a:lnTo>
                      <a:pt x="1002" y="48"/>
                    </a:lnTo>
                    <a:lnTo>
                      <a:pt x="1032" y="48"/>
                    </a:lnTo>
                    <a:lnTo>
                      <a:pt x="1062" y="48"/>
                    </a:lnTo>
                    <a:lnTo>
                      <a:pt x="1068" y="78"/>
                    </a:lnTo>
                    <a:lnTo>
                      <a:pt x="1086" y="78"/>
                    </a:lnTo>
                    <a:lnTo>
                      <a:pt x="1092" y="66"/>
                    </a:lnTo>
                    <a:lnTo>
                      <a:pt x="1092" y="60"/>
                    </a:lnTo>
                    <a:lnTo>
                      <a:pt x="1092" y="54"/>
                    </a:lnTo>
                    <a:lnTo>
                      <a:pt x="1092" y="48"/>
                    </a:lnTo>
                    <a:lnTo>
                      <a:pt x="1098" y="48"/>
                    </a:lnTo>
                    <a:lnTo>
                      <a:pt x="1104" y="48"/>
                    </a:lnTo>
                    <a:lnTo>
                      <a:pt x="1110" y="48"/>
                    </a:lnTo>
                    <a:lnTo>
                      <a:pt x="1110" y="42"/>
                    </a:lnTo>
                    <a:lnTo>
                      <a:pt x="1110" y="36"/>
                    </a:lnTo>
                    <a:lnTo>
                      <a:pt x="1116" y="36"/>
                    </a:lnTo>
                    <a:lnTo>
                      <a:pt x="1116" y="30"/>
                    </a:lnTo>
                    <a:lnTo>
                      <a:pt x="1122" y="30"/>
                    </a:lnTo>
                    <a:lnTo>
                      <a:pt x="1128" y="30"/>
                    </a:lnTo>
                    <a:lnTo>
                      <a:pt x="1134" y="30"/>
                    </a:lnTo>
                    <a:lnTo>
                      <a:pt x="1140" y="24"/>
                    </a:lnTo>
                    <a:lnTo>
                      <a:pt x="1152" y="18"/>
                    </a:lnTo>
                    <a:lnTo>
                      <a:pt x="1158" y="18"/>
                    </a:lnTo>
                    <a:lnTo>
                      <a:pt x="1152" y="12"/>
                    </a:lnTo>
                    <a:lnTo>
                      <a:pt x="1152" y="6"/>
                    </a:lnTo>
                    <a:lnTo>
                      <a:pt x="1158" y="6"/>
                    </a:lnTo>
                    <a:lnTo>
                      <a:pt x="1164" y="6"/>
                    </a:lnTo>
                    <a:lnTo>
                      <a:pt x="1164" y="12"/>
                    </a:lnTo>
                    <a:lnTo>
                      <a:pt x="1170" y="18"/>
                    </a:lnTo>
                    <a:lnTo>
                      <a:pt x="1170" y="12"/>
                    </a:lnTo>
                    <a:lnTo>
                      <a:pt x="1170" y="6"/>
                    </a:lnTo>
                    <a:lnTo>
                      <a:pt x="1176" y="6"/>
                    </a:lnTo>
                    <a:lnTo>
                      <a:pt x="1176" y="0"/>
                    </a:lnTo>
                    <a:lnTo>
                      <a:pt x="1182" y="6"/>
                    </a:lnTo>
                    <a:lnTo>
                      <a:pt x="1188" y="6"/>
                    </a:lnTo>
                    <a:lnTo>
                      <a:pt x="1188" y="0"/>
                    </a:lnTo>
                    <a:lnTo>
                      <a:pt x="1194" y="6"/>
                    </a:lnTo>
                    <a:lnTo>
                      <a:pt x="1200" y="12"/>
                    </a:lnTo>
                    <a:lnTo>
                      <a:pt x="1206" y="18"/>
                    </a:lnTo>
                    <a:lnTo>
                      <a:pt x="1212" y="18"/>
                    </a:lnTo>
                    <a:lnTo>
                      <a:pt x="1218" y="24"/>
                    </a:lnTo>
                    <a:lnTo>
                      <a:pt x="1236" y="36"/>
                    </a:lnTo>
                    <a:lnTo>
                      <a:pt x="1242" y="36"/>
                    </a:lnTo>
                    <a:lnTo>
                      <a:pt x="1248" y="42"/>
                    </a:lnTo>
                    <a:lnTo>
                      <a:pt x="1248" y="48"/>
                    </a:lnTo>
                    <a:lnTo>
                      <a:pt x="1260" y="48"/>
                    </a:lnTo>
                    <a:lnTo>
                      <a:pt x="1260" y="108"/>
                    </a:lnTo>
                    <a:lnTo>
                      <a:pt x="1266" y="168"/>
                    </a:lnTo>
                    <a:lnTo>
                      <a:pt x="1278" y="234"/>
                    </a:lnTo>
                    <a:lnTo>
                      <a:pt x="1284" y="240"/>
                    </a:lnTo>
                    <a:lnTo>
                      <a:pt x="1290" y="264"/>
                    </a:lnTo>
                    <a:lnTo>
                      <a:pt x="1296" y="288"/>
                    </a:lnTo>
                    <a:lnTo>
                      <a:pt x="1296" y="300"/>
                    </a:lnTo>
                    <a:lnTo>
                      <a:pt x="1296" y="312"/>
                    </a:lnTo>
                    <a:lnTo>
                      <a:pt x="1296" y="324"/>
                    </a:lnTo>
                    <a:lnTo>
                      <a:pt x="1296" y="354"/>
                    </a:lnTo>
                    <a:lnTo>
                      <a:pt x="1302" y="366"/>
                    </a:lnTo>
                    <a:lnTo>
                      <a:pt x="1308" y="372"/>
                    </a:lnTo>
                    <a:lnTo>
                      <a:pt x="1308" y="384"/>
                    </a:lnTo>
                    <a:lnTo>
                      <a:pt x="1314" y="390"/>
                    </a:lnTo>
                    <a:lnTo>
                      <a:pt x="1308" y="408"/>
                    </a:lnTo>
                    <a:lnTo>
                      <a:pt x="1314" y="408"/>
                    </a:lnTo>
                    <a:lnTo>
                      <a:pt x="1314" y="414"/>
                    </a:lnTo>
                    <a:lnTo>
                      <a:pt x="1308" y="420"/>
                    </a:lnTo>
                    <a:lnTo>
                      <a:pt x="1308" y="432"/>
                    </a:lnTo>
                    <a:lnTo>
                      <a:pt x="1320" y="432"/>
                    </a:lnTo>
                    <a:lnTo>
                      <a:pt x="1320" y="444"/>
                    </a:lnTo>
                    <a:lnTo>
                      <a:pt x="1332" y="444"/>
                    </a:lnTo>
                    <a:lnTo>
                      <a:pt x="1338" y="450"/>
                    </a:lnTo>
                    <a:lnTo>
                      <a:pt x="1344" y="456"/>
                    </a:lnTo>
                    <a:lnTo>
                      <a:pt x="1344" y="462"/>
                    </a:lnTo>
                    <a:lnTo>
                      <a:pt x="1344" y="474"/>
                    </a:lnTo>
                    <a:lnTo>
                      <a:pt x="1350" y="474"/>
                    </a:lnTo>
                    <a:lnTo>
                      <a:pt x="1368" y="504"/>
                    </a:lnTo>
                    <a:lnTo>
                      <a:pt x="1374" y="534"/>
                    </a:lnTo>
                    <a:lnTo>
                      <a:pt x="1380" y="558"/>
                    </a:lnTo>
                    <a:lnTo>
                      <a:pt x="1386" y="576"/>
                    </a:lnTo>
                    <a:lnTo>
                      <a:pt x="1386" y="600"/>
                    </a:lnTo>
                    <a:lnTo>
                      <a:pt x="1386" y="624"/>
                    </a:lnTo>
                    <a:lnTo>
                      <a:pt x="1386" y="648"/>
                    </a:lnTo>
                    <a:lnTo>
                      <a:pt x="1386" y="684"/>
                    </a:lnTo>
                    <a:lnTo>
                      <a:pt x="1380" y="684"/>
                    </a:lnTo>
                    <a:lnTo>
                      <a:pt x="1374" y="696"/>
                    </a:lnTo>
                    <a:lnTo>
                      <a:pt x="1368" y="702"/>
                    </a:lnTo>
                    <a:lnTo>
                      <a:pt x="1362" y="708"/>
                    </a:lnTo>
                    <a:lnTo>
                      <a:pt x="1356" y="714"/>
                    </a:lnTo>
                    <a:lnTo>
                      <a:pt x="1350" y="720"/>
                    </a:lnTo>
                    <a:lnTo>
                      <a:pt x="1338" y="720"/>
                    </a:lnTo>
                    <a:lnTo>
                      <a:pt x="1338" y="738"/>
                    </a:lnTo>
                    <a:lnTo>
                      <a:pt x="1362" y="750"/>
                    </a:lnTo>
                    <a:lnTo>
                      <a:pt x="1362" y="756"/>
                    </a:lnTo>
                    <a:lnTo>
                      <a:pt x="1374" y="756"/>
                    </a:lnTo>
                    <a:lnTo>
                      <a:pt x="1410" y="774"/>
                    </a:lnTo>
                    <a:lnTo>
                      <a:pt x="1446" y="774"/>
                    </a:lnTo>
                    <a:lnTo>
                      <a:pt x="1482" y="768"/>
                    </a:lnTo>
                    <a:lnTo>
                      <a:pt x="1500" y="774"/>
                    </a:lnTo>
                    <a:lnTo>
                      <a:pt x="1512" y="780"/>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36" name="Freeform 12"/>
              <p:cNvSpPr>
                <a:spLocks/>
              </p:cNvSpPr>
              <p:nvPr/>
            </p:nvSpPr>
            <p:spPr bwMode="gray">
              <a:xfrm>
                <a:off x="3348" y="1603"/>
                <a:ext cx="372" cy="502"/>
              </a:xfrm>
              <a:custGeom>
                <a:avLst/>
                <a:gdLst>
                  <a:gd name="T0" fmla="*/ 47 w 840"/>
                  <a:gd name="T1" fmla="*/ 98 h 1134"/>
                  <a:gd name="T2" fmla="*/ 41 w 840"/>
                  <a:gd name="T3" fmla="*/ 98 h 1134"/>
                  <a:gd name="T4" fmla="*/ 37 w 840"/>
                  <a:gd name="T5" fmla="*/ 98 h 1134"/>
                  <a:gd name="T6" fmla="*/ 29 w 840"/>
                  <a:gd name="T7" fmla="*/ 97 h 1134"/>
                  <a:gd name="T8" fmla="*/ 27 w 840"/>
                  <a:gd name="T9" fmla="*/ 94 h 1134"/>
                  <a:gd name="T10" fmla="*/ 26 w 840"/>
                  <a:gd name="T11" fmla="*/ 93 h 1134"/>
                  <a:gd name="T12" fmla="*/ 26 w 840"/>
                  <a:gd name="T13" fmla="*/ 83 h 1134"/>
                  <a:gd name="T14" fmla="*/ 26 w 840"/>
                  <a:gd name="T15" fmla="*/ 81 h 1134"/>
                  <a:gd name="T16" fmla="*/ 23 w 840"/>
                  <a:gd name="T17" fmla="*/ 77 h 1134"/>
                  <a:gd name="T18" fmla="*/ 19 w 840"/>
                  <a:gd name="T19" fmla="*/ 75 h 1134"/>
                  <a:gd name="T20" fmla="*/ 16 w 840"/>
                  <a:gd name="T21" fmla="*/ 72 h 1134"/>
                  <a:gd name="T22" fmla="*/ 13 w 840"/>
                  <a:gd name="T23" fmla="*/ 70 h 1134"/>
                  <a:gd name="T24" fmla="*/ 17 w 840"/>
                  <a:gd name="T25" fmla="*/ 67 h 1134"/>
                  <a:gd name="T26" fmla="*/ 19 w 840"/>
                  <a:gd name="T27" fmla="*/ 63 h 1134"/>
                  <a:gd name="T28" fmla="*/ 20 w 840"/>
                  <a:gd name="T29" fmla="*/ 59 h 1134"/>
                  <a:gd name="T30" fmla="*/ 19 w 840"/>
                  <a:gd name="T31" fmla="*/ 55 h 1134"/>
                  <a:gd name="T32" fmla="*/ 17 w 840"/>
                  <a:gd name="T33" fmla="*/ 47 h 1134"/>
                  <a:gd name="T34" fmla="*/ 8 w 840"/>
                  <a:gd name="T35" fmla="*/ 45 h 1134"/>
                  <a:gd name="T36" fmla="*/ 4 w 840"/>
                  <a:gd name="T37" fmla="*/ 39 h 1134"/>
                  <a:gd name="T38" fmla="*/ 2 w 840"/>
                  <a:gd name="T39" fmla="*/ 35 h 1134"/>
                  <a:gd name="T40" fmla="*/ 0 w 840"/>
                  <a:gd name="T41" fmla="*/ 31 h 1134"/>
                  <a:gd name="T42" fmla="*/ 2 w 840"/>
                  <a:gd name="T43" fmla="*/ 27 h 1134"/>
                  <a:gd name="T44" fmla="*/ 5 w 840"/>
                  <a:gd name="T45" fmla="*/ 24 h 1134"/>
                  <a:gd name="T46" fmla="*/ 10 w 840"/>
                  <a:gd name="T47" fmla="*/ 26 h 1134"/>
                  <a:gd name="T48" fmla="*/ 7 w 840"/>
                  <a:gd name="T49" fmla="*/ 20 h 1134"/>
                  <a:gd name="T50" fmla="*/ 12 w 840"/>
                  <a:gd name="T51" fmla="*/ 12 h 1134"/>
                  <a:gd name="T52" fmla="*/ 19 w 840"/>
                  <a:gd name="T53" fmla="*/ 10 h 1134"/>
                  <a:gd name="T54" fmla="*/ 20 w 840"/>
                  <a:gd name="T55" fmla="*/ 13 h 1134"/>
                  <a:gd name="T56" fmla="*/ 22 w 840"/>
                  <a:gd name="T57" fmla="*/ 11 h 1134"/>
                  <a:gd name="T58" fmla="*/ 25 w 840"/>
                  <a:gd name="T59" fmla="*/ 7 h 1134"/>
                  <a:gd name="T60" fmla="*/ 29 w 840"/>
                  <a:gd name="T61" fmla="*/ 2 h 1134"/>
                  <a:gd name="T62" fmla="*/ 33 w 840"/>
                  <a:gd name="T63" fmla="*/ 1 h 1134"/>
                  <a:gd name="T64" fmla="*/ 37 w 840"/>
                  <a:gd name="T65" fmla="*/ 2 h 1134"/>
                  <a:gd name="T66" fmla="*/ 39 w 840"/>
                  <a:gd name="T67" fmla="*/ 4 h 1134"/>
                  <a:gd name="T68" fmla="*/ 43 w 840"/>
                  <a:gd name="T69" fmla="*/ 5 h 1134"/>
                  <a:gd name="T70" fmla="*/ 46 w 840"/>
                  <a:gd name="T71" fmla="*/ 11 h 1134"/>
                  <a:gd name="T72" fmla="*/ 49 w 840"/>
                  <a:gd name="T73" fmla="*/ 12 h 1134"/>
                  <a:gd name="T74" fmla="*/ 52 w 840"/>
                  <a:gd name="T75" fmla="*/ 15 h 1134"/>
                  <a:gd name="T76" fmla="*/ 54 w 840"/>
                  <a:gd name="T77" fmla="*/ 18 h 1134"/>
                  <a:gd name="T78" fmla="*/ 55 w 840"/>
                  <a:gd name="T79" fmla="*/ 22 h 1134"/>
                  <a:gd name="T80" fmla="*/ 56 w 840"/>
                  <a:gd name="T81" fmla="*/ 26 h 1134"/>
                  <a:gd name="T82" fmla="*/ 55 w 840"/>
                  <a:gd name="T83" fmla="*/ 32 h 1134"/>
                  <a:gd name="T84" fmla="*/ 55 w 840"/>
                  <a:gd name="T85" fmla="*/ 36 h 1134"/>
                  <a:gd name="T86" fmla="*/ 54 w 840"/>
                  <a:gd name="T87" fmla="*/ 39 h 1134"/>
                  <a:gd name="T88" fmla="*/ 56 w 840"/>
                  <a:gd name="T89" fmla="*/ 39 h 1134"/>
                  <a:gd name="T90" fmla="*/ 58 w 840"/>
                  <a:gd name="T91" fmla="*/ 39 h 1134"/>
                  <a:gd name="T92" fmla="*/ 61 w 840"/>
                  <a:gd name="T93" fmla="*/ 39 h 1134"/>
                  <a:gd name="T94" fmla="*/ 60 w 840"/>
                  <a:gd name="T95" fmla="*/ 49 h 1134"/>
                  <a:gd name="T96" fmla="*/ 59 w 840"/>
                  <a:gd name="T97" fmla="*/ 53 h 1134"/>
                  <a:gd name="T98" fmla="*/ 59 w 840"/>
                  <a:gd name="T99" fmla="*/ 56 h 1134"/>
                  <a:gd name="T100" fmla="*/ 60 w 840"/>
                  <a:gd name="T101" fmla="*/ 59 h 1134"/>
                  <a:gd name="T102" fmla="*/ 64 w 840"/>
                  <a:gd name="T103" fmla="*/ 61 h 1134"/>
                  <a:gd name="T104" fmla="*/ 69 w 840"/>
                  <a:gd name="T105" fmla="*/ 63 h 1134"/>
                  <a:gd name="T106" fmla="*/ 72 w 840"/>
                  <a:gd name="T107" fmla="*/ 69 h 1134"/>
                  <a:gd name="T108" fmla="*/ 72 w 840"/>
                  <a:gd name="T109" fmla="*/ 73 h 1134"/>
                  <a:gd name="T110" fmla="*/ 72 w 840"/>
                  <a:gd name="T111" fmla="*/ 83 h 1134"/>
                  <a:gd name="T112" fmla="*/ 63 w 840"/>
                  <a:gd name="T113" fmla="*/ 88 h 1134"/>
                  <a:gd name="T114" fmla="*/ 52 w 840"/>
                  <a:gd name="T115" fmla="*/ 95 h 11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40"/>
                  <a:gd name="T175" fmla="*/ 0 h 1134"/>
                  <a:gd name="T176" fmla="*/ 840 w 840"/>
                  <a:gd name="T177" fmla="*/ 1134 h 113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40" h="1134">
                    <a:moveTo>
                      <a:pt x="564" y="1110"/>
                    </a:moveTo>
                    <a:lnTo>
                      <a:pt x="564" y="1104"/>
                    </a:lnTo>
                    <a:lnTo>
                      <a:pt x="558" y="1104"/>
                    </a:lnTo>
                    <a:lnTo>
                      <a:pt x="552" y="1110"/>
                    </a:lnTo>
                    <a:lnTo>
                      <a:pt x="546" y="1122"/>
                    </a:lnTo>
                    <a:lnTo>
                      <a:pt x="540" y="1128"/>
                    </a:lnTo>
                    <a:lnTo>
                      <a:pt x="528" y="1128"/>
                    </a:lnTo>
                    <a:lnTo>
                      <a:pt x="498" y="1128"/>
                    </a:lnTo>
                    <a:lnTo>
                      <a:pt x="492" y="1128"/>
                    </a:lnTo>
                    <a:lnTo>
                      <a:pt x="486" y="1128"/>
                    </a:lnTo>
                    <a:lnTo>
                      <a:pt x="480" y="1128"/>
                    </a:lnTo>
                    <a:lnTo>
                      <a:pt x="474" y="1134"/>
                    </a:lnTo>
                    <a:lnTo>
                      <a:pt x="468" y="1134"/>
                    </a:lnTo>
                    <a:lnTo>
                      <a:pt x="462" y="1134"/>
                    </a:lnTo>
                    <a:lnTo>
                      <a:pt x="456" y="1134"/>
                    </a:lnTo>
                    <a:lnTo>
                      <a:pt x="456" y="1128"/>
                    </a:lnTo>
                    <a:lnTo>
                      <a:pt x="450" y="1122"/>
                    </a:lnTo>
                    <a:lnTo>
                      <a:pt x="426" y="1128"/>
                    </a:lnTo>
                    <a:lnTo>
                      <a:pt x="414" y="1128"/>
                    </a:lnTo>
                    <a:lnTo>
                      <a:pt x="348" y="1134"/>
                    </a:lnTo>
                    <a:lnTo>
                      <a:pt x="348" y="1128"/>
                    </a:lnTo>
                    <a:lnTo>
                      <a:pt x="342" y="1128"/>
                    </a:lnTo>
                    <a:lnTo>
                      <a:pt x="336" y="1122"/>
                    </a:lnTo>
                    <a:lnTo>
                      <a:pt x="330" y="1122"/>
                    </a:lnTo>
                    <a:lnTo>
                      <a:pt x="324" y="1116"/>
                    </a:lnTo>
                    <a:lnTo>
                      <a:pt x="324" y="1110"/>
                    </a:lnTo>
                    <a:lnTo>
                      <a:pt x="318" y="1110"/>
                    </a:lnTo>
                    <a:lnTo>
                      <a:pt x="318" y="1104"/>
                    </a:lnTo>
                    <a:lnTo>
                      <a:pt x="312" y="1092"/>
                    </a:lnTo>
                    <a:lnTo>
                      <a:pt x="306" y="1086"/>
                    </a:lnTo>
                    <a:lnTo>
                      <a:pt x="306" y="1080"/>
                    </a:lnTo>
                    <a:lnTo>
                      <a:pt x="312" y="1074"/>
                    </a:lnTo>
                    <a:lnTo>
                      <a:pt x="306" y="1068"/>
                    </a:lnTo>
                    <a:lnTo>
                      <a:pt x="300" y="1074"/>
                    </a:lnTo>
                    <a:lnTo>
                      <a:pt x="300" y="1068"/>
                    </a:lnTo>
                    <a:lnTo>
                      <a:pt x="294" y="1068"/>
                    </a:lnTo>
                    <a:lnTo>
                      <a:pt x="294" y="1056"/>
                    </a:lnTo>
                    <a:lnTo>
                      <a:pt x="294" y="1026"/>
                    </a:lnTo>
                    <a:lnTo>
                      <a:pt x="294" y="1020"/>
                    </a:lnTo>
                    <a:lnTo>
                      <a:pt x="294" y="1008"/>
                    </a:lnTo>
                    <a:lnTo>
                      <a:pt x="294" y="966"/>
                    </a:lnTo>
                    <a:lnTo>
                      <a:pt x="294" y="960"/>
                    </a:lnTo>
                    <a:lnTo>
                      <a:pt x="294" y="954"/>
                    </a:lnTo>
                    <a:lnTo>
                      <a:pt x="294" y="948"/>
                    </a:lnTo>
                    <a:lnTo>
                      <a:pt x="294" y="942"/>
                    </a:lnTo>
                    <a:lnTo>
                      <a:pt x="300" y="936"/>
                    </a:lnTo>
                    <a:lnTo>
                      <a:pt x="300" y="930"/>
                    </a:lnTo>
                    <a:lnTo>
                      <a:pt x="294" y="930"/>
                    </a:lnTo>
                    <a:lnTo>
                      <a:pt x="288" y="930"/>
                    </a:lnTo>
                    <a:lnTo>
                      <a:pt x="288" y="924"/>
                    </a:lnTo>
                    <a:lnTo>
                      <a:pt x="282" y="918"/>
                    </a:lnTo>
                    <a:lnTo>
                      <a:pt x="282" y="906"/>
                    </a:lnTo>
                    <a:lnTo>
                      <a:pt x="282" y="900"/>
                    </a:lnTo>
                    <a:lnTo>
                      <a:pt x="264" y="894"/>
                    </a:lnTo>
                    <a:lnTo>
                      <a:pt x="252" y="882"/>
                    </a:lnTo>
                    <a:lnTo>
                      <a:pt x="246" y="876"/>
                    </a:lnTo>
                    <a:lnTo>
                      <a:pt x="240" y="876"/>
                    </a:lnTo>
                    <a:lnTo>
                      <a:pt x="240" y="870"/>
                    </a:lnTo>
                    <a:lnTo>
                      <a:pt x="234" y="870"/>
                    </a:lnTo>
                    <a:lnTo>
                      <a:pt x="222" y="864"/>
                    </a:lnTo>
                    <a:lnTo>
                      <a:pt x="216" y="864"/>
                    </a:lnTo>
                    <a:lnTo>
                      <a:pt x="210" y="858"/>
                    </a:lnTo>
                    <a:lnTo>
                      <a:pt x="210" y="852"/>
                    </a:lnTo>
                    <a:lnTo>
                      <a:pt x="210" y="846"/>
                    </a:lnTo>
                    <a:lnTo>
                      <a:pt x="198" y="840"/>
                    </a:lnTo>
                    <a:lnTo>
                      <a:pt x="186" y="834"/>
                    </a:lnTo>
                    <a:lnTo>
                      <a:pt x="180" y="828"/>
                    </a:lnTo>
                    <a:lnTo>
                      <a:pt x="180" y="822"/>
                    </a:lnTo>
                    <a:lnTo>
                      <a:pt x="174" y="822"/>
                    </a:lnTo>
                    <a:lnTo>
                      <a:pt x="162" y="816"/>
                    </a:lnTo>
                    <a:lnTo>
                      <a:pt x="156" y="810"/>
                    </a:lnTo>
                    <a:lnTo>
                      <a:pt x="150" y="810"/>
                    </a:lnTo>
                    <a:lnTo>
                      <a:pt x="144" y="798"/>
                    </a:lnTo>
                    <a:lnTo>
                      <a:pt x="138" y="786"/>
                    </a:lnTo>
                    <a:lnTo>
                      <a:pt x="138" y="780"/>
                    </a:lnTo>
                    <a:lnTo>
                      <a:pt x="144" y="774"/>
                    </a:lnTo>
                    <a:lnTo>
                      <a:pt x="150" y="768"/>
                    </a:lnTo>
                    <a:lnTo>
                      <a:pt x="192" y="768"/>
                    </a:lnTo>
                    <a:lnTo>
                      <a:pt x="210" y="762"/>
                    </a:lnTo>
                    <a:lnTo>
                      <a:pt x="216" y="756"/>
                    </a:lnTo>
                    <a:lnTo>
                      <a:pt x="216" y="744"/>
                    </a:lnTo>
                    <a:lnTo>
                      <a:pt x="216" y="738"/>
                    </a:lnTo>
                    <a:lnTo>
                      <a:pt x="216" y="732"/>
                    </a:lnTo>
                    <a:lnTo>
                      <a:pt x="216" y="726"/>
                    </a:lnTo>
                    <a:lnTo>
                      <a:pt x="216" y="720"/>
                    </a:lnTo>
                    <a:lnTo>
                      <a:pt x="228" y="702"/>
                    </a:lnTo>
                    <a:lnTo>
                      <a:pt x="234" y="696"/>
                    </a:lnTo>
                    <a:lnTo>
                      <a:pt x="240" y="690"/>
                    </a:lnTo>
                    <a:lnTo>
                      <a:pt x="240" y="684"/>
                    </a:lnTo>
                    <a:lnTo>
                      <a:pt x="234" y="678"/>
                    </a:lnTo>
                    <a:lnTo>
                      <a:pt x="228" y="672"/>
                    </a:lnTo>
                    <a:lnTo>
                      <a:pt x="228" y="666"/>
                    </a:lnTo>
                    <a:lnTo>
                      <a:pt x="222" y="660"/>
                    </a:lnTo>
                    <a:lnTo>
                      <a:pt x="222" y="654"/>
                    </a:lnTo>
                    <a:lnTo>
                      <a:pt x="222" y="648"/>
                    </a:lnTo>
                    <a:lnTo>
                      <a:pt x="222" y="630"/>
                    </a:lnTo>
                    <a:lnTo>
                      <a:pt x="222" y="618"/>
                    </a:lnTo>
                    <a:lnTo>
                      <a:pt x="222" y="582"/>
                    </a:lnTo>
                    <a:lnTo>
                      <a:pt x="228" y="582"/>
                    </a:lnTo>
                    <a:lnTo>
                      <a:pt x="222" y="564"/>
                    </a:lnTo>
                    <a:lnTo>
                      <a:pt x="210" y="552"/>
                    </a:lnTo>
                    <a:lnTo>
                      <a:pt x="192" y="540"/>
                    </a:lnTo>
                    <a:lnTo>
                      <a:pt x="174" y="540"/>
                    </a:lnTo>
                    <a:lnTo>
                      <a:pt x="150" y="534"/>
                    </a:lnTo>
                    <a:lnTo>
                      <a:pt x="126" y="528"/>
                    </a:lnTo>
                    <a:lnTo>
                      <a:pt x="96" y="528"/>
                    </a:lnTo>
                    <a:lnTo>
                      <a:pt x="96" y="522"/>
                    </a:lnTo>
                    <a:lnTo>
                      <a:pt x="90" y="516"/>
                    </a:lnTo>
                    <a:lnTo>
                      <a:pt x="78" y="504"/>
                    </a:lnTo>
                    <a:lnTo>
                      <a:pt x="72" y="498"/>
                    </a:lnTo>
                    <a:lnTo>
                      <a:pt x="66" y="486"/>
                    </a:lnTo>
                    <a:lnTo>
                      <a:pt x="54" y="468"/>
                    </a:lnTo>
                    <a:lnTo>
                      <a:pt x="54" y="450"/>
                    </a:lnTo>
                    <a:lnTo>
                      <a:pt x="48" y="444"/>
                    </a:lnTo>
                    <a:lnTo>
                      <a:pt x="48" y="438"/>
                    </a:lnTo>
                    <a:lnTo>
                      <a:pt x="42" y="438"/>
                    </a:lnTo>
                    <a:lnTo>
                      <a:pt x="36" y="438"/>
                    </a:lnTo>
                    <a:lnTo>
                      <a:pt x="24" y="420"/>
                    </a:lnTo>
                    <a:lnTo>
                      <a:pt x="24" y="414"/>
                    </a:lnTo>
                    <a:lnTo>
                      <a:pt x="24" y="402"/>
                    </a:lnTo>
                    <a:lnTo>
                      <a:pt x="18" y="396"/>
                    </a:lnTo>
                    <a:lnTo>
                      <a:pt x="24" y="384"/>
                    </a:lnTo>
                    <a:lnTo>
                      <a:pt x="18" y="372"/>
                    </a:lnTo>
                    <a:lnTo>
                      <a:pt x="18" y="366"/>
                    </a:lnTo>
                    <a:lnTo>
                      <a:pt x="12" y="360"/>
                    </a:lnTo>
                    <a:lnTo>
                      <a:pt x="6" y="360"/>
                    </a:lnTo>
                    <a:lnTo>
                      <a:pt x="0" y="348"/>
                    </a:lnTo>
                    <a:lnTo>
                      <a:pt x="6" y="342"/>
                    </a:lnTo>
                    <a:lnTo>
                      <a:pt x="6" y="336"/>
                    </a:lnTo>
                    <a:lnTo>
                      <a:pt x="12" y="330"/>
                    </a:lnTo>
                    <a:lnTo>
                      <a:pt x="18" y="318"/>
                    </a:lnTo>
                    <a:lnTo>
                      <a:pt x="24" y="312"/>
                    </a:lnTo>
                    <a:lnTo>
                      <a:pt x="24" y="306"/>
                    </a:lnTo>
                    <a:lnTo>
                      <a:pt x="30" y="306"/>
                    </a:lnTo>
                    <a:lnTo>
                      <a:pt x="42" y="294"/>
                    </a:lnTo>
                    <a:lnTo>
                      <a:pt x="42" y="288"/>
                    </a:lnTo>
                    <a:lnTo>
                      <a:pt x="48" y="282"/>
                    </a:lnTo>
                    <a:lnTo>
                      <a:pt x="54" y="276"/>
                    </a:lnTo>
                    <a:lnTo>
                      <a:pt x="60" y="270"/>
                    </a:lnTo>
                    <a:lnTo>
                      <a:pt x="66" y="270"/>
                    </a:lnTo>
                    <a:lnTo>
                      <a:pt x="78" y="270"/>
                    </a:lnTo>
                    <a:lnTo>
                      <a:pt x="90" y="276"/>
                    </a:lnTo>
                    <a:lnTo>
                      <a:pt x="108" y="294"/>
                    </a:lnTo>
                    <a:lnTo>
                      <a:pt x="114" y="294"/>
                    </a:lnTo>
                    <a:lnTo>
                      <a:pt x="114" y="276"/>
                    </a:lnTo>
                    <a:lnTo>
                      <a:pt x="114" y="270"/>
                    </a:lnTo>
                    <a:lnTo>
                      <a:pt x="102" y="258"/>
                    </a:lnTo>
                    <a:lnTo>
                      <a:pt x="96" y="246"/>
                    </a:lnTo>
                    <a:lnTo>
                      <a:pt x="90" y="234"/>
                    </a:lnTo>
                    <a:lnTo>
                      <a:pt x="78" y="228"/>
                    </a:lnTo>
                    <a:lnTo>
                      <a:pt x="72" y="216"/>
                    </a:lnTo>
                    <a:lnTo>
                      <a:pt x="66" y="192"/>
                    </a:lnTo>
                    <a:lnTo>
                      <a:pt x="90" y="174"/>
                    </a:lnTo>
                    <a:lnTo>
                      <a:pt x="120" y="150"/>
                    </a:lnTo>
                    <a:lnTo>
                      <a:pt x="132" y="150"/>
                    </a:lnTo>
                    <a:lnTo>
                      <a:pt x="138" y="144"/>
                    </a:lnTo>
                    <a:lnTo>
                      <a:pt x="138" y="138"/>
                    </a:lnTo>
                    <a:lnTo>
                      <a:pt x="156" y="126"/>
                    </a:lnTo>
                    <a:lnTo>
                      <a:pt x="180" y="114"/>
                    </a:lnTo>
                    <a:lnTo>
                      <a:pt x="216" y="114"/>
                    </a:lnTo>
                    <a:lnTo>
                      <a:pt x="222" y="114"/>
                    </a:lnTo>
                    <a:lnTo>
                      <a:pt x="222" y="120"/>
                    </a:lnTo>
                    <a:lnTo>
                      <a:pt x="222" y="126"/>
                    </a:lnTo>
                    <a:lnTo>
                      <a:pt x="222" y="132"/>
                    </a:lnTo>
                    <a:lnTo>
                      <a:pt x="228" y="138"/>
                    </a:lnTo>
                    <a:lnTo>
                      <a:pt x="228" y="144"/>
                    </a:lnTo>
                    <a:lnTo>
                      <a:pt x="228" y="150"/>
                    </a:lnTo>
                    <a:lnTo>
                      <a:pt x="234" y="150"/>
                    </a:lnTo>
                    <a:lnTo>
                      <a:pt x="234" y="144"/>
                    </a:lnTo>
                    <a:lnTo>
                      <a:pt x="240" y="144"/>
                    </a:lnTo>
                    <a:lnTo>
                      <a:pt x="246" y="144"/>
                    </a:lnTo>
                    <a:lnTo>
                      <a:pt x="258" y="138"/>
                    </a:lnTo>
                    <a:lnTo>
                      <a:pt x="264" y="138"/>
                    </a:lnTo>
                    <a:lnTo>
                      <a:pt x="258" y="126"/>
                    </a:lnTo>
                    <a:lnTo>
                      <a:pt x="258" y="120"/>
                    </a:lnTo>
                    <a:lnTo>
                      <a:pt x="258" y="114"/>
                    </a:lnTo>
                    <a:lnTo>
                      <a:pt x="264" y="114"/>
                    </a:lnTo>
                    <a:lnTo>
                      <a:pt x="276" y="96"/>
                    </a:lnTo>
                    <a:lnTo>
                      <a:pt x="288" y="90"/>
                    </a:lnTo>
                    <a:lnTo>
                      <a:pt x="288" y="84"/>
                    </a:lnTo>
                    <a:lnTo>
                      <a:pt x="294" y="84"/>
                    </a:lnTo>
                    <a:lnTo>
                      <a:pt x="306" y="72"/>
                    </a:lnTo>
                    <a:lnTo>
                      <a:pt x="318" y="60"/>
                    </a:lnTo>
                    <a:lnTo>
                      <a:pt x="324" y="54"/>
                    </a:lnTo>
                    <a:lnTo>
                      <a:pt x="330" y="36"/>
                    </a:lnTo>
                    <a:lnTo>
                      <a:pt x="330" y="24"/>
                    </a:lnTo>
                    <a:lnTo>
                      <a:pt x="330" y="18"/>
                    </a:lnTo>
                    <a:lnTo>
                      <a:pt x="330" y="12"/>
                    </a:lnTo>
                    <a:lnTo>
                      <a:pt x="336" y="6"/>
                    </a:lnTo>
                    <a:lnTo>
                      <a:pt x="366" y="0"/>
                    </a:lnTo>
                    <a:lnTo>
                      <a:pt x="372" y="6"/>
                    </a:lnTo>
                    <a:lnTo>
                      <a:pt x="384" y="12"/>
                    </a:lnTo>
                    <a:lnTo>
                      <a:pt x="402" y="12"/>
                    </a:lnTo>
                    <a:lnTo>
                      <a:pt x="402" y="18"/>
                    </a:lnTo>
                    <a:lnTo>
                      <a:pt x="408" y="18"/>
                    </a:lnTo>
                    <a:lnTo>
                      <a:pt x="414" y="18"/>
                    </a:lnTo>
                    <a:lnTo>
                      <a:pt x="420" y="18"/>
                    </a:lnTo>
                    <a:lnTo>
                      <a:pt x="426" y="24"/>
                    </a:lnTo>
                    <a:lnTo>
                      <a:pt x="432" y="30"/>
                    </a:lnTo>
                    <a:lnTo>
                      <a:pt x="438" y="36"/>
                    </a:lnTo>
                    <a:lnTo>
                      <a:pt x="444" y="42"/>
                    </a:lnTo>
                    <a:lnTo>
                      <a:pt x="450" y="42"/>
                    </a:lnTo>
                    <a:lnTo>
                      <a:pt x="450" y="48"/>
                    </a:lnTo>
                    <a:lnTo>
                      <a:pt x="456" y="48"/>
                    </a:lnTo>
                    <a:lnTo>
                      <a:pt x="468" y="54"/>
                    </a:lnTo>
                    <a:lnTo>
                      <a:pt x="474" y="54"/>
                    </a:lnTo>
                    <a:lnTo>
                      <a:pt x="480" y="54"/>
                    </a:lnTo>
                    <a:lnTo>
                      <a:pt x="480" y="60"/>
                    </a:lnTo>
                    <a:lnTo>
                      <a:pt x="486" y="60"/>
                    </a:lnTo>
                    <a:lnTo>
                      <a:pt x="492" y="60"/>
                    </a:lnTo>
                    <a:lnTo>
                      <a:pt x="498" y="60"/>
                    </a:lnTo>
                    <a:lnTo>
                      <a:pt x="504" y="66"/>
                    </a:lnTo>
                    <a:lnTo>
                      <a:pt x="516" y="78"/>
                    </a:lnTo>
                    <a:lnTo>
                      <a:pt x="522" y="102"/>
                    </a:lnTo>
                    <a:lnTo>
                      <a:pt x="522" y="108"/>
                    </a:lnTo>
                    <a:lnTo>
                      <a:pt x="528" y="126"/>
                    </a:lnTo>
                    <a:lnTo>
                      <a:pt x="534" y="126"/>
                    </a:lnTo>
                    <a:lnTo>
                      <a:pt x="540" y="120"/>
                    </a:lnTo>
                    <a:lnTo>
                      <a:pt x="546" y="126"/>
                    </a:lnTo>
                    <a:lnTo>
                      <a:pt x="552" y="126"/>
                    </a:lnTo>
                    <a:lnTo>
                      <a:pt x="558" y="132"/>
                    </a:lnTo>
                    <a:lnTo>
                      <a:pt x="564" y="138"/>
                    </a:lnTo>
                    <a:lnTo>
                      <a:pt x="570" y="144"/>
                    </a:lnTo>
                    <a:lnTo>
                      <a:pt x="576" y="150"/>
                    </a:lnTo>
                    <a:lnTo>
                      <a:pt x="582" y="156"/>
                    </a:lnTo>
                    <a:lnTo>
                      <a:pt x="588" y="162"/>
                    </a:lnTo>
                    <a:lnTo>
                      <a:pt x="594" y="168"/>
                    </a:lnTo>
                    <a:lnTo>
                      <a:pt x="600" y="174"/>
                    </a:lnTo>
                    <a:lnTo>
                      <a:pt x="606" y="180"/>
                    </a:lnTo>
                    <a:lnTo>
                      <a:pt x="606" y="186"/>
                    </a:lnTo>
                    <a:lnTo>
                      <a:pt x="612" y="192"/>
                    </a:lnTo>
                    <a:lnTo>
                      <a:pt x="612" y="198"/>
                    </a:lnTo>
                    <a:lnTo>
                      <a:pt x="624" y="204"/>
                    </a:lnTo>
                    <a:lnTo>
                      <a:pt x="624" y="210"/>
                    </a:lnTo>
                    <a:lnTo>
                      <a:pt x="630" y="216"/>
                    </a:lnTo>
                    <a:lnTo>
                      <a:pt x="636" y="222"/>
                    </a:lnTo>
                    <a:lnTo>
                      <a:pt x="636" y="228"/>
                    </a:lnTo>
                    <a:lnTo>
                      <a:pt x="636" y="234"/>
                    </a:lnTo>
                    <a:lnTo>
                      <a:pt x="636" y="252"/>
                    </a:lnTo>
                    <a:lnTo>
                      <a:pt x="636" y="258"/>
                    </a:lnTo>
                    <a:lnTo>
                      <a:pt x="636" y="264"/>
                    </a:lnTo>
                    <a:lnTo>
                      <a:pt x="636" y="270"/>
                    </a:lnTo>
                    <a:lnTo>
                      <a:pt x="642" y="276"/>
                    </a:lnTo>
                    <a:lnTo>
                      <a:pt x="642" y="282"/>
                    </a:lnTo>
                    <a:lnTo>
                      <a:pt x="642" y="288"/>
                    </a:lnTo>
                    <a:lnTo>
                      <a:pt x="642" y="300"/>
                    </a:lnTo>
                    <a:lnTo>
                      <a:pt x="642" y="306"/>
                    </a:lnTo>
                    <a:lnTo>
                      <a:pt x="636" y="312"/>
                    </a:lnTo>
                    <a:lnTo>
                      <a:pt x="636" y="324"/>
                    </a:lnTo>
                    <a:lnTo>
                      <a:pt x="636" y="342"/>
                    </a:lnTo>
                    <a:lnTo>
                      <a:pt x="630" y="354"/>
                    </a:lnTo>
                    <a:lnTo>
                      <a:pt x="630" y="366"/>
                    </a:lnTo>
                    <a:lnTo>
                      <a:pt x="624" y="378"/>
                    </a:lnTo>
                    <a:lnTo>
                      <a:pt x="624" y="384"/>
                    </a:lnTo>
                    <a:lnTo>
                      <a:pt x="636" y="396"/>
                    </a:lnTo>
                    <a:lnTo>
                      <a:pt x="636" y="402"/>
                    </a:lnTo>
                    <a:lnTo>
                      <a:pt x="636" y="408"/>
                    </a:lnTo>
                    <a:lnTo>
                      <a:pt x="630" y="414"/>
                    </a:lnTo>
                    <a:lnTo>
                      <a:pt x="630" y="420"/>
                    </a:lnTo>
                    <a:lnTo>
                      <a:pt x="630" y="426"/>
                    </a:lnTo>
                    <a:lnTo>
                      <a:pt x="630" y="432"/>
                    </a:lnTo>
                    <a:lnTo>
                      <a:pt x="624" y="438"/>
                    </a:lnTo>
                    <a:lnTo>
                      <a:pt x="624" y="444"/>
                    </a:lnTo>
                    <a:lnTo>
                      <a:pt x="624" y="450"/>
                    </a:lnTo>
                    <a:lnTo>
                      <a:pt x="630" y="450"/>
                    </a:lnTo>
                    <a:lnTo>
                      <a:pt x="630" y="456"/>
                    </a:lnTo>
                    <a:lnTo>
                      <a:pt x="630" y="462"/>
                    </a:lnTo>
                    <a:lnTo>
                      <a:pt x="636" y="468"/>
                    </a:lnTo>
                    <a:lnTo>
                      <a:pt x="642" y="456"/>
                    </a:lnTo>
                    <a:lnTo>
                      <a:pt x="642" y="450"/>
                    </a:lnTo>
                    <a:lnTo>
                      <a:pt x="648" y="450"/>
                    </a:lnTo>
                    <a:lnTo>
                      <a:pt x="654" y="450"/>
                    </a:lnTo>
                    <a:lnTo>
                      <a:pt x="654" y="444"/>
                    </a:lnTo>
                    <a:lnTo>
                      <a:pt x="660" y="444"/>
                    </a:lnTo>
                    <a:lnTo>
                      <a:pt x="666" y="450"/>
                    </a:lnTo>
                    <a:lnTo>
                      <a:pt x="672" y="444"/>
                    </a:lnTo>
                    <a:lnTo>
                      <a:pt x="678" y="444"/>
                    </a:lnTo>
                    <a:lnTo>
                      <a:pt x="684" y="438"/>
                    </a:lnTo>
                    <a:lnTo>
                      <a:pt x="690" y="438"/>
                    </a:lnTo>
                    <a:lnTo>
                      <a:pt x="696" y="438"/>
                    </a:lnTo>
                    <a:lnTo>
                      <a:pt x="702" y="444"/>
                    </a:lnTo>
                    <a:lnTo>
                      <a:pt x="702" y="450"/>
                    </a:lnTo>
                    <a:lnTo>
                      <a:pt x="708" y="450"/>
                    </a:lnTo>
                    <a:lnTo>
                      <a:pt x="708" y="456"/>
                    </a:lnTo>
                    <a:lnTo>
                      <a:pt x="708" y="462"/>
                    </a:lnTo>
                    <a:lnTo>
                      <a:pt x="708" y="468"/>
                    </a:lnTo>
                    <a:lnTo>
                      <a:pt x="708" y="504"/>
                    </a:lnTo>
                    <a:lnTo>
                      <a:pt x="696" y="564"/>
                    </a:lnTo>
                    <a:lnTo>
                      <a:pt x="696" y="582"/>
                    </a:lnTo>
                    <a:lnTo>
                      <a:pt x="696" y="600"/>
                    </a:lnTo>
                    <a:lnTo>
                      <a:pt x="690" y="606"/>
                    </a:lnTo>
                    <a:lnTo>
                      <a:pt x="684" y="606"/>
                    </a:lnTo>
                    <a:lnTo>
                      <a:pt x="690" y="612"/>
                    </a:lnTo>
                    <a:lnTo>
                      <a:pt x="684" y="612"/>
                    </a:lnTo>
                    <a:lnTo>
                      <a:pt x="678" y="618"/>
                    </a:lnTo>
                    <a:lnTo>
                      <a:pt x="672" y="624"/>
                    </a:lnTo>
                    <a:lnTo>
                      <a:pt x="666" y="630"/>
                    </a:lnTo>
                    <a:lnTo>
                      <a:pt x="660" y="636"/>
                    </a:lnTo>
                    <a:lnTo>
                      <a:pt x="672" y="636"/>
                    </a:lnTo>
                    <a:lnTo>
                      <a:pt x="678" y="642"/>
                    </a:lnTo>
                    <a:lnTo>
                      <a:pt x="678" y="648"/>
                    </a:lnTo>
                    <a:lnTo>
                      <a:pt x="684" y="654"/>
                    </a:lnTo>
                    <a:lnTo>
                      <a:pt x="690" y="666"/>
                    </a:lnTo>
                    <a:lnTo>
                      <a:pt x="690" y="672"/>
                    </a:lnTo>
                    <a:lnTo>
                      <a:pt x="696" y="672"/>
                    </a:lnTo>
                    <a:lnTo>
                      <a:pt x="696" y="684"/>
                    </a:lnTo>
                    <a:lnTo>
                      <a:pt x="708" y="690"/>
                    </a:lnTo>
                    <a:lnTo>
                      <a:pt x="720" y="696"/>
                    </a:lnTo>
                    <a:lnTo>
                      <a:pt x="726" y="696"/>
                    </a:lnTo>
                    <a:lnTo>
                      <a:pt x="732" y="696"/>
                    </a:lnTo>
                    <a:lnTo>
                      <a:pt x="738" y="696"/>
                    </a:lnTo>
                    <a:lnTo>
                      <a:pt x="738" y="702"/>
                    </a:lnTo>
                    <a:lnTo>
                      <a:pt x="738" y="708"/>
                    </a:lnTo>
                    <a:lnTo>
                      <a:pt x="738" y="714"/>
                    </a:lnTo>
                    <a:lnTo>
                      <a:pt x="744" y="714"/>
                    </a:lnTo>
                    <a:lnTo>
                      <a:pt x="756" y="720"/>
                    </a:lnTo>
                    <a:lnTo>
                      <a:pt x="780" y="726"/>
                    </a:lnTo>
                    <a:lnTo>
                      <a:pt x="792" y="732"/>
                    </a:lnTo>
                    <a:lnTo>
                      <a:pt x="816" y="756"/>
                    </a:lnTo>
                    <a:lnTo>
                      <a:pt x="816" y="762"/>
                    </a:lnTo>
                    <a:lnTo>
                      <a:pt x="816" y="768"/>
                    </a:lnTo>
                    <a:lnTo>
                      <a:pt x="822" y="774"/>
                    </a:lnTo>
                    <a:lnTo>
                      <a:pt x="834" y="786"/>
                    </a:lnTo>
                    <a:lnTo>
                      <a:pt x="834" y="792"/>
                    </a:lnTo>
                    <a:lnTo>
                      <a:pt x="834" y="798"/>
                    </a:lnTo>
                    <a:lnTo>
                      <a:pt x="828" y="798"/>
                    </a:lnTo>
                    <a:lnTo>
                      <a:pt x="828" y="804"/>
                    </a:lnTo>
                    <a:lnTo>
                      <a:pt x="834" y="816"/>
                    </a:lnTo>
                    <a:lnTo>
                      <a:pt x="834" y="834"/>
                    </a:lnTo>
                    <a:lnTo>
                      <a:pt x="834" y="840"/>
                    </a:lnTo>
                    <a:lnTo>
                      <a:pt x="834" y="846"/>
                    </a:lnTo>
                    <a:lnTo>
                      <a:pt x="840" y="852"/>
                    </a:lnTo>
                    <a:lnTo>
                      <a:pt x="834" y="858"/>
                    </a:lnTo>
                    <a:lnTo>
                      <a:pt x="834" y="864"/>
                    </a:lnTo>
                    <a:lnTo>
                      <a:pt x="834" y="876"/>
                    </a:lnTo>
                    <a:lnTo>
                      <a:pt x="828" y="960"/>
                    </a:lnTo>
                    <a:lnTo>
                      <a:pt x="816" y="966"/>
                    </a:lnTo>
                    <a:lnTo>
                      <a:pt x="798" y="972"/>
                    </a:lnTo>
                    <a:lnTo>
                      <a:pt x="786" y="990"/>
                    </a:lnTo>
                    <a:lnTo>
                      <a:pt x="774" y="990"/>
                    </a:lnTo>
                    <a:lnTo>
                      <a:pt x="762" y="1008"/>
                    </a:lnTo>
                    <a:lnTo>
                      <a:pt x="732" y="1014"/>
                    </a:lnTo>
                    <a:lnTo>
                      <a:pt x="714" y="1026"/>
                    </a:lnTo>
                    <a:lnTo>
                      <a:pt x="690" y="1050"/>
                    </a:lnTo>
                    <a:lnTo>
                      <a:pt x="654" y="1056"/>
                    </a:lnTo>
                    <a:lnTo>
                      <a:pt x="630" y="1056"/>
                    </a:lnTo>
                    <a:lnTo>
                      <a:pt x="606" y="1068"/>
                    </a:lnTo>
                    <a:lnTo>
                      <a:pt x="600" y="1092"/>
                    </a:lnTo>
                    <a:lnTo>
                      <a:pt x="600" y="1098"/>
                    </a:lnTo>
                    <a:lnTo>
                      <a:pt x="588" y="1104"/>
                    </a:lnTo>
                    <a:lnTo>
                      <a:pt x="582" y="1104"/>
                    </a:lnTo>
                    <a:lnTo>
                      <a:pt x="570" y="1110"/>
                    </a:lnTo>
                    <a:lnTo>
                      <a:pt x="564" y="1110"/>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37" name="Freeform 13"/>
              <p:cNvSpPr>
                <a:spLocks/>
              </p:cNvSpPr>
              <p:nvPr/>
            </p:nvSpPr>
            <p:spPr bwMode="gray">
              <a:xfrm>
                <a:off x="2088" y="1541"/>
                <a:ext cx="771" cy="705"/>
              </a:xfrm>
              <a:custGeom>
                <a:avLst/>
                <a:gdLst>
                  <a:gd name="T0" fmla="*/ 138 w 1740"/>
                  <a:gd name="T1" fmla="*/ 134 h 1590"/>
                  <a:gd name="T2" fmla="*/ 128 w 1740"/>
                  <a:gd name="T3" fmla="*/ 131 h 1590"/>
                  <a:gd name="T4" fmla="*/ 121 w 1740"/>
                  <a:gd name="T5" fmla="*/ 130 h 1590"/>
                  <a:gd name="T6" fmla="*/ 119 w 1740"/>
                  <a:gd name="T7" fmla="*/ 134 h 1590"/>
                  <a:gd name="T8" fmla="*/ 110 w 1740"/>
                  <a:gd name="T9" fmla="*/ 132 h 1590"/>
                  <a:gd name="T10" fmla="*/ 111 w 1740"/>
                  <a:gd name="T11" fmla="*/ 127 h 1590"/>
                  <a:gd name="T12" fmla="*/ 103 w 1740"/>
                  <a:gd name="T13" fmla="*/ 117 h 1590"/>
                  <a:gd name="T14" fmla="*/ 93 w 1740"/>
                  <a:gd name="T15" fmla="*/ 123 h 1590"/>
                  <a:gd name="T16" fmla="*/ 80 w 1740"/>
                  <a:gd name="T17" fmla="*/ 118 h 1590"/>
                  <a:gd name="T18" fmla="*/ 66 w 1740"/>
                  <a:gd name="T19" fmla="*/ 117 h 1590"/>
                  <a:gd name="T20" fmla="*/ 66 w 1740"/>
                  <a:gd name="T21" fmla="*/ 110 h 1590"/>
                  <a:gd name="T22" fmla="*/ 69 w 1740"/>
                  <a:gd name="T23" fmla="*/ 107 h 1590"/>
                  <a:gd name="T24" fmla="*/ 68 w 1740"/>
                  <a:gd name="T25" fmla="*/ 102 h 1590"/>
                  <a:gd name="T26" fmla="*/ 68 w 1740"/>
                  <a:gd name="T27" fmla="*/ 96 h 1590"/>
                  <a:gd name="T28" fmla="*/ 67 w 1740"/>
                  <a:gd name="T29" fmla="*/ 82 h 1590"/>
                  <a:gd name="T30" fmla="*/ 58 w 1740"/>
                  <a:gd name="T31" fmla="*/ 82 h 1590"/>
                  <a:gd name="T32" fmla="*/ 52 w 1740"/>
                  <a:gd name="T33" fmla="*/ 82 h 1590"/>
                  <a:gd name="T34" fmla="*/ 46 w 1740"/>
                  <a:gd name="T35" fmla="*/ 80 h 1590"/>
                  <a:gd name="T36" fmla="*/ 45 w 1740"/>
                  <a:gd name="T37" fmla="*/ 74 h 1590"/>
                  <a:gd name="T38" fmla="*/ 52 w 1740"/>
                  <a:gd name="T39" fmla="*/ 70 h 1590"/>
                  <a:gd name="T40" fmla="*/ 52 w 1740"/>
                  <a:gd name="T41" fmla="*/ 64 h 1590"/>
                  <a:gd name="T42" fmla="*/ 42 w 1740"/>
                  <a:gd name="T43" fmla="*/ 53 h 1590"/>
                  <a:gd name="T44" fmla="*/ 35 w 1740"/>
                  <a:gd name="T45" fmla="*/ 52 h 1590"/>
                  <a:gd name="T46" fmla="*/ 20 w 1740"/>
                  <a:gd name="T47" fmla="*/ 51 h 1590"/>
                  <a:gd name="T48" fmla="*/ 17 w 1740"/>
                  <a:gd name="T49" fmla="*/ 56 h 1590"/>
                  <a:gd name="T50" fmla="*/ 11 w 1740"/>
                  <a:gd name="T51" fmla="*/ 61 h 1590"/>
                  <a:gd name="T52" fmla="*/ 7 w 1740"/>
                  <a:gd name="T53" fmla="*/ 63 h 1590"/>
                  <a:gd name="T54" fmla="*/ 0 w 1740"/>
                  <a:gd name="T55" fmla="*/ 55 h 1590"/>
                  <a:gd name="T56" fmla="*/ 2 w 1740"/>
                  <a:gd name="T57" fmla="*/ 50 h 1590"/>
                  <a:gd name="T58" fmla="*/ 0 w 1740"/>
                  <a:gd name="T59" fmla="*/ 44 h 1590"/>
                  <a:gd name="T60" fmla="*/ 2 w 1740"/>
                  <a:gd name="T61" fmla="*/ 38 h 1590"/>
                  <a:gd name="T62" fmla="*/ 7 w 1740"/>
                  <a:gd name="T63" fmla="*/ 35 h 1590"/>
                  <a:gd name="T64" fmla="*/ 11 w 1740"/>
                  <a:gd name="T65" fmla="*/ 30 h 1590"/>
                  <a:gd name="T66" fmla="*/ 21 w 1740"/>
                  <a:gd name="T67" fmla="*/ 26 h 1590"/>
                  <a:gd name="T68" fmla="*/ 29 w 1740"/>
                  <a:gd name="T69" fmla="*/ 25 h 1590"/>
                  <a:gd name="T70" fmla="*/ 35 w 1740"/>
                  <a:gd name="T71" fmla="*/ 21 h 1590"/>
                  <a:gd name="T72" fmla="*/ 36 w 1740"/>
                  <a:gd name="T73" fmla="*/ 16 h 1590"/>
                  <a:gd name="T74" fmla="*/ 41 w 1740"/>
                  <a:gd name="T75" fmla="*/ 11 h 1590"/>
                  <a:gd name="T76" fmla="*/ 51 w 1740"/>
                  <a:gd name="T77" fmla="*/ 9 h 1590"/>
                  <a:gd name="T78" fmla="*/ 59 w 1740"/>
                  <a:gd name="T79" fmla="*/ 21 h 1590"/>
                  <a:gd name="T80" fmla="*/ 65 w 1740"/>
                  <a:gd name="T81" fmla="*/ 13 h 1590"/>
                  <a:gd name="T82" fmla="*/ 73 w 1740"/>
                  <a:gd name="T83" fmla="*/ 8 h 1590"/>
                  <a:gd name="T84" fmla="*/ 82 w 1740"/>
                  <a:gd name="T85" fmla="*/ 12 h 1590"/>
                  <a:gd name="T86" fmla="*/ 88 w 1740"/>
                  <a:gd name="T87" fmla="*/ 12 h 1590"/>
                  <a:gd name="T88" fmla="*/ 99 w 1740"/>
                  <a:gd name="T89" fmla="*/ 7 h 1590"/>
                  <a:gd name="T90" fmla="*/ 114 w 1740"/>
                  <a:gd name="T91" fmla="*/ 0 h 1590"/>
                  <a:gd name="T92" fmla="*/ 117 w 1740"/>
                  <a:gd name="T93" fmla="*/ 10 h 1590"/>
                  <a:gd name="T94" fmla="*/ 132 w 1740"/>
                  <a:gd name="T95" fmla="*/ 17 h 1590"/>
                  <a:gd name="T96" fmla="*/ 140 w 1740"/>
                  <a:gd name="T97" fmla="*/ 25 h 1590"/>
                  <a:gd name="T98" fmla="*/ 140 w 1740"/>
                  <a:gd name="T99" fmla="*/ 33 h 1590"/>
                  <a:gd name="T100" fmla="*/ 140 w 1740"/>
                  <a:gd name="T101" fmla="*/ 44 h 1590"/>
                  <a:gd name="T102" fmla="*/ 138 w 1740"/>
                  <a:gd name="T103" fmla="*/ 48 h 1590"/>
                  <a:gd name="T104" fmla="*/ 141 w 1740"/>
                  <a:gd name="T105" fmla="*/ 49 h 1590"/>
                  <a:gd name="T106" fmla="*/ 146 w 1740"/>
                  <a:gd name="T107" fmla="*/ 50 h 1590"/>
                  <a:gd name="T108" fmla="*/ 149 w 1740"/>
                  <a:gd name="T109" fmla="*/ 59 h 1590"/>
                  <a:gd name="T110" fmla="*/ 148 w 1740"/>
                  <a:gd name="T111" fmla="*/ 67 h 1590"/>
                  <a:gd name="T112" fmla="*/ 141 w 1740"/>
                  <a:gd name="T113" fmla="*/ 78 h 1590"/>
                  <a:gd name="T114" fmla="*/ 141 w 1740"/>
                  <a:gd name="T115" fmla="*/ 91 h 1590"/>
                  <a:gd name="T116" fmla="*/ 138 w 1740"/>
                  <a:gd name="T117" fmla="*/ 102 h 1590"/>
                  <a:gd name="T118" fmla="*/ 138 w 1740"/>
                  <a:gd name="T119" fmla="*/ 110 h 1590"/>
                  <a:gd name="T120" fmla="*/ 144 w 1740"/>
                  <a:gd name="T121" fmla="*/ 118 h 1590"/>
                  <a:gd name="T122" fmla="*/ 143 w 1740"/>
                  <a:gd name="T123" fmla="*/ 125 h 15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740"/>
                  <a:gd name="T187" fmla="*/ 0 h 1590"/>
                  <a:gd name="T188" fmla="*/ 1740 w 1740"/>
                  <a:gd name="T189" fmla="*/ 1590 h 15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740" h="1590">
                    <a:moveTo>
                      <a:pt x="1638" y="1458"/>
                    </a:moveTo>
                    <a:lnTo>
                      <a:pt x="1638" y="1482"/>
                    </a:lnTo>
                    <a:lnTo>
                      <a:pt x="1638" y="1500"/>
                    </a:lnTo>
                    <a:lnTo>
                      <a:pt x="1626" y="1500"/>
                    </a:lnTo>
                    <a:lnTo>
                      <a:pt x="1620" y="1500"/>
                    </a:lnTo>
                    <a:lnTo>
                      <a:pt x="1614" y="1500"/>
                    </a:lnTo>
                    <a:lnTo>
                      <a:pt x="1614" y="1506"/>
                    </a:lnTo>
                    <a:lnTo>
                      <a:pt x="1614" y="1512"/>
                    </a:lnTo>
                    <a:lnTo>
                      <a:pt x="1620" y="1518"/>
                    </a:lnTo>
                    <a:lnTo>
                      <a:pt x="1614" y="1524"/>
                    </a:lnTo>
                    <a:lnTo>
                      <a:pt x="1590" y="1536"/>
                    </a:lnTo>
                    <a:lnTo>
                      <a:pt x="1584" y="1566"/>
                    </a:lnTo>
                    <a:lnTo>
                      <a:pt x="1578" y="1590"/>
                    </a:lnTo>
                    <a:lnTo>
                      <a:pt x="1548" y="1590"/>
                    </a:lnTo>
                    <a:lnTo>
                      <a:pt x="1542" y="1584"/>
                    </a:lnTo>
                    <a:lnTo>
                      <a:pt x="1542" y="1572"/>
                    </a:lnTo>
                    <a:lnTo>
                      <a:pt x="1536" y="1566"/>
                    </a:lnTo>
                    <a:lnTo>
                      <a:pt x="1536" y="1554"/>
                    </a:lnTo>
                    <a:lnTo>
                      <a:pt x="1536" y="1548"/>
                    </a:lnTo>
                    <a:lnTo>
                      <a:pt x="1506" y="1530"/>
                    </a:lnTo>
                    <a:lnTo>
                      <a:pt x="1488" y="1506"/>
                    </a:lnTo>
                    <a:lnTo>
                      <a:pt x="1464" y="1500"/>
                    </a:lnTo>
                    <a:lnTo>
                      <a:pt x="1470" y="1494"/>
                    </a:lnTo>
                    <a:lnTo>
                      <a:pt x="1470" y="1488"/>
                    </a:lnTo>
                    <a:lnTo>
                      <a:pt x="1470" y="1482"/>
                    </a:lnTo>
                    <a:lnTo>
                      <a:pt x="1428" y="1464"/>
                    </a:lnTo>
                    <a:lnTo>
                      <a:pt x="1404" y="1470"/>
                    </a:lnTo>
                    <a:lnTo>
                      <a:pt x="1398" y="1470"/>
                    </a:lnTo>
                    <a:lnTo>
                      <a:pt x="1392" y="1476"/>
                    </a:lnTo>
                    <a:lnTo>
                      <a:pt x="1386" y="1476"/>
                    </a:lnTo>
                    <a:lnTo>
                      <a:pt x="1386" y="1482"/>
                    </a:lnTo>
                    <a:lnTo>
                      <a:pt x="1392" y="1482"/>
                    </a:lnTo>
                    <a:lnTo>
                      <a:pt x="1386" y="1488"/>
                    </a:lnTo>
                    <a:lnTo>
                      <a:pt x="1386" y="1494"/>
                    </a:lnTo>
                    <a:lnTo>
                      <a:pt x="1380" y="1494"/>
                    </a:lnTo>
                    <a:lnTo>
                      <a:pt x="1380" y="1500"/>
                    </a:lnTo>
                    <a:lnTo>
                      <a:pt x="1380" y="1512"/>
                    </a:lnTo>
                    <a:lnTo>
                      <a:pt x="1380" y="1518"/>
                    </a:lnTo>
                    <a:lnTo>
                      <a:pt x="1380" y="1524"/>
                    </a:lnTo>
                    <a:lnTo>
                      <a:pt x="1380" y="1530"/>
                    </a:lnTo>
                    <a:lnTo>
                      <a:pt x="1374" y="1536"/>
                    </a:lnTo>
                    <a:lnTo>
                      <a:pt x="1374" y="1542"/>
                    </a:lnTo>
                    <a:lnTo>
                      <a:pt x="1368" y="1542"/>
                    </a:lnTo>
                    <a:lnTo>
                      <a:pt x="1362" y="1536"/>
                    </a:lnTo>
                    <a:lnTo>
                      <a:pt x="1356" y="1542"/>
                    </a:lnTo>
                    <a:lnTo>
                      <a:pt x="1344" y="1554"/>
                    </a:lnTo>
                    <a:lnTo>
                      <a:pt x="1332" y="1560"/>
                    </a:lnTo>
                    <a:lnTo>
                      <a:pt x="1302" y="1554"/>
                    </a:lnTo>
                    <a:lnTo>
                      <a:pt x="1290" y="1554"/>
                    </a:lnTo>
                    <a:lnTo>
                      <a:pt x="1278" y="1542"/>
                    </a:lnTo>
                    <a:lnTo>
                      <a:pt x="1272" y="1530"/>
                    </a:lnTo>
                    <a:lnTo>
                      <a:pt x="1272" y="1524"/>
                    </a:lnTo>
                    <a:lnTo>
                      <a:pt x="1272" y="1518"/>
                    </a:lnTo>
                    <a:lnTo>
                      <a:pt x="1266" y="1518"/>
                    </a:lnTo>
                    <a:lnTo>
                      <a:pt x="1266" y="1512"/>
                    </a:lnTo>
                    <a:lnTo>
                      <a:pt x="1266" y="1506"/>
                    </a:lnTo>
                    <a:lnTo>
                      <a:pt x="1272" y="1506"/>
                    </a:lnTo>
                    <a:lnTo>
                      <a:pt x="1272" y="1500"/>
                    </a:lnTo>
                    <a:lnTo>
                      <a:pt x="1278" y="1500"/>
                    </a:lnTo>
                    <a:lnTo>
                      <a:pt x="1278" y="1494"/>
                    </a:lnTo>
                    <a:lnTo>
                      <a:pt x="1278" y="1488"/>
                    </a:lnTo>
                    <a:lnTo>
                      <a:pt x="1284" y="1488"/>
                    </a:lnTo>
                    <a:lnTo>
                      <a:pt x="1284" y="1482"/>
                    </a:lnTo>
                    <a:lnTo>
                      <a:pt x="1290" y="1476"/>
                    </a:lnTo>
                    <a:lnTo>
                      <a:pt x="1284" y="1470"/>
                    </a:lnTo>
                    <a:lnTo>
                      <a:pt x="1278" y="1458"/>
                    </a:lnTo>
                    <a:lnTo>
                      <a:pt x="1278" y="1452"/>
                    </a:lnTo>
                    <a:lnTo>
                      <a:pt x="1260" y="1428"/>
                    </a:lnTo>
                    <a:lnTo>
                      <a:pt x="1254" y="1416"/>
                    </a:lnTo>
                    <a:lnTo>
                      <a:pt x="1254" y="1410"/>
                    </a:lnTo>
                    <a:lnTo>
                      <a:pt x="1248" y="1398"/>
                    </a:lnTo>
                    <a:lnTo>
                      <a:pt x="1242" y="1398"/>
                    </a:lnTo>
                    <a:lnTo>
                      <a:pt x="1236" y="1398"/>
                    </a:lnTo>
                    <a:lnTo>
                      <a:pt x="1218" y="1386"/>
                    </a:lnTo>
                    <a:lnTo>
                      <a:pt x="1212" y="1362"/>
                    </a:lnTo>
                    <a:lnTo>
                      <a:pt x="1200" y="1344"/>
                    </a:lnTo>
                    <a:lnTo>
                      <a:pt x="1188" y="1338"/>
                    </a:lnTo>
                    <a:lnTo>
                      <a:pt x="1164" y="1338"/>
                    </a:lnTo>
                    <a:lnTo>
                      <a:pt x="1158" y="1344"/>
                    </a:lnTo>
                    <a:lnTo>
                      <a:pt x="1152" y="1350"/>
                    </a:lnTo>
                    <a:lnTo>
                      <a:pt x="1152" y="1356"/>
                    </a:lnTo>
                    <a:lnTo>
                      <a:pt x="1140" y="1362"/>
                    </a:lnTo>
                    <a:lnTo>
                      <a:pt x="1134" y="1380"/>
                    </a:lnTo>
                    <a:lnTo>
                      <a:pt x="1116" y="1398"/>
                    </a:lnTo>
                    <a:lnTo>
                      <a:pt x="1110" y="1416"/>
                    </a:lnTo>
                    <a:lnTo>
                      <a:pt x="1086" y="1416"/>
                    </a:lnTo>
                    <a:lnTo>
                      <a:pt x="1080" y="1410"/>
                    </a:lnTo>
                    <a:lnTo>
                      <a:pt x="1074" y="1410"/>
                    </a:lnTo>
                    <a:lnTo>
                      <a:pt x="1074" y="1404"/>
                    </a:lnTo>
                    <a:lnTo>
                      <a:pt x="1062" y="1404"/>
                    </a:lnTo>
                    <a:lnTo>
                      <a:pt x="1062" y="1380"/>
                    </a:lnTo>
                    <a:lnTo>
                      <a:pt x="1038" y="1380"/>
                    </a:lnTo>
                    <a:lnTo>
                      <a:pt x="1026" y="1350"/>
                    </a:lnTo>
                    <a:lnTo>
                      <a:pt x="996" y="1326"/>
                    </a:lnTo>
                    <a:lnTo>
                      <a:pt x="966" y="1314"/>
                    </a:lnTo>
                    <a:lnTo>
                      <a:pt x="954" y="1320"/>
                    </a:lnTo>
                    <a:lnTo>
                      <a:pt x="942" y="1338"/>
                    </a:lnTo>
                    <a:lnTo>
                      <a:pt x="930" y="1338"/>
                    </a:lnTo>
                    <a:lnTo>
                      <a:pt x="924" y="1350"/>
                    </a:lnTo>
                    <a:lnTo>
                      <a:pt x="906" y="1356"/>
                    </a:lnTo>
                    <a:lnTo>
                      <a:pt x="846" y="1356"/>
                    </a:lnTo>
                    <a:lnTo>
                      <a:pt x="834" y="1368"/>
                    </a:lnTo>
                    <a:lnTo>
                      <a:pt x="810" y="1362"/>
                    </a:lnTo>
                    <a:lnTo>
                      <a:pt x="792" y="1362"/>
                    </a:lnTo>
                    <a:lnTo>
                      <a:pt x="780" y="1368"/>
                    </a:lnTo>
                    <a:lnTo>
                      <a:pt x="762" y="1368"/>
                    </a:lnTo>
                    <a:lnTo>
                      <a:pt x="762" y="1362"/>
                    </a:lnTo>
                    <a:lnTo>
                      <a:pt x="750" y="1362"/>
                    </a:lnTo>
                    <a:lnTo>
                      <a:pt x="750" y="1338"/>
                    </a:lnTo>
                    <a:lnTo>
                      <a:pt x="762" y="1338"/>
                    </a:lnTo>
                    <a:lnTo>
                      <a:pt x="762" y="1326"/>
                    </a:lnTo>
                    <a:lnTo>
                      <a:pt x="762" y="1314"/>
                    </a:lnTo>
                    <a:lnTo>
                      <a:pt x="732" y="1314"/>
                    </a:lnTo>
                    <a:lnTo>
                      <a:pt x="726" y="1308"/>
                    </a:lnTo>
                    <a:lnTo>
                      <a:pt x="732" y="1284"/>
                    </a:lnTo>
                    <a:lnTo>
                      <a:pt x="732" y="1278"/>
                    </a:lnTo>
                    <a:lnTo>
                      <a:pt x="738" y="1272"/>
                    </a:lnTo>
                    <a:lnTo>
                      <a:pt x="738" y="1266"/>
                    </a:lnTo>
                    <a:lnTo>
                      <a:pt x="744" y="1266"/>
                    </a:lnTo>
                    <a:lnTo>
                      <a:pt x="750" y="1272"/>
                    </a:lnTo>
                    <a:lnTo>
                      <a:pt x="756" y="1266"/>
                    </a:lnTo>
                    <a:lnTo>
                      <a:pt x="762" y="1266"/>
                    </a:lnTo>
                    <a:lnTo>
                      <a:pt x="768" y="1260"/>
                    </a:lnTo>
                    <a:lnTo>
                      <a:pt x="774" y="1260"/>
                    </a:lnTo>
                    <a:lnTo>
                      <a:pt x="780" y="1254"/>
                    </a:lnTo>
                    <a:lnTo>
                      <a:pt x="774" y="1254"/>
                    </a:lnTo>
                    <a:lnTo>
                      <a:pt x="768" y="1254"/>
                    </a:lnTo>
                    <a:lnTo>
                      <a:pt x="774" y="1248"/>
                    </a:lnTo>
                    <a:lnTo>
                      <a:pt x="774" y="1242"/>
                    </a:lnTo>
                    <a:lnTo>
                      <a:pt x="780" y="1236"/>
                    </a:lnTo>
                    <a:lnTo>
                      <a:pt x="786" y="1236"/>
                    </a:lnTo>
                    <a:lnTo>
                      <a:pt x="792" y="1230"/>
                    </a:lnTo>
                    <a:lnTo>
                      <a:pt x="792" y="1236"/>
                    </a:lnTo>
                    <a:lnTo>
                      <a:pt x="798" y="1236"/>
                    </a:lnTo>
                    <a:lnTo>
                      <a:pt x="798" y="1230"/>
                    </a:lnTo>
                    <a:lnTo>
                      <a:pt x="804" y="1230"/>
                    </a:lnTo>
                    <a:lnTo>
                      <a:pt x="804" y="1218"/>
                    </a:lnTo>
                    <a:lnTo>
                      <a:pt x="804" y="1206"/>
                    </a:lnTo>
                    <a:lnTo>
                      <a:pt x="792" y="1188"/>
                    </a:lnTo>
                    <a:lnTo>
                      <a:pt x="768" y="1182"/>
                    </a:lnTo>
                    <a:lnTo>
                      <a:pt x="768" y="1170"/>
                    </a:lnTo>
                    <a:lnTo>
                      <a:pt x="774" y="1170"/>
                    </a:lnTo>
                    <a:lnTo>
                      <a:pt x="780" y="1170"/>
                    </a:lnTo>
                    <a:lnTo>
                      <a:pt x="786" y="1170"/>
                    </a:lnTo>
                    <a:lnTo>
                      <a:pt x="780" y="1152"/>
                    </a:lnTo>
                    <a:lnTo>
                      <a:pt x="780" y="1146"/>
                    </a:lnTo>
                    <a:lnTo>
                      <a:pt x="744" y="1140"/>
                    </a:lnTo>
                    <a:lnTo>
                      <a:pt x="732" y="1128"/>
                    </a:lnTo>
                    <a:lnTo>
                      <a:pt x="720" y="1122"/>
                    </a:lnTo>
                    <a:lnTo>
                      <a:pt x="732" y="1116"/>
                    </a:lnTo>
                    <a:lnTo>
                      <a:pt x="750" y="1104"/>
                    </a:lnTo>
                    <a:lnTo>
                      <a:pt x="756" y="1116"/>
                    </a:lnTo>
                    <a:lnTo>
                      <a:pt x="774" y="1116"/>
                    </a:lnTo>
                    <a:lnTo>
                      <a:pt x="780" y="1104"/>
                    </a:lnTo>
                    <a:lnTo>
                      <a:pt x="780" y="1080"/>
                    </a:lnTo>
                    <a:lnTo>
                      <a:pt x="786" y="1080"/>
                    </a:lnTo>
                    <a:lnTo>
                      <a:pt x="786" y="1074"/>
                    </a:lnTo>
                    <a:lnTo>
                      <a:pt x="792" y="1074"/>
                    </a:lnTo>
                    <a:lnTo>
                      <a:pt x="786" y="1068"/>
                    </a:lnTo>
                    <a:lnTo>
                      <a:pt x="786" y="1062"/>
                    </a:lnTo>
                    <a:lnTo>
                      <a:pt x="786" y="1056"/>
                    </a:lnTo>
                    <a:lnTo>
                      <a:pt x="792" y="1050"/>
                    </a:lnTo>
                    <a:lnTo>
                      <a:pt x="786" y="1020"/>
                    </a:lnTo>
                    <a:lnTo>
                      <a:pt x="780" y="960"/>
                    </a:lnTo>
                    <a:lnTo>
                      <a:pt x="768" y="942"/>
                    </a:lnTo>
                    <a:lnTo>
                      <a:pt x="732" y="936"/>
                    </a:lnTo>
                    <a:lnTo>
                      <a:pt x="732" y="942"/>
                    </a:lnTo>
                    <a:lnTo>
                      <a:pt x="726" y="942"/>
                    </a:lnTo>
                    <a:lnTo>
                      <a:pt x="720" y="936"/>
                    </a:lnTo>
                    <a:lnTo>
                      <a:pt x="714" y="942"/>
                    </a:lnTo>
                    <a:lnTo>
                      <a:pt x="708" y="942"/>
                    </a:lnTo>
                    <a:lnTo>
                      <a:pt x="702" y="942"/>
                    </a:lnTo>
                    <a:lnTo>
                      <a:pt x="690" y="936"/>
                    </a:lnTo>
                    <a:lnTo>
                      <a:pt x="684" y="936"/>
                    </a:lnTo>
                    <a:lnTo>
                      <a:pt x="678" y="936"/>
                    </a:lnTo>
                    <a:lnTo>
                      <a:pt x="672" y="936"/>
                    </a:lnTo>
                    <a:lnTo>
                      <a:pt x="666" y="942"/>
                    </a:lnTo>
                    <a:lnTo>
                      <a:pt x="660" y="942"/>
                    </a:lnTo>
                    <a:lnTo>
                      <a:pt x="654" y="942"/>
                    </a:lnTo>
                    <a:lnTo>
                      <a:pt x="648" y="942"/>
                    </a:lnTo>
                    <a:lnTo>
                      <a:pt x="642" y="936"/>
                    </a:lnTo>
                    <a:lnTo>
                      <a:pt x="636" y="936"/>
                    </a:lnTo>
                    <a:lnTo>
                      <a:pt x="630" y="930"/>
                    </a:lnTo>
                    <a:lnTo>
                      <a:pt x="618" y="930"/>
                    </a:lnTo>
                    <a:lnTo>
                      <a:pt x="612" y="930"/>
                    </a:lnTo>
                    <a:lnTo>
                      <a:pt x="606" y="936"/>
                    </a:lnTo>
                    <a:lnTo>
                      <a:pt x="600" y="942"/>
                    </a:lnTo>
                    <a:lnTo>
                      <a:pt x="600" y="936"/>
                    </a:lnTo>
                    <a:lnTo>
                      <a:pt x="594" y="930"/>
                    </a:lnTo>
                    <a:lnTo>
                      <a:pt x="588" y="930"/>
                    </a:lnTo>
                    <a:lnTo>
                      <a:pt x="582" y="930"/>
                    </a:lnTo>
                    <a:lnTo>
                      <a:pt x="576" y="930"/>
                    </a:lnTo>
                    <a:lnTo>
                      <a:pt x="564" y="936"/>
                    </a:lnTo>
                    <a:lnTo>
                      <a:pt x="558" y="936"/>
                    </a:lnTo>
                    <a:lnTo>
                      <a:pt x="546" y="924"/>
                    </a:lnTo>
                    <a:lnTo>
                      <a:pt x="540" y="924"/>
                    </a:lnTo>
                    <a:lnTo>
                      <a:pt x="534" y="918"/>
                    </a:lnTo>
                    <a:lnTo>
                      <a:pt x="528" y="918"/>
                    </a:lnTo>
                    <a:lnTo>
                      <a:pt x="516" y="918"/>
                    </a:lnTo>
                    <a:lnTo>
                      <a:pt x="516" y="924"/>
                    </a:lnTo>
                    <a:lnTo>
                      <a:pt x="516" y="918"/>
                    </a:lnTo>
                    <a:lnTo>
                      <a:pt x="516" y="912"/>
                    </a:lnTo>
                    <a:lnTo>
                      <a:pt x="510" y="894"/>
                    </a:lnTo>
                    <a:lnTo>
                      <a:pt x="510" y="882"/>
                    </a:lnTo>
                    <a:lnTo>
                      <a:pt x="510" y="876"/>
                    </a:lnTo>
                    <a:lnTo>
                      <a:pt x="516" y="870"/>
                    </a:lnTo>
                    <a:lnTo>
                      <a:pt x="510" y="864"/>
                    </a:lnTo>
                    <a:lnTo>
                      <a:pt x="516" y="858"/>
                    </a:lnTo>
                    <a:lnTo>
                      <a:pt x="522" y="858"/>
                    </a:lnTo>
                    <a:lnTo>
                      <a:pt x="528" y="858"/>
                    </a:lnTo>
                    <a:lnTo>
                      <a:pt x="522" y="852"/>
                    </a:lnTo>
                    <a:lnTo>
                      <a:pt x="528" y="852"/>
                    </a:lnTo>
                    <a:lnTo>
                      <a:pt x="528" y="846"/>
                    </a:lnTo>
                    <a:lnTo>
                      <a:pt x="552" y="846"/>
                    </a:lnTo>
                    <a:lnTo>
                      <a:pt x="558" y="840"/>
                    </a:lnTo>
                    <a:lnTo>
                      <a:pt x="564" y="828"/>
                    </a:lnTo>
                    <a:lnTo>
                      <a:pt x="570" y="816"/>
                    </a:lnTo>
                    <a:lnTo>
                      <a:pt x="582" y="810"/>
                    </a:lnTo>
                    <a:lnTo>
                      <a:pt x="588" y="804"/>
                    </a:lnTo>
                    <a:lnTo>
                      <a:pt x="594" y="804"/>
                    </a:lnTo>
                    <a:lnTo>
                      <a:pt x="594" y="792"/>
                    </a:lnTo>
                    <a:lnTo>
                      <a:pt x="600" y="786"/>
                    </a:lnTo>
                    <a:lnTo>
                      <a:pt x="606" y="780"/>
                    </a:lnTo>
                    <a:lnTo>
                      <a:pt x="612" y="774"/>
                    </a:lnTo>
                    <a:lnTo>
                      <a:pt x="618" y="774"/>
                    </a:lnTo>
                    <a:lnTo>
                      <a:pt x="618" y="768"/>
                    </a:lnTo>
                    <a:lnTo>
                      <a:pt x="618" y="762"/>
                    </a:lnTo>
                    <a:lnTo>
                      <a:pt x="624" y="756"/>
                    </a:lnTo>
                    <a:lnTo>
                      <a:pt x="618" y="750"/>
                    </a:lnTo>
                    <a:lnTo>
                      <a:pt x="618" y="744"/>
                    </a:lnTo>
                    <a:lnTo>
                      <a:pt x="600" y="738"/>
                    </a:lnTo>
                    <a:lnTo>
                      <a:pt x="558" y="744"/>
                    </a:lnTo>
                    <a:lnTo>
                      <a:pt x="552" y="732"/>
                    </a:lnTo>
                    <a:lnTo>
                      <a:pt x="546" y="720"/>
                    </a:lnTo>
                    <a:lnTo>
                      <a:pt x="564" y="702"/>
                    </a:lnTo>
                    <a:lnTo>
                      <a:pt x="570" y="684"/>
                    </a:lnTo>
                    <a:lnTo>
                      <a:pt x="564" y="648"/>
                    </a:lnTo>
                    <a:lnTo>
                      <a:pt x="534" y="624"/>
                    </a:lnTo>
                    <a:lnTo>
                      <a:pt x="504" y="612"/>
                    </a:lnTo>
                    <a:lnTo>
                      <a:pt x="498" y="606"/>
                    </a:lnTo>
                    <a:lnTo>
                      <a:pt x="492" y="600"/>
                    </a:lnTo>
                    <a:lnTo>
                      <a:pt x="486" y="606"/>
                    </a:lnTo>
                    <a:lnTo>
                      <a:pt x="480" y="558"/>
                    </a:lnTo>
                    <a:lnTo>
                      <a:pt x="462" y="546"/>
                    </a:lnTo>
                    <a:lnTo>
                      <a:pt x="408" y="540"/>
                    </a:lnTo>
                    <a:lnTo>
                      <a:pt x="408" y="546"/>
                    </a:lnTo>
                    <a:lnTo>
                      <a:pt x="408" y="558"/>
                    </a:lnTo>
                    <a:lnTo>
                      <a:pt x="408" y="564"/>
                    </a:lnTo>
                    <a:lnTo>
                      <a:pt x="408" y="570"/>
                    </a:lnTo>
                    <a:lnTo>
                      <a:pt x="414" y="582"/>
                    </a:lnTo>
                    <a:lnTo>
                      <a:pt x="408" y="594"/>
                    </a:lnTo>
                    <a:lnTo>
                      <a:pt x="414" y="594"/>
                    </a:lnTo>
                    <a:lnTo>
                      <a:pt x="408" y="600"/>
                    </a:lnTo>
                    <a:lnTo>
                      <a:pt x="348" y="600"/>
                    </a:lnTo>
                    <a:lnTo>
                      <a:pt x="324" y="600"/>
                    </a:lnTo>
                    <a:lnTo>
                      <a:pt x="324" y="612"/>
                    </a:lnTo>
                    <a:lnTo>
                      <a:pt x="306" y="618"/>
                    </a:lnTo>
                    <a:lnTo>
                      <a:pt x="312" y="618"/>
                    </a:lnTo>
                    <a:lnTo>
                      <a:pt x="294" y="588"/>
                    </a:lnTo>
                    <a:lnTo>
                      <a:pt x="258" y="564"/>
                    </a:lnTo>
                    <a:lnTo>
                      <a:pt x="252" y="564"/>
                    </a:lnTo>
                    <a:lnTo>
                      <a:pt x="252" y="576"/>
                    </a:lnTo>
                    <a:lnTo>
                      <a:pt x="240" y="582"/>
                    </a:lnTo>
                    <a:lnTo>
                      <a:pt x="234" y="582"/>
                    </a:lnTo>
                    <a:lnTo>
                      <a:pt x="228" y="588"/>
                    </a:lnTo>
                    <a:lnTo>
                      <a:pt x="222" y="588"/>
                    </a:lnTo>
                    <a:lnTo>
                      <a:pt x="216" y="594"/>
                    </a:lnTo>
                    <a:lnTo>
                      <a:pt x="204" y="594"/>
                    </a:lnTo>
                    <a:lnTo>
                      <a:pt x="198" y="600"/>
                    </a:lnTo>
                    <a:lnTo>
                      <a:pt x="192" y="612"/>
                    </a:lnTo>
                    <a:lnTo>
                      <a:pt x="192" y="618"/>
                    </a:lnTo>
                    <a:lnTo>
                      <a:pt x="198" y="624"/>
                    </a:lnTo>
                    <a:lnTo>
                      <a:pt x="192" y="624"/>
                    </a:lnTo>
                    <a:lnTo>
                      <a:pt x="192" y="630"/>
                    </a:lnTo>
                    <a:lnTo>
                      <a:pt x="192" y="642"/>
                    </a:lnTo>
                    <a:lnTo>
                      <a:pt x="180" y="648"/>
                    </a:lnTo>
                    <a:lnTo>
                      <a:pt x="174" y="654"/>
                    </a:lnTo>
                    <a:lnTo>
                      <a:pt x="168" y="660"/>
                    </a:lnTo>
                    <a:lnTo>
                      <a:pt x="162" y="660"/>
                    </a:lnTo>
                    <a:lnTo>
                      <a:pt x="156" y="666"/>
                    </a:lnTo>
                    <a:lnTo>
                      <a:pt x="156" y="672"/>
                    </a:lnTo>
                    <a:lnTo>
                      <a:pt x="150" y="678"/>
                    </a:lnTo>
                    <a:lnTo>
                      <a:pt x="144" y="684"/>
                    </a:lnTo>
                    <a:lnTo>
                      <a:pt x="138" y="690"/>
                    </a:lnTo>
                    <a:lnTo>
                      <a:pt x="132" y="690"/>
                    </a:lnTo>
                    <a:lnTo>
                      <a:pt x="126" y="702"/>
                    </a:lnTo>
                    <a:lnTo>
                      <a:pt x="132" y="708"/>
                    </a:lnTo>
                    <a:lnTo>
                      <a:pt x="126" y="708"/>
                    </a:lnTo>
                    <a:lnTo>
                      <a:pt x="120" y="708"/>
                    </a:lnTo>
                    <a:lnTo>
                      <a:pt x="114" y="708"/>
                    </a:lnTo>
                    <a:lnTo>
                      <a:pt x="108" y="708"/>
                    </a:lnTo>
                    <a:lnTo>
                      <a:pt x="108" y="714"/>
                    </a:lnTo>
                    <a:lnTo>
                      <a:pt x="102" y="714"/>
                    </a:lnTo>
                    <a:lnTo>
                      <a:pt x="96" y="714"/>
                    </a:lnTo>
                    <a:lnTo>
                      <a:pt x="90" y="714"/>
                    </a:lnTo>
                    <a:lnTo>
                      <a:pt x="84" y="714"/>
                    </a:lnTo>
                    <a:lnTo>
                      <a:pt x="78" y="720"/>
                    </a:lnTo>
                    <a:lnTo>
                      <a:pt x="72" y="720"/>
                    </a:lnTo>
                    <a:lnTo>
                      <a:pt x="66" y="720"/>
                    </a:lnTo>
                    <a:lnTo>
                      <a:pt x="54" y="732"/>
                    </a:lnTo>
                    <a:lnTo>
                      <a:pt x="48" y="702"/>
                    </a:lnTo>
                    <a:lnTo>
                      <a:pt x="36" y="666"/>
                    </a:lnTo>
                    <a:lnTo>
                      <a:pt x="0" y="660"/>
                    </a:lnTo>
                    <a:lnTo>
                      <a:pt x="6" y="660"/>
                    </a:lnTo>
                    <a:lnTo>
                      <a:pt x="6" y="654"/>
                    </a:lnTo>
                    <a:lnTo>
                      <a:pt x="6" y="648"/>
                    </a:lnTo>
                    <a:lnTo>
                      <a:pt x="6" y="642"/>
                    </a:lnTo>
                    <a:lnTo>
                      <a:pt x="6" y="624"/>
                    </a:lnTo>
                    <a:lnTo>
                      <a:pt x="6" y="612"/>
                    </a:lnTo>
                    <a:lnTo>
                      <a:pt x="6" y="606"/>
                    </a:lnTo>
                    <a:lnTo>
                      <a:pt x="12" y="612"/>
                    </a:lnTo>
                    <a:lnTo>
                      <a:pt x="18" y="606"/>
                    </a:lnTo>
                    <a:lnTo>
                      <a:pt x="24" y="606"/>
                    </a:lnTo>
                    <a:lnTo>
                      <a:pt x="24" y="600"/>
                    </a:lnTo>
                    <a:lnTo>
                      <a:pt x="30" y="594"/>
                    </a:lnTo>
                    <a:lnTo>
                      <a:pt x="30" y="588"/>
                    </a:lnTo>
                    <a:lnTo>
                      <a:pt x="30" y="582"/>
                    </a:lnTo>
                    <a:lnTo>
                      <a:pt x="24" y="576"/>
                    </a:lnTo>
                    <a:lnTo>
                      <a:pt x="18" y="576"/>
                    </a:lnTo>
                    <a:lnTo>
                      <a:pt x="18" y="570"/>
                    </a:lnTo>
                    <a:lnTo>
                      <a:pt x="18" y="558"/>
                    </a:lnTo>
                    <a:lnTo>
                      <a:pt x="24" y="558"/>
                    </a:lnTo>
                    <a:lnTo>
                      <a:pt x="30" y="552"/>
                    </a:lnTo>
                    <a:lnTo>
                      <a:pt x="30" y="540"/>
                    </a:lnTo>
                    <a:lnTo>
                      <a:pt x="36" y="528"/>
                    </a:lnTo>
                    <a:lnTo>
                      <a:pt x="30" y="522"/>
                    </a:lnTo>
                    <a:lnTo>
                      <a:pt x="24" y="522"/>
                    </a:lnTo>
                    <a:lnTo>
                      <a:pt x="18" y="510"/>
                    </a:lnTo>
                    <a:lnTo>
                      <a:pt x="12" y="516"/>
                    </a:lnTo>
                    <a:lnTo>
                      <a:pt x="6" y="510"/>
                    </a:lnTo>
                    <a:lnTo>
                      <a:pt x="6" y="504"/>
                    </a:lnTo>
                    <a:lnTo>
                      <a:pt x="18" y="498"/>
                    </a:lnTo>
                    <a:lnTo>
                      <a:pt x="18" y="492"/>
                    </a:lnTo>
                    <a:lnTo>
                      <a:pt x="18" y="486"/>
                    </a:lnTo>
                    <a:lnTo>
                      <a:pt x="18" y="480"/>
                    </a:lnTo>
                    <a:lnTo>
                      <a:pt x="18" y="474"/>
                    </a:lnTo>
                    <a:lnTo>
                      <a:pt x="12" y="468"/>
                    </a:lnTo>
                    <a:lnTo>
                      <a:pt x="12" y="462"/>
                    </a:lnTo>
                    <a:lnTo>
                      <a:pt x="18" y="456"/>
                    </a:lnTo>
                    <a:lnTo>
                      <a:pt x="18" y="444"/>
                    </a:lnTo>
                    <a:lnTo>
                      <a:pt x="18" y="438"/>
                    </a:lnTo>
                    <a:lnTo>
                      <a:pt x="24" y="438"/>
                    </a:lnTo>
                    <a:lnTo>
                      <a:pt x="30" y="432"/>
                    </a:lnTo>
                    <a:lnTo>
                      <a:pt x="30" y="426"/>
                    </a:lnTo>
                    <a:lnTo>
                      <a:pt x="30" y="420"/>
                    </a:lnTo>
                    <a:lnTo>
                      <a:pt x="30" y="414"/>
                    </a:lnTo>
                    <a:lnTo>
                      <a:pt x="48" y="414"/>
                    </a:lnTo>
                    <a:lnTo>
                      <a:pt x="54" y="408"/>
                    </a:lnTo>
                    <a:lnTo>
                      <a:pt x="60" y="402"/>
                    </a:lnTo>
                    <a:lnTo>
                      <a:pt x="66" y="402"/>
                    </a:lnTo>
                    <a:lnTo>
                      <a:pt x="72" y="402"/>
                    </a:lnTo>
                    <a:lnTo>
                      <a:pt x="78" y="408"/>
                    </a:lnTo>
                    <a:lnTo>
                      <a:pt x="84" y="396"/>
                    </a:lnTo>
                    <a:lnTo>
                      <a:pt x="90" y="390"/>
                    </a:lnTo>
                    <a:lnTo>
                      <a:pt x="90" y="378"/>
                    </a:lnTo>
                    <a:lnTo>
                      <a:pt x="96" y="372"/>
                    </a:lnTo>
                    <a:lnTo>
                      <a:pt x="96" y="366"/>
                    </a:lnTo>
                    <a:lnTo>
                      <a:pt x="96" y="360"/>
                    </a:lnTo>
                    <a:lnTo>
                      <a:pt x="108" y="354"/>
                    </a:lnTo>
                    <a:lnTo>
                      <a:pt x="114" y="348"/>
                    </a:lnTo>
                    <a:lnTo>
                      <a:pt x="120" y="342"/>
                    </a:lnTo>
                    <a:lnTo>
                      <a:pt x="120" y="348"/>
                    </a:lnTo>
                    <a:lnTo>
                      <a:pt x="126" y="348"/>
                    </a:lnTo>
                    <a:lnTo>
                      <a:pt x="132" y="336"/>
                    </a:lnTo>
                    <a:lnTo>
                      <a:pt x="132" y="330"/>
                    </a:lnTo>
                    <a:lnTo>
                      <a:pt x="138" y="324"/>
                    </a:lnTo>
                    <a:lnTo>
                      <a:pt x="138" y="318"/>
                    </a:lnTo>
                    <a:lnTo>
                      <a:pt x="144" y="306"/>
                    </a:lnTo>
                    <a:lnTo>
                      <a:pt x="156" y="306"/>
                    </a:lnTo>
                    <a:lnTo>
                      <a:pt x="186" y="300"/>
                    </a:lnTo>
                    <a:lnTo>
                      <a:pt x="198" y="300"/>
                    </a:lnTo>
                    <a:lnTo>
                      <a:pt x="210" y="300"/>
                    </a:lnTo>
                    <a:lnTo>
                      <a:pt x="222" y="300"/>
                    </a:lnTo>
                    <a:lnTo>
                      <a:pt x="246" y="300"/>
                    </a:lnTo>
                    <a:lnTo>
                      <a:pt x="264" y="312"/>
                    </a:lnTo>
                    <a:lnTo>
                      <a:pt x="270" y="312"/>
                    </a:lnTo>
                    <a:lnTo>
                      <a:pt x="282" y="306"/>
                    </a:lnTo>
                    <a:lnTo>
                      <a:pt x="288" y="300"/>
                    </a:lnTo>
                    <a:lnTo>
                      <a:pt x="294" y="306"/>
                    </a:lnTo>
                    <a:lnTo>
                      <a:pt x="300" y="306"/>
                    </a:lnTo>
                    <a:lnTo>
                      <a:pt x="312" y="306"/>
                    </a:lnTo>
                    <a:lnTo>
                      <a:pt x="318" y="300"/>
                    </a:lnTo>
                    <a:lnTo>
                      <a:pt x="324" y="300"/>
                    </a:lnTo>
                    <a:lnTo>
                      <a:pt x="330" y="294"/>
                    </a:lnTo>
                    <a:lnTo>
                      <a:pt x="336" y="288"/>
                    </a:lnTo>
                    <a:lnTo>
                      <a:pt x="354" y="288"/>
                    </a:lnTo>
                    <a:lnTo>
                      <a:pt x="360" y="288"/>
                    </a:lnTo>
                    <a:lnTo>
                      <a:pt x="366" y="282"/>
                    </a:lnTo>
                    <a:lnTo>
                      <a:pt x="372" y="282"/>
                    </a:lnTo>
                    <a:lnTo>
                      <a:pt x="378" y="282"/>
                    </a:lnTo>
                    <a:lnTo>
                      <a:pt x="384" y="276"/>
                    </a:lnTo>
                    <a:lnTo>
                      <a:pt x="384" y="270"/>
                    </a:lnTo>
                    <a:lnTo>
                      <a:pt x="390" y="264"/>
                    </a:lnTo>
                    <a:lnTo>
                      <a:pt x="402" y="258"/>
                    </a:lnTo>
                    <a:lnTo>
                      <a:pt x="402" y="252"/>
                    </a:lnTo>
                    <a:lnTo>
                      <a:pt x="402" y="246"/>
                    </a:lnTo>
                    <a:lnTo>
                      <a:pt x="408" y="234"/>
                    </a:lnTo>
                    <a:lnTo>
                      <a:pt x="414" y="234"/>
                    </a:lnTo>
                    <a:lnTo>
                      <a:pt x="414" y="228"/>
                    </a:lnTo>
                    <a:lnTo>
                      <a:pt x="420" y="222"/>
                    </a:lnTo>
                    <a:lnTo>
                      <a:pt x="414" y="216"/>
                    </a:lnTo>
                    <a:lnTo>
                      <a:pt x="414" y="210"/>
                    </a:lnTo>
                    <a:lnTo>
                      <a:pt x="420" y="210"/>
                    </a:lnTo>
                    <a:lnTo>
                      <a:pt x="414" y="198"/>
                    </a:lnTo>
                    <a:lnTo>
                      <a:pt x="414" y="192"/>
                    </a:lnTo>
                    <a:lnTo>
                      <a:pt x="420" y="192"/>
                    </a:lnTo>
                    <a:lnTo>
                      <a:pt x="420" y="186"/>
                    </a:lnTo>
                    <a:lnTo>
                      <a:pt x="420" y="174"/>
                    </a:lnTo>
                    <a:lnTo>
                      <a:pt x="420" y="168"/>
                    </a:lnTo>
                    <a:lnTo>
                      <a:pt x="426" y="162"/>
                    </a:lnTo>
                    <a:lnTo>
                      <a:pt x="432" y="156"/>
                    </a:lnTo>
                    <a:lnTo>
                      <a:pt x="438" y="144"/>
                    </a:lnTo>
                    <a:lnTo>
                      <a:pt x="444" y="144"/>
                    </a:lnTo>
                    <a:lnTo>
                      <a:pt x="450" y="138"/>
                    </a:lnTo>
                    <a:lnTo>
                      <a:pt x="456" y="138"/>
                    </a:lnTo>
                    <a:lnTo>
                      <a:pt x="462" y="132"/>
                    </a:lnTo>
                    <a:lnTo>
                      <a:pt x="462" y="126"/>
                    </a:lnTo>
                    <a:lnTo>
                      <a:pt x="468" y="126"/>
                    </a:lnTo>
                    <a:lnTo>
                      <a:pt x="474" y="126"/>
                    </a:lnTo>
                    <a:lnTo>
                      <a:pt x="480" y="120"/>
                    </a:lnTo>
                    <a:lnTo>
                      <a:pt x="486" y="108"/>
                    </a:lnTo>
                    <a:lnTo>
                      <a:pt x="492" y="108"/>
                    </a:lnTo>
                    <a:lnTo>
                      <a:pt x="498" y="102"/>
                    </a:lnTo>
                    <a:lnTo>
                      <a:pt x="504" y="96"/>
                    </a:lnTo>
                    <a:lnTo>
                      <a:pt x="504" y="108"/>
                    </a:lnTo>
                    <a:lnTo>
                      <a:pt x="522" y="102"/>
                    </a:lnTo>
                    <a:lnTo>
                      <a:pt x="540" y="102"/>
                    </a:lnTo>
                    <a:lnTo>
                      <a:pt x="552" y="108"/>
                    </a:lnTo>
                    <a:lnTo>
                      <a:pt x="582" y="102"/>
                    </a:lnTo>
                    <a:lnTo>
                      <a:pt x="594" y="126"/>
                    </a:lnTo>
                    <a:lnTo>
                      <a:pt x="594" y="144"/>
                    </a:lnTo>
                    <a:lnTo>
                      <a:pt x="588" y="156"/>
                    </a:lnTo>
                    <a:lnTo>
                      <a:pt x="588" y="168"/>
                    </a:lnTo>
                    <a:lnTo>
                      <a:pt x="582" y="180"/>
                    </a:lnTo>
                    <a:lnTo>
                      <a:pt x="570" y="192"/>
                    </a:lnTo>
                    <a:lnTo>
                      <a:pt x="594" y="192"/>
                    </a:lnTo>
                    <a:lnTo>
                      <a:pt x="618" y="198"/>
                    </a:lnTo>
                    <a:lnTo>
                      <a:pt x="642" y="210"/>
                    </a:lnTo>
                    <a:lnTo>
                      <a:pt x="660" y="234"/>
                    </a:lnTo>
                    <a:lnTo>
                      <a:pt x="678" y="246"/>
                    </a:lnTo>
                    <a:lnTo>
                      <a:pt x="684" y="252"/>
                    </a:lnTo>
                    <a:lnTo>
                      <a:pt x="702" y="252"/>
                    </a:lnTo>
                    <a:lnTo>
                      <a:pt x="732" y="234"/>
                    </a:lnTo>
                    <a:lnTo>
                      <a:pt x="732" y="222"/>
                    </a:lnTo>
                    <a:lnTo>
                      <a:pt x="720" y="216"/>
                    </a:lnTo>
                    <a:lnTo>
                      <a:pt x="714" y="198"/>
                    </a:lnTo>
                    <a:lnTo>
                      <a:pt x="714" y="174"/>
                    </a:lnTo>
                    <a:lnTo>
                      <a:pt x="720" y="162"/>
                    </a:lnTo>
                    <a:lnTo>
                      <a:pt x="726" y="162"/>
                    </a:lnTo>
                    <a:lnTo>
                      <a:pt x="732" y="156"/>
                    </a:lnTo>
                    <a:lnTo>
                      <a:pt x="744" y="150"/>
                    </a:lnTo>
                    <a:lnTo>
                      <a:pt x="774" y="162"/>
                    </a:lnTo>
                    <a:lnTo>
                      <a:pt x="786" y="162"/>
                    </a:lnTo>
                    <a:lnTo>
                      <a:pt x="816" y="162"/>
                    </a:lnTo>
                    <a:lnTo>
                      <a:pt x="816" y="156"/>
                    </a:lnTo>
                    <a:lnTo>
                      <a:pt x="816" y="150"/>
                    </a:lnTo>
                    <a:lnTo>
                      <a:pt x="822" y="144"/>
                    </a:lnTo>
                    <a:lnTo>
                      <a:pt x="822" y="138"/>
                    </a:lnTo>
                    <a:lnTo>
                      <a:pt x="822" y="132"/>
                    </a:lnTo>
                    <a:lnTo>
                      <a:pt x="822" y="114"/>
                    </a:lnTo>
                    <a:lnTo>
                      <a:pt x="828" y="108"/>
                    </a:lnTo>
                    <a:lnTo>
                      <a:pt x="834" y="96"/>
                    </a:lnTo>
                    <a:lnTo>
                      <a:pt x="846" y="96"/>
                    </a:lnTo>
                    <a:lnTo>
                      <a:pt x="858" y="90"/>
                    </a:lnTo>
                    <a:lnTo>
                      <a:pt x="870" y="84"/>
                    </a:lnTo>
                    <a:lnTo>
                      <a:pt x="888" y="84"/>
                    </a:lnTo>
                    <a:lnTo>
                      <a:pt x="894" y="90"/>
                    </a:lnTo>
                    <a:lnTo>
                      <a:pt x="894" y="102"/>
                    </a:lnTo>
                    <a:lnTo>
                      <a:pt x="900" y="102"/>
                    </a:lnTo>
                    <a:lnTo>
                      <a:pt x="906" y="114"/>
                    </a:lnTo>
                    <a:lnTo>
                      <a:pt x="930" y="120"/>
                    </a:lnTo>
                    <a:lnTo>
                      <a:pt x="942" y="126"/>
                    </a:lnTo>
                    <a:lnTo>
                      <a:pt x="948" y="132"/>
                    </a:lnTo>
                    <a:lnTo>
                      <a:pt x="954" y="138"/>
                    </a:lnTo>
                    <a:lnTo>
                      <a:pt x="966" y="144"/>
                    </a:lnTo>
                    <a:lnTo>
                      <a:pt x="966" y="150"/>
                    </a:lnTo>
                    <a:lnTo>
                      <a:pt x="972" y="150"/>
                    </a:lnTo>
                    <a:lnTo>
                      <a:pt x="978" y="150"/>
                    </a:lnTo>
                    <a:lnTo>
                      <a:pt x="978" y="144"/>
                    </a:lnTo>
                    <a:lnTo>
                      <a:pt x="984" y="144"/>
                    </a:lnTo>
                    <a:lnTo>
                      <a:pt x="990" y="138"/>
                    </a:lnTo>
                    <a:lnTo>
                      <a:pt x="996" y="138"/>
                    </a:lnTo>
                    <a:lnTo>
                      <a:pt x="1002" y="138"/>
                    </a:lnTo>
                    <a:lnTo>
                      <a:pt x="1008" y="138"/>
                    </a:lnTo>
                    <a:lnTo>
                      <a:pt x="1026" y="132"/>
                    </a:lnTo>
                    <a:lnTo>
                      <a:pt x="1044" y="126"/>
                    </a:lnTo>
                    <a:lnTo>
                      <a:pt x="1056" y="120"/>
                    </a:lnTo>
                    <a:lnTo>
                      <a:pt x="1062" y="108"/>
                    </a:lnTo>
                    <a:lnTo>
                      <a:pt x="1056" y="102"/>
                    </a:lnTo>
                    <a:lnTo>
                      <a:pt x="1062" y="96"/>
                    </a:lnTo>
                    <a:lnTo>
                      <a:pt x="1074" y="90"/>
                    </a:lnTo>
                    <a:lnTo>
                      <a:pt x="1080" y="84"/>
                    </a:lnTo>
                    <a:lnTo>
                      <a:pt x="1128" y="84"/>
                    </a:lnTo>
                    <a:lnTo>
                      <a:pt x="1134" y="84"/>
                    </a:lnTo>
                    <a:lnTo>
                      <a:pt x="1140" y="78"/>
                    </a:lnTo>
                    <a:lnTo>
                      <a:pt x="1152" y="72"/>
                    </a:lnTo>
                    <a:lnTo>
                      <a:pt x="1164" y="66"/>
                    </a:lnTo>
                    <a:lnTo>
                      <a:pt x="1170" y="60"/>
                    </a:lnTo>
                    <a:lnTo>
                      <a:pt x="1188" y="48"/>
                    </a:lnTo>
                    <a:lnTo>
                      <a:pt x="1200" y="36"/>
                    </a:lnTo>
                    <a:lnTo>
                      <a:pt x="1218" y="24"/>
                    </a:lnTo>
                    <a:lnTo>
                      <a:pt x="1248" y="24"/>
                    </a:lnTo>
                    <a:lnTo>
                      <a:pt x="1272" y="24"/>
                    </a:lnTo>
                    <a:lnTo>
                      <a:pt x="1284" y="12"/>
                    </a:lnTo>
                    <a:lnTo>
                      <a:pt x="1302" y="0"/>
                    </a:lnTo>
                    <a:lnTo>
                      <a:pt x="1314" y="0"/>
                    </a:lnTo>
                    <a:lnTo>
                      <a:pt x="1326" y="18"/>
                    </a:lnTo>
                    <a:lnTo>
                      <a:pt x="1338" y="30"/>
                    </a:lnTo>
                    <a:lnTo>
                      <a:pt x="1338" y="54"/>
                    </a:lnTo>
                    <a:lnTo>
                      <a:pt x="1332" y="72"/>
                    </a:lnTo>
                    <a:lnTo>
                      <a:pt x="1326" y="72"/>
                    </a:lnTo>
                    <a:lnTo>
                      <a:pt x="1326" y="78"/>
                    </a:lnTo>
                    <a:lnTo>
                      <a:pt x="1326" y="102"/>
                    </a:lnTo>
                    <a:lnTo>
                      <a:pt x="1332" y="102"/>
                    </a:lnTo>
                    <a:lnTo>
                      <a:pt x="1332" y="108"/>
                    </a:lnTo>
                    <a:lnTo>
                      <a:pt x="1344" y="114"/>
                    </a:lnTo>
                    <a:lnTo>
                      <a:pt x="1350" y="114"/>
                    </a:lnTo>
                    <a:lnTo>
                      <a:pt x="1368" y="126"/>
                    </a:lnTo>
                    <a:lnTo>
                      <a:pt x="1386" y="120"/>
                    </a:lnTo>
                    <a:lnTo>
                      <a:pt x="1404" y="132"/>
                    </a:lnTo>
                    <a:lnTo>
                      <a:pt x="1404" y="138"/>
                    </a:lnTo>
                    <a:lnTo>
                      <a:pt x="1410" y="150"/>
                    </a:lnTo>
                    <a:lnTo>
                      <a:pt x="1416" y="162"/>
                    </a:lnTo>
                    <a:lnTo>
                      <a:pt x="1428" y="168"/>
                    </a:lnTo>
                    <a:lnTo>
                      <a:pt x="1440" y="180"/>
                    </a:lnTo>
                    <a:lnTo>
                      <a:pt x="1476" y="174"/>
                    </a:lnTo>
                    <a:lnTo>
                      <a:pt x="1494" y="174"/>
                    </a:lnTo>
                    <a:lnTo>
                      <a:pt x="1512" y="192"/>
                    </a:lnTo>
                    <a:lnTo>
                      <a:pt x="1518" y="204"/>
                    </a:lnTo>
                    <a:lnTo>
                      <a:pt x="1530" y="216"/>
                    </a:lnTo>
                    <a:lnTo>
                      <a:pt x="1548" y="228"/>
                    </a:lnTo>
                    <a:lnTo>
                      <a:pt x="1548" y="234"/>
                    </a:lnTo>
                    <a:lnTo>
                      <a:pt x="1542" y="246"/>
                    </a:lnTo>
                    <a:lnTo>
                      <a:pt x="1560" y="246"/>
                    </a:lnTo>
                    <a:lnTo>
                      <a:pt x="1560" y="252"/>
                    </a:lnTo>
                    <a:lnTo>
                      <a:pt x="1566" y="258"/>
                    </a:lnTo>
                    <a:lnTo>
                      <a:pt x="1578" y="270"/>
                    </a:lnTo>
                    <a:lnTo>
                      <a:pt x="1596" y="270"/>
                    </a:lnTo>
                    <a:lnTo>
                      <a:pt x="1602" y="288"/>
                    </a:lnTo>
                    <a:lnTo>
                      <a:pt x="1608" y="306"/>
                    </a:lnTo>
                    <a:lnTo>
                      <a:pt x="1608" y="318"/>
                    </a:lnTo>
                    <a:lnTo>
                      <a:pt x="1608" y="324"/>
                    </a:lnTo>
                    <a:lnTo>
                      <a:pt x="1614" y="330"/>
                    </a:lnTo>
                    <a:lnTo>
                      <a:pt x="1614" y="336"/>
                    </a:lnTo>
                    <a:lnTo>
                      <a:pt x="1614" y="342"/>
                    </a:lnTo>
                    <a:lnTo>
                      <a:pt x="1614" y="354"/>
                    </a:lnTo>
                    <a:lnTo>
                      <a:pt x="1614" y="360"/>
                    </a:lnTo>
                    <a:lnTo>
                      <a:pt x="1614" y="372"/>
                    </a:lnTo>
                    <a:lnTo>
                      <a:pt x="1608" y="372"/>
                    </a:lnTo>
                    <a:lnTo>
                      <a:pt x="1608" y="378"/>
                    </a:lnTo>
                    <a:lnTo>
                      <a:pt x="1608" y="384"/>
                    </a:lnTo>
                    <a:lnTo>
                      <a:pt x="1608" y="390"/>
                    </a:lnTo>
                    <a:lnTo>
                      <a:pt x="1602" y="390"/>
                    </a:lnTo>
                    <a:lnTo>
                      <a:pt x="1602" y="396"/>
                    </a:lnTo>
                    <a:lnTo>
                      <a:pt x="1584" y="420"/>
                    </a:lnTo>
                    <a:lnTo>
                      <a:pt x="1584" y="426"/>
                    </a:lnTo>
                    <a:lnTo>
                      <a:pt x="1602" y="474"/>
                    </a:lnTo>
                    <a:lnTo>
                      <a:pt x="1608" y="480"/>
                    </a:lnTo>
                    <a:lnTo>
                      <a:pt x="1608" y="486"/>
                    </a:lnTo>
                    <a:lnTo>
                      <a:pt x="1614" y="486"/>
                    </a:lnTo>
                    <a:lnTo>
                      <a:pt x="1608" y="504"/>
                    </a:lnTo>
                    <a:lnTo>
                      <a:pt x="1572" y="504"/>
                    </a:lnTo>
                    <a:lnTo>
                      <a:pt x="1560" y="510"/>
                    </a:lnTo>
                    <a:lnTo>
                      <a:pt x="1554" y="522"/>
                    </a:lnTo>
                    <a:lnTo>
                      <a:pt x="1560" y="552"/>
                    </a:lnTo>
                    <a:lnTo>
                      <a:pt x="1566" y="552"/>
                    </a:lnTo>
                    <a:lnTo>
                      <a:pt x="1566" y="558"/>
                    </a:lnTo>
                    <a:lnTo>
                      <a:pt x="1572" y="558"/>
                    </a:lnTo>
                    <a:lnTo>
                      <a:pt x="1578" y="558"/>
                    </a:lnTo>
                    <a:lnTo>
                      <a:pt x="1578" y="552"/>
                    </a:lnTo>
                    <a:lnTo>
                      <a:pt x="1584" y="552"/>
                    </a:lnTo>
                    <a:lnTo>
                      <a:pt x="1590" y="552"/>
                    </a:lnTo>
                    <a:lnTo>
                      <a:pt x="1590" y="546"/>
                    </a:lnTo>
                    <a:lnTo>
                      <a:pt x="1596" y="546"/>
                    </a:lnTo>
                    <a:lnTo>
                      <a:pt x="1602" y="552"/>
                    </a:lnTo>
                    <a:lnTo>
                      <a:pt x="1602" y="546"/>
                    </a:lnTo>
                    <a:lnTo>
                      <a:pt x="1608" y="546"/>
                    </a:lnTo>
                    <a:lnTo>
                      <a:pt x="1608" y="552"/>
                    </a:lnTo>
                    <a:lnTo>
                      <a:pt x="1614" y="552"/>
                    </a:lnTo>
                    <a:lnTo>
                      <a:pt x="1614" y="546"/>
                    </a:lnTo>
                    <a:lnTo>
                      <a:pt x="1620" y="552"/>
                    </a:lnTo>
                    <a:lnTo>
                      <a:pt x="1626" y="552"/>
                    </a:lnTo>
                    <a:lnTo>
                      <a:pt x="1626" y="558"/>
                    </a:lnTo>
                    <a:lnTo>
                      <a:pt x="1632" y="558"/>
                    </a:lnTo>
                    <a:lnTo>
                      <a:pt x="1638" y="558"/>
                    </a:lnTo>
                    <a:lnTo>
                      <a:pt x="1644" y="558"/>
                    </a:lnTo>
                    <a:lnTo>
                      <a:pt x="1650" y="558"/>
                    </a:lnTo>
                    <a:lnTo>
                      <a:pt x="1650" y="564"/>
                    </a:lnTo>
                    <a:lnTo>
                      <a:pt x="1656" y="564"/>
                    </a:lnTo>
                    <a:lnTo>
                      <a:pt x="1662" y="564"/>
                    </a:lnTo>
                    <a:lnTo>
                      <a:pt x="1668" y="564"/>
                    </a:lnTo>
                    <a:lnTo>
                      <a:pt x="1668" y="570"/>
                    </a:lnTo>
                    <a:lnTo>
                      <a:pt x="1674" y="570"/>
                    </a:lnTo>
                    <a:lnTo>
                      <a:pt x="1680" y="570"/>
                    </a:lnTo>
                    <a:lnTo>
                      <a:pt x="1686" y="576"/>
                    </a:lnTo>
                    <a:lnTo>
                      <a:pt x="1686" y="582"/>
                    </a:lnTo>
                    <a:lnTo>
                      <a:pt x="1710" y="588"/>
                    </a:lnTo>
                    <a:lnTo>
                      <a:pt x="1710" y="594"/>
                    </a:lnTo>
                    <a:lnTo>
                      <a:pt x="1704" y="600"/>
                    </a:lnTo>
                    <a:lnTo>
                      <a:pt x="1710" y="624"/>
                    </a:lnTo>
                    <a:lnTo>
                      <a:pt x="1698" y="672"/>
                    </a:lnTo>
                    <a:lnTo>
                      <a:pt x="1704" y="678"/>
                    </a:lnTo>
                    <a:lnTo>
                      <a:pt x="1716" y="684"/>
                    </a:lnTo>
                    <a:lnTo>
                      <a:pt x="1716" y="678"/>
                    </a:lnTo>
                    <a:lnTo>
                      <a:pt x="1716" y="684"/>
                    </a:lnTo>
                    <a:lnTo>
                      <a:pt x="1728" y="684"/>
                    </a:lnTo>
                    <a:lnTo>
                      <a:pt x="1728" y="690"/>
                    </a:lnTo>
                    <a:lnTo>
                      <a:pt x="1734" y="696"/>
                    </a:lnTo>
                    <a:lnTo>
                      <a:pt x="1734" y="702"/>
                    </a:lnTo>
                    <a:lnTo>
                      <a:pt x="1740" y="708"/>
                    </a:lnTo>
                    <a:lnTo>
                      <a:pt x="1740" y="714"/>
                    </a:lnTo>
                    <a:lnTo>
                      <a:pt x="1710" y="714"/>
                    </a:lnTo>
                    <a:lnTo>
                      <a:pt x="1710" y="756"/>
                    </a:lnTo>
                    <a:lnTo>
                      <a:pt x="1704" y="762"/>
                    </a:lnTo>
                    <a:lnTo>
                      <a:pt x="1698" y="762"/>
                    </a:lnTo>
                    <a:lnTo>
                      <a:pt x="1698" y="768"/>
                    </a:lnTo>
                    <a:lnTo>
                      <a:pt x="1698" y="774"/>
                    </a:lnTo>
                    <a:lnTo>
                      <a:pt x="1692" y="780"/>
                    </a:lnTo>
                    <a:lnTo>
                      <a:pt x="1692" y="786"/>
                    </a:lnTo>
                    <a:lnTo>
                      <a:pt x="1686" y="786"/>
                    </a:lnTo>
                    <a:lnTo>
                      <a:pt x="1668" y="798"/>
                    </a:lnTo>
                    <a:lnTo>
                      <a:pt x="1662" y="810"/>
                    </a:lnTo>
                    <a:lnTo>
                      <a:pt x="1650" y="810"/>
                    </a:lnTo>
                    <a:lnTo>
                      <a:pt x="1644" y="816"/>
                    </a:lnTo>
                    <a:lnTo>
                      <a:pt x="1638" y="816"/>
                    </a:lnTo>
                    <a:lnTo>
                      <a:pt x="1626" y="852"/>
                    </a:lnTo>
                    <a:lnTo>
                      <a:pt x="1620" y="888"/>
                    </a:lnTo>
                    <a:lnTo>
                      <a:pt x="1626" y="888"/>
                    </a:lnTo>
                    <a:lnTo>
                      <a:pt x="1638" y="912"/>
                    </a:lnTo>
                    <a:lnTo>
                      <a:pt x="1644" y="918"/>
                    </a:lnTo>
                    <a:lnTo>
                      <a:pt x="1650" y="966"/>
                    </a:lnTo>
                    <a:lnTo>
                      <a:pt x="1626" y="972"/>
                    </a:lnTo>
                    <a:lnTo>
                      <a:pt x="1608" y="978"/>
                    </a:lnTo>
                    <a:lnTo>
                      <a:pt x="1614" y="984"/>
                    </a:lnTo>
                    <a:lnTo>
                      <a:pt x="1620" y="984"/>
                    </a:lnTo>
                    <a:lnTo>
                      <a:pt x="1620" y="1020"/>
                    </a:lnTo>
                    <a:lnTo>
                      <a:pt x="1614" y="1038"/>
                    </a:lnTo>
                    <a:lnTo>
                      <a:pt x="1620" y="1044"/>
                    </a:lnTo>
                    <a:lnTo>
                      <a:pt x="1626" y="1056"/>
                    </a:lnTo>
                    <a:lnTo>
                      <a:pt x="1626" y="1074"/>
                    </a:lnTo>
                    <a:lnTo>
                      <a:pt x="1620" y="1080"/>
                    </a:lnTo>
                    <a:lnTo>
                      <a:pt x="1620" y="1104"/>
                    </a:lnTo>
                    <a:lnTo>
                      <a:pt x="1620" y="1110"/>
                    </a:lnTo>
                    <a:lnTo>
                      <a:pt x="1614" y="1116"/>
                    </a:lnTo>
                    <a:lnTo>
                      <a:pt x="1608" y="1140"/>
                    </a:lnTo>
                    <a:lnTo>
                      <a:pt x="1602" y="1146"/>
                    </a:lnTo>
                    <a:lnTo>
                      <a:pt x="1602" y="1164"/>
                    </a:lnTo>
                    <a:lnTo>
                      <a:pt x="1596" y="1170"/>
                    </a:lnTo>
                    <a:lnTo>
                      <a:pt x="1590" y="1164"/>
                    </a:lnTo>
                    <a:lnTo>
                      <a:pt x="1584" y="1164"/>
                    </a:lnTo>
                    <a:lnTo>
                      <a:pt x="1578" y="1164"/>
                    </a:lnTo>
                    <a:lnTo>
                      <a:pt x="1578" y="1188"/>
                    </a:lnTo>
                    <a:lnTo>
                      <a:pt x="1584" y="1194"/>
                    </a:lnTo>
                    <a:lnTo>
                      <a:pt x="1590" y="1194"/>
                    </a:lnTo>
                    <a:lnTo>
                      <a:pt x="1590" y="1212"/>
                    </a:lnTo>
                    <a:lnTo>
                      <a:pt x="1584" y="1212"/>
                    </a:lnTo>
                    <a:lnTo>
                      <a:pt x="1584" y="1224"/>
                    </a:lnTo>
                    <a:lnTo>
                      <a:pt x="1578" y="1224"/>
                    </a:lnTo>
                    <a:lnTo>
                      <a:pt x="1578" y="1236"/>
                    </a:lnTo>
                    <a:lnTo>
                      <a:pt x="1584" y="1254"/>
                    </a:lnTo>
                    <a:lnTo>
                      <a:pt x="1584" y="1260"/>
                    </a:lnTo>
                    <a:lnTo>
                      <a:pt x="1590" y="1260"/>
                    </a:lnTo>
                    <a:lnTo>
                      <a:pt x="1590" y="1266"/>
                    </a:lnTo>
                    <a:lnTo>
                      <a:pt x="1596" y="1284"/>
                    </a:lnTo>
                    <a:lnTo>
                      <a:pt x="1602" y="1278"/>
                    </a:lnTo>
                    <a:lnTo>
                      <a:pt x="1608" y="1284"/>
                    </a:lnTo>
                    <a:lnTo>
                      <a:pt x="1632" y="1350"/>
                    </a:lnTo>
                    <a:lnTo>
                      <a:pt x="1638" y="1356"/>
                    </a:lnTo>
                    <a:lnTo>
                      <a:pt x="1644" y="1356"/>
                    </a:lnTo>
                    <a:lnTo>
                      <a:pt x="1650" y="1356"/>
                    </a:lnTo>
                    <a:lnTo>
                      <a:pt x="1656" y="1356"/>
                    </a:lnTo>
                    <a:lnTo>
                      <a:pt x="1662" y="1362"/>
                    </a:lnTo>
                    <a:lnTo>
                      <a:pt x="1668" y="1356"/>
                    </a:lnTo>
                    <a:lnTo>
                      <a:pt x="1668" y="1380"/>
                    </a:lnTo>
                    <a:lnTo>
                      <a:pt x="1662" y="1392"/>
                    </a:lnTo>
                    <a:lnTo>
                      <a:pt x="1656" y="1404"/>
                    </a:lnTo>
                    <a:lnTo>
                      <a:pt x="1656" y="1410"/>
                    </a:lnTo>
                    <a:lnTo>
                      <a:pt x="1656" y="1416"/>
                    </a:lnTo>
                    <a:lnTo>
                      <a:pt x="1650" y="1422"/>
                    </a:lnTo>
                    <a:lnTo>
                      <a:pt x="1650" y="1428"/>
                    </a:lnTo>
                    <a:lnTo>
                      <a:pt x="1644" y="1428"/>
                    </a:lnTo>
                    <a:lnTo>
                      <a:pt x="1644" y="1434"/>
                    </a:lnTo>
                    <a:lnTo>
                      <a:pt x="1638" y="1434"/>
                    </a:lnTo>
                    <a:lnTo>
                      <a:pt x="1638" y="1440"/>
                    </a:lnTo>
                    <a:lnTo>
                      <a:pt x="1632" y="1440"/>
                    </a:lnTo>
                    <a:lnTo>
                      <a:pt x="1638" y="1458"/>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38" name="Freeform 14"/>
              <p:cNvSpPr>
                <a:spLocks/>
              </p:cNvSpPr>
              <p:nvPr/>
            </p:nvSpPr>
            <p:spPr bwMode="gray">
              <a:xfrm>
                <a:off x="2283" y="2123"/>
                <a:ext cx="276" cy="298"/>
              </a:xfrm>
              <a:custGeom>
                <a:avLst/>
                <a:gdLst>
                  <a:gd name="T0" fmla="*/ 11 w 624"/>
                  <a:gd name="T1" fmla="*/ 59 h 672"/>
                  <a:gd name="T2" fmla="*/ 4 w 624"/>
                  <a:gd name="T3" fmla="*/ 58 h 672"/>
                  <a:gd name="T4" fmla="*/ 3 w 624"/>
                  <a:gd name="T5" fmla="*/ 58 h 672"/>
                  <a:gd name="T6" fmla="*/ 2 w 624"/>
                  <a:gd name="T7" fmla="*/ 11 h 672"/>
                  <a:gd name="T8" fmla="*/ 13 w 624"/>
                  <a:gd name="T9" fmla="*/ 11 h 672"/>
                  <a:gd name="T10" fmla="*/ 14 w 624"/>
                  <a:gd name="T11" fmla="*/ 11 h 672"/>
                  <a:gd name="T12" fmla="*/ 15 w 624"/>
                  <a:gd name="T13" fmla="*/ 12 h 672"/>
                  <a:gd name="T14" fmla="*/ 18 w 624"/>
                  <a:gd name="T15" fmla="*/ 14 h 672"/>
                  <a:gd name="T16" fmla="*/ 21 w 624"/>
                  <a:gd name="T17" fmla="*/ 16 h 672"/>
                  <a:gd name="T18" fmla="*/ 22 w 624"/>
                  <a:gd name="T19" fmla="*/ 18 h 672"/>
                  <a:gd name="T20" fmla="*/ 23 w 624"/>
                  <a:gd name="T21" fmla="*/ 19 h 672"/>
                  <a:gd name="T22" fmla="*/ 24 w 624"/>
                  <a:gd name="T23" fmla="*/ 19 h 672"/>
                  <a:gd name="T24" fmla="*/ 26 w 624"/>
                  <a:gd name="T25" fmla="*/ 19 h 672"/>
                  <a:gd name="T26" fmla="*/ 27 w 624"/>
                  <a:gd name="T27" fmla="*/ 18 h 672"/>
                  <a:gd name="T28" fmla="*/ 29 w 624"/>
                  <a:gd name="T29" fmla="*/ 15 h 672"/>
                  <a:gd name="T30" fmla="*/ 30 w 624"/>
                  <a:gd name="T31" fmla="*/ 14 h 672"/>
                  <a:gd name="T32" fmla="*/ 31 w 624"/>
                  <a:gd name="T33" fmla="*/ 12 h 672"/>
                  <a:gd name="T34" fmla="*/ 32 w 624"/>
                  <a:gd name="T35" fmla="*/ 12 h 672"/>
                  <a:gd name="T36" fmla="*/ 33 w 624"/>
                  <a:gd name="T37" fmla="*/ 10 h 672"/>
                  <a:gd name="T38" fmla="*/ 34 w 624"/>
                  <a:gd name="T39" fmla="*/ 8 h 672"/>
                  <a:gd name="T40" fmla="*/ 34 w 624"/>
                  <a:gd name="T41" fmla="*/ 6 h 672"/>
                  <a:gd name="T42" fmla="*/ 35 w 624"/>
                  <a:gd name="T43" fmla="*/ 4 h 672"/>
                  <a:gd name="T44" fmla="*/ 42 w 624"/>
                  <a:gd name="T45" fmla="*/ 3 h 672"/>
                  <a:gd name="T46" fmla="*/ 44 w 624"/>
                  <a:gd name="T47" fmla="*/ 2 h 672"/>
                  <a:gd name="T48" fmla="*/ 46 w 624"/>
                  <a:gd name="T49" fmla="*/ 0 h 672"/>
                  <a:gd name="T50" fmla="*/ 51 w 624"/>
                  <a:gd name="T51" fmla="*/ 3 h 672"/>
                  <a:gd name="T52" fmla="*/ 54 w 624"/>
                  <a:gd name="T53" fmla="*/ 6 h 672"/>
                  <a:gd name="T54" fmla="*/ 54 w 624"/>
                  <a:gd name="T55" fmla="*/ 8 h 672"/>
                  <a:gd name="T56" fmla="*/ 52 w 624"/>
                  <a:gd name="T57" fmla="*/ 9 h 672"/>
                  <a:gd name="T58" fmla="*/ 49 w 624"/>
                  <a:gd name="T59" fmla="*/ 11 h 672"/>
                  <a:gd name="T60" fmla="*/ 48 w 624"/>
                  <a:gd name="T61" fmla="*/ 14 h 672"/>
                  <a:gd name="T62" fmla="*/ 46 w 624"/>
                  <a:gd name="T63" fmla="*/ 22 h 672"/>
                  <a:gd name="T64" fmla="*/ 45 w 624"/>
                  <a:gd name="T65" fmla="*/ 39 h 672"/>
                  <a:gd name="T66" fmla="*/ 43 w 624"/>
                  <a:gd name="T67" fmla="*/ 43 h 672"/>
                  <a:gd name="T68" fmla="*/ 39 w 624"/>
                  <a:gd name="T69" fmla="*/ 50 h 672"/>
                  <a:gd name="T70" fmla="*/ 36 w 624"/>
                  <a:gd name="T71" fmla="*/ 53 h 672"/>
                  <a:gd name="T72" fmla="*/ 32 w 624"/>
                  <a:gd name="T73" fmla="*/ 56 h 672"/>
                  <a:gd name="T74" fmla="*/ 30 w 624"/>
                  <a:gd name="T75" fmla="*/ 58 h 672"/>
                  <a:gd name="T76" fmla="*/ 20 w 624"/>
                  <a:gd name="T77" fmla="*/ 59 h 672"/>
                  <a:gd name="T78" fmla="*/ 15 w 624"/>
                  <a:gd name="T79" fmla="*/ 59 h 67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24"/>
                  <a:gd name="T121" fmla="*/ 0 h 672"/>
                  <a:gd name="T122" fmla="*/ 624 w 624"/>
                  <a:gd name="T123" fmla="*/ 672 h 67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24" h="672">
                    <a:moveTo>
                      <a:pt x="168" y="672"/>
                    </a:moveTo>
                    <a:lnTo>
                      <a:pt x="132" y="672"/>
                    </a:lnTo>
                    <a:lnTo>
                      <a:pt x="72" y="666"/>
                    </a:lnTo>
                    <a:lnTo>
                      <a:pt x="42" y="666"/>
                    </a:lnTo>
                    <a:lnTo>
                      <a:pt x="36" y="666"/>
                    </a:lnTo>
                    <a:lnTo>
                      <a:pt x="30" y="660"/>
                    </a:lnTo>
                    <a:lnTo>
                      <a:pt x="0" y="660"/>
                    </a:lnTo>
                    <a:lnTo>
                      <a:pt x="24" y="120"/>
                    </a:lnTo>
                    <a:lnTo>
                      <a:pt x="60" y="120"/>
                    </a:lnTo>
                    <a:lnTo>
                      <a:pt x="150" y="126"/>
                    </a:lnTo>
                    <a:lnTo>
                      <a:pt x="156" y="126"/>
                    </a:lnTo>
                    <a:lnTo>
                      <a:pt x="162" y="120"/>
                    </a:lnTo>
                    <a:lnTo>
                      <a:pt x="168" y="120"/>
                    </a:lnTo>
                    <a:lnTo>
                      <a:pt x="174" y="132"/>
                    </a:lnTo>
                    <a:lnTo>
                      <a:pt x="186" y="138"/>
                    </a:lnTo>
                    <a:lnTo>
                      <a:pt x="210" y="156"/>
                    </a:lnTo>
                    <a:lnTo>
                      <a:pt x="222" y="174"/>
                    </a:lnTo>
                    <a:lnTo>
                      <a:pt x="240" y="186"/>
                    </a:lnTo>
                    <a:lnTo>
                      <a:pt x="252" y="198"/>
                    </a:lnTo>
                    <a:lnTo>
                      <a:pt x="258" y="204"/>
                    </a:lnTo>
                    <a:lnTo>
                      <a:pt x="264" y="204"/>
                    </a:lnTo>
                    <a:lnTo>
                      <a:pt x="264" y="216"/>
                    </a:lnTo>
                    <a:lnTo>
                      <a:pt x="270" y="216"/>
                    </a:lnTo>
                    <a:lnTo>
                      <a:pt x="282" y="222"/>
                    </a:lnTo>
                    <a:lnTo>
                      <a:pt x="288" y="222"/>
                    </a:lnTo>
                    <a:lnTo>
                      <a:pt x="294" y="216"/>
                    </a:lnTo>
                    <a:lnTo>
                      <a:pt x="294" y="210"/>
                    </a:lnTo>
                    <a:lnTo>
                      <a:pt x="312" y="204"/>
                    </a:lnTo>
                    <a:lnTo>
                      <a:pt x="330" y="186"/>
                    </a:lnTo>
                    <a:lnTo>
                      <a:pt x="336" y="174"/>
                    </a:lnTo>
                    <a:lnTo>
                      <a:pt x="342" y="162"/>
                    </a:lnTo>
                    <a:lnTo>
                      <a:pt x="342" y="156"/>
                    </a:lnTo>
                    <a:lnTo>
                      <a:pt x="348" y="150"/>
                    </a:lnTo>
                    <a:lnTo>
                      <a:pt x="354" y="144"/>
                    </a:lnTo>
                    <a:lnTo>
                      <a:pt x="360" y="138"/>
                    </a:lnTo>
                    <a:lnTo>
                      <a:pt x="366" y="132"/>
                    </a:lnTo>
                    <a:lnTo>
                      <a:pt x="372" y="114"/>
                    </a:lnTo>
                    <a:lnTo>
                      <a:pt x="378" y="114"/>
                    </a:lnTo>
                    <a:lnTo>
                      <a:pt x="378" y="96"/>
                    </a:lnTo>
                    <a:lnTo>
                      <a:pt x="390" y="96"/>
                    </a:lnTo>
                    <a:lnTo>
                      <a:pt x="396" y="84"/>
                    </a:lnTo>
                    <a:lnTo>
                      <a:pt x="396" y="72"/>
                    </a:lnTo>
                    <a:lnTo>
                      <a:pt x="396" y="54"/>
                    </a:lnTo>
                    <a:lnTo>
                      <a:pt x="408" y="42"/>
                    </a:lnTo>
                    <a:lnTo>
                      <a:pt x="468" y="42"/>
                    </a:lnTo>
                    <a:lnTo>
                      <a:pt x="486" y="36"/>
                    </a:lnTo>
                    <a:lnTo>
                      <a:pt x="492" y="24"/>
                    </a:lnTo>
                    <a:lnTo>
                      <a:pt x="504" y="24"/>
                    </a:lnTo>
                    <a:lnTo>
                      <a:pt x="516" y="6"/>
                    </a:lnTo>
                    <a:lnTo>
                      <a:pt x="528" y="0"/>
                    </a:lnTo>
                    <a:lnTo>
                      <a:pt x="558" y="12"/>
                    </a:lnTo>
                    <a:lnTo>
                      <a:pt x="588" y="36"/>
                    </a:lnTo>
                    <a:lnTo>
                      <a:pt x="600" y="66"/>
                    </a:lnTo>
                    <a:lnTo>
                      <a:pt x="624" y="66"/>
                    </a:lnTo>
                    <a:lnTo>
                      <a:pt x="624" y="90"/>
                    </a:lnTo>
                    <a:lnTo>
                      <a:pt x="618" y="90"/>
                    </a:lnTo>
                    <a:lnTo>
                      <a:pt x="618" y="96"/>
                    </a:lnTo>
                    <a:lnTo>
                      <a:pt x="600" y="102"/>
                    </a:lnTo>
                    <a:lnTo>
                      <a:pt x="588" y="108"/>
                    </a:lnTo>
                    <a:lnTo>
                      <a:pt x="570" y="120"/>
                    </a:lnTo>
                    <a:lnTo>
                      <a:pt x="564" y="138"/>
                    </a:lnTo>
                    <a:lnTo>
                      <a:pt x="558" y="162"/>
                    </a:lnTo>
                    <a:lnTo>
                      <a:pt x="540" y="210"/>
                    </a:lnTo>
                    <a:lnTo>
                      <a:pt x="528" y="252"/>
                    </a:lnTo>
                    <a:lnTo>
                      <a:pt x="528" y="402"/>
                    </a:lnTo>
                    <a:lnTo>
                      <a:pt x="522" y="444"/>
                    </a:lnTo>
                    <a:lnTo>
                      <a:pt x="510" y="468"/>
                    </a:lnTo>
                    <a:lnTo>
                      <a:pt x="498" y="498"/>
                    </a:lnTo>
                    <a:lnTo>
                      <a:pt x="474" y="534"/>
                    </a:lnTo>
                    <a:lnTo>
                      <a:pt x="456" y="570"/>
                    </a:lnTo>
                    <a:lnTo>
                      <a:pt x="444" y="576"/>
                    </a:lnTo>
                    <a:lnTo>
                      <a:pt x="420" y="606"/>
                    </a:lnTo>
                    <a:lnTo>
                      <a:pt x="390" y="624"/>
                    </a:lnTo>
                    <a:lnTo>
                      <a:pt x="372" y="642"/>
                    </a:lnTo>
                    <a:lnTo>
                      <a:pt x="366" y="654"/>
                    </a:lnTo>
                    <a:lnTo>
                      <a:pt x="342" y="660"/>
                    </a:lnTo>
                    <a:lnTo>
                      <a:pt x="300" y="666"/>
                    </a:lnTo>
                    <a:lnTo>
                      <a:pt x="234" y="672"/>
                    </a:lnTo>
                    <a:lnTo>
                      <a:pt x="192" y="672"/>
                    </a:lnTo>
                    <a:lnTo>
                      <a:pt x="168" y="672"/>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39" name="Freeform 15"/>
              <p:cNvSpPr>
                <a:spLocks/>
              </p:cNvSpPr>
              <p:nvPr/>
            </p:nvSpPr>
            <p:spPr bwMode="gray">
              <a:xfrm>
                <a:off x="2338" y="2134"/>
                <a:ext cx="755" cy="468"/>
              </a:xfrm>
              <a:custGeom>
                <a:avLst/>
                <a:gdLst>
                  <a:gd name="T0" fmla="*/ 31 w 1704"/>
                  <a:gd name="T1" fmla="*/ 78 h 1056"/>
                  <a:gd name="T2" fmla="*/ 23 w 1704"/>
                  <a:gd name="T3" fmla="*/ 78 h 1056"/>
                  <a:gd name="T4" fmla="*/ 11 w 1704"/>
                  <a:gd name="T5" fmla="*/ 79 h 1056"/>
                  <a:gd name="T6" fmla="*/ 1 w 1704"/>
                  <a:gd name="T7" fmla="*/ 81 h 1056"/>
                  <a:gd name="T8" fmla="*/ 0 w 1704"/>
                  <a:gd name="T9" fmla="*/ 62 h 1056"/>
                  <a:gd name="T10" fmla="*/ 9 w 1704"/>
                  <a:gd name="T11" fmla="*/ 56 h 1056"/>
                  <a:gd name="T12" fmla="*/ 27 w 1704"/>
                  <a:gd name="T13" fmla="*/ 48 h 1056"/>
                  <a:gd name="T14" fmla="*/ 35 w 1704"/>
                  <a:gd name="T15" fmla="*/ 20 h 1056"/>
                  <a:gd name="T16" fmla="*/ 43 w 1704"/>
                  <a:gd name="T17" fmla="*/ 6 h 1056"/>
                  <a:gd name="T18" fmla="*/ 47 w 1704"/>
                  <a:gd name="T19" fmla="*/ 7 h 1056"/>
                  <a:gd name="T20" fmla="*/ 52 w 1704"/>
                  <a:gd name="T21" fmla="*/ 0 h 1056"/>
                  <a:gd name="T22" fmla="*/ 59 w 1704"/>
                  <a:gd name="T23" fmla="*/ 5 h 1056"/>
                  <a:gd name="T24" fmla="*/ 63 w 1704"/>
                  <a:gd name="T25" fmla="*/ 12 h 1056"/>
                  <a:gd name="T26" fmla="*/ 62 w 1704"/>
                  <a:gd name="T27" fmla="*/ 15 h 1056"/>
                  <a:gd name="T28" fmla="*/ 62 w 1704"/>
                  <a:gd name="T29" fmla="*/ 18 h 1056"/>
                  <a:gd name="T30" fmla="*/ 70 w 1704"/>
                  <a:gd name="T31" fmla="*/ 18 h 1056"/>
                  <a:gd name="T32" fmla="*/ 71 w 1704"/>
                  <a:gd name="T33" fmla="*/ 14 h 1056"/>
                  <a:gd name="T34" fmla="*/ 72 w 1704"/>
                  <a:gd name="T35" fmla="*/ 12 h 1056"/>
                  <a:gd name="T36" fmla="*/ 78 w 1704"/>
                  <a:gd name="T37" fmla="*/ 14 h 1056"/>
                  <a:gd name="T38" fmla="*/ 85 w 1704"/>
                  <a:gd name="T39" fmla="*/ 21 h 1056"/>
                  <a:gd name="T40" fmla="*/ 91 w 1704"/>
                  <a:gd name="T41" fmla="*/ 15 h 1056"/>
                  <a:gd name="T42" fmla="*/ 93 w 1704"/>
                  <a:gd name="T43" fmla="*/ 10 h 1056"/>
                  <a:gd name="T44" fmla="*/ 101 w 1704"/>
                  <a:gd name="T45" fmla="*/ 14 h 1056"/>
                  <a:gd name="T46" fmla="*/ 103 w 1704"/>
                  <a:gd name="T47" fmla="*/ 19 h 1056"/>
                  <a:gd name="T48" fmla="*/ 115 w 1704"/>
                  <a:gd name="T49" fmla="*/ 20 h 1056"/>
                  <a:gd name="T50" fmla="*/ 118 w 1704"/>
                  <a:gd name="T51" fmla="*/ 23 h 1056"/>
                  <a:gd name="T52" fmla="*/ 117 w 1704"/>
                  <a:gd name="T53" fmla="*/ 27 h 1056"/>
                  <a:gd name="T54" fmla="*/ 111 w 1704"/>
                  <a:gd name="T55" fmla="*/ 33 h 1056"/>
                  <a:gd name="T56" fmla="*/ 108 w 1704"/>
                  <a:gd name="T57" fmla="*/ 36 h 1056"/>
                  <a:gd name="T58" fmla="*/ 109 w 1704"/>
                  <a:gd name="T59" fmla="*/ 40 h 1056"/>
                  <a:gd name="T60" fmla="*/ 111 w 1704"/>
                  <a:gd name="T61" fmla="*/ 43 h 1056"/>
                  <a:gd name="T62" fmla="*/ 113 w 1704"/>
                  <a:gd name="T63" fmla="*/ 50 h 1056"/>
                  <a:gd name="T64" fmla="*/ 121 w 1704"/>
                  <a:gd name="T65" fmla="*/ 55 h 1056"/>
                  <a:gd name="T66" fmla="*/ 132 w 1704"/>
                  <a:gd name="T67" fmla="*/ 52 h 1056"/>
                  <a:gd name="T68" fmla="*/ 148 w 1704"/>
                  <a:gd name="T69" fmla="*/ 58 h 1056"/>
                  <a:gd name="T70" fmla="*/ 148 w 1704"/>
                  <a:gd name="T71" fmla="*/ 61 h 1056"/>
                  <a:gd name="T72" fmla="*/ 148 w 1704"/>
                  <a:gd name="T73" fmla="*/ 64 h 1056"/>
                  <a:gd name="T74" fmla="*/ 135 w 1704"/>
                  <a:gd name="T75" fmla="*/ 61 h 1056"/>
                  <a:gd name="T76" fmla="*/ 135 w 1704"/>
                  <a:gd name="T77" fmla="*/ 66 h 1056"/>
                  <a:gd name="T78" fmla="*/ 137 w 1704"/>
                  <a:gd name="T79" fmla="*/ 71 h 1056"/>
                  <a:gd name="T80" fmla="*/ 136 w 1704"/>
                  <a:gd name="T81" fmla="*/ 79 h 1056"/>
                  <a:gd name="T82" fmla="*/ 126 w 1704"/>
                  <a:gd name="T83" fmla="*/ 84 h 1056"/>
                  <a:gd name="T84" fmla="*/ 121 w 1704"/>
                  <a:gd name="T85" fmla="*/ 79 h 1056"/>
                  <a:gd name="T86" fmla="*/ 117 w 1704"/>
                  <a:gd name="T87" fmla="*/ 75 h 1056"/>
                  <a:gd name="T88" fmla="*/ 98 w 1704"/>
                  <a:gd name="T89" fmla="*/ 74 h 1056"/>
                  <a:gd name="T90" fmla="*/ 81 w 1704"/>
                  <a:gd name="T91" fmla="*/ 75 h 1056"/>
                  <a:gd name="T92" fmla="*/ 83 w 1704"/>
                  <a:gd name="T93" fmla="*/ 88 h 1056"/>
                  <a:gd name="T94" fmla="*/ 82 w 1704"/>
                  <a:gd name="T95" fmla="*/ 91 h 1056"/>
                  <a:gd name="T96" fmla="*/ 77 w 1704"/>
                  <a:gd name="T97" fmla="*/ 90 h 1056"/>
                  <a:gd name="T98" fmla="*/ 73 w 1704"/>
                  <a:gd name="T99" fmla="*/ 86 h 1056"/>
                  <a:gd name="T100" fmla="*/ 68 w 1704"/>
                  <a:gd name="T101" fmla="*/ 85 h 1056"/>
                  <a:gd name="T102" fmla="*/ 64 w 1704"/>
                  <a:gd name="T103" fmla="*/ 83 h 1056"/>
                  <a:gd name="T104" fmla="*/ 57 w 1704"/>
                  <a:gd name="T105" fmla="*/ 81 h 1056"/>
                  <a:gd name="T106" fmla="*/ 52 w 1704"/>
                  <a:gd name="T107" fmla="*/ 80 h 1056"/>
                  <a:gd name="T108" fmla="*/ 50 w 1704"/>
                  <a:gd name="T109" fmla="*/ 80 h 1056"/>
                  <a:gd name="T110" fmla="*/ 46 w 1704"/>
                  <a:gd name="T111" fmla="*/ 79 h 1056"/>
                  <a:gd name="T112" fmla="*/ 41 w 1704"/>
                  <a:gd name="T113" fmla="*/ 78 h 10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704"/>
                  <a:gd name="T172" fmla="*/ 0 h 1056"/>
                  <a:gd name="T173" fmla="*/ 1704 w 1704"/>
                  <a:gd name="T174" fmla="*/ 1056 h 10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704" h="1056">
                    <a:moveTo>
                      <a:pt x="450" y="888"/>
                    </a:moveTo>
                    <a:lnTo>
                      <a:pt x="420" y="888"/>
                    </a:lnTo>
                    <a:lnTo>
                      <a:pt x="414" y="888"/>
                    </a:lnTo>
                    <a:lnTo>
                      <a:pt x="396" y="888"/>
                    </a:lnTo>
                    <a:lnTo>
                      <a:pt x="372" y="888"/>
                    </a:lnTo>
                    <a:lnTo>
                      <a:pt x="366" y="888"/>
                    </a:lnTo>
                    <a:lnTo>
                      <a:pt x="360" y="888"/>
                    </a:lnTo>
                    <a:lnTo>
                      <a:pt x="348" y="888"/>
                    </a:lnTo>
                    <a:lnTo>
                      <a:pt x="330" y="894"/>
                    </a:lnTo>
                    <a:lnTo>
                      <a:pt x="324" y="894"/>
                    </a:lnTo>
                    <a:lnTo>
                      <a:pt x="312" y="888"/>
                    </a:lnTo>
                    <a:lnTo>
                      <a:pt x="300" y="888"/>
                    </a:lnTo>
                    <a:lnTo>
                      <a:pt x="282" y="888"/>
                    </a:lnTo>
                    <a:lnTo>
                      <a:pt x="270" y="888"/>
                    </a:lnTo>
                    <a:lnTo>
                      <a:pt x="240" y="882"/>
                    </a:lnTo>
                    <a:lnTo>
                      <a:pt x="222" y="882"/>
                    </a:lnTo>
                    <a:lnTo>
                      <a:pt x="198" y="882"/>
                    </a:lnTo>
                    <a:lnTo>
                      <a:pt x="174" y="894"/>
                    </a:lnTo>
                    <a:lnTo>
                      <a:pt x="162" y="900"/>
                    </a:lnTo>
                    <a:lnTo>
                      <a:pt x="144" y="906"/>
                    </a:lnTo>
                    <a:lnTo>
                      <a:pt x="126" y="912"/>
                    </a:lnTo>
                    <a:lnTo>
                      <a:pt x="102" y="924"/>
                    </a:lnTo>
                    <a:lnTo>
                      <a:pt x="78" y="930"/>
                    </a:lnTo>
                    <a:lnTo>
                      <a:pt x="72" y="936"/>
                    </a:lnTo>
                    <a:lnTo>
                      <a:pt x="30" y="954"/>
                    </a:lnTo>
                    <a:lnTo>
                      <a:pt x="12" y="966"/>
                    </a:lnTo>
                    <a:lnTo>
                      <a:pt x="12" y="954"/>
                    </a:lnTo>
                    <a:lnTo>
                      <a:pt x="12" y="930"/>
                    </a:lnTo>
                    <a:lnTo>
                      <a:pt x="12" y="894"/>
                    </a:lnTo>
                    <a:lnTo>
                      <a:pt x="30" y="828"/>
                    </a:lnTo>
                    <a:lnTo>
                      <a:pt x="36" y="798"/>
                    </a:lnTo>
                    <a:lnTo>
                      <a:pt x="18" y="774"/>
                    </a:lnTo>
                    <a:lnTo>
                      <a:pt x="18" y="756"/>
                    </a:lnTo>
                    <a:lnTo>
                      <a:pt x="6" y="738"/>
                    </a:lnTo>
                    <a:lnTo>
                      <a:pt x="0" y="714"/>
                    </a:lnTo>
                    <a:lnTo>
                      <a:pt x="12" y="678"/>
                    </a:lnTo>
                    <a:lnTo>
                      <a:pt x="18" y="678"/>
                    </a:lnTo>
                    <a:lnTo>
                      <a:pt x="24" y="672"/>
                    </a:lnTo>
                    <a:lnTo>
                      <a:pt x="30" y="666"/>
                    </a:lnTo>
                    <a:lnTo>
                      <a:pt x="42" y="648"/>
                    </a:lnTo>
                    <a:lnTo>
                      <a:pt x="66" y="648"/>
                    </a:lnTo>
                    <a:lnTo>
                      <a:pt x="108" y="648"/>
                    </a:lnTo>
                    <a:lnTo>
                      <a:pt x="174" y="642"/>
                    </a:lnTo>
                    <a:lnTo>
                      <a:pt x="216" y="636"/>
                    </a:lnTo>
                    <a:lnTo>
                      <a:pt x="240" y="630"/>
                    </a:lnTo>
                    <a:lnTo>
                      <a:pt x="246" y="618"/>
                    </a:lnTo>
                    <a:lnTo>
                      <a:pt x="264" y="600"/>
                    </a:lnTo>
                    <a:lnTo>
                      <a:pt x="294" y="582"/>
                    </a:lnTo>
                    <a:lnTo>
                      <a:pt x="318" y="552"/>
                    </a:lnTo>
                    <a:lnTo>
                      <a:pt x="330" y="546"/>
                    </a:lnTo>
                    <a:lnTo>
                      <a:pt x="348" y="510"/>
                    </a:lnTo>
                    <a:lnTo>
                      <a:pt x="372" y="474"/>
                    </a:lnTo>
                    <a:lnTo>
                      <a:pt x="384" y="444"/>
                    </a:lnTo>
                    <a:lnTo>
                      <a:pt x="396" y="420"/>
                    </a:lnTo>
                    <a:lnTo>
                      <a:pt x="402" y="378"/>
                    </a:lnTo>
                    <a:lnTo>
                      <a:pt x="402" y="228"/>
                    </a:lnTo>
                    <a:lnTo>
                      <a:pt x="414" y="186"/>
                    </a:lnTo>
                    <a:lnTo>
                      <a:pt x="432" y="138"/>
                    </a:lnTo>
                    <a:lnTo>
                      <a:pt x="438" y="114"/>
                    </a:lnTo>
                    <a:lnTo>
                      <a:pt x="444" y="96"/>
                    </a:lnTo>
                    <a:lnTo>
                      <a:pt x="462" y="84"/>
                    </a:lnTo>
                    <a:lnTo>
                      <a:pt x="474" y="78"/>
                    </a:lnTo>
                    <a:lnTo>
                      <a:pt x="492" y="72"/>
                    </a:lnTo>
                    <a:lnTo>
                      <a:pt x="492" y="66"/>
                    </a:lnTo>
                    <a:lnTo>
                      <a:pt x="498" y="66"/>
                    </a:lnTo>
                    <a:lnTo>
                      <a:pt x="510" y="66"/>
                    </a:lnTo>
                    <a:lnTo>
                      <a:pt x="510" y="72"/>
                    </a:lnTo>
                    <a:lnTo>
                      <a:pt x="516" y="72"/>
                    </a:lnTo>
                    <a:lnTo>
                      <a:pt x="522" y="78"/>
                    </a:lnTo>
                    <a:lnTo>
                      <a:pt x="546" y="78"/>
                    </a:lnTo>
                    <a:lnTo>
                      <a:pt x="552" y="60"/>
                    </a:lnTo>
                    <a:lnTo>
                      <a:pt x="570" y="42"/>
                    </a:lnTo>
                    <a:lnTo>
                      <a:pt x="576" y="24"/>
                    </a:lnTo>
                    <a:lnTo>
                      <a:pt x="588" y="18"/>
                    </a:lnTo>
                    <a:lnTo>
                      <a:pt x="588" y="12"/>
                    </a:lnTo>
                    <a:lnTo>
                      <a:pt x="594" y="6"/>
                    </a:lnTo>
                    <a:lnTo>
                      <a:pt x="600" y="0"/>
                    </a:lnTo>
                    <a:lnTo>
                      <a:pt x="624" y="0"/>
                    </a:lnTo>
                    <a:lnTo>
                      <a:pt x="636" y="6"/>
                    </a:lnTo>
                    <a:lnTo>
                      <a:pt x="648" y="24"/>
                    </a:lnTo>
                    <a:lnTo>
                      <a:pt x="654" y="48"/>
                    </a:lnTo>
                    <a:lnTo>
                      <a:pt x="672" y="60"/>
                    </a:lnTo>
                    <a:lnTo>
                      <a:pt x="678" y="60"/>
                    </a:lnTo>
                    <a:lnTo>
                      <a:pt x="684" y="60"/>
                    </a:lnTo>
                    <a:lnTo>
                      <a:pt x="690" y="72"/>
                    </a:lnTo>
                    <a:lnTo>
                      <a:pt x="690" y="78"/>
                    </a:lnTo>
                    <a:lnTo>
                      <a:pt x="696" y="90"/>
                    </a:lnTo>
                    <a:lnTo>
                      <a:pt x="714" y="114"/>
                    </a:lnTo>
                    <a:lnTo>
                      <a:pt x="714" y="120"/>
                    </a:lnTo>
                    <a:lnTo>
                      <a:pt x="720" y="132"/>
                    </a:lnTo>
                    <a:lnTo>
                      <a:pt x="726" y="138"/>
                    </a:lnTo>
                    <a:lnTo>
                      <a:pt x="720" y="144"/>
                    </a:lnTo>
                    <a:lnTo>
                      <a:pt x="720" y="150"/>
                    </a:lnTo>
                    <a:lnTo>
                      <a:pt x="714" y="150"/>
                    </a:lnTo>
                    <a:lnTo>
                      <a:pt x="714" y="156"/>
                    </a:lnTo>
                    <a:lnTo>
                      <a:pt x="714" y="162"/>
                    </a:lnTo>
                    <a:lnTo>
                      <a:pt x="708" y="162"/>
                    </a:lnTo>
                    <a:lnTo>
                      <a:pt x="708" y="168"/>
                    </a:lnTo>
                    <a:lnTo>
                      <a:pt x="702" y="168"/>
                    </a:lnTo>
                    <a:lnTo>
                      <a:pt x="702" y="174"/>
                    </a:lnTo>
                    <a:lnTo>
                      <a:pt x="702" y="180"/>
                    </a:lnTo>
                    <a:lnTo>
                      <a:pt x="708" y="180"/>
                    </a:lnTo>
                    <a:lnTo>
                      <a:pt x="708" y="186"/>
                    </a:lnTo>
                    <a:lnTo>
                      <a:pt x="708" y="192"/>
                    </a:lnTo>
                    <a:lnTo>
                      <a:pt x="714" y="204"/>
                    </a:lnTo>
                    <a:lnTo>
                      <a:pt x="726" y="216"/>
                    </a:lnTo>
                    <a:lnTo>
                      <a:pt x="738" y="216"/>
                    </a:lnTo>
                    <a:lnTo>
                      <a:pt x="768" y="222"/>
                    </a:lnTo>
                    <a:lnTo>
                      <a:pt x="780" y="216"/>
                    </a:lnTo>
                    <a:lnTo>
                      <a:pt x="792" y="204"/>
                    </a:lnTo>
                    <a:lnTo>
                      <a:pt x="798" y="198"/>
                    </a:lnTo>
                    <a:lnTo>
                      <a:pt x="804" y="204"/>
                    </a:lnTo>
                    <a:lnTo>
                      <a:pt x="810" y="204"/>
                    </a:lnTo>
                    <a:lnTo>
                      <a:pt x="810" y="198"/>
                    </a:lnTo>
                    <a:lnTo>
                      <a:pt x="816" y="192"/>
                    </a:lnTo>
                    <a:lnTo>
                      <a:pt x="816" y="186"/>
                    </a:lnTo>
                    <a:lnTo>
                      <a:pt x="816" y="180"/>
                    </a:lnTo>
                    <a:lnTo>
                      <a:pt x="816" y="174"/>
                    </a:lnTo>
                    <a:lnTo>
                      <a:pt x="816" y="162"/>
                    </a:lnTo>
                    <a:lnTo>
                      <a:pt x="816" y="156"/>
                    </a:lnTo>
                    <a:lnTo>
                      <a:pt x="822" y="156"/>
                    </a:lnTo>
                    <a:lnTo>
                      <a:pt x="822" y="150"/>
                    </a:lnTo>
                    <a:lnTo>
                      <a:pt x="828" y="144"/>
                    </a:lnTo>
                    <a:lnTo>
                      <a:pt x="822" y="144"/>
                    </a:lnTo>
                    <a:lnTo>
                      <a:pt x="822" y="138"/>
                    </a:lnTo>
                    <a:lnTo>
                      <a:pt x="828" y="138"/>
                    </a:lnTo>
                    <a:lnTo>
                      <a:pt x="834" y="132"/>
                    </a:lnTo>
                    <a:lnTo>
                      <a:pt x="840" y="132"/>
                    </a:lnTo>
                    <a:lnTo>
                      <a:pt x="864" y="126"/>
                    </a:lnTo>
                    <a:lnTo>
                      <a:pt x="906" y="144"/>
                    </a:lnTo>
                    <a:lnTo>
                      <a:pt x="906" y="150"/>
                    </a:lnTo>
                    <a:lnTo>
                      <a:pt x="906" y="156"/>
                    </a:lnTo>
                    <a:lnTo>
                      <a:pt x="900" y="162"/>
                    </a:lnTo>
                    <a:lnTo>
                      <a:pt x="924" y="168"/>
                    </a:lnTo>
                    <a:lnTo>
                      <a:pt x="942" y="192"/>
                    </a:lnTo>
                    <a:lnTo>
                      <a:pt x="972" y="210"/>
                    </a:lnTo>
                    <a:lnTo>
                      <a:pt x="972" y="216"/>
                    </a:lnTo>
                    <a:lnTo>
                      <a:pt x="972" y="228"/>
                    </a:lnTo>
                    <a:lnTo>
                      <a:pt x="978" y="234"/>
                    </a:lnTo>
                    <a:lnTo>
                      <a:pt x="978" y="246"/>
                    </a:lnTo>
                    <a:lnTo>
                      <a:pt x="984" y="252"/>
                    </a:lnTo>
                    <a:lnTo>
                      <a:pt x="1014" y="252"/>
                    </a:lnTo>
                    <a:lnTo>
                      <a:pt x="1020" y="228"/>
                    </a:lnTo>
                    <a:lnTo>
                      <a:pt x="1026" y="198"/>
                    </a:lnTo>
                    <a:lnTo>
                      <a:pt x="1050" y="186"/>
                    </a:lnTo>
                    <a:lnTo>
                      <a:pt x="1056" y="180"/>
                    </a:lnTo>
                    <a:lnTo>
                      <a:pt x="1050" y="174"/>
                    </a:lnTo>
                    <a:lnTo>
                      <a:pt x="1050" y="168"/>
                    </a:lnTo>
                    <a:lnTo>
                      <a:pt x="1050" y="162"/>
                    </a:lnTo>
                    <a:lnTo>
                      <a:pt x="1056" y="162"/>
                    </a:lnTo>
                    <a:lnTo>
                      <a:pt x="1062" y="162"/>
                    </a:lnTo>
                    <a:lnTo>
                      <a:pt x="1074" y="162"/>
                    </a:lnTo>
                    <a:lnTo>
                      <a:pt x="1074" y="144"/>
                    </a:lnTo>
                    <a:lnTo>
                      <a:pt x="1074" y="120"/>
                    </a:lnTo>
                    <a:lnTo>
                      <a:pt x="1092" y="120"/>
                    </a:lnTo>
                    <a:lnTo>
                      <a:pt x="1098" y="126"/>
                    </a:lnTo>
                    <a:lnTo>
                      <a:pt x="1134" y="132"/>
                    </a:lnTo>
                    <a:lnTo>
                      <a:pt x="1146" y="132"/>
                    </a:lnTo>
                    <a:lnTo>
                      <a:pt x="1158" y="150"/>
                    </a:lnTo>
                    <a:lnTo>
                      <a:pt x="1158" y="156"/>
                    </a:lnTo>
                    <a:lnTo>
                      <a:pt x="1158" y="162"/>
                    </a:lnTo>
                    <a:lnTo>
                      <a:pt x="1158" y="180"/>
                    </a:lnTo>
                    <a:lnTo>
                      <a:pt x="1158" y="186"/>
                    </a:lnTo>
                    <a:lnTo>
                      <a:pt x="1164" y="192"/>
                    </a:lnTo>
                    <a:lnTo>
                      <a:pt x="1176" y="198"/>
                    </a:lnTo>
                    <a:lnTo>
                      <a:pt x="1182" y="198"/>
                    </a:lnTo>
                    <a:lnTo>
                      <a:pt x="1182" y="210"/>
                    </a:lnTo>
                    <a:lnTo>
                      <a:pt x="1182" y="216"/>
                    </a:lnTo>
                    <a:lnTo>
                      <a:pt x="1182" y="228"/>
                    </a:lnTo>
                    <a:lnTo>
                      <a:pt x="1188" y="234"/>
                    </a:lnTo>
                    <a:lnTo>
                      <a:pt x="1212" y="234"/>
                    </a:lnTo>
                    <a:lnTo>
                      <a:pt x="1242" y="234"/>
                    </a:lnTo>
                    <a:lnTo>
                      <a:pt x="1248" y="234"/>
                    </a:lnTo>
                    <a:lnTo>
                      <a:pt x="1278" y="240"/>
                    </a:lnTo>
                    <a:lnTo>
                      <a:pt x="1320" y="234"/>
                    </a:lnTo>
                    <a:lnTo>
                      <a:pt x="1332" y="228"/>
                    </a:lnTo>
                    <a:lnTo>
                      <a:pt x="1344" y="228"/>
                    </a:lnTo>
                    <a:lnTo>
                      <a:pt x="1350" y="234"/>
                    </a:lnTo>
                    <a:lnTo>
                      <a:pt x="1350" y="240"/>
                    </a:lnTo>
                    <a:lnTo>
                      <a:pt x="1356" y="246"/>
                    </a:lnTo>
                    <a:lnTo>
                      <a:pt x="1350" y="252"/>
                    </a:lnTo>
                    <a:lnTo>
                      <a:pt x="1356" y="264"/>
                    </a:lnTo>
                    <a:lnTo>
                      <a:pt x="1356" y="270"/>
                    </a:lnTo>
                    <a:lnTo>
                      <a:pt x="1356" y="276"/>
                    </a:lnTo>
                    <a:lnTo>
                      <a:pt x="1356" y="282"/>
                    </a:lnTo>
                    <a:lnTo>
                      <a:pt x="1356" y="288"/>
                    </a:lnTo>
                    <a:lnTo>
                      <a:pt x="1350" y="294"/>
                    </a:lnTo>
                    <a:lnTo>
                      <a:pt x="1344" y="300"/>
                    </a:lnTo>
                    <a:lnTo>
                      <a:pt x="1344" y="306"/>
                    </a:lnTo>
                    <a:lnTo>
                      <a:pt x="1338" y="312"/>
                    </a:lnTo>
                    <a:lnTo>
                      <a:pt x="1326" y="342"/>
                    </a:lnTo>
                    <a:lnTo>
                      <a:pt x="1320" y="348"/>
                    </a:lnTo>
                    <a:lnTo>
                      <a:pt x="1314" y="354"/>
                    </a:lnTo>
                    <a:lnTo>
                      <a:pt x="1290" y="354"/>
                    </a:lnTo>
                    <a:lnTo>
                      <a:pt x="1284" y="360"/>
                    </a:lnTo>
                    <a:lnTo>
                      <a:pt x="1278" y="378"/>
                    </a:lnTo>
                    <a:lnTo>
                      <a:pt x="1278" y="384"/>
                    </a:lnTo>
                    <a:lnTo>
                      <a:pt x="1272" y="390"/>
                    </a:lnTo>
                    <a:lnTo>
                      <a:pt x="1266" y="396"/>
                    </a:lnTo>
                    <a:lnTo>
                      <a:pt x="1260" y="396"/>
                    </a:lnTo>
                    <a:lnTo>
                      <a:pt x="1248" y="402"/>
                    </a:lnTo>
                    <a:lnTo>
                      <a:pt x="1242" y="408"/>
                    </a:lnTo>
                    <a:lnTo>
                      <a:pt x="1242" y="414"/>
                    </a:lnTo>
                    <a:lnTo>
                      <a:pt x="1242" y="420"/>
                    </a:lnTo>
                    <a:lnTo>
                      <a:pt x="1236" y="432"/>
                    </a:lnTo>
                    <a:lnTo>
                      <a:pt x="1242" y="432"/>
                    </a:lnTo>
                    <a:lnTo>
                      <a:pt x="1242" y="444"/>
                    </a:lnTo>
                    <a:lnTo>
                      <a:pt x="1242" y="456"/>
                    </a:lnTo>
                    <a:lnTo>
                      <a:pt x="1248" y="456"/>
                    </a:lnTo>
                    <a:lnTo>
                      <a:pt x="1254" y="462"/>
                    </a:lnTo>
                    <a:lnTo>
                      <a:pt x="1248" y="468"/>
                    </a:lnTo>
                    <a:lnTo>
                      <a:pt x="1254" y="468"/>
                    </a:lnTo>
                    <a:lnTo>
                      <a:pt x="1266" y="474"/>
                    </a:lnTo>
                    <a:lnTo>
                      <a:pt x="1266" y="480"/>
                    </a:lnTo>
                    <a:lnTo>
                      <a:pt x="1266" y="486"/>
                    </a:lnTo>
                    <a:lnTo>
                      <a:pt x="1272" y="486"/>
                    </a:lnTo>
                    <a:lnTo>
                      <a:pt x="1272" y="492"/>
                    </a:lnTo>
                    <a:lnTo>
                      <a:pt x="1290" y="510"/>
                    </a:lnTo>
                    <a:lnTo>
                      <a:pt x="1296" y="516"/>
                    </a:lnTo>
                    <a:lnTo>
                      <a:pt x="1302" y="540"/>
                    </a:lnTo>
                    <a:lnTo>
                      <a:pt x="1302" y="546"/>
                    </a:lnTo>
                    <a:lnTo>
                      <a:pt x="1302" y="558"/>
                    </a:lnTo>
                    <a:lnTo>
                      <a:pt x="1302" y="570"/>
                    </a:lnTo>
                    <a:lnTo>
                      <a:pt x="1302" y="576"/>
                    </a:lnTo>
                    <a:lnTo>
                      <a:pt x="1344" y="570"/>
                    </a:lnTo>
                    <a:lnTo>
                      <a:pt x="1350" y="582"/>
                    </a:lnTo>
                    <a:lnTo>
                      <a:pt x="1368" y="594"/>
                    </a:lnTo>
                    <a:lnTo>
                      <a:pt x="1374" y="600"/>
                    </a:lnTo>
                    <a:lnTo>
                      <a:pt x="1380" y="600"/>
                    </a:lnTo>
                    <a:lnTo>
                      <a:pt x="1380" y="618"/>
                    </a:lnTo>
                    <a:lnTo>
                      <a:pt x="1386" y="624"/>
                    </a:lnTo>
                    <a:lnTo>
                      <a:pt x="1404" y="624"/>
                    </a:lnTo>
                    <a:lnTo>
                      <a:pt x="1410" y="612"/>
                    </a:lnTo>
                    <a:lnTo>
                      <a:pt x="1428" y="606"/>
                    </a:lnTo>
                    <a:lnTo>
                      <a:pt x="1488" y="606"/>
                    </a:lnTo>
                    <a:lnTo>
                      <a:pt x="1506" y="606"/>
                    </a:lnTo>
                    <a:lnTo>
                      <a:pt x="1512" y="600"/>
                    </a:lnTo>
                    <a:lnTo>
                      <a:pt x="1524" y="594"/>
                    </a:lnTo>
                    <a:lnTo>
                      <a:pt x="1554" y="594"/>
                    </a:lnTo>
                    <a:lnTo>
                      <a:pt x="1578" y="606"/>
                    </a:lnTo>
                    <a:lnTo>
                      <a:pt x="1596" y="624"/>
                    </a:lnTo>
                    <a:lnTo>
                      <a:pt x="1650" y="642"/>
                    </a:lnTo>
                    <a:lnTo>
                      <a:pt x="1686" y="648"/>
                    </a:lnTo>
                    <a:lnTo>
                      <a:pt x="1698" y="654"/>
                    </a:lnTo>
                    <a:lnTo>
                      <a:pt x="1698" y="660"/>
                    </a:lnTo>
                    <a:lnTo>
                      <a:pt x="1692" y="666"/>
                    </a:lnTo>
                    <a:lnTo>
                      <a:pt x="1692" y="672"/>
                    </a:lnTo>
                    <a:lnTo>
                      <a:pt x="1698" y="678"/>
                    </a:lnTo>
                    <a:lnTo>
                      <a:pt x="1698" y="684"/>
                    </a:lnTo>
                    <a:lnTo>
                      <a:pt x="1692" y="684"/>
                    </a:lnTo>
                    <a:lnTo>
                      <a:pt x="1692" y="690"/>
                    </a:lnTo>
                    <a:lnTo>
                      <a:pt x="1698" y="696"/>
                    </a:lnTo>
                    <a:lnTo>
                      <a:pt x="1698" y="702"/>
                    </a:lnTo>
                    <a:lnTo>
                      <a:pt x="1698" y="708"/>
                    </a:lnTo>
                    <a:lnTo>
                      <a:pt x="1704" y="714"/>
                    </a:lnTo>
                    <a:lnTo>
                      <a:pt x="1704" y="720"/>
                    </a:lnTo>
                    <a:lnTo>
                      <a:pt x="1704" y="726"/>
                    </a:lnTo>
                    <a:lnTo>
                      <a:pt x="1704" y="732"/>
                    </a:lnTo>
                    <a:lnTo>
                      <a:pt x="1704" y="738"/>
                    </a:lnTo>
                    <a:lnTo>
                      <a:pt x="1698" y="726"/>
                    </a:lnTo>
                    <a:lnTo>
                      <a:pt x="1668" y="720"/>
                    </a:lnTo>
                    <a:lnTo>
                      <a:pt x="1626" y="714"/>
                    </a:lnTo>
                    <a:lnTo>
                      <a:pt x="1614" y="708"/>
                    </a:lnTo>
                    <a:lnTo>
                      <a:pt x="1578" y="696"/>
                    </a:lnTo>
                    <a:lnTo>
                      <a:pt x="1566" y="696"/>
                    </a:lnTo>
                    <a:lnTo>
                      <a:pt x="1548" y="702"/>
                    </a:lnTo>
                    <a:lnTo>
                      <a:pt x="1542" y="714"/>
                    </a:lnTo>
                    <a:lnTo>
                      <a:pt x="1536" y="732"/>
                    </a:lnTo>
                    <a:lnTo>
                      <a:pt x="1530" y="750"/>
                    </a:lnTo>
                    <a:lnTo>
                      <a:pt x="1536" y="750"/>
                    </a:lnTo>
                    <a:lnTo>
                      <a:pt x="1542" y="756"/>
                    </a:lnTo>
                    <a:lnTo>
                      <a:pt x="1542" y="762"/>
                    </a:lnTo>
                    <a:lnTo>
                      <a:pt x="1548" y="762"/>
                    </a:lnTo>
                    <a:lnTo>
                      <a:pt x="1554" y="762"/>
                    </a:lnTo>
                    <a:lnTo>
                      <a:pt x="1554" y="768"/>
                    </a:lnTo>
                    <a:lnTo>
                      <a:pt x="1560" y="774"/>
                    </a:lnTo>
                    <a:lnTo>
                      <a:pt x="1566" y="774"/>
                    </a:lnTo>
                    <a:lnTo>
                      <a:pt x="1584" y="792"/>
                    </a:lnTo>
                    <a:lnTo>
                      <a:pt x="1584" y="810"/>
                    </a:lnTo>
                    <a:lnTo>
                      <a:pt x="1572" y="816"/>
                    </a:lnTo>
                    <a:lnTo>
                      <a:pt x="1578" y="834"/>
                    </a:lnTo>
                    <a:lnTo>
                      <a:pt x="1578" y="846"/>
                    </a:lnTo>
                    <a:lnTo>
                      <a:pt x="1584" y="858"/>
                    </a:lnTo>
                    <a:lnTo>
                      <a:pt x="1590" y="864"/>
                    </a:lnTo>
                    <a:lnTo>
                      <a:pt x="1590" y="876"/>
                    </a:lnTo>
                    <a:lnTo>
                      <a:pt x="1578" y="888"/>
                    </a:lnTo>
                    <a:lnTo>
                      <a:pt x="1560" y="906"/>
                    </a:lnTo>
                    <a:lnTo>
                      <a:pt x="1536" y="930"/>
                    </a:lnTo>
                    <a:lnTo>
                      <a:pt x="1530" y="930"/>
                    </a:lnTo>
                    <a:lnTo>
                      <a:pt x="1506" y="942"/>
                    </a:lnTo>
                    <a:lnTo>
                      <a:pt x="1488" y="948"/>
                    </a:lnTo>
                    <a:lnTo>
                      <a:pt x="1476" y="954"/>
                    </a:lnTo>
                    <a:lnTo>
                      <a:pt x="1458" y="960"/>
                    </a:lnTo>
                    <a:lnTo>
                      <a:pt x="1452" y="966"/>
                    </a:lnTo>
                    <a:lnTo>
                      <a:pt x="1446" y="966"/>
                    </a:lnTo>
                    <a:lnTo>
                      <a:pt x="1434" y="972"/>
                    </a:lnTo>
                    <a:lnTo>
                      <a:pt x="1434" y="954"/>
                    </a:lnTo>
                    <a:lnTo>
                      <a:pt x="1422" y="942"/>
                    </a:lnTo>
                    <a:lnTo>
                      <a:pt x="1398" y="924"/>
                    </a:lnTo>
                    <a:lnTo>
                      <a:pt x="1398" y="912"/>
                    </a:lnTo>
                    <a:lnTo>
                      <a:pt x="1398" y="906"/>
                    </a:lnTo>
                    <a:lnTo>
                      <a:pt x="1398" y="900"/>
                    </a:lnTo>
                    <a:lnTo>
                      <a:pt x="1380" y="900"/>
                    </a:lnTo>
                    <a:lnTo>
                      <a:pt x="1380" y="894"/>
                    </a:lnTo>
                    <a:lnTo>
                      <a:pt x="1368" y="888"/>
                    </a:lnTo>
                    <a:lnTo>
                      <a:pt x="1362" y="882"/>
                    </a:lnTo>
                    <a:lnTo>
                      <a:pt x="1356" y="876"/>
                    </a:lnTo>
                    <a:lnTo>
                      <a:pt x="1350" y="864"/>
                    </a:lnTo>
                    <a:lnTo>
                      <a:pt x="1344" y="858"/>
                    </a:lnTo>
                    <a:lnTo>
                      <a:pt x="1314" y="870"/>
                    </a:lnTo>
                    <a:lnTo>
                      <a:pt x="1272" y="876"/>
                    </a:lnTo>
                    <a:lnTo>
                      <a:pt x="1218" y="870"/>
                    </a:lnTo>
                    <a:lnTo>
                      <a:pt x="1200" y="864"/>
                    </a:lnTo>
                    <a:lnTo>
                      <a:pt x="1182" y="864"/>
                    </a:lnTo>
                    <a:lnTo>
                      <a:pt x="1134" y="858"/>
                    </a:lnTo>
                    <a:lnTo>
                      <a:pt x="1110" y="840"/>
                    </a:lnTo>
                    <a:lnTo>
                      <a:pt x="1086" y="828"/>
                    </a:lnTo>
                    <a:lnTo>
                      <a:pt x="1044" y="816"/>
                    </a:lnTo>
                    <a:lnTo>
                      <a:pt x="1014" y="816"/>
                    </a:lnTo>
                    <a:lnTo>
                      <a:pt x="990" y="822"/>
                    </a:lnTo>
                    <a:lnTo>
                      <a:pt x="948" y="858"/>
                    </a:lnTo>
                    <a:lnTo>
                      <a:pt x="930" y="864"/>
                    </a:lnTo>
                    <a:lnTo>
                      <a:pt x="924" y="876"/>
                    </a:lnTo>
                    <a:lnTo>
                      <a:pt x="918" y="906"/>
                    </a:lnTo>
                    <a:lnTo>
                      <a:pt x="924" y="930"/>
                    </a:lnTo>
                    <a:lnTo>
                      <a:pt x="948" y="984"/>
                    </a:lnTo>
                    <a:lnTo>
                      <a:pt x="954" y="1008"/>
                    </a:lnTo>
                    <a:lnTo>
                      <a:pt x="948" y="1014"/>
                    </a:lnTo>
                    <a:lnTo>
                      <a:pt x="954" y="1014"/>
                    </a:lnTo>
                    <a:lnTo>
                      <a:pt x="954" y="1032"/>
                    </a:lnTo>
                    <a:lnTo>
                      <a:pt x="966" y="1044"/>
                    </a:lnTo>
                    <a:lnTo>
                      <a:pt x="960" y="1056"/>
                    </a:lnTo>
                    <a:lnTo>
                      <a:pt x="954" y="1056"/>
                    </a:lnTo>
                    <a:lnTo>
                      <a:pt x="948" y="1056"/>
                    </a:lnTo>
                    <a:lnTo>
                      <a:pt x="942" y="1056"/>
                    </a:lnTo>
                    <a:lnTo>
                      <a:pt x="936" y="1050"/>
                    </a:lnTo>
                    <a:lnTo>
                      <a:pt x="930" y="1044"/>
                    </a:lnTo>
                    <a:lnTo>
                      <a:pt x="924" y="1044"/>
                    </a:lnTo>
                    <a:lnTo>
                      <a:pt x="918" y="1038"/>
                    </a:lnTo>
                    <a:lnTo>
                      <a:pt x="912" y="1038"/>
                    </a:lnTo>
                    <a:lnTo>
                      <a:pt x="906" y="1032"/>
                    </a:lnTo>
                    <a:lnTo>
                      <a:pt x="900" y="1032"/>
                    </a:lnTo>
                    <a:lnTo>
                      <a:pt x="888" y="1026"/>
                    </a:lnTo>
                    <a:lnTo>
                      <a:pt x="882" y="1026"/>
                    </a:lnTo>
                    <a:lnTo>
                      <a:pt x="876" y="1026"/>
                    </a:lnTo>
                    <a:lnTo>
                      <a:pt x="864" y="1014"/>
                    </a:lnTo>
                    <a:lnTo>
                      <a:pt x="846" y="1008"/>
                    </a:lnTo>
                    <a:lnTo>
                      <a:pt x="840" y="996"/>
                    </a:lnTo>
                    <a:lnTo>
                      <a:pt x="840" y="990"/>
                    </a:lnTo>
                    <a:lnTo>
                      <a:pt x="834" y="990"/>
                    </a:lnTo>
                    <a:lnTo>
                      <a:pt x="828" y="990"/>
                    </a:lnTo>
                    <a:lnTo>
                      <a:pt x="816" y="990"/>
                    </a:lnTo>
                    <a:lnTo>
                      <a:pt x="810" y="990"/>
                    </a:lnTo>
                    <a:lnTo>
                      <a:pt x="804" y="984"/>
                    </a:lnTo>
                    <a:lnTo>
                      <a:pt x="792" y="978"/>
                    </a:lnTo>
                    <a:lnTo>
                      <a:pt x="786" y="972"/>
                    </a:lnTo>
                    <a:lnTo>
                      <a:pt x="780" y="972"/>
                    </a:lnTo>
                    <a:lnTo>
                      <a:pt x="768" y="966"/>
                    </a:lnTo>
                    <a:lnTo>
                      <a:pt x="762" y="966"/>
                    </a:lnTo>
                    <a:lnTo>
                      <a:pt x="756" y="966"/>
                    </a:lnTo>
                    <a:lnTo>
                      <a:pt x="750" y="966"/>
                    </a:lnTo>
                    <a:lnTo>
                      <a:pt x="744" y="966"/>
                    </a:lnTo>
                    <a:lnTo>
                      <a:pt x="738" y="960"/>
                    </a:lnTo>
                    <a:lnTo>
                      <a:pt x="732" y="954"/>
                    </a:lnTo>
                    <a:lnTo>
                      <a:pt x="720" y="954"/>
                    </a:lnTo>
                    <a:lnTo>
                      <a:pt x="714" y="948"/>
                    </a:lnTo>
                    <a:lnTo>
                      <a:pt x="708" y="948"/>
                    </a:lnTo>
                    <a:lnTo>
                      <a:pt x="696" y="948"/>
                    </a:lnTo>
                    <a:lnTo>
                      <a:pt x="684" y="942"/>
                    </a:lnTo>
                    <a:lnTo>
                      <a:pt x="678" y="936"/>
                    </a:lnTo>
                    <a:lnTo>
                      <a:pt x="660" y="930"/>
                    </a:lnTo>
                    <a:lnTo>
                      <a:pt x="642" y="924"/>
                    </a:lnTo>
                    <a:lnTo>
                      <a:pt x="636" y="924"/>
                    </a:lnTo>
                    <a:lnTo>
                      <a:pt x="630" y="924"/>
                    </a:lnTo>
                    <a:lnTo>
                      <a:pt x="618" y="924"/>
                    </a:lnTo>
                    <a:lnTo>
                      <a:pt x="618" y="918"/>
                    </a:lnTo>
                    <a:lnTo>
                      <a:pt x="606" y="918"/>
                    </a:lnTo>
                    <a:lnTo>
                      <a:pt x="600" y="918"/>
                    </a:lnTo>
                    <a:lnTo>
                      <a:pt x="594" y="918"/>
                    </a:lnTo>
                    <a:lnTo>
                      <a:pt x="594" y="912"/>
                    </a:lnTo>
                    <a:lnTo>
                      <a:pt x="588" y="912"/>
                    </a:lnTo>
                    <a:lnTo>
                      <a:pt x="582" y="912"/>
                    </a:lnTo>
                    <a:lnTo>
                      <a:pt x="582" y="918"/>
                    </a:lnTo>
                    <a:lnTo>
                      <a:pt x="576" y="918"/>
                    </a:lnTo>
                    <a:lnTo>
                      <a:pt x="570" y="918"/>
                    </a:lnTo>
                    <a:lnTo>
                      <a:pt x="570" y="912"/>
                    </a:lnTo>
                    <a:lnTo>
                      <a:pt x="564" y="912"/>
                    </a:lnTo>
                    <a:lnTo>
                      <a:pt x="558" y="918"/>
                    </a:lnTo>
                    <a:lnTo>
                      <a:pt x="552" y="912"/>
                    </a:lnTo>
                    <a:lnTo>
                      <a:pt x="546" y="912"/>
                    </a:lnTo>
                    <a:lnTo>
                      <a:pt x="540" y="912"/>
                    </a:lnTo>
                    <a:lnTo>
                      <a:pt x="528" y="906"/>
                    </a:lnTo>
                    <a:lnTo>
                      <a:pt x="522" y="906"/>
                    </a:lnTo>
                    <a:lnTo>
                      <a:pt x="522" y="900"/>
                    </a:lnTo>
                    <a:lnTo>
                      <a:pt x="516" y="900"/>
                    </a:lnTo>
                    <a:lnTo>
                      <a:pt x="510" y="900"/>
                    </a:lnTo>
                    <a:lnTo>
                      <a:pt x="486" y="894"/>
                    </a:lnTo>
                    <a:lnTo>
                      <a:pt x="474" y="888"/>
                    </a:lnTo>
                    <a:lnTo>
                      <a:pt x="468" y="888"/>
                    </a:lnTo>
                    <a:lnTo>
                      <a:pt x="450" y="888"/>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40" name="Freeform 16"/>
              <p:cNvSpPr>
                <a:spLocks/>
              </p:cNvSpPr>
              <p:nvPr/>
            </p:nvSpPr>
            <p:spPr bwMode="gray">
              <a:xfrm>
                <a:off x="2788" y="1857"/>
                <a:ext cx="603" cy="580"/>
              </a:xfrm>
              <a:custGeom>
                <a:avLst/>
                <a:gdLst>
                  <a:gd name="T0" fmla="*/ 44 w 1362"/>
                  <a:gd name="T1" fmla="*/ 106 h 1308"/>
                  <a:gd name="T2" fmla="*/ 32 w 1362"/>
                  <a:gd name="T3" fmla="*/ 109 h 1308"/>
                  <a:gd name="T4" fmla="*/ 25 w 1362"/>
                  <a:gd name="T5" fmla="*/ 105 h 1308"/>
                  <a:gd name="T6" fmla="*/ 22 w 1362"/>
                  <a:gd name="T7" fmla="*/ 97 h 1308"/>
                  <a:gd name="T8" fmla="*/ 21 w 1362"/>
                  <a:gd name="T9" fmla="*/ 95 h 1308"/>
                  <a:gd name="T10" fmla="*/ 20 w 1362"/>
                  <a:gd name="T11" fmla="*/ 90 h 1308"/>
                  <a:gd name="T12" fmla="*/ 23 w 1362"/>
                  <a:gd name="T13" fmla="*/ 87 h 1308"/>
                  <a:gd name="T14" fmla="*/ 29 w 1362"/>
                  <a:gd name="T15" fmla="*/ 81 h 1308"/>
                  <a:gd name="T16" fmla="*/ 30 w 1362"/>
                  <a:gd name="T17" fmla="*/ 78 h 1308"/>
                  <a:gd name="T18" fmla="*/ 27 w 1362"/>
                  <a:gd name="T19" fmla="*/ 75 h 1308"/>
                  <a:gd name="T20" fmla="*/ 15 w 1362"/>
                  <a:gd name="T21" fmla="*/ 73 h 1308"/>
                  <a:gd name="T22" fmla="*/ 12 w 1362"/>
                  <a:gd name="T23" fmla="*/ 69 h 1308"/>
                  <a:gd name="T24" fmla="*/ 5 w 1362"/>
                  <a:gd name="T25" fmla="*/ 65 h 1308"/>
                  <a:gd name="T26" fmla="*/ 6 w 1362"/>
                  <a:gd name="T27" fmla="*/ 62 h 1308"/>
                  <a:gd name="T28" fmla="*/ 7 w 1362"/>
                  <a:gd name="T29" fmla="*/ 56 h 1308"/>
                  <a:gd name="T30" fmla="*/ 2 w 1362"/>
                  <a:gd name="T31" fmla="*/ 49 h 1308"/>
                  <a:gd name="T32" fmla="*/ 0 w 1362"/>
                  <a:gd name="T33" fmla="*/ 44 h 1308"/>
                  <a:gd name="T34" fmla="*/ 0 w 1362"/>
                  <a:gd name="T35" fmla="*/ 39 h 1308"/>
                  <a:gd name="T36" fmla="*/ 3 w 1362"/>
                  <a:gd name="T37" fmla="*/ 35 h 1308"/>
                  <a:gd name="T38" fmla="*/ 3 w 1362"/>
                  <a:gd name="T39" fmla="*/ 28 h 1308"/>
                  <a:gd name="T40" fmla="*/ 6 w 1362"/>
                  <a:gd name="T41" fmla="*/ 18 h 1308"/>
                  <a:gd name="T42" fmla="*/ 6 w 1362"/>
                  <a:gd name="T43" fmla="*/ 8 h 1308"/>
                  <a:gd name="T44" fmla="*/ 10 w 1362"/>
                  <a:gd name="T45" fmla="*/ 5 h 1308"/>
                  <a:gd name="T46" fmla="*/ 15 w 1362"/>
                  <a:gd name="T47" fmla="*/ 0 h 1308"/>
                  <a:gd name="T48" fmla="*/ 21 w 1362"/>
                  <a:gd name="T49" fmla="*/ 7 h 1308"/>
                  <a:gd name="T50" fmla="*/ 25 w 1362"/>
                  <a:gd name="T51" fmla="*/ 15 h 1308"/>
                  <a:gd name="T52" fmla="*/ 24 w 1362"/>
                  <a:gd name="T53" fmla="*/ 19 h 1308"/>
                  <a:gd name="T54" fmla="*/ 32 w 1362"/>
                  <a:gd name="T55" fmla="*/ 19 h 1308"/>
                  <a:gd name="T56" fmla="*/ 35 w 1362"/>
                  <a:gd name="T57" fmla="*/ 20 h 1308"/>
                  <a:gd name="T58" fmla="*/ 40 w 1362"/>
                  <a:gd name="T59" fmla="*/ 23 h 1308"/>
                  <a:gd name="T60" fmla="*/ 40 w 1362"/>
                  <a:gd name="T61" fmla="*/ 26 h 1308"/>
                  <a:gd name="T62" fmla="*/ 34 w 1362"/>
                  <a:gd name="T63" fmla="*/ 35 h 1308"/>
                  <a:gd name="T64" fmla="*/ 41 w 1362"/>
                  <a:gd name="T65" fmla="*/ 37 h 1308"/>
                  <a:gd name="T66" fmla="*/ 43 w 1362"/>
                  <a:gd name="T67" fmla="*/ 44 h 1308"/>
                  <a:gd name="T68" fmla="*/ 48 w 1362"/>
                  <a:gd name="T69" fmla="*/ 47 h 1308"/>
                  <a:gd name="T70" fmla="*/ 57 w 1362"/>
                  <a:gd name="T71" fmla="*/ 48 h 1308"/>
                  <a:gd name="T72" fmla="*/ 70 w 1362"/>
                  <a:gd name="T73" fmla="*/ 44 h 1308"/>
                  <a:gd name="T74" fmla="*/ 80 w 1362"/>
                  <a:gd name="T75" fmla="*/ 34 h 1308"/>
                  <a:gd name="T76" fmla="*/ 95 w 1362"/>
                  <a:gd name="T77" fmla="*/ 41 h 1308"/>
                  <a:gd name="T78" fmla="*/ 109 w 1362"/>
                  <a:gd name="T79" fmla="*/ 47 h 1308"/>
                  <a:gd name="T80" fmla="*/ 111 w 1362"/>
                  <a:gd name="T81" fmla="*/ 50 h 1308"/>
                  <a:gd name="T82" fmla="*/ 113 w 1362"/>
                  <a:gd name="T83" fmla="*/ 53 h 1308"/>
                  <a:gd name="T84" fmla="*/ 113 w 1362"/>
                  <a:gd name="T85" fmla="*/ 55 h 1308"/>
                  <a:gd name="T86" fmla="*/ 113 w 1362"/>
                  <a:gd name="T87" fmla="*/ 59 h 1308"/>
                  <a:gd name="T88" fmla="*/ 113 w 1362"/>
                  <a:gd name="T89" fmla="*/ 62 h 1308"/>
                  <a:gd name="T90" fmla="*/ 115 w 1362"/>
                  <a:gd name="T91" fmla="*/ 65 h 1308"/>
                  <a:gd name="T92" fmla="*/ 115 w 1362"/>
                  <a:gd name="T93" fmla="*/ 67 h 1308"/>
                  <a:gd name="T94" fmla="*/ 116 w 1362"/>
                  <a:gd name="T95" fmla="*/ 69 h 1308"/>
                  <a:gd name="T96" fmla="*/ 116 w 1362"/>
                  <a:gd name="T97" fmla="*/ 71 h 1308"/>
                  <a:gd name="T98" fmla="*/ 118 w 1362"/>
                  <a:gd name="T99" fmla="*/ 75 h 1308"/>
                  <a:gd name="T100" fmla="*/ 116 w 1362"/>
                  <a:gd name="T101" fmla="*/ 77 h 1308"/>
                  <a:gd name="T102" fmla="*/ 116 w 1362"/>
                  <a:gd name="T103" fmla="*/ 79 h 1308"/>
                  <a:gd name="T104" fmla="*/ 101 w 1362"/>
                  <a:gd name="T105" fmla="*/ 87 h 1308"/>
                  <a:gd name="T106" fmla="*/ 85 w 1362"/>
                  <a:gd name="T107" fmla="*/ 103 h 1308"/>
                  <a:gd name="T108" fmla="*/ 67 w 1362"/>
                  <a:gd name="T109" fmla="*/ 114 h 13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362"/>
                  <a:gd name="T166" fmla="*/ 0 h 1308"/>
                  <a:gd name="T167" fmla="*/ 1362 w 1362"/>
                  <a:gd name="T168" fmla="*/ 1308 h 13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362" h="1308">
                    <a:moveTo>
                      <a:pt x="684" y="1278"/>
                    </a:moveTo>
                    <a:lnTo>
                      <a:pt x="672" y="1272"/>
                    </a:lnTo>
                    <a:lnTo>
                      <a:pt x="636" y="1266"/>
                    </a:lnTo>
                    <a:lnTo>
                      <a:pt x="582" y="1248"/>
                    </a:lnTo>
                    <a:lnTo>
                      <a:pt x="564" y="1230"/>
                    </a:lnTo>
                    <a:lnTo>
                      <a:pt x="540" y="1218"/>
                    </a:lnTo>
                    <a:lnTo>
                      <a:pt x="510" y="1218"/>
                    </a:lnTo>
                    <a:lnTo>
                      <a:pt x="498" y="1224"/>
                    </a:lnTo>
                    <a:lnTo>
                      <a:pt x="492" y="1230"/>
                    </a:lnTo>
                    <a:lnTo>
                      <a:pt x="474" y="1230"/>
                    </a:lnTo>
                    <a:lnTo>
                      <a:pt x="414" y="1230"/>
                    </a:lnTo>
                    <a:lnTo>
                      <a:pt x="396" y="1236"/>
                    </a:lnTo>
                    <a:lnTo>
                      <a:pt x="390" y="1248"/>
                    </a:lnTo>
                    <a:lnTo>
                      <a:pt x="372" y="1248"/>
                    </a:lnTo>
                    <a:lnTo>
                      <a:pt x="366" y="1242"/>
                    </a:lnTo>
                    <a:lnTo>
                      <a:pt x="366" y="1224"/>
                    </a:lnTo>
                    <a:lnTo>
                      <a:pt x="360" y="1224"/>
                    </a:lnTo>
                    <a:lnTo>
                      <a:pt x="354" y="1218"/>
                    </a:lnTo>
                    <a:lnTo>
                      <a:pt x="336" y="1206"/>
                    </a:lnTo>
                    <a:lnTo>
                      <a:pt x="330" y="1194"/>
                    </a:lnTo>
                    <a:lnTo>
                      <a:pt x="288" y="1200"/>
                    </a:lnTo>
                    <a:lnTo>
                      <a:pt x="288" y="1194"/>
                    </a:lnTo>
                    <a:lnTo>
                      <a:pt x="288" y="1182"/>
                    </a:lnTo>
                    <a:lnTo>
                      <a:pt x="288" y="1170"/>
                    </a:lnTo>
                    <a:lnTo>
                      <a:pt x="288" y="1164"/>
                    </a:lnTo>
                    <a:lnTo>
                      <a:pt x="282" y="1140"/>
                    </a:lnTo>
                    <a:lnTo>
                      <a:pt x="276" y="1134"/>
                    </a:lnTo>
                    <a:lnTo>
                      <a:pt x="258" y="1116"/>
                    </a:lnTo>
                    <a:lnTo>
                      <a:pt x="258" y="1110"/>
                    </a:lnTo>
                    <a:lnTo>
                      <a:pt x="252" y="1110"/>
                    </a:lnTo>
                    <a:lnTo>
                      <a:pt x="252" y="1104"/>
                    </a:lnTo>
                    <a:lnTo>
                      <a:pt x="252" y="1098"/>
                    </a:lnTo>
                    <a:lnTo>
                      <a:pt x="240" y="1092"/>
                    </a:lnTo>
                    <a:lnTo>
                      <a:pt x="234" y="1092"/>
                    </a:lnTo>
                    <a:lnTo>
                      <a:pt x="240" y="1086"/>
                    </a:lnTo>
                    <a:lnTo>
                      <a:pt x="234" y="1080"/>
                    </a:lnTo>
                    <a:lnTo>
                      <a:pt x="228" y="1080"/>
                    </a:lnTo>
                    <a:lnTo>
                      <a:pt x="228" y="1068"/>
                    </a:lnTo>
                    <a:lnTo>
                      <a:pt x="228" y="1056"/>
                    </a:lnTo>
                    <a:lnTo>
                      <a:pt x="222" y="1056"/>
                    </a:lnTo>
                    <a:lnTo>
                      <a:pt x="228" y="1044"/>
                    </a:lnTo>
                    <a:lnTo>
                      <a:pt x="228" y="1038"/>
                    </a:lnTo>
                    <a:lnTo>
                      <a:pt x="228" y="1032"/>
                    </a:lnTo>
                    <a:lnTo>
                      <a:pt x="234" y="1026"/>
                    </a:lnTo>
                    <a:lnTo>
                      <a:pt x="246" y="1020"/>
                    </a:lnTo>
                    <a:lnTo>
                      <a:pt x="252" y="1020"/>
                    </a:lnTo>
                    <a:lnTo>
                      <a:pt x="258" y="1014"/>
                    </a:lnTo>
                    <a:lnTo>
                      <a:pt x="264" y="1008"/>
                    </a:lnTo>
                    <a:lnTo>
                      <a:pt x="264" y="1002"/>
                    </a:lnTo>
                    <a:lnTo>
                      <a:pt x="270" y="984"/>
                    </a:lnTo>
                    <a:lnTo>
                      <a:pt x="276" y="978"/>
                    </a:lnTo>
                    <a:lnTo>
                      <a:pt x="300" y="978"/>
                    </a:lnTo>
                    <a:lnTo>
                      <a:pt x="306" y="972"/>
                    </a:lnTo>
                    <a:lnTo>
                      <a:pt x="312" y="966"/>
                    </a:lnTo>
                    <a:lnTo>
                      <a:pt x="324" y="936"/>
                    </a:lnTo>
                    <a:lnTo>
                      <a:pt x="330" y="930"/>
                    </a:lnTo>
                    <a:lnTo>
                      <a:pt x="330" y="924"/>
                    </a:lnTo>
                    <a:lnTo>
                      <a:pt x="336" y="918"/>
                    </a:lnTo>
                    <a:lnTo>
                      <a:pt x="342" y="912"/>
                    </a:lnTo>
                    <a:lnTo>
                      <a:pt x="342" y="906"/>
                    </a:lnTo>
                    <a:lnTo>
                      <a:pt x="342" y="900"/>
                    </a:lnTo>
                    <a:lnTo>
                      <a:pt x="342" y="894"/>
                    </a:lnTo>
                    <a:lnTo>
                      <a:pt x="342" y="888"/>
                    </a:lnTo>
                    <a:lnTo>
                      <a:pt x="336" y="876"/>
                    </a:lnTo>
                    <a:lnTo>
                      <a:pt x="342" y="870"/>
                    </a:lnTo>
                    <a:lnTo>
                      <a:pt x="336" y="864"/>
                    </a:lnTo>
                    <a:lnTo>
                      <a:pt x="336" y="858"/>
                    </a:lnTo>
                    <a:lnTo>
                      <a:pt x="330" y="852"/>
                    </a:lnTo>
                    <a:lnTo>
                      <a:pt x="318" y="852"/>
                    </a:lnTo>
                    <a:lnTo>
                      <a:pt x="306" y="858"/>
                    </a:lnTo>
                    <a:lnTo>
                      <a:pt x="264" y="864"/>
                    </a:lnTo>
                    <a:lnTo>
                      <a:pt x="234" y="858"/>
                    </a:lnTo>
                    <a:lnTo>
                      <a:pt x="228" y="858"/>
                    </a:lnTo>
                    <a:lnTo>
                      <a:pt x="198" y="858"/>
                    </a:lnTo>
                    <a:lnTo>
                      <a:pt x="174" y="858"/>
                    </a:lnTo>
                    <a:lnTo>
                      <a:pt x="168" y="852"/>
                    </a:lnTo>
                    <a:lnTo>
                      <a:pt x="168" y="840"/>
                    </a:lnTo>
                    <a:lnTo>
                      <a:pt x="168" y="834"/>
                    </a:lnTo>
                    <a:lnTo>
                      <a:pt x="168" y="822"/>
                    </a:lnTo>
                    <a:lnTo>
                      <a:pt x="162" y="822"/>
                    </a:lnTo>
                    <a:lnTo>
                      <a:pt x="150" y="816"/>
                    </a:lnTo>
                    <a:lnTo>
                      <a:pt x="144" y="810"/>
                    </a:lnTo>
                    <a:lnTo>
                      <a:pt x="144" y="804"/>
                    </a:lnTo>
                    <a:lnTo>
                      <a:pt x="144" y="786"/>
                    </a:lnTo>
                    <a:lnTo>
                      <a:pt x="144" y="780"/>
                    </a:lnTo>
                    <a:lnTo>
                      <a:pt x="144" y="774"/>
                    </a:lnTo>
                    <a:lnTo>
                      <a:pt x="132" y="756"/>
                    </a:lnTo>
                    <a:lnTo>
                      <a:pt x="120" y="756"/>
                    </a:lnTo>
                    <a:lnTo>
                      <a:pt x="84" y="750"/>
                    </a:lnTo>
                    <a:lnTo>
                      <a:pt x="78" y="744"/>
                    </a:lnTo>
                    <a:lnTo>
                      <a:pt x="60" y="744"/>
                    </a:lnTo>
                    <a:lnTo>
                      <a:pt x="54" y="726"/>
                    </a:lnTo>
                    <a:lnTo>
                      <a:pt x="60" y="726"/>
                    </a:lnTo>
                    <a:lnTo>
                      <a:pt x="60" y="720"/>
                    </a:lnTo>
                    <a:lnTo>
                      <a:pt x="66" y="720"/>
                    </a:lnTo>
                    <a:lnTo>
                      <a:pt x="66" y="714"/>
                    </a:lnTo>
                    <a:lnTo>
                      <a:pt x="72" y="714"/>
                    </a:lnTo>
                    <a:lnTo>
                      <a:pt x="72" y="708"/>
                    </a:lnTo>
                    <a:lnTo>
                      <a:pt x="78" y="702"/>
                    </a:lnTo>
                    <a:lnTo>
                      <a:pt x="78" y="696"/>
                    </a:lnTo>
                    <a:lnTo>
                      <a:pt x="78" y="690"/>
                    </a:lnTo>
                    <a:lnTo>
                      <a:pt x="84" y="678"/>
                    </a:lnTo>
                    <a:lnTo>
                      <a:pt x="90" y="666"/>
                    </a:lnTo>
                    <a:lnTo>
                      <a:pt x="90" y="642"/>
                    </a:lnTo>
                    <a:lnTo>
                      <a:pt x="84" y="648"/>
                    </a:lnTo>
                    <a:lnTo>
                      <a:pt x="78" y="642"/>
                    </a:lnTo>
                    <a:lnTo>
                      <a:pt x="72" y="642"/>
                    </a:lnTo>
                    <a:lnTo>
                      <a:pt x="66" y="642"/>
                    </a:lnTo>
                    <a:lnTo>
                      <a:pt x="60" y="642"/>
                    </a:lnTo>
                    <a:lnTo>
                      <a:pt x="54" y="636"/>
                    </a:lnTo>
                    <a:lnTo>
                      <a:pt x="30" y="570"/>
                    </a:lnTo>
                    <a:lnTo>
                      <a:pt x="24" y="564"/>
                    </a:lnTo>
                    <a:lnTo>
                      <a:pt x="18" y="570"/>
                    </a:lnTo>
                    <a:lnTo>
                      <a:pt x="12" y="552"/>
                    </a:lnTo>
                    <a:lnTo>
                      <a:pt x="12" y="546"/>
                    </a:lnTo>
                    <a:lnTo>
                      <a:pt x="6" y="546"/>
                    </a:lnTo>
                    <a:lnTo>
                      <a:pt x="6" y="540"/>
                    </a:lnTo>
                    <a:lnTo>
                      <a:pt x="0" y="522"/>
                    </a:lnTo>
                    <a:lnTo>
                      <a:pt x="0" y="510"/>
                    </a:lnTo>
                    <a:lnTo>
                      <a:pt x="6" y="510"/>
                    </a:lnTo>
                    <a:lnTo>
                      <a:pt x="6" y="498"/>
                    </a:lnTo>
                    <a:lnTo>
                      <a:pt x="12" y="498"/>
                    </a:lnTo>
                    <a:lnTo>
                      <a:pt x="12" y="480"/>
                    </a:lnTo>
                    <a:lnTo>
                      <a:pt x="6" y="480"/>
                    </a:lnTo>
                    <a:lnTo>
                      <a:pt x="0" y="474"/>
                    </a:lnTo>
                    <a:lnTo>
                      <a:pt x="0" y="450"/>
                    </a:lnTo>
                    <a:lnTo>
                      <a:pt x="6" y="450"/>
                    </a:lnTo>
                    <a:lnTo>
                      <a:pt x="12" y="450"/>
                    </a:lnTo>
                    <a:lnTo>
                      <a:pt x="18" y="456"/>
                    </a:lnTo>
                    <a:lnTo>
                      <a:pt x="24" y="450"/>
                    </a:lnTo>
                    <a:lnTo>
                      <a:pt x="24" y="432"/>
                    </a:lnTo>
                    <a:lnTo>
                      <a:pt x="30" y="426"/>
                    </a:lnTo>
                    <a:lnTo>
                      <a:pt x="36" y="402"/>
                    </a:lnTo>
                    <a:lnTo>
                      <a:pt x="42" y="396"/>
                    </a:lnTo>
                    <a:lnTo>
                      <a:pt x="42" y="390"/>
                    </a:lnTo>
                    <a:lnTo>
                      <a:pt x="42" y="366"/>
                    </a:lnTo>
                    <a:lnTo>
                      <a:pt x="48" y="360"/>
                    </a:lnTo>
                    <a:lnTo>
                      <a:pt x="48" y="342"/>
                    </a:lnTo>
                    <a:lnTo>
                      <a:pt x="42" y="330"/>
                    </a:lnTo>
                    <a:lnTo>
                      <a:pt x="36" y="324"/>
                    </a:lnTo>
                    <a:lnTo>
                      <a:pt x="42" y="306"/>
                    </a:lnTo>
                    <a:lnTo>
                      <a:pt x="42" y="270"/>
                    </a:lnTo>
                    <a:lnTo>
                      <a:pt x="36" y="270"/>
                    </a:lnTo>
                    <a:lnTo>
                      <a:pt x="30" y="264"/>
                    </a:lnTo>
                    <a:lnTo>
                      <a:pt x="48" y="258"/>
                    </a:lnTo>
                    <a:lnTo>
                      <a:pt x="72" y="252"/>
                    </a:lnTo>
                    <a:lnTo>
                      <a:pt x="66" y="204"/>
                    </a:lnTo>
                    <a:lnTo>
                      <a:pt x="60" y="198"/>
                    </a:lnTo>
                    <a:lnTo>
                      <a:pt x="48" y="174"/>
                    </a:lnTo>
                    <a:lnTo>
                      <a:pt x="42" y="174"/>
                    </a:lnTo>
                    <a:lnTo>
                      <a:pt x="48" y="138"/>
                    </a:lnTo>
                    <a:lnTo>
                      <a:pt x="60" y="102"/>
                    </a:lnTo>
                    <a:lnTo>
                      <a:pt x="66" y="102"/>
                    </a:lnTo>
                    <a:lnTo>
                      <a:pt x="72" y="96"/>
                    </a:lnTo>
                    <a:lnTo>
                      <a:pt x="84" y="96"/>
                    </a:lnTo>
                    <a:lnTo>
                      <a:pt x="90" y="84"/>
                    </a:lnTo>
                    <a:lnTo>
                      <a:pt x="108" y="72"/>
                    </a:lnTo>
                    <a:lnTo>
                      <a:pt x="114" y="72"/>
                    </a:lnTo>
                    <a:lnTo>
                      <a:pt x="114" y="66"/>
                    </a:lnTo>
                    <a:lnTo>
                      <a:pt x="120" y="60"/>
                    </a:lnTo>
                    <a:lnTo>
                      <a:pt x="120" y="54"/>
                    </a:lnTo>
                    <a:lnTo>
                      <a:pt x="120" y="48"/>
                    </a:lnTo>
                    <a:lnTo>
                      <a:pt x="126" y="48"/>
                    </a:lnTo>
                    <a:lnTo>
                      <a:pt x="132" y="42"/>
                    </a:lnTo>
                    <a:lnTo>
                      <a:pt x="132" y="0"/>
                    </a:lnTo>
                    <a:lnTo>
                      <a:pt x="162" y="0"/>
                    </a:lnTo>
                    <a:lnTo>
                      <a:pt x="168" y="0"/>
                    </a:lnTo>
                    <a:lnTo>
                      <a:pt x="174" y="6"/>
                    </a:lnTo>
                    <a:lnTo>
                      <a:pt x="180" y="12"/>
                    </a:lnTo>
                    <a:lnTo>
                      <a:pt x="180" y="18"/>
                    </a:lnTo>
                    <a:lnTo>
                      <a:pt x="240" y="18"/>
                    </a:lnTo>
                    <a:lnTo>
                      <a:pt x="246" y="42"/>
                    </a:lnTo>
                    <a:lnTo>
                      <a:pt x="240" y="72"/>
                    </a:lnTo>
                    <a:lnTo>
                      <a:pt x="246" y="78"/>
                    </a:lnTo>
                    <a:lnTo>
                      <a:pt x="246" y="84"/>
                    </a:lnTo>
                    <a:lnTo>
                      <a:pt x="246" y="90"/>
                    </a:lnTo>
                    <a:lnTo>
                      <a:pt x="258" y="108"/>
                    </a:lnTo>
                    <a:lnTo>
                      <a:pt x="276" y="114"/>
                    </a:lnTo>
                    <a:lnTo>
                      <a:pt x="294" y="150"/>
                    </a:lnTo>
                    <a:lnTo>
                      <a:pt x="294" y="162"/>
                    </a:lnTo>
                    <a:lnTo>
                      <a:pt x="288" y="162"/>
                    </a:lnTo>
                    <a:lnTo>
                      <a:pt x="288" y="168"/>
                    </a:lnTo>
                    <a:lnTo>
                      <a:pt x="288" y="174"/>
                    </a:lnTo>
                    <a:lnTo>
                      <a:pt x="282" y="180"/>
                    </a:lnTo>
                    <a:lnTo>
                      <a:pt x="282" y="186"/>
                    </a:lnTo>
                    <a:lnTo>
                      <a:pt x="282" y="192"/>
                    </a:lnTo>
                    <a:lnTo>
                      <a:pt x="276" y="204"/>
                    </a:lnTo>
                    <a:lnTo>
                      <a:pt x="276" y="210"/>
                    </a:lnTo>
                    <a:lnTo>
                      <a:pt x="276" y="216"/>
                    </a:lnTo>
                    <a:lnTo>
                      <a:pt x="288" y="240"/>
                    </a:lnTo>
                    <a:lnTo>
                      <a:pt x="312" y="228"/>
                    </a:lnTo>
                    <a:lnTo>
                      <a:pt x="324" y="228"/>
                    </a:lnTo>
                    <a:lnTo>
                      <a:pt x="330" y="228"/>
                    </a:lnTo>
                    <a:lnTo>
                      <a:pt x="366" y="228"/>
                    </a:lnTo>
                    <a:lnTo>
                      <a:pt x="372" y="228"/>
                    </a:lnTo>
                    <a:lnTo>
                      <a:pt x="372" y="222"/>
                    </a:lnTo>
                    <a:lnTo>
                      <a:pt x="378" y="222"/>
                    </a:lnTo>
                    <a:lnTo>
                      <a:pt x="384" y="222"/>
                    </a:lnTo>
                    <a:lnTo>
                      <a:pt x="390" y="222"/>
                    </a:lnTo>
                    <a:lnTo>
                      <a:pt x="396" y="222"/>
                    </a:lnTo>
                    <a:lnTo>
                      <a:pt x="402" y="222"/>
                    </a:lnTo>
                    <a:lnTo>
                      <a:pt x="402" y="228"/>
                    </a:lnTo>
                    <a:lnTo>
                      <a:pt x="408" y="228"/>
                    </a:lnTo>
                    <a:lnTo>
                      <a:pt x="414" y="222"/>
                    </a:lnTo>
                    <a:lnTo>
                      <a:pt x="420" y="216"/>
                    </a:lnTo>
                    <a:lnTo>
                      <a:pt x="426" y="216"/>
                    </a:lnTo>
                    <a:lnTo>
                      <a:pt x="438" y="210"/>
                    </a:lnTo>
                    <a:lnTo>
                      <a:pt x="444" y="210"/>
                    </a:lnTo>
                    <a:lnTo>
                      <a:pt x="468" y="258"/>
                    </a:lnTo>
                    <a:lnTo>
                      <a:pt x="462" y="264"/>
                    </a:lnTo>
                    <a:lnTo>
                      <a:pt x="468" y="264"/>
                    </a:lnTo>
                    <a:lnTo>
                      <a:pt x="468" y="270"/>
                    </a:lnTo>
                    <a:lnTo>
                      <a:pt x="474" y="270"/>
                    </a:lnTo>
                    <a:lnTo>
                      <a:pt x="480" y="276"/>
                    </a:lnTo>
                    <a:lnTo>
                      <a:pt x="474" y="282"/>
                    </a:lnTo>
                    <a:lnTo>
                      <a:pt x="474" y="288"/>
                    </a:lnTo>
                    <a:lnTo>
                      <a:pt x="462" y="294"/>
                    </a:lnTo>
                    <a:lnTo>
                      <a:pt x="468" y="324"/>
                    </a:lnTo>
                    <a:lnTo>
                      <a:pt x="462" y="336"/>
                    </a:lnTo>
                    <a:lnTo>
                      <a:pt x="456" y="354"/>
                    </a:lnTo>
                    <a:lnTo>
                      <a:pt x="432" y="390"/>
                    </a:lnTo>
                    <a:lnTo>
                      <a:pt x="420" y="390"/>
                    </a:lnTo>
                    <a:lnTo>
                      <a:pt x="402" y="390"/>
                    </a:lnTo>
                    <a:lnTo>
                      <a:pt x="396" y="396"/>
                    </a:lnTo>
                    <a:lnTo>
                      <a:pt x="390" y="396"/>
                    </a:lnTo>
                    <a:lnTo>
                      <a:pt x="390" y="402"/>
                    </a:lnTo>
                    <a:lnTo>
                      <a:pt x="384" y="402"/>
                    </a:lnTo>
                    <a:lnTo>
                      <a:pt x="408" y="432"/>
                    </a:lnTo>
                    <a:lnTo>
                      <a:pt x="432" y="438"/>
                    </a:lnTo>
                    <a:lnTo>
                      <a:pt x="456" y="432"/>
                    </a:lnTo>
                    <a:lnTo>
                      <a:pt x="468" y="426"/>
                    </a:lnTo>
                    <a:lnTo>
                      <a:pt x="468" y="444"/>
                    </a:lnTo>
                    <a:lnTo>
                      <a:pt x="468" y="450"/>
                    </a:lnTo>
                    <a:lnTo>
                      <a:pt x="468" y="474"/>
                    </a:lnTo>
                    <a:lnTo>
                      <a:pt x="486" y="480"/>
                    </a:lnTo>
                    <a:lnTo>
                      <a:pt x="486" y="486"/>
                    </a:lnTo>
                    <a:lnTo>
                      <a:pt x="492" y="498"/>
                    </a:lnTo>
                    <a:lnTo>
                      <a:pt x="492" y="504"/>
                    </a:lnTo>
                    <a:lnTo>
                      <a:pt x="498" y="510"/>
                    </a:lnTo>
                    <a:lnTo>
                      <a:pt x="498" y="516"/>
                    </a:lnTo>
                    <a:lnTo>
                      <a:pt x="504" y="516"/>
                    </a:lnTo>
                    <a:lnTo>
                      <a:pt x="510" y="516"/>
                    </a:lnTo>
                    <a:lnTo>
                      <a:pt x="522" y="528"/>
                    </a:lnTo>
                    <a:lnTo>
                      <a:pt x="546" y="540"/>
                    </a:lnTo>
                    <a:lnTo>
                      <a:pt x="552" y="546"/>
                    </a:lnTo>
                    <a:lnTo>
                      <a:pt x="570" y="552"/>
                    </a:lnTo>
                    <a:lnTo>
                      <a:pt x="594" y="552"/>
                    </a:lnTo>
                    <a:lnTo>
                      <a:pt x="606" y="546"/>
                    </a:lnTo>
                    <a:lnTo>
                      <a:pt x="612" y="540"/>
                    </a:lnTo>
                    <a:lnTo>
                      <a:pt x="630" y="540"/>
                    </a:lnTo>
                    <a:lnTo>
                      <a:pt x="630" y="552"/>
                    </a:lnTo>
                    <a:lnTo>
                      <a:pt x="654" y="552"/>
                    </a:lnTo>
                    <a:lnTo>
                      <a:pt x="702" y="558"/>
                    </a:lnTo>
                    <a:lnTo>
                      <a:pt x="762" y="546"/>
                    </a:lnTo>
                    <a:lnTo>
                      <a:pt x="780" y="546"/>
                    </a:lnTo>
                    <a:lnTo>
                      <a:pt x="780" y="528"/>
                    </a:lnTo>
                    <a:lnTo>
                      <a:pt x="798" y="522"/>
                    </a:lnTo>
                    <a:lnTo>
                      <a:pt x="810" y="510"/>
                    </a:lnTo>
                    <a:lnTo>
                      <a:pt x="810" y="504"/>
                    </a:lnTo>
                    <a:lnTo>
                      <a:pt x="828" y="492"/>
                    </a:lnTo>
                    <a:lnTo>
                      <a:pt x="888" y="486"/>
                    </a:lnTo>
                    <a:lnTo>
                      <a:pt x="912" y="486"/>
                    </a:lnTo>
                    <a:lnTo>
                      <a:pt x="930" y="474"/>
                    </a:lnTo>
                    <a:lnTo>
                      <a:pt x="918" y="456"/>
                    </a:lnTo>
                    <a:lnTo>
                      <a:pt x="912" y="450"/>
                    </a:lnTo>
                    <a:lnTo>
                      <a:pt x="918" y="390"/>
                    </a:lnTo>
                    <a:lnTo>
                      <a:pt x="954" y="396"/>
                    </a:lnTo>
                    <a:lnTo>
                      <a:pt x="984" y="402"/>
                    </a:lnTo>
                    <a:lnTo>
                      <a:pt x="1014" y="420"/>
                    </a:lnTo>
                    <a:lnTo>
                      <a:pt x="1026" y="432"/>
                    </a:lnTo>
                    <a:lnTo>
                      <a:pt x="1044" y="450"/>
                    </a:lnTo>
                    <a:lnTo>
                      <a:pt x="1062" y="462"/>
                    </a:lnTo>
                    <a:lnTo>
                      <a:pt x="1098" y="468"/>
                    </a:lnTo>
                    <a:lnTo>
                      <a:pt x="1128" y="480"/>
                    </a:lnTo>
                    <a:lnTo>
                      <a:pt x="1152" y="486"/>
                    </a:lnTo>
                    <a:lnTo>
                      <a:pt x="1188" y="498"/>
                    </a:lnTo>
                    <a:lnTo>
                      <a:pt x="1212" y="504"/>
                    </a:lnTo>
                    <a:lnTo>
                      <a:pt x="1224" y="528"/>
                    </a:lnTo>
                    <a:lnTo>
                      <a:pt x="1236" y="540"/>
                    </a:lnTo>
                    <a:lnTo>
                      <a:pt x="1254" y="540"/>
                    </a:lnTo>
                    <a:lnTo>
                      <a:pt x="1254" y="546"/>
                    </a:lnTo>
                    <a:lnTo>
                      <a:pt x="1260" y="552"/>
                    </a:lnTo>
                    <a:lnTo>
                      <a:pt x="1266" y="552"/>
                    </a:lnTo>
                    <a:lnTo>
                      <a:pt x="1266" y="558"/>
                    </a:lnTo>
                    <a:lnTo>
                      <a:pt x="1272" y="564"/>
                    </a:lnTo>
                    <a:lnTo>
                      <a:pt x="1278" y="564"/>
                    </a:lnTo>
                    <a:lnTo>
                      <a:pt x="1278" y="570"/>
                    </a:lnTo>
                    <a:lnTo>
                      <a:pt x="1284" y="576"/>
                    </a:lnTo>
                    <a:lnTo>
                      <a:pt x="1290" y="582"/>
                    </a:lnTo>
                    <a:lnTo>
                      <a:pt x="1296" y="582"/>
                    </a:lnTo>
                    <a:lnTo>
                      <a:pt x="1296" y="588"/>
                    </a:lnTo>
                    <a:lnTo>
                      <a:pt x="1308" y="594"/>
                    </a:lnTo>
                    <a:lnTo>
                      <a:pt x="1308" y="600"/>
                    </a:lnTo>
                    <a:lnTo>
                      <a:pt x="1308" y="606"/>
                    </a:lnTo>
                    <a:lnTo>
                      <a:pt x="1314" y="612"/>
                    </a:lnTo>
                    <a:lnTo>
                      <a:pt x="1308" y="618"/>
                    </a:lnTo>
                    <a:lnTo>
                      <a:pt x="1314" y="618"/>
                    </a:lnTo>
                    <a:lnTo>
                      <a:pt x="1314" y="624"/>
                    </a:lnTo>
                    <a:lnTo>
                      <a:pt x="1308" y="624"/>
                    </a:lnTo>
                    <a:lnTo>
                      <a:pt x="1302" y="630"/>
                    </a:lnTo>
                    <a:lnTo>
                      <a:pt x="1302" y="636"/>
                    </a:lnTo>
                    <a:lnTo>
                      <a:pt x="1296" y="642"/>
                    </a:lnTo>
                    <a:lnTo>
                      <a:pt x="1302" y="648"/>
                    </a:lnTo>
                    <a:lnTo>
                      <a:pt x="1296" y="654"/>
                    </a:lnTo>
                    <a:lnTo>
                      <a:pt x="1302" y="660"/>
                    </a:lnTo>
                    <a:lnTo>
                      <a:pt x="1302" y="666"/>
                    </a:lnTo>
                    <a:lnTo>
                      <a:pt x="1308" y="666"/>
                    </a:lnTo>
                    <a:lnTo>
                      <a:pt x="1308" y="672"/>
                    </a:lnTo>
                    <a:lnTo>
                      <a:pt x="1308" y="678"/>
                    </a:lnTo>
                    <a:lnTo>
                      <a:pt x="1308" y="684"/>
                    </a:lnTo>
                    <a:lnTo>
                      <a:pt x="1308" y="690"/>
                    </a:lnTo>
                    <a:lnTo>
                      <a:pt x="1302" y="696"/>
                    </a:lnTo>
                    <a:lnTo>
                      <a:pt x="1302" y="702"/>
                    </a:lnTo>
                    <a:lnTo>
                      <a:pt x="1308" y="702"/>
                    </a:lnTo>
                    <a:lnTo>
                      <a:pt x="1302" y="708"/>
                    </a:lnTo>
                    <a:lnTo>
                      <a:pt x="1308" y="714"/>
                    </a:lnTo>
                    <a:lnTo>
                      <a:pt x="1308" y="720"/>
                    </a:lnTo>
                    <a:lnTo>
                      <a:pt x="1308" y="726"/>
                    </a:lnTo>
                    <a:lnTo>
                      <a:pt x="1308" y="732"/>
                    </a:lnTo>
                    <a:lnTo>
                      <a:pt x="1314" y="732"/>
                    </a:lnTo>
                    <a:lnTo>
                      <a:pt x="1314" y="738"/>
                    </a:lnTo>
                    <a:lnTo>
                      <a:pt x="1320" y="744"/>
                    </a:lnTo>
                    <a:lnTo>
                      <a:pt x="1326" y="750"/>
                    </a:lnTo>
                    <a:lnTo>
                      <a:pt x="1320" y="750"/>
                    </a:lnTo>
                    <a:lnTo>
                      <a:pt x="1320" y="756"/>
                    </a:lnTo>
                    <a:lnTo>
                      <a:pt x="1314" y="756"/>
                    </a:lnTo>
                    <a:lnTo>
                      <a:pt x="1314" y="762"/>
                    </a:lnTo>
                    <a:lnTo>
                      <a:pt x="1314" y="768"/>
                    </a:lnTo>
                    <a:lnTo>
                      <a:pt x="1320" y="768"/>
                    </a:lnTo>
                    <a:lnTo>
                      <a:pt x="1320" y="762"/>
                    </a:lnTo>
                    <a:lnTo>
                      <a:pt x="1320" y="768"/>
                    </a:lnTo>
                    <a:lnTo>
                      <a:pt x="1326" y="774"/>
                    </a:lnTo>
                    <a:lnTo>
                      <a:pt x="1332" y="774"/>
                    </a:lnTo>
                    <a:lnTo>
                      <a:pt x="1332" y="780"/>
                    </a:lnTo>
                    <a:lnTo>
                      <a:pt x="1332" y="786"/>
                    </a:lnTo>
                    <a:lnTo>
                      <a:pt x="1332" y="792"/>
                    </a:lnTo>
                    <a:lnTo>
                      <a:pt x="1338" y="786"/>
                    </a:lnTo>
                    <a:lnTo>
                      <a:pt x="1338" y="792"/>
                    </a:lnTo>
                    <a:lnTo>
                      <a:pt x="1344" y="798"/>
                    </a:lnTo>
                    <a:lnTo>
                      <a:pt x="1344" y="804"/>
                    </a:lnTo>
                    <a:lnTo>
                      <a:pt x="1344" y="810"/>
                    </a:lnTo>
                    <a:lnTo>
                      <a:pt x="1344" y="816"/>
                    </a:lnTo>
                    <a:lnTo>
                      <a:pt x="1344" y="822"/>
                    </a:lnTo>
                    <a:lnTo>
                      <a:pt x="1338" y="828"/>
                    </a:lnTo>
                    <a:lnTo>
                      <a:pt x="1332" y="828"/>
                    </a:lnTo>
                    <a:lnTo>
                      <a:pt x="1338" y="840"/>
                    </a:lnTo>
                    <a:lnTo>
                      <a:pt x="1344" y="846"/>
                    </a:lnTo>
                    <a:lnTo>
                      <a:pt x="1344" y="852"/>
                    </a:lnTo>
                    <a:lnTo>
                      <a:pt x="1350" y="852"/>
                    </a:lnTo>
                    <a:lnTo>
                      <a:pt x="1356" y="858"/>
                    </a:lnTo>
                    <a:lnTo>
                      <a:pt x="1362" y="858"/>
                    </a:lnTo>
                    <a:lnTo>
                      <a:pt x="1362" y="870"/>
                    </a:lnTo>
                    <a:lnTo>
                      <a:pt x="1356" y="870"/>
                    </a:lnTo>
                    <a:lnTo>
                      <a:pt x="1356" y="876"/>
                    </a:lnTo>
                    <a:lnTo>
                      <a:pt x="1350" y="876"/>
                    </a:lnTo>
                    <a:lnTo>
                      <a:pt x="1344" y="876"/>
                    </a:lnTo>
                    <a:lnTo>
                      <a:pt x="1344" y="882"/>
                    </a:lnTo>
                    <a:lnTo>
                      <a:pt x="1338" y="882"/>
                    </a:lnTo>
                    <a:lnTo>
                      <a:pt x="1338" y="888"/>
                    </a:lnTo>
                    <a:lnTo>
                      <a:pt x="1338" y="894"/>
                    </a:lnTo>
                    <a:lnTo>
                      <a:pt x="1344" y="900"/>
                    </a:lnTo>
                    <a:lnTo>
                      <a:pt x="1344" y="906"/>
                    </a:lnTo>
                    <a:lnTo>
                      <a:pt x="1338" y="906"/>
                    </a:lnTo>
                    <a:lnTo>
                      <a:pt x="1332" y="912"/>
                    </a:lnTo>
                    <a:lnTo>
                      <a:pt x="1332" y="918"/>
                    </a:lnTo>
                    <a:lnTo>
                      <a:pt x="1326" y="918"/>
                    </a:lnTo>
                    <a:lnTo>
                      <a:pt x="1332" y="924"/>
                    </a:lnTo>
                    <a:lnTo>
                      <a:pt x="1284" y="942"/>
                    </a:lnTo>
                    <a:lnTo>
                      <a:pt x="1236" y="948"/>
                    </a:lnTo>
                    <a:lnTo>
                      <a:pt x="1194" y="966"/>
                    </a:lnTo>
                    <a:lnTo>
                      <a:pt x="1170" y="1002"/>
                    </a:lnTo>
                    <a:lnTo>
                      <a:pt x="1134" y="1020"/>
                    </a:lnTo>
                    <a:lnTo>
                      <a:pt x="1116" y="1032"/>
                    </a:lnTo>
                    <a:lnTo>
                      <a:pt x="1098" y="1050"/>
                    </a:lnTo>
                    <a:lnTo>
                      <a:pt x="1074" y="1074"/>
                    </a:lnTo>
                    <a:lnTo>
                      <a:pt x="1008" y="1134"/>
                    </a:lnTo>
                    <a:lnTo>
                      <a:pt x="990" y="1158"/>
                    </a:lnTo>
                    <a:lnTo>
                      <a:pt x="978" y="1182"/>
                    </a:lnTo>
                    <a:lnTo>
                      <a:pt x="960" y="1194"/>
                    </a:lnTo>
                    <a:lnTo>
                      <a:pt x="942" y="1212"/>
                    </a:lnTo>
                    <a:lnTo>
                      <a:pt x="912" y="1242"/>
                    </a:lnTo>
                    <a:lnTo>
                      <a:pt x="888" y="1254"/>
                    </a:lnTo>
                    <a:lnTo>
                      <a:pt x="864" y="1278"/>
                    </a:lnTo>
                    <a:lnTo>
                      <a:pt x="828" y="1296"/>
                    </a:lnTo>
                    <a:lnTo>
                      <a:pt x="774" y="1308"/>
                    </a:lnTo>
                    <a:lnTo>
                      <a:pt x="732" y="1302"/>
                    </a:lnTo>
                    <a:lnTo>
                      <a:pt x="702" y="1284"/>
                    </a:lnTo>
                    <a:lnTo>
                      <a:pt x="684" y="1278"/>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41" name="Freeform 17"/>
              <p:cNvSpPr>
                <a:spLocks/>
              </p:cNvSpPr>
              <p:nvPr/>
            </p:nvSpPr>
            <p:spPr bwMode="gray">
              <a:xfrm>
                <a:off x="2974" y="2089"/>
                <a:ext cx="762" cy="866"/>
              </a:xfrm>
              <a:custGeom>
                <a:avLst/>
                <a:gdLst>
                  <a:gd name="T0" fmla="*/ 144 w 1722"/>
                  <a:gd name="T1" fmla="*/ 131 h 1956"/>
                  <a:gd name="T2" fmla="*/ 142 w 1722"/>
                  <a:gd name="T3" fmla="*/ 139 h 1956"/>
                  <a:gd name="T4" fmla="*/ 137 w 1722"/>
                  <a:gd name="T5" fmla="*/ 143 h 1956"/>
                  <a:gd name="T6" fmla="*/ 133 w 1722"/>
                  <a:gd name="T7" fmla="*/ 147 h 1956"/>
                  <a:gd name="T8" fmla="*/ 132 w 1722"/>
                  <a:gd name="T9" fmla="*/ 152 h 1956"/>
                  <a:gd name="T10" fmla="*/ 130 w 1722"/>
                  <a:gd name="T11" fmla="*/ 159 h 1956"/>
                  <a:gd name="T12" fmla="*/ 127 w 1722"/>
                  <a:gd name="T13" fmla="*/ 164 h 1956"/>
                  <a:gd name="T14" fmla="*/ 123 w 1722"/>
                  <a:gd name="T15" fmla="*/ 168 h 1956"/>
                  <a:gd name="T16" fmla="*/ 117 w 1722"/>
                  <a:gd name="T17" fmla="*/ 169 h 1956"/>
                  <a:gd name="T18" fmla="*/ 110 w 1722"/>
                  <a:gd name="T19" fmla="*/ 168 h 1956"/>
                  <a:gd name="T20" fmla="*/ 104 w 1722"/>
                  <a:gd name="T21" fmla="*/ 166 h 1956"/>
                  <a:gd name="T22" fmla="*/ 101 w 1722"/>
                  <a:gd name="T23" fmla="*/ 159 h 1956"/>
                  <a:gd name="T24" fmla="*/ 95 w 1722"/>
                  <a:gd name="T25" fmla="*/ 156 h 1956"/>
                  <a:gd name="T26" fmla="*/ 89 w 1722"/>
                  <a:gd name="T27" fmla="*/ 151 h 1956"/>
                  <a:gd name="T28" fmla="*/ 87 w 1722"/>
                  <a:gd name="T29" fmla="*/ 144 h 1956"/>
                  <a:gd name="T30" fmla="*/ 82 w 1722"/>
                  <a:gd name="T31" fmla="*/ 141 h 1956"/>
                  <a:gd name="T32" fmla="*/ 76 w 1722"/>
                  <a:gd name="T33" fmla="*/ 134 h 1956"/>
                  <a:gd name="T34" fmla="*/ 74 w 1722"/>
                  <a:gd name="T35" fmla="*/ 143 h 1956"/>
                  <a:gd name="T36" fmla="*/ 68 w 1722"/>
                  <a:gd name="T37" fmla="*/ 147 h 1956"/>
                  <a:gd name="T38" fmla="*/ 54 w 1722"/>
                  <a:gd name="T39" fmla="*/ 144 h 1956"/>
                  <a:gd name="T40" fmla="*/ 51 w 1722"/>
                  <a:gd name="T41" fmla="*/ 142 h 1956"/>
                  <a:gd name="T42" fmla="*/ 42 w 1722"/>
                  <a:gd name="T43" fmla="*/ 151 h 1956"/>
                  <a:gd name="T44" fmla="*/ 33 w 1722"/>
                  <a:gd name="T45" fmla="*/ 154 h 1956"/>
                  <a:gd name="T46" fmla="*/ 31 w 1722"/>
                  <a:gd name="T47" fmla="*/ 159 h 1956"/>
                  <a:gd name="T48" fmla="*/ 29 w 1722"/>
                  <a:gd name="T49" fmla="*/ 166 h 1956"/>
                  <a:gd name="T50" fmla="*/ 25 w 1722"/>
                  <a:gd name="T51" fmla="*/ 169 h 1956"/>
                  <a:gd name="T52" fmla="*/ 27 w 1722"/>
                  <a:gd name="T53" fmla="*/ 154 h 1956"/>
                  <a:gd name="T54" fmla="*/ 37 w 1722"/>
                  <a:gd name="T55" fmla="*/ 133 h 1956"/>
                  <a:gd name="T56" fmla="*/ 36 w 1722"/>
                  <a:gd name="T57" fmla="*/ 109 h 1956"/>
                  <a:gd name="T58" fmla="*/ 27 w 1722"/>
                  <a:gd name="T59" fmla="*/ 101 h 1956"/>
                  <a:gd name="T60" fmla="*/ 5 w 1722"/>
                  <a:gd name="T61" fmla="*/ 98 h 1956"/>
                  <a:gd name="T62" fmla="*/ 2 w 1722"/>
                  <a:gd name="T63" fmla="*/ 93 h 1956"/>
                  <a:gd name="T64" fmla="*/ 12 w 1722"/>
                  <a:gd name="T65" fmla="*/ 82 h 1956"/>
                  <a:gd name="T66" fmla="*/ 9 w 1722"/>
                  <a:gd name="T67" fmla="*/ 74 h 1956"/>
                  <a:gd name="T68" fmla="*/ 23 w 1722"/>
                  <a:gd name="T69" fmla="*/ 72 h 1956"/>
                  <a:gd name="T70" fmla="*/ 22 w 1722"/>
                  <a:gd name="T71" fmla="*/ 67 h 1956"/>
                  <a:gd name="T72" fmla="*/ 48 w 1722"/>
                  <a:gd name="T73" fmla="*/ 57 h 1956"/>
                  <a:gd name="T74" fmla="*/ 78 w 1722"/>
                  <a:gd name="T75" fmla="*/ 34 h 1956"/>
                  <a:gd name="T76" fmla="*/ 81 w 1722"/>
                  <a:gd name="T77" fmla="*/ 31 h 1956"/>
                  <a:gd name="T78" fmla="*/ 80 w 1722"/>
                  <a:gd name="T79" fmla="*/ 26 h 1956"/>
                  <a:gd name="T80" fmla="*/ 78 w 1722"/>
                  <a:gd name="T81" fmla="*/ 21 h 1956"/>
                  <a:gd name="T82" fmla="*/ 77 w 1722"/>
                  <a:gd name="T83" fmla="*/ 18 h 1956"/>
                  <a:gd name="T84" fmla="*/ 77 w 1722"/>
                  <a:gd name="T85" fmla="*/ 12 h 1956"/>
                  <a:gd name="T86" fmla="*/ 77 w 1722"/>
                  <a:gd name="T87" fmla="*/ 7 h 1956"/>
                  <a:gd name="T88" fmla="*/ 102 w 1722"/>
                  <a:gd name="T89" fmla="*/ 2 h 1956"/>
                  <a:gd name="T90" fmla="*/ 115 w 1722"/>
                  <a:gd name="T91" fmla="*/ 3 h 1956"/>
                  <a:gd name="T92" fmla="*/ 123 w 1722"/>
                  <a:gd name="T93" fmla="*/ 3 h 1956"/>
                  <a:gd name="T94" fmla="*/ 125 w 1722"/>
                  <a:gd name="T95" fmla="*/ 9 h 1956"/>
                  <a:gd name="T96" fmla="*/ 133 w 1722"/>
                  <a:gd name="T97" fmla="*/ 13 h 1956"/>
                  <a:gd name="T98" fmla="*/ 149 w 1722"/>
                  <a:gd name="T99" fmla="*/ 37 h 1956"/>
                  <a:gd name="T100" fmla="*/ 141 w 1722"/>
                  <a:gd name="T101" fmla="*/ 57 h 1956"/>
                  <a:gd name="T102" fmla="*/ 135 w 1722"/>
                  <a:gd name="T103" fmla="*/ 63 h 1956"/>
                  <a:gd name="T104" fmla="*/ 124 w 1722"/>
                  <a:gd name="T105" fmla="*/ 77 h 1956"/>
                  <a:gd name="T106" fmla="*/ 123 w 1722"/>
                  <a:gd name="T107" fmla="*/ 96 h 1956"/>
                  <a:gd name="T108" fmla="*/ 127 w 1722"/>
                  <a:gd name="T109" fmla="*/ 97 h 1956"/>
                  <a:gd name="T110" fmla="*/ 129 w 1722"/>
                  <a:gd name="T111" fmla="*/ 92 h 1956"/>
                  <a:gd name="T112" fmla="*/ 134 w 1722"/>
                  <a:gd name="T113" fmla="*/ 94 h 1956"/>
                  <a:gd name="T114" fmla="*/ 138 w 1722"/>
                  <a:gd name="T115" fmla="*/ 99 h 1956"/>
                  <a:gd name="T116" fmla="*/ 142 w 1722"/>
                  <a:gd name="T117" fmla="*/ 104 h 1956"/>
                  <a:gd name="T118" fmla="*/ 141 w 1722"/>
                  <a:gd name="T119" fmla="*/ 115 h 1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722"/>
                  <a:gd name="T181" fmla="*/ 0 h 1956"/>
                  <a:gd name="T182" fmla="*/ 1722 w 1722"/>
                  <a:gd name="T183" fmla="*/ 1956 h 195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722" h="1956">
                    <a:moveTo>
                      <a:pt x="1686" y="1404"/>
                    </a:moveTo>
                    <a:lnTo>
                      <a:pt x="1680" y="1416"/>
                    </a:lnTo>
                    <a:lnTo>
                      <a:pt x="1674" y="1422"/>
                    </a:lnTo>
                    <a:lnTo>
                      <a:pt x="1674" y="1428"/>
                    </a:lnTo>
                    <a:lnTo>
                      <a:pt x="1668" y="1428"/>
                    </a:lnTo>
                    <a:lnTo>
                      <a:pt x="1668" y="1434"/>
                    </a:lnTo>
                    <a:lnTo>
                      <a:pt x="1662" y="1446"/>
                    </a:lnTo>
                    <a:lnTo>
                      <a:pt x="1656" y="1464"/>
                    </a:lnTo>
                    <a:lnTo>
                      <a:pt x="1656" y="1476"/>
                    </a:lnTo>
                    <a:lnTo>
                      <a:pt x="1656" y="1488"/>
                    </a:lnTo>
                    <a:lnTo>
                      <a:pt x="1662" y="1500"/>
                    </a:lnTo>
                    <a:lnTo>
                      <a:pt x="1662" y="1506"/>
                    </a:lnTo>
                    <a:lnTo>
                      <a:pt x="1662" y="1524"/>
                    </a:lnTo>
                    <a:lnTo>
                      <a:pt x="1668" y="1542"/>
                    </a:lnTo>
                    <a:lnTo>
                      <a:pt x="1674" y="1560"/>
                    </a:lnTo>
                    <a:lnTo>
                      <a:pt x="1680" y="1578"/>
                    </a:lnTo>
                    <a:lnTo>
                      <a:pt x="1686" y="1578"/>
                    </a:lnTo>
                    <a:lnTo>
                      <a:pt x="1686" y="1584"/>
                    </a:lnTo>
                    <a:lnTo>
                      <a:pt x="1686" y="1590"/>
                    </a:lnTo>
                    <a:lnTo>
                      <a:pt x="1686" y="1596"/>
                    </a:lnTo>
                    <a:lnTo>
                      <a:pt x="1680" y="1596"/>
                    </a:lnTo>
                    <a:lnTo>
                      <a:pt x="1674" y="1602"/>
                    </a:lnTo>
                    <a:lnTo>
                      <a:pt x="1662" y="1602"/>
                    </a:lnTo>
                    <a:lnTo>
                      <a:pt x="1638" y="1596"/>
                    </a:lnTo>
                    <a:lnTo>
                      <a:pt x="1632" y="1596"/>
                    </a:lnTo>
                    <a:lnTo>
                      <a:pt x="1626" y="1602"/>
                    </a:lnTo>
                    <a:lnTo>
                      <a:pt x="1620" y="1602"/>
                    </a:lnTo>
                    <a:lnTo>
                      <a:pt x="1614" y="1602"/>
                    </a:lnTo>
                    <a:lnTo>
                      <a:pt x="1602" y="1602"/>
                    </a:lnTo>
                    <a:lnTo>
                      <a:pt x="1602" y="1608"/>
                    </a:lnTo>
                    <a:lnTo>
                      <a:pt x="1602" y="1620"/>
                    </a:lnTo>
                    <a:lnTo>
                      <a:pt x="1596" y="1620"/>
                    </a:lnTo>
                    <a:lnTo>
                      <a:pt x="1590" y="1620"/>
                    </a:lnTo>
                    <a:lnTo>
                      <a:pt x="1584" y="1626"/>
                    </a:lnTo>
                    <a:lnTo>
                      <a:pt x="1584" y="1632"/>
                    </a:lnTo>
                    <a:lnTo>
                      <a:pt x="1578" y="1644"/>
                    </a:lnTo>
                    <a:lnTo>
                      <a:pt x="1572" y="1644"/>
                    </a:lnTo>
                    <a:lnTo>
                      <a:pt x="1566" y="1644"/>
                    </a:lnTo>
                    <a:lnTo>
                      <a:pt x="1566" y="1650"/>
                    </a:lnTo>
                    <a:lnTo>
                      <a:pt x="1560" y="1650"/>
                    </a:lnTo>
                    <a:lnTo>
                      <a:pt x="1554" y="1650"/>
                    </a:lnTo>
                    <a:lnTo>
                      <a:pt x="1548" y="1650"/>
                    </a:lnTo>
                    <a:lnTo>
                      <a:pt x="1548" y="1656"/>
                    </a:lnTo>
                    <a:lnTo>
                      <a:pt x="1542" y="1668"/>
                    </a:lnTo>
                    <a:lnTo>
                      <a:pt x="1542" y="1674"/>
                    </a:lnTo>
                    <a:lnTo>
                      <a:pt x="1542" y="1692"/>
                    </a:lnTo>
                    <a:lnTo>
                      <a:pt x="1536" y="1698"/>
                    </a:lnTo>
                    <a:lnTo>
                      <a:pt x="1530" y="1698"/>
                    </a:lnTo>
                    <a:lnTo>
                      <a:pt x="1524" y="1698"/>
                    </a:lnTo>
                    <a:lnTo>
                      <a:pt x="1518" y="1704"/>
                    </a:lnTo>
                    <a:lnTo>
                      <a:pt x="1512" y="1710"/>
                    </a:lnTo>
                    <a:lnTo>
                      <a:pt x="1506" y="1722"/>
                    </a:lnTo>
                    <a:lnTo>
                      <a:pt x="1500" y="1728"/>
                    </a:lnTo>
                    <a:lnTo>
                      <a:pt x="1500" y="1734"/>
                    </a:lnTo>
                    <a:lnTo>
                      <a:pt x="1512" y="1734"/>
                    </a:lnTo>
                    <a:lnTo>
                      <a:pt x="1518" y="1740"/>
                    </a:lnTo>
                    <a:lnTo>
                      <a:pt x="1518" y="1746"/>
                    </a:lnTo>
                    <a:lnTo>
                      <a:pt x="1518" y="1752"/>
                    </a:lnTo>
                    <a:lnTo>
                      <a:pt x="1518" y="1758"/>
                    </a:lnTo>
                    <a:lnTo>
                      <a:pt x="1524" y="1758"/>
                    </a:lnTo>
                    <a:lnTo>
                      <a:pt x="1524" y="1764"/>
                    </a:lnTo>
                    <a:lnTo>
                      <a:pt x="1530" y="1770"/>
                    </a:lnTo>
                    <a:lnTo>
                      <a:pt x="1518" y="1770"/>
                    </a:lnTo>
                    <a:lnTo>
                      <a:pt x="1512" y="1782"/>
                    </a:lnTo>
                    <a:lnTo>
                      <a:pt x="1512" y="1788"/>
                    </a:lnTo>
                    <a:lnTo>
                      <a:pt x="1518" y="1788"/>
                    </a:lnTo>
                    <a:lnTo>
                      <a:pt x="1524" y="1800"/>
                    </a:lnTo>
                    <a:lnTo>
                      <a:pt x="1524" y="1806"/>
                    </a:lnTo>
                    <a:lnTo>
                      <a:pt x="1518" y="1812"/>
                    </a:lnTo>
                    <a:lnTo>
                      <a:pt x="1512" y="1818"/>
                    </a:lnTo>
                    <a:lnTo>
                      <a:pt x="1506" y="1818"/>
                    </a:lnTo>
                    <a:lnTo>
                      <a:pt x="1500" y="1824"/>
                    </a:lnTo>
                    <a:lnTo>
                      <a:pt x="1500" y="1836"/>
                    </a:lnTo>
                    <a:lnTo>
                      <a:pt x="1500" y="1842"/>
                    </a:lnTo>
                    <a:lnTo>
                      <a:pt x="1500" y="1848"/>
                    </a:lnTo>
                    <a:lnTo>
                      <a:pt x="1500" y="1854"/>
                    </a:lnTo>
                    <a:lnTo>
                      <a:pt x="1494" y="1860"/>
                    </a:lnTo>
                    <a:lnTo>
                      <a:pt x="1488" y="1860"/>
                    </a:lnTo>
                    <a:lnTo>
                      <a:pt x="1488" y="1866"/>
                    </a:lnTo>
                    <a:lnTo>
                      <a:pt x="1482" y="1872"/>
                    </a:lnTo>
                    <a:lnTo>
                      <a:pt x="1482" y="1878"/>
                    </a:lnTo>
                    <a:lnTo>
                      <a:pt x="1482" y="1884"/>
                    </a:lnTo>
                    <a:lnTo>
                      <a:pt x="1476" y="1890"/>
                    </a:lnTo>
                    <a:lnTo>
                      <a:pt x="1470" y="1890"/>
                    </a:lnTo>
                    <a:lnTo>
                      <a:pt x="1470" y="1896"/>
                    </a:lnTo>
                    <a:lnTo>
                      <a:pt x="1464" y="1896"/>
                    </a:lnTo>
                    <a:lnTo>
                      <a:pt x="1458" y="1896"/>
                    </a:lnTo>
                    <a:lnTo>
                      <a:pt x="1452" y="1896"/>
                    </a:lnTo>
                    <a:lnTo>
                      <a:pt x="1440" y="1890"/>
                    </a:lnTo>
                    <a:lnTo>
                      <a:pt x="1434" y="1896"/>
                    </a:lnTo>
                    <a:lnTo>
                      <a:pt x="1428" y="1896"/>
                    </a:lnTo>
                    <a:lnTo>
                      <a:pt x="1422" y="1896"/>
                    </a:lnTo>
                    <a:lnTo>
                      <a:pt x="1422" y="1902"/>
                    </a:lnTo>
                    <a:lnTo>
                      <a:pt x="1416" y="1902"/>
                    </a:lnTo>
                    <a:lnTo>
                      <a:pt x="1422" y="1914"/>
                    </a:lnTo>
                    <a:lnTo>
                      <a:pt x="1422" y="1932"/>
                    </a:lnTo>
                    <a:lnTo>
                      <a:pt x="1416" y="1938"/>
                    </a:lnTo>
                    <a:lnTo>
                      <a:pt x="1422" y="1938"/>
                    </a:lnTo>
                    <a:lnTo>
                      <a:pt x="1404" y="1938"/>
                    </a:lnTo>
                    <a:lnTo>
                      <a:pt x="1392" y="1944"/>
                    </a:lnTo>
                    <a:lnTo>
                      <a:pt x="1386" y="1944"/>
                    </a:lnTo>
                    <a:lnTo>
                      <a:pt x="1374" y="1944"/>
                    </a:lnTo>
                    <a:lnTo>
                      <a:pt x="1368" y="1950"/>
                    </a:lnTo>
                    <a:lnTo>
                      <a:pt x="1374" y="1956"/>
                    </a:lnTo>
                    <a:lnTo>
                      <a:pt x="1368" y="1956"/>
                    </a:lnTo>
                    <a:lnTo>
                      <a:pt x="1356" y="1956"/>
                    </a:lnTo>
                    <a:lnTo>
                      <a:pt x="1350" y="1956"/>
                    </a:lnTo>
                    <a:lnTo>
                      <a:pt x="1350" y="1950"/>
                    </a:lnTo>
                    <a:lnTo>
                      <a:pt x="1344" y="1944"/>
                    </a:lnTo>
                    <a:lnTo>
                      <a:pt x="1332" y="1938"/>
                    </a:lnTo>
                    <a:lnTo>
                      <a:pt x="1326" y="1938"/>
                    </a:lnTo>
                    <a:lnTo>
                      <a:pt x="1320" y="1938"/>
                    </a:lnTo>
                    <a:lnTo>
                      <a:pt x="1314" y="1944"/>
                    </a:lnTo>
                    <a:lnTo>
                      <a:pt x="1308" y="1944"/>
                    </a:lnTo>
                    <a:lnTo>
                      <a:pt x="1302" y="1944"/>
                    </a:lnTo>
                    <a:lnTo>
                      <a:pt x="1296" y="1938"/>
                    </a:lnTo>
                    <a:lnTo>
                      <a:pt x="1284" y="1938"/>
                    </a:lnTo>
                    <a:lnTo>
                      <a:pt x="1278" y="1938"/>
                    </a:lnTo>
                    <a:lnTo>
                      <a:pt x="1272" y="1938"/>
                    </a:lnTo>
                    <a:lnTo>
                      <a:pt x="1266" y="1932"/>
                    </a:lnTo>
                    <a:lnTo>
                      <a:pt x="1260" y="1932"/>
                    </a:lnTo>
                    <a:lnTo>
                      <a:pt x="1254" y="1920"/>
                    </a:lnTo>
                    <a:lnTo>
                      <a:pt x="1248" y="1920"/>
                    </a:lnTo>
                    <a:lnTo>
                      <a:pt x="1242" y="1920"/>
                    </a:lnTo>
                    <a:lnTo>
                      <a:pt x="1236" y="1926"/>
                    </a:lnTo>
                    <a:lnTo>
                      <a:pt x="1236" y="1932"/>
                    </a:lnTo>
                    <a:lnTo>
                      <a:pt x="1230" y="1932"/>
                    </a:lnTo>
                    <a:lnTo>
                      <a:pt x="1224" y="1932"/>
                    </a:lnTo>
                    <a:lnTo>
                      <a:pt x="1218" y="1938"/>
                    </a:lnTo>
                    <a:lnTo>
                      <a:pt x="1212" y="1932"/>
                    </a:lnTo>
                    <a:lnTo>
                      <a:pt x="1206" y="1926"/>
                    </a:lnTo>
                    <a:lnTo>
                      <a:pt x="1206" y="1908"/>
                    </a:lnTo>
                    <a:lnTo>
                      <a:pt x="1206" y="1884"/>
                    </a:lnTo>
                    <a:lnTo>
                      <a:pt x="1206" y="1866"/>
                    </a:lnTo>
                    <a:lnTo>
                      <a:pt x="1212" y="1848"/>
                    </a:lnTo>
                    <a:lnTo>
                      <a:pt x="1212" y="1842"/>
                    </a:lnTo>
                    <a:lnTo>
                      <a:pt x="1206" y="1836"/>
                    </a:lnTo>
                    <a:lnTo>
                      <a:pt x="1200" y="1830"/>
                    </a:lnTo>
                    <a:lnTo>
                      <a:pt x="1194" y="1824"/>
                    </a:lnTo>
                    <a:lnTo>
                      <a:pt x="1188" y="1824"/>
                    </a:lnTo>
                    <a:lnTo>
                      <a:pt x="1182" y="1824"/>
                    </a:lnTo>
                    <a:lnTo>
                      <a:pt x="1176" y="1824"/>
                    </a:lnTo>
                    <a:lnTo>
                      <a:pt x="1170" y="1818"/>
                    </a:lnTo>
                    <a:lnTo>
                      <a:pt x="1164" y="1830"/>
                    </a:lnTo>
                    <a:lnTo>
                      <a:pt x="1152" y="1836"/>
                    </a:lnTo>
                    <a:lnTo>
                      <a:pt x="1146" y="1842"/>
                    </a:lnTo>
                    <a:lnTo>
                      <a:pt x="1140" y="1842"/>
                    </a:lnTo>
                    <a:lnTo>
                      <a:pt x="1134" y="1842"/>
                    </a:lnTo>
                    <a:lnTo>
                      <a:pt x="1128" y="1842"/>
                    </a:lnTo>
                    <a:lnTo>
                      <a:pt x="1116" y="1836"/>
                    </a:lnTo>
                    <a:lnTo>
                      <a:pt x="1110" y="1842"/>
                    </a:lnTo>
                    <a:lnTo>
                      <a:pt x="1092" y="1830"/>
                    </a:lnTo>
                    <a:lnTo>
                      <a:pt x="1092" y="1824"/>
                    </a:lnTo>
                    <a:lnTo>
                      <a:pt x="1092" y="1806"/>
                    </a:lnTo>
                    <a:lnTo>
                      <a:pt x="1092" y="1800"/>
                    </a:lnTo>
                    <a:lnTo>
                      <a:pt x="1092" y="1794"/>
                    </a:lnTo>
                    <a:lnTo>
                      <a:pt x="1086" y="1788"/>
                    </a:lnTo>
                    <a:lnTo>
                      <a:pt x="1080" y="1794"/>
                    </a:lnTo>
                    <a:lnTo>
                      <a:pt x="1074" y="1788"/>
                    </a:lnTo>
                    <a:lnTo>
                      <a:pt x="1068" y="1770"/>
                    </a:lnTo>
                    <a:lnTo>
                      <a:pt x="1056" y="1764"/>
                    </a:lnTo>
                    <a:lnTo>
                      <a:pt x="1050" y="1764"/>
                    </a:lnTo>
                    <a:lnTo>
                      <a:pt x="1044" y="1764"/>
                    </a:lnTo>
                    <a:lnTo>
                      <a:pt x="1038" y="1758"/>
                    </a:lnTo>
                    <a:lnTo>
                      <a:pt x="1032" y="1752"/>
                    </a:lnTo>
                    <a:lnTo>
                      <a:pt x="1032" y="1746"/>
                    </a:lnTo>
                    <a:lnTo>
                      <a:pt x="1032" y="1740"/>
                    </a:lnTo>
                    <a:lnTo>
                      <a:pt x="1032" y="1734"/>
                    </a:lnTo>
                    <a:lnTo>
                      <a:pt x="1026" y="1734"/>
                    </a:lnTo>
                    <a:lnTo>
                      <a:pt x="1032" y="1728"/>
                    </a:lnTo>
                    <a:lnTo>
                      <a:pt x="1032" y="1722"/>
                    </a:lnTo>
                    <a:lnTo>
                      <a:pt x="1044" y="1686"/>
                    </a:lnTo>
                    <a:lnTo>
                      <a:pt x="1044" y="1680"/>
                    </a:lnTo>
                    <a:lnTo>
                      <a:pt x="1032" y="1674"/>
                    </a:lnTo>
                    <a:lnTo>
                      <a:pt x="1026" y="1674"/>
                    </a:lnTo>
                    <a:lnTo>
                      <a:pt x="1026" y="1668"/>
                    </a:lnTo>
                    <a:lnTo>
                      <a:pt x="1020" y="1662"/>
                    </a:lnTo>
                    <a:lnTo>
                      <a:pt x="1014" y="1668"/>
                    </a:lnTo>
                    <a:lnTo>
                      <a:pt x="1008" y="1662"/>
                    </a:lnTo>
                    <a:lnTo>
                      <a:pt x="1002" y="1662"/>
                    </a:lnTo>
                    <a:lnTo>
                      <a:pt x="1002" y="1668"/>
                    </a:lnTo>
                    <a:lnTo>
                      <a:pt x="996" y="1668"/>
                    </a:lnTo>
                    <a:lnTo>
                      <a:pt x="996" y="1662"/>
                    </a:lnTo>
                    <a:lnTo>
                      <a:pt x="984" y="1662"/>
                    </a:lnTo>
                    <a:lnTo>
                      <a:pt x="984" y="1656"/>
                    </a:lnTo>
                    <a:lnTo>
                      <a:pt x="978" y="1650"/>
                    </a:lnTo>
                    <a:lnTo>
                      <a:pt x="978" y="1644"/>
                    </a:lnTo>
                    <a:lnTo>
                      <a:pt x="966" y="1650"/>
                    </a:lnTo>
                    <a:lnTo>
                      <a:pt x="960" y="1638"/>
                    </a:lnTo>
                    <a:lnTo>
                      <a:pt x="954" y="1632"/>
                    </a:lnTo>
                    <a:lnTo>
                      <a:pt x="948" y="1632"/>
                    </a:lnTo>
                    <a:lnTo>
                      <a:pt x="942" y="1626"/>
                    </a:lnTo>
                    <a:lnTo>
                      <a:pt x="942" y="1614"/>
                    </a:lnTo>
                    <a:lnTo>
                      <a:pt x="930" y="1608"/>
                    </a:lnTo>
                    <a:lnTo>
                      <a:pt x="924" y="1614"/>
                    </a:lnTo>
                    <a:lnTo>
                      <a:pt x="912" y="1608"/>
                    </a:lnTo>
                    <a:lnTo>
                      <a:pt x="888" y="1590"/>
                    </a:lnTo>
                    <a:lnTo>
                      <a:pt x="894" y="1578"/>
                    </a:lnTo>
                    <a:lnTo>
                      <a:pt x="894" y="1572"/>
                    </a:lnTo>
                    <a:lnTo>
                      <a:pt x="894" y="1566"/>
                    </a:lnTo>
                    <a:lnTo>
                      <a:pt x="894" y="1548"/>
                    </a:lnTo>
                    <a:lnTo>
                      <a:pt x="888" y="1548"/>
                    </a:lnTo>
                    <a:lnTo>
                      <a:pt x="882" y="1542"/>
                    </a:lnTo>
                    <a:lnTo>
                      <a:pt x="876" y="1542"/>
                    </a:lnTo>
                    <a:lnTo>
                      <a:pt x="876" y="1536"/>
                    </a:lnTo>
                    <a:lnTo>
                      <a:pt x="870" y="1542"/>
                    </a:lnTo>
                    <a:lnTo>
                      <a:pt x="870" y="1554"/>
                    </a:lnTo>
                    <a:lnTo>
                      <a:pt x="870" y="1566"/>
                    </a:lnTo>
                    <a:lnTo>
                      <a:pt x="870" y="1578"/>
                    </a:lnTo>
                    <a:lnTo>
                      <a:pt x="870" y="1584"/>
                    </a:lnTo>
                    <a:lnTo>
                      <a:pt x="864" y="1584"/>
                    </a:lnTo>
                    <a:lnTo>
                      <a:pt x="870" y="1602"/>
                    </a:lnTo>
                    <a:lnTo>
                      <a:pt x="864" y="1608"/>
                    </a:lnTo>
                    <a:lnTo>
                      <a:pt x="870" y="1614"/>
                    </a:lnTo>
                    <a:lnTo>
                      <a:pt x="864" y="1644"/>
                    </a:lnTo>
                    <a:lnTo>
                      <a:pt x="858" y="1650"/>
                    </a:lnTo>
                    <a:lnTo>
                      <a:pt x="858" y="1656"/>
                    </a:lnTo>
                    <a:lnTo>
                      <a:pt x="852" y="1662"/>
                    </a:lnTo>
                    <a:lnTo>
                      <a:pt x="852" y="1680"/>
                    </a:lnTo>
                    <a:lnTo>
                      <a:pt x="846" y="1686"/>
                    </a:lnTo>
                    <a:lnTo>
                      <a:pt x="834" y="1692"/>
                    </a:lnTo>
                    <a:lnTo>
                      <a:pt x="828" y="1692"/>
                    </a:lnTo>
                    <a:lnTo>
                      <a:pt x="822" y="1698"/>
                    </a:lnTo>
                    <a:lnTo>
                      <a:pt x="822" y="1704"/>
                    </a:lnTo>
                    <a:lnTo>
                      <a:pt x="816" y="1704"/>
                    </a:lnTo>
                    <a:lnTo>
                      <a:pt x="804" y="1692"/>
                    </a:lnTo>
                    <a:lnTo>
                      <a:pt x="786" y="1698"/>
                    </a:lnTo>
                    <a:lnTo>
                      <a:pt x="780" y="1698"/>
                    </a:lnTo>
                    <a:lnTo>
                      <a:pt x="756" y="1698"/>
                    </a:lnTo>
                    <a:lnTo>
                      <a:pt x="744" y="1698"/>
                    </a:lnTo>
                    <a:lnTo>
                      <a:pt x="738" y="1698"/>
                    </a:lnTo>
                    <a:lnTo>
                      <a:pt x="732" y="1704"/>
                    </a:lnTo>
                    <a:lnTo>
                      <a:pt x="726" y="1704"/>
                    </a:lnTo>
                    <a:lnTo>
                      <a:pt x="678" y="1710"/>
                    </a:lnTo>
                    <a:lnTo>
                      <a:pt x="642" y="1710"/>
                    </a:lnTo>
                    <a:lnTo>
                      <a:pt x="618" y="1680"/>
                    </a:lnTo>
                    <a:lnTo>
                      <a:pt x="618" y="1674"/>
                    </a:lnTo>
                    <a:lnTo>
                      <a:pt x="618" y="1668"/>
                    </a:lnTo>
                    <a:lnTo>
                      <a:pt x="624" y="1662"/>
                    </a:lnTo>
                    <a:lnTo>
                      <a:pt x="624" y="1656"/>
                    </a:lnTo>
                    <a:lnTo>
                      <a:pt x="624" y="1650"/>
                    </a:lnTo>
                    <a:lnTo>
                      <a:pt x="618" y="1650"/>
                    </a:lnTo>
                    <a:lnTo>
                      <a:pt x="618" y="1644"/>
                    </a:lnTo>
                    <a:lnTo>
                      <a:pt x="618" y="1638"/>
                    </a:lnTo>
                    <a:lnTo>
                      <a:pt x="618" y="1632"/>
                    </a:lnTo>
                    <a:lnTo>
                      <a:pt x="618" y="1626"/>
                    </a:lnTo>
                    <a:lnTo>
                      <a:pt x="612" y="1626"/>
                    </a:lnTo>
                    <a:lnTo>
                      <a:pt x="612" y="1620"/>
                    </a:lnTo>
                    <a:lnTo>
                      <a:pt x="606" y="1614"/>
                    </a:lnTo>
                    <a:lnTo>
                      <a:pt x="594" y="1626"/>
                    </a:lnTo>
                    <a:lnTo>
                      <a:pt x="594" y="1632"/>
                    </a:lnTo>
                    <a:lnTo>
                      <a:pt x="588" y="1638"/>
                    </a:lnTo>
                    <a:lnTo>
                      <a:pt x="582" y="1638"/>
                    </a:lnTo>
                    <a:lnTo>
                      <a:pt x="564" y="1656"/>
                    </a:lnTo>
                    <a:lnTo>
                      <a:pt x="558" y="1662"/>
                    </a:lnTo>
                    <a:lnTo>
                      <a:pt x="552" y="1662"/>
                    </a:lnTo>
                    <a:lnTo>
                      <a:pt x="540" y="1674"/>
                    </a:lnTo>
                    <a:lnTo>
                      <a:pt x="534" y="1680"/>
                    </a:lnTo>
                    <a:lnTo>
                      <a:pt x="522" y="1692"/>
                    </a:lnTo>
                    <a:lnTo>
                      <a:pt x="516" y="1704"/>
                    </a:lnTo>
                    <a:lnTo>
                      <a:pt x="510" y="1704"/>
                    </a:lnTo>
                    <a:lnTo>
                      <a:pt x="504" y="1704"/>
                    </a:lnTo>
                    <a:lnTo>
                      <a:pt x="486" y="1722"/>
                    </a:lnTo>
                    <a:lnTo>
                      <a:pt x="480" y="1740"/>
                    </a:lnTo>
                    <a:lnTo>
                      <a:pt x="474" y="1740"/>
                    </a:lnTo>
                    <a:lnTo>
                      <a:pt x="468" y="1746"/>
                    </a:lnTo>
                    <a:lnTo>
                      <a:pt x="456" y="1758"/>
                    </a:lnTo>
                    <a:lnTo>
                      <a:pt x="444" y="1770"/>
                    </a:lnTo>
                    <a:lnTo>
                      <a:pt x="438" y="1782"/>
                    </a:lnTo>
                    <a:lnTo>
                      <a:pt x="426" y="1788"/>
                    </a:lnTo>
                    <a:lnTo>
                      <a:pt x="420" y="1788"/>
                    </a:lnTo>
                    <a:lnTo>
                      <a:pt x="420" y="1782"/>
                    </a:lnTo>
                    <a:lnTo>
                      <a:pt x="414" y="1782"/>
                    </a:lnTo>
                    <a:lnTo>
                      <a:pt x="390" y="1782"/>
                    </a:lnTo>
                    <a:lnTo>
                      <a:pt x="390" y="1776"/>
                    </a:lnTo>
                    <a:lnTo>
                      <a:pt x="384" y="1776"/>
                    </a:lnTo>
                    <a:lnTo>
                      <a:pt x="378" y="1776"/>
                    </a:lnTo>
                    <a:lnTo>
                      <a:pt x="372" y="1776"/>
                    </a:lnTo>
                    <a:lnTo>
                      <a:pt x="366" y="1770"/>
                    </a:lnTo>
                    <a:lnTo>
                      <a:pt x="366" y="1776"/>
                    </a:lnTo>
                    <a:lnTo>
                      <a:pt x="360" y="1788"/>
                    </a:lnTo>
                    <a:lnTo>
                      <a:pt x="360" y="1794"/>
                    </a:lnTo>
                    <a:lnTo>
                      <a:pt x="360" y="1800"/>
                    </a:lnTo>
                    <a:lnTo>
                      <a:pt x="354" y="1806"/>
                    </a:lnTo>
                    <a:lnTo>
                      <a:pt x="354" y="1812"/>
                    </a:lnTo>
                    <a:lnTo>
                      <a:pt x="354" y="1824"/>
                    </a:lnTo>
                    <a:lnTo>
                      <a:pt x="348" y="1830"/>
                    </a:lnTo>
                    <a:lnTo>
                      <a:pt x="354" y="1836"/>
                    </a:lnTo>
                    <a:lnTo>
                      <a:pt x="348" y="1842"/>
                    </a:lnTo>
                    <a:lnTo>
                      <a:pt x="354" y="1848"/>
                    </a:lnTo>
                    <a:lnTo>
                      <a:pt x="348" y="1854"/>
                    </a:lnTo>
                    <a:lnTo>
                      <a:pt x="354" y="1854"/>
                    </a:lnTo>
                    <a:lnTo>
                      <a:pt x="348" y="1860"/>
                    </a:lnTo>
                    <a:lnTo>
                      <a:pt x="348" y="1866"/>
                    </a:lnTo>
                    <a:lnTo>
                      <a:pt x="342" y="1866"/>
                    </a:lnTo>
                    <a:lnTo>
                      <a:pt x="342" y="1872"/>
                    </a:lnTo>
                    <a:lnTo>
                      <a:pt x="342" y="1878"/>
                    </a:lnTo>
                    <a:lnTo>
                      <a:pt x="342" y="1884"/>
                    </a:lnTo>
                    <a:lnTo>
                      <a:pt x="336" y="1896"/>
                    </a:lnTo>
                    <a:lnTo>
                      <a:pt x="330" y="1914"/>
                    </a:lnTo>
                    <a:lnTo>
                      <a:pt x="324" y="1920"/>
                    </a:lnTo>
                    <a:lnTo>
                      <a:pt x="324" y="1926"/>
                    </a:lnTo>
                    <a:lnTo>
                      <a:pt x="318" y="1944"/>
                    </a:lnTo>
                    <a:lnTo>
                      <a:pt x="318" y="1950"/>
                    </a:lnTo>
                    <a:lnTo>
                      <a:pt x="312" y="1956"/>
                    </a:lnTo>
                    <a:lnTo>
                      <a:pt x="312" y="1950"/>
                    </a:lnTo>
                    <a:lnTo>
                      <a:pt x="306" y="1950"/>
                    </a:lnTo>
                    <a:lnTo>
                      <a:pt x="306" y="1956"/>
                    </a:lnTo>
                    <a:lnTo>
                      <a:pt x="300" y="1950"/>
                    </a:lnTo>
                    <a:lnTo>
                      <a:pt x="294" y="1956"/>
                    </a:lnTo>
                    <a:lnTo>
                      <a:pt x="288" y="1950"/>
                    </a:lnTo>
                    <a:lnTo>
                      <a:pt x="288" y="1944"/>
                    </a:lnTo>
                    <a:lnTo>
                      <a:pt x="282" y="1938"/>
                    </a:lnTo>
                    <a:lnTo>
                      <a:pt x="282" y="1932"/>
                    </a:lnTo>
                    <a:lnTo>
                      <a:pt x="282" y="1890"/>
                    </a:lnTo>
                    <a:lnTo>
                      <a:pt x="288" y="1860"/>
                    </a:lnTo>
                    <a:lnTo>
                      <a:pt x="294" y="1842"/>
                    </a:lnTo>
                    <a:lnTo>
                      <a:pt x="294" y="1836"/>
                    </a:lnTo>
                    <a:lnTo>
                      <a:pt x="294" y="1824"/>
                    </a:lnTo>
                    <a:lnTo>
                      <a:pt x="300" y="1818"/>
                    </a:lnTo>
                    <a:lnTo>
                      <a:pt x="306" y="1794"/>
                    </a:lnTo>
                    <a:lnTo>
                      <a:pt x="306" y="1788"/>
                    </a:lnTo>
                    <a:lnTo>
                      <a:pt x="306" y="1782"/>
                    </a:lnTo>
                    <a:lnTo>
                      <a:pt x="312" y="1776"/>
                    </a:lnTo>
                    <a:lnTo>
                      <a:pt x="306" y="1776"/>
                    </a:lnTo>
                    <a:lnTo>
                      <a:pt x="312" y="1770"/>
                    </a:lnTo>
                    <a:lnTo>
                      <a:pt x="312" y="1740"/>
                    </a:lnTo>
                    <a:lnTo>
                      <a:pt x="318" y="1722"/>
                    </a:lnTo>
                    <a:lnTo>
                      <a:pt x="312" y="1722"/>
                    </a:lnTo>
                    <a:lnTo>
                      <a:pt x="300" y="1716"/>
                    </a:lnTo>
                    <a:lnTo>
                      <a:pt x="306" y="1716"/>
                    </a:lnTo>
                    <a:lnTo>
                      <a:pt x="312" y="1710"/>
                    </a:lnTo>
                    <a:lnTo>
                      <a:pt x="324" y="1674"/>
                    </a:lnTo>
                    <a:lnTo>
                      <a:pt x="366" y="1590"/>
                    </a:lnTo>
                    <a:lnTo>
                      <a:pt x="408" y="1548"/>
                    </a:lnTo>
                    <a:lnTo>
                      <a:pt x="426" y="1530"/>
                    </a:lnTo>
                    <a:lnTo>
                      <a:pt x="432" y="1500"/>
                    </a:lnTo>
                    <a:lnTo>
                      <a:pt x="426" y="1494"/>
                    </a:lnTo>
                    <a:lnTo>
                      <a:pt x="426" y="1482"/>
                    </a:lnTo>
                    <a:lnTo>
                      <a:pt x="432" y="1464"/>
                    </a:lnTo>
                    <a:lnTo>
                      <a:pt x="438" y="1428"/>
                    </a:lnTo>
                    <a:lnTo>
                      <a:pt x="462" y="1398"/>
                    </a:lnTo>
                    <a:lnTo>
                      <a:pt x="468" y="1362"/>
                    </a:lnTo>
                    <a:lnTo>
                      <a:pt x="462" y="1314"/>
                    </a:lnTo>
                    <a:lnTo>
                      <a:pt x="444" y="1284"/>
                    </a:lnTo>
                    <a:lnTo>
                      <a:pt x="432" y="1260"/>
                    </a:lnTo>
                    <a:lnTo>
                      <a:pt x="426" y="1260"/>
                    </a:lnTo>
                    <a:lnTo>
                      <a:pt x="420" y="1254"/>
                    </a:lnTo>
                    <a:lnTo>
                      <a:pt x="408" y="1260"/>
                    </a:lnTo>
                    <a:lnTo>
                      <a:pt x="402" y="1260"/>
                    </a:lnTo>
                    <a:lnTo>
                      <a:pt x="402" y="1254"/>
                    </a:lnTo>
                    <a:lnTo>
                      <a:pt x="396" y="1254"/>
                    </a:lnTo>
                    <a:lnTo>
                      <a:pt x="396" y="1248"/>
                    </a:lnTo>
                    <a:lnTo>
                      <a:pt x="384" y="1248"/>
                    </a:lnTo>
                    <a:lnTo>
                      <a:pt x="372" y="1230"/>
                    </a:lnTo>
                    <a:lnTo>
                      <a:pt x="360" y="1212"/>
                    </a:lnTo>
                    <a:lnTo>
                      <a:pt x="348" y="1188"/>
                    </a:lnTo>
                    <a:lnTo>
                      <a:pt x="324" y="1170"/>
                    </a:lnTo>
                    <a:lnTo>
                      <a:pt x="318" y="1170"/>
                    </a:lnTo>
                    <a:lnTo>
                      <a:pt x="312" y="1158"/>
                    </a:lnTo>
                    <a:lnTo>
                      <a:pt x="312" y="1152"/>
                    </a:lnTo>
                    <a:lnTo>
                      <a:pt x="306" y="1146"/>
                    </a:lnTo>
                    <a:lnTo>
                      <a:pt x="270" y="1122"/>
                    </a:lnTo>
                    <a:lnTo>
                      <a:pt x="240" y="1122"/>
                    </a:lnTo>
                    <a:lnTo>
                      <a:pt x="180" y="1116"/>
                    </a:lnTo>
                    <a:lnTo>
                      <a:pt x="174" y="1122"/>
                    </a:lnTo>
                    <a:lnTo>
                      <a:pt x="174" y="1128"/>
                    </a:lnTo>
                    <a:lnTo>
                      <a:pt x="168" y="1122"/>
                    </a:lnTo>
                    <a:lnTo>
                      <a:pt x="162" y="1116"/>
                    </a:lnTo>
                    <a:lnTo>
                      <a:pt x="144" y="1122"/>
                    </a:lnTo>
                    <a:lnTo>
                      <a:pt x="120" y="1122"/>
                    </a:lnTo>
                    <a:lnTo>
                      <a:pt x="54" y="1134"/>
                    </a:lnTo>
                    <a:lnTo>
                      <a:pt x="24" y="1152"/>
                    </a:lnTo>
                    <a:lnTo>
                      <a:pt x="6" y="1146"/>
                    </a:lnTo>
                    <a:lnTo>
                      <a:pt x="0" y="1134"/>
                    </a:lnTo>
                    <a:lnTo>
                      <a:pt x="0" y="1128"/>
                    </a:lnTo>
                    <a:lnTo>
                      <a:pt x="18" y="1110"/>
                    </a:lnTo>
                    <a:lnTo>
                      <a:pt x="24" y="1104"/>
                    </a:lnTo>
                    <a:lnTo>
                      <a:pt x="24" y="1098"/>
                    </a:lnTo>
                    <a:lnTo>
                      <a:pt x="30" y="1086"/>
                    </a:lnTo>
                    <a:lnTo>
                      <a:pt x="24" y="1086"/>
                    </a:lnTo>
                    <a:lnTo>
                      <a:pt x="24" y="1080"/>
                    </a:lnTo>
                    <a:lnTo>
                      <a:pt x="24" y="1074"/>
                    </a:lnTo>
                    <a:lnTo>
                      <a:pt x="18" y="1068"/>
                    </a:lnTo>
                    <a:lnTo>
                      <a:pt x="24" y="1062"/>
                    </a:lnTo>
                    <a:lnTo>
                      <a:pt x="42" y="1056"/>
                    </a:lnTo>
                    <a:lnTo>
                      <a:pt x="54" y="1050"/>
                    </a:lnTo>
                    <a:lnTo>
                      <a:pt x="72" y="1044"/>
                    </a:lnTo>
                    <a:lnTo>
                      <a:pt x="96" y="1032"/>
                    </a:lnTo>
                    <a:lnTo>
                      <a:pt x="102" y="1032"/>
                    </a:lnTo>
                    <a:lnTo>
                      <a:pt x="126" y="1008"/>
                    </a:lnTo>
                    <a:lnTo>
                      <a:pt x="144" y="990"/>
                    </a:lnTo>
                    <a:lnTo>
                      <a:pt x="156" y="978"/>
                    </a:lnTo>
                    <a:lnTo>
                      <a:pt x="156" y="966"/>
                    </a:lnTo>
                    <a:lnTo>
                      <a:pt x="150" y="960"/>
                    </a:lnTo>
                    <a:lnTo>
                      <a:pt x="144" y="948"/>
                    </a:lnTo>
                    <a:lnTo>
                      <a:pt x="144" y="936"/>
                    </a:lnTo>
                    <a:lnTo>
                      <a:pt x="138" y="918"/>
                    </a:lnTo>
                    <a:lnTo>
                      <a:pt x="150" y="912"/>
                    </a:lnTo>
                    <a:lnTo>
                      <a:pt x="150" y="894"/>
                    </a:lnTo>
                    <a:lnTo>
                      <a:pt x="132" y="876"/>
                    </a:lnTo>
                    <a:lnTo>
                      <a:pt x="126" y="876"/>
                    </a:lnTo>
                    <a:lnTo>
                      <a:pt x="120" y="870"/>
                    </a:lnTo>
                    <a:lnTo>
                      <a:pt x="120" y="864"/>
                    </a:lnTo>
                    <a:lnTo>
                      <a:pt x="114" y="864"/>
                    </a:lnTo>
                    <a:lnTo>
                      <a:pt x="108" y="864"/>
                    </a:lnTo>
                    <a:lnTo>
                      <a:pt x="108" y="858"/>
                    </a:lnTo>
                    <a:lnTo>
                      <a:pt x="102" y="852"/>
                    </a:lnTo>
                    <a:lnTo>
                      <a:pt x="96" y="852"/>
                    </a:lnTo>
                    <a:lnTo>
                      <a:pt x="102" y="834"/>
                    </a:lnTo>
                    <a:lnTo>
                      <a:pt x="108" y="816"/>
                    </a:lnTo>
                    <a:lnTo>
                      <a:pt x="114" y="804"/>
                    </a:lnTo>
                    <a:lnTo>
                      <a:pt x="132" y="798"/>
                    </a:lnTo>
                    <a:lnTo>
                      <a:pt x="144" y="798"/>
                    </a:lnTo>
                    <a:lnTo>
                      <a:pt x="180" y="810"/>
                    </a:lnTo>
                    <a:lnTo>
                      <a:pt x="192" y="816"/>
                    </a:lnTo>
                    <a:lnTo>
                      <a:pt x="234" y="822"/>
                    </a:lnTo>
                    <a:lnTo>
                      <a:pt x="264" y="828"/>
                    </a:lnTo>
                    <a:lnTo>
                      <a:pt x="270" y="840"/>
                    </a:lnTo>
                    <a:lnTo>
                      <a:pt x="270" y="834"/>
                    </a:lnTo>
                    <a:lnTo>
                      <a:pt x="270" y="828"/>
                    </a:lnTo>
                    <a:lnTo>
                      <a:pt x="270" y="822"/>
                    </a:lnTo>
                    <a:lnTo>
                      <a:pt x="270" y="816"/>
                    </a:lnTo>
                    <a:lnTo>
                      <a:pt x="264" y="810"/>
                    </a:lnTo>
                    <a:lnTo>
                      <a:pt x="264" y="804"/>
                    </a:lnTo>
                    <a:lnTo>
                      <a:pt x="264" y="798"/>
                    </a:lnTo>
                    <a:lnTo>
                      <a:pt x="258" y="792"/>
                    </a:lnTo>
                    <a:lnTo>
                      <a:pt x="258" y="786"/>
                    </a:lnTo>
                    <a:lnTo>
                      <a:pt x="264" y="786"/>
                    </a:lnTo>
                    <a:lnTo>
                      <a:pt x="264" y="780"/>
                    </a:lnTo>
                    <a:lnTo>
                      <a:pt x="258" y="774"/>
                    </a:lnTo>
                    <a:lnTo>
                      <a:pt x="258" y="768"/>
                    </a:lnTo>
                    <a:lnTo>
                      <a:pt x="264" y="762"/>
                    </a:lnTo>
                    <a:lnTo>
                      <a:pt x="264" y="756"/>
                    </a:lnTo>
                    <a:lnTo>
                      <a:pt x="282" y="762"/>
                    </a:lnTo>
                    <a:lnTo>
                      <a:pt x="312" y="780"/>
                    </a:lnTo>
                    <a:lnTo>
                      <a:pt x="354" y="786"/>
                    </a:lnTo>
                    <a:lnTo>
                      <a:pt x="408" y="774"/>
                    </a:lnTo>
                    <a:lnTo>
                      <a:pt x="444" y="756"/>
                    </a:lnTo>
                    <a:lnTo>
                      <a:pt x="468" y="732"/>
                    </a:lnTo>
                    <a:lnTo>
                      <a:pt x="492" y="720"/>
                    </a:lnTo>
                    <a:lnTo>
                      <a:pt x="522" y="690"/>
                    </a:lnTo>
                    <a:lnTo>
                      <a:pt x="540" y="672"/>
                    </a:lnTo>
                    <a:lnTo>
                      <a:pt x="558" y="660"/>
                    </a:lnTo>
                    <a:lnTo>
                      <a:pt x="570" y="636"/>
                    </a:lnTo>
                    <a:lnTo>
                      <a:pt x="588" y="612"/>
                    </a:lnTo>
                    <a:lnTo>
                      <a:pt x="654" y="552"/>
                    </a:lnTo>
                    <a:lnTo>
                      <a:pt x="678" y="528"/>
                    </a:lnTo>
                    <a:lnTo>
                      <a:pt x="696" y="510"/>
                    </a:lnTo>
                    <a:lnTo>
                      <a:pt x="714" y="498"/>
                    </a:lnTo>
                    <a:lnTo>
                      <a:pt x="750" y="480"/>
                    </a:lnTo>
                    <a:lnTo>
                      <a:pt x="774" y="444"/>
                    </a:lnTo>
                    <a:lnTo>
                      <a:pt x="816" y="426"/>
                    </a:lnTo>
                    <a:lnTo>
                      <a:pt x="864" y="420"/>
                    </a:lnTo>
                    <a:lnTo>
                      <a:pt x="912" y="402"/>
                    </a:lnTo>
                    <a:lnTo>
                      <a:pt x="906" y="396"/>
                    </a:lnTo>
                    <a:lnTo>
                      <a:pt x="912" y="396"/>
                    </a:lnTo>
                    <a:lnTo>
                      <a:pt x="912" y="390"/>
                    </a:lnTo>
                    <a:lnTo>
                      <a:pt x="918" y="384"/>
                    </a:lnTo>
                    <a:lnTo>
                      <a:pt x="924" y="384"/>
                    </a:lnTo>
                    <a:lnTo>
                      <a:pt x="924" y="378"/>
                    </a:lnTo>
                    <a:lnTo>
                      <a:pt x="918" y="372"/>
                    </a:lnTo>
                    <a:lnTo>
                      <a:pt x="918" y="366"/>
                    </a:lnTo>
                    <a:lnTo>
                      <a:pt x="918" y="360"/>
                    </a:lnTo>
                    <a:lnTo>
                      <a:pt x="924" y="360"/>
                    </a:lnTo>
                    <a:lnTo>
                      <a:pt x="924" y="354"/>
                    </a:lnTo>
                    <a:lnTo>
                      <a:pt x="930" y="354"/>
                    </a:lnTo>
                    <a:lnTo>
                      <a:pt x="936" y="354"/>
                    </a:lnTo>
                    <a:lnTo>
                      <a:pt x="936" y="348"/>
                    </a:lnTo>
                    <a:lnTo>
                      <a:pt x="942" y="348"/>
                    </a:lnTo>
                    <a:lnTo>
                      <a:pt x="942" y="336"/>
                    </a:lnTo>
                    <a:lnTo>
                      <a:pt x="936" y="336"/>
                    </a:lnTo>
                    <a:lnTo>
                      <a:pt x="930" y="330"/>
                    </a:lnTo>
                    <a:lnTo>
                      <a:pt x="924" y="330"/>
                    </a:lnTo>
                    <a:lnTo>
                      <a:pt x="924" y="324"/>
                    </a:lnTo>
                    <a:lnTo>
                      <a:pt x="918" y="318"/>
                    </a:lnTo>
                    <a:lnTo>
                      <a:pt x="912" y="306"/>
                    </a:lnTo>
                    <a:lnTo>
                      <a:pt x="918" y="306"/>
                    </a:lnTo>
                    <a:lnTo>
                      <a:pt x="924" y="300"/>
                    </a:lnTo>
                    <a:lnTo>
                      <a:pt x="924" y="294"/>
                    </a:lnTo>
                    <a:lnTo>
                      <a:pt x="924" y="288"/>
                    </a:lnTo>
                    <a:lnTo>
                      <a:pt x="924" y="282"/>
                    </a:lnTo>
                    <a:lnTo>
                      <a:pt x="924" y="276"/>
                    </a:lnTo>
                    <a:lnTo>
                      <a:pt x="918" y="270"/>
                    </a:lnTo>
                    <a:lnTo>
                      <a:pt x="918" y="264"/>
                    </a:lnTo>
                    <a:lnTo>
                      <a:pt x="912" y="270"/>
                    </a:lnTo>
                    <a:lnTo>
                      <a:pt x="912" y="264"/>
                    </a:lnTo>
                    <a:lnTo>
                      <a:pt x="912" y="258"/>
                    </a:lnTo>
                    <a:lnTo>
                      <a:pt x="912" y="252"/>
                    </a:lnTo>
                    <a:lnTo>
                      <a:pt x="906" y="252"/>
                    </a:lnTo>
                    <a:lnTo>
                      <a:pt x="900" y="246"/>
                    </a:lnTo>
                    <a:lnTo>
                      <a:pt x="900" y="240"/>
                    </a:lnTo>
                    <a:lnTo>
                      <a:pt x="900" y="246"/>
                    </a:lnTo>
                    <a:lnTo>
                      <a:pt x="894" y="246"/>
                    </a:lnTo>
                    <a:lnTo>
                      <a:pt x="894" y="240"/>
                    </a:lnTo>
                    <a:lnTo>
                      <a:pt x="894" y="234"/>
                    </a:lnTo>
                    <a:lnTo>
                      <a:pt x="900" y="234"/>
                    </a:lnTo>
                    <a:lnTo>
                      <a:pt x="900" y="228"/>
                    </a:lnTo>
                    <a:lnTo>
                      <a:pt x="906" y="228"/>
                    </a:lnTo>
                    <a:lnTo>
                      <a:pt x="900" y="222"/>
                    </a:lnTo>
                    <a:lnTo>
                      <a:pt x="894" y="216"/>
                    </a:lnTo>
                    <a:lnTo>
                      <a:pt x="894" y="210"/>
                    </a:lnTo>
                    <a:lnTo>
                      <a:pt x="888" y="210"/>
                    </a:lnTo>
                    <a:lnTo>
                      <a:pt x="888" y="204"/>
                    </a:lnTo>
                    <a:lnTo>
                      <a:pt x="888" y="198"/>
                    </a:lnTo>
                    <a:lnTo>
                      <a:pt x="888" y="192"/>
                    </a:lnTo>
                    <a:lnTo>
                      <a:pt x="882" y="186"/>
                    </a:lnTo>
                    <a:lnTo>
                      <a:pt x="888" y="180"/>
                    </a:lnTo>
                    <a:lnTo>
                      <a:pt x="882" y="180"/>
                    </a:lnTo>
                    <a:lnTo>
                      <a:pt x="882" y="174"/>
                    </a:lnTo>
                    <a:lnTo>
                      <a:pt x="888" y="168"/>
                    </a:lnTo>
                    <a:lnTo>
                      <a:pt x="888" y="162"/>
                    </a:lnTo>
                    <a:lnTo>
                      <a:pt x="888" y="156"/>
                    </a:lnTo>
                    <a:lnTo>
                      <a:pt x="888" y="150"/>
                    </a:lnTo>
                    <a:lnTo>
                      <a:pt x="888" y="144"/>
                    </a:lnTo>
                    <a:lnTo>
                      <a:pt x="882" y="144"/>
                    </a:lnTo>
                    <a:lnTo>
                      <a:pt x="882" y="138"/>
                    </a:lnTo>
                    <a:lnTo>
                      <a:pt x="876" y="132"/>
                    </a:lnTo>
                    <a:lnTo>
                      <a:pt x="882" y="126"/>
                    </a:lnTo>
                    <a:lnTo>
                      <a:pt x="876" y="120"/>
                    </a:lnTo>
                    <a:lnTo>
                      <a:pt x="882" y="114"/>
                    </a:lnTo>
                    <a:lnTo>
                      <a:pt x="882" y="108"/>
                    </a:lnTo>
                    <a:lnTo>
                      <a:pt x="888" y="102"/>
                    </a:lnTo>
                    <a:lnTo>
                      <a:pt x="894" y="102"/>
                    </a:lnTo>
                    <a:lnTo>
                      <a:pt x="894" y="96"/>
                    </a:lnTo>
                    <a:lnTo>
                      <a:pt x="888" y="96"/>
                    </a:lnTo>
                    <a:lnTo>
                      <a:pt x="894" y="90"/>
                    </a:lnTo>
                    <a:lnTo>
                      <a:pt x="888" y="84"/>
                    </a:lnTo>
                    <a:lnTo>
                      <a:pt x="888" y="78"/>
                    </a:lnTo>
                    <a:lnTo>
                      <a:pt x="924" y="66"/>
                    </a:lnTo>
                    <a:lnTo>
                      <a:pt x="966" y="66"/>
                    </a:lnTo>
                    <a:lnTo>
                      <a:pt x="996" y="48"/>
                    </a:lnTo>
                    <a:lnTo>
                      <a:pt x="1056" y="12"/>
                    </a:lnTo>
                    <a:lnTo>
                      <a:pt x="1128" y="0"/>
                    </a:lnTo>
                    <a:lnTo>
                      <a:pt x="1164" y="6"/>
                    </a:lnTo>
                    <a:lnTo>
                      <a:pt x="1164" y="12"/>
                    </a:lnTo>
                    <a:lnTo>
                      <a:pt x="1170" y="12"/>
                    </a:lnTo>
                    <a:lnTo>
                      <a:pt x="1170" y="18"/>
                    </a:lnTo>
                    <a:lnTo>
                      <a:pt x="1176" y="24"/>
                    </a:lnTo>
                    <a:lnTo>
                      <a:pt x="1182" y="24"/>
                    </a:lnTo>
                    <a:lnTo>
                      <a:pt x="1188" y="30"/>
                    </a:lnTo>
                    <a:lnTo>
                      <a:pt x="1194" y="30"/>
                    </a:lnTo>
                    <a:lnTo>
                      <a:pt x="1194" y="36"/>
                    </a:lnTo>
                    <a:lnTo>
                      <a:pt x="1260" y="30"/>
                    </a:lnTo>
                    <a:lnTo>
                      <a:pt x="1272" y="30"/>
                    </a:lnTo>
                    <a:lnTo>
                      <a:pt x="1296" y="24"/>
                    </a:lnTo>
                    <a:lnTo>
                      <a:pt x="1302" y="30"/>
                    </a:lnTo>
                    <a:lnTo>
                      <a:pt x="1302" y="36"/>
                    </a:lnTo>
                    <a:lnTo>
                      <a:pt x="1308" y="36"/>
                    </a:lnTo>
                    <a:lnTo>
                      <a:pt x="1314" y="36"/>
                    </a:lnTo>
                    <a:lnTo>
                      <a:pt x="1320" y="36"/>
                    </a:lnTo>
                    <a:lnTo>
                      <a:pt x="1326" y="30"/>
                    </a:lnTo>
                    <a:lnTo>
                      <a:pt x="1332" y="30"/>
                    </a:lnTo>
                    <a:lnTo>
                      <a:pt x="1338" y="30"/>
                    </a:lnTo>
                    <a:lnTo>
                      <a:pt x="1344" y="30"/>
                    </a:lnTo>
                    <a:lnTo>
                      <a:pt x="1374" y="30"/>
                    </a:lnTo>
                    <a:lnTo>
                      <a:pt x="1386" y="30"/>
                    </a:lnTo>
                    <a:lnTo>
                      <a:pt x="1392" y="24"/>
                    </a:lnTo>
                    <a:lnTo>
                      <a:pt x="1398" y="12"/>
                    </a:lnTo>
                    <a:lnTo>
                      <a:pt x="1404" y="6"/>
                    </a:lnTo>
                    <a:lnTo>
                      <a:pt x="1410" y="6"/>
                    </a:lnTo>
                    <a:lnTo>
                      <a:pt x="1410" y="12"/>
                    </a:lnTo>
                    <a:lnTo>
                      <a:pt x="1416" y="18"/>
                    </a:lnTo>
                    <a:lnTo>
                      <a:pt x="1416" y="36"/>
                    </a:lnTo>
                    <a:lnTo>
                      <a:pt x="1434" y="54"/>
                    </a:lnTo>
                    <a:lnTo>
                      <a:pt x="1434" y="60"/>
                    </a:lnTo>
                    <a:lnTo>
                      <a:pt x="1434" y="66"/>
                    </a:lnTo>
                    <a:lnTo>
                      <a:pt x="1434" y="72"/>
                    </a:lnTo>
                    <a:lnTo>
                      <a:pt x="1428" y="72"/>
                    </a:lnTo>
                    <a:lnTo>
                      <a:pt x="1428" y="78"/>
                    </a:lnTo>
                    <a:lnTo>
                      <a:pt x="1434" y="78"/>
                    </a:lnTo>
                    <a:lnTo>
                      <a:pt x="1440" y="84"/>
                    </a:lnTo>
                    <a:lnTo>
                      <a:pt x="1440" y="90"/>
                    </a:lnTo>
                    <a:lnTo>
                      <a:pt x="1440" y="96"/>
                    </a:lnTo>
                    <a:lnTo>
                      <a:pt x="1446" y="96"/>
                    </a:lnTo>
                    <a:lnTo>
                      <a:pt x="1446" y="108"/>
                    </a:lnTo>
                    <a:lnTo>
                      <a:pt x="1452" y="108"/>
                    </a:lnTo>
                    <a:lnTo>
                      <a:pt x="1452" y="114"/>
                    </a:lnTo>
                    <a:lnTo>
                      <a:pt x="1458" y="114"/>
                    </a:lnTo>
                    <a:lnTo>
                      <a:pt x="1470" y="120"/>
                    </a:lnTo>
                    <a:lnTo>
                      <a:pt x="1476" y="120"/>
                    </a:lnTo>
                    <a:lnTo>
                      <a:pt x="1476" y="114"/>
                    </a:lnTo>
                    <a:lnTo>
                      <a:pt x="1488" y="120"/>
                    </a:lnTo>
                    <a:lnTo>
                      <a:pt x="1506" y="120"/>
                    </a:lnTo>
                    <a:lnTo>
                      <a:pt x="1512" y="120"/>
                    </a:lnTo>
                    <a:lnTo>
                      <a:pt x="1518" y="120"/>
                    </a:lnTo>
                    <a:lnTo>
                      <a:pt x="1524" y="126"/>
                    </a:lnTo>
                    <a:lnTo>
                      <a:pt x="1536" y="150"/>
                    </a:lnTo>
                    <a:lnTo>
                      <a:pt x="1548" y="162"/>
                    </a:lnTo>
                    <a:lnTo>
                      <a:pt x="1554" y="168"/>
                    </a:lnTo>
                    <a:lnTo>
                      <a:pt x="1584" y="228"/>
                    </a:lnTo>
                    <a:lnTo>
                      <a:pt x="1584" y="234"/>
                    </a:lnTo>
                    <a:lnTo>
                      <a:pt x="1578" y="312"/>
                    </a:lnTo>
                    <a:lnTo>
                      <a:pt x="1590" y="318"/>
                    </a:lnTo>
                    <a:lnTo>
                      <a:pt x="1608" y="330"/>
                    </a:lnTo>
                    <a:lnTo>
                      <a:pt x="1620" y="342"/>
                    </a:lnTo>
                    <a:lnTo>
                      <a:pt x="1626" y="342"/>
                    </a:lnTo>
                    <a:lnTo>
                      <a:pt x="1692" y="360"/>
                    </a:lnTo>
                    <a:lnTo>
                      <a:pt x="1710" y="408"/>
                    </a:lnTo>
                    <a:lnTo>
                      <a:pt x="1722" y="426"/>
                    </a:lnTo>
                    <a:lnTo>
                      <a:pt x="1716" y="468"/>
                    </a:lnTo>
                    <a:lnTo>
                      <a:pt x="1686" y="486"/>
                    </a:lnTo>
                    <a:lnTo>
                      <a:pt x="1686" y="492"/>
                    </a:lnTo>
                    <a:lnTo>
                      <a:pt x="1680" y="498"/>
                    </a:lnTo>
                    <a:lnTo>
                      <a:pt x="1650" y="558"/>
                    </a:lnTo>
                    <a:lnTo>
                      <a:pt x="1650" y="570"/>
                    </a:lnTo>
                    <a:lnTo>
                      <a:pt x="1644" y="570"/>
                    </a:lnTo>
                    <a:lnTo>
                      <a:pt x="1638" y="582"/>
                    </a:lnTo>
                    <a:lnTo>
                      <a:pt x="1638" y="624"/>
                    </a:lnTo>
                    <a:lnTo>
                      <a:pt x="1638" y="636"/>
                    </a:lnTo>
                    <a:lnTo>
                      <a:pt x="1638" y="642"/>
                    </a:lnTo>
                    <a:lnTo>
                      <a:pt x="1632" y="660"/>
                    </a:lnTo>
                    <a:lnTo>
                      <a:pt x="1608" y="678"/>
                    </a:lnTo>
                    <a:lnTo>
                      <a:pt x="1584" y="690"/>
                    </a:lnTo>
                    <a:lnTo>
                      <a:pt x="1584" y="696"/>
                    </a:lnTo>
                    <a:lnTo>
                      <a:pt x="1578" y="702"/>
                    </a:lnTo>
                    <a:lnTo>
                      <a:pt x="1584" y="702"/>
                    </a:lnTo>
                    <a:lnTo>
                      <a:pt x="1578" y="714"/>
                    </a:lnTo>
                    <a:lnTo>
                      <a:pt x="1572" y="714"/>
                    </a:lnTo>
                    <a:lnTo>
                      <a:pt x="1572" y="720"/>
                    </a:lnTo>
                    <a:lnTo>
                      <a:pt x="1566" y="720"/>
                    </a:lnTo>
                    <a:lnTo>
                      <a:pt x="1560" y="726"/>
                    </a:lnTo>
                    <a:lnTo>
                      <a:pt x="1560" y="732"/>
                    </a:lnTo>
                    <a:lnTo>
                      <a:pt x="1554" y="732"/>
                    </a:lnTo>
                    <a:lnTo>
                      <a:pt x="1554" y="738"/>
                    </a:lnTo>
                    <a:lnTo>
                      <a:pt x="1554" y="744"/>
                    </a:lnTo>
                    <a:lnTo>
                      <a:pt x="1548" y="744"/>
                    </a:lnTo>
                    <a:lnTo>
                      <a:pt x="1548" y="738"/>
                    </a:lnTo>
                    <a:lnTo>
                      <a:pt x="1542" y="738"/>
                    </a:lnTo>
                    <a:lnTo>
                      <a:pt x="1542" y="744"/>
                    </a:lnTo>
                    <a:lnTo>
                      <a:pt x="1542" y="750"/>
                    </a:lnTo>
                    <a:lnTo>
                      <a:pt x="1494" y="804"/>
                    </a:lnTo>
                    <a:lnTo>
                      <a:pt x="1446" y="876"/>
                    </a:lnTo>
                    <a:lnTo>
                      <a:pt x="1440" y="876"/>
                    </a:lnTo>
                    <a:lnTo>
                      <a:pt x="1434" y="876"/>
                    </a:lnTo>
                    <a:lnTo>
                      <a:pt x="1428" y="882"/>
                    </a:lnTo>
                    <a:lnTo>
                      <a:pt x="1422" y="882"/>
                    </a:lnTo>
                    <a:lnTo>
                      <a:pt x="1386" y="924"/>
                    </a:lnTo>
                    <a:lnTo>
                      <a:pt x="1362" y="954"/>
                    </a:lnTo>
                    <a:lnTo>
                      <a:pt x="1356" y="984"/>
                    </a:lnTo>
                    <a:lnTo>
                      <a:pt x="1362" y="1002"/>
                    </a:lnTo>
                    <a:lnTo>
                      <a:pt x="1368" y="1020"/>
                    </a:lnTo>
                    <a:lnTo>
                      <a:pt x="1386" y="1056"/>
                    </a:lnTo>
                    <a:lnTo>
                      <a:pt x="1404" y="1074"/>
                    </a:lnTo>
                    <a:lnTo>
                      <a:pt x="1416" y="1080"/>
                    </a:lnTo>
                    <a:lnTo>
                      <a:pt x="1416" y="1086"/>
                    </a:lnTo>
                    <a:lnTo>
                      <a:pt x="1422" y="1098"/>
                    </a:lnTo>
                    <a:lnTo>
                      <a:pt x="1422" y="1110"/>
                    </a:lnTo>
                    <a:lnTo>
                      <a:pt x="1428" y="1116"/>
                    </a:lnTo>
                    <a:lnTo>
                      <a:pt x="1434" y="1116"/>
                    </a:lnTo>
                    <a:lnTo>
                      <a:pt x="1434" y="1122"/>
                    </a:lnTo>
                    <a:lnTo>
                      <a:pt x="1434" y="1128"/>
                    </a:lnTo>
                    <a:lnTo>
                      <a:pt x="1440" y="1134"/>
                    </a:lnTo>
                    <a:lnTo>
                      <a:pt x="1446" y="1134"/>
                    </a:lnTo>
                    <a:lnTo>
                      <a:pt x="1458" y="1134"/>
                    </a:lnTo>
                    <a:lnTo>
                      <a:pt x="1458" y="1140"/>
                    </a:lnTo>
                    <a:lnTo>
                      <a:pt x="1464" y="1134"/>
                    </a:lnTo>
                    <a:lnTo>
                      <a:pt x="1470" y="1134"/>
                    </a:lnTo>
                    <a:lnTo>
                      <a:pt x="1464" y="1128"/>
                    </a:lnTo>
                    <a:lnTo>
                      <a:pt x="1464" y="1122"/>
                    </a:lnTo>
                    <a:lnTo>
                      <a:pt x="1470" y="1116"/>
                    </a:lnTo>
                    <a:lnTo>
                      <a:pt x="1470" y="1122"/>
                    </a:lnTo>
                    <a:lnTo>
                      <a:pt x="1476" y="1122"/>
                    </a:lnTo>
                    <a:lnTo>
                      <a:pt x="1476" y="1116"/>
                    </a:lnTo>
                    <a:lnTo>
                      <a:pt x="1482" y="1110"/>
                    </a:lnTo>
                    <a:lnTo>
                      <a:pt x="1476" y="1110"/>
                    </a:lnTo>
                    <a:lnTo>
                      <a:pt x="1476" y="1104"/>
                    </a:lnTo>
                    <a:lnTo>
                      <a:pt x="1476" y="1098"/>
                    </a:lnTo>
                    <a:lnTo>
                      <a:pt x="1482" y="1086"/>
                    </a:lnTo>
                    <a:lnTo>
                      <a:pt x="1482" y="1074"/>
                    </a:lnTo>
                    <a:lnTo>
                      <a:pt x="1488" y="1068"/>
                    </a:lnTo>
                    <a:lnTo>
                      <a:pt x="1488" y="1062"/>
                    </a:lnTo>
                    <a:lnTo>
                      <a:pt x="1494" y="1062"/>
                    </a:lnTo>
                    <a:lnTo>
                      <a:pt x="1500" y="1062"/>
                    </a:lnTo>
                    <a:lnTo>
                      <a:pt x="1506" y="1062"/>
                    </a:lnTo>
                    <a:lnTo>
                      <a:pt x="1506" y="1056"/>
                    </a:lnTo>
                    <a:lnTo>
                      <a:pt x="1506" y="1062"/>
                    </a:lnTo>
                    <a:lnTo>
                      <a:pt x="1518" y="1062"/>
                    </a:lnTo>
                    <a:lnTo>
                      <a:pt x="1524" y="1062"/>
                    </a:lnTo>
                    <a:lnTo>
                      <a:pt x="1530" y="1062"/>
                    </a:lnTo>
                    <a:lnTo>
                      <a:pt x="1536" y="1068"/>
                    </a:lnTo>
                    <a:lnTo>
                      <a:pt x="1536" y="1074"/>
                    </a:lnTo>
                    <a:lnTo>
                      <a:pt x="1542" y="1086"/>
                    </a:lnTo>
                    <a:lnTo>
                      <a:pt x="1548" y="1086"/>
                    </a:lnTo>
                    <a:lnTo>
                      <a:pt x="1554" y="1086"/>
                    </a:lnTo>
                    <a:lnTo>
                      <a:pt x="1566" y="1098"/>
                    </a:lnTo>
                    <a:lnTo>
                      <a:pt x="1572" y="1104"/>
                    </a:lnTo>
                    <a:lnTo>
                      <a:pt x="1566" y="1110"/>
                    </a:lnTo>
                    <a:lnTo>
                      <a:pt x="1572" y="1116"/>
                    </a:lnTo>
                    <a:lnTo>
                      <a:pt x="1578" y="1116"/>
                    </a:lnTo>
                    <a:lnTo>
                      <a:pt x="1578" y="1122"/>
                    </a:lnTo>
                    <a:lnTo>
                      <a:pt x="1584" y="1122"/>
                    </a:lnTo>
                    <a:lnTo>
                      <a:pt x="1584" y="1128"/>
                    </a:lnTo>
                    <a:lnTo>
                      <a:pt x="1584" y="1134"/>
                    </a:lnTo>
                    <a:lnTo>
                      <a:pt x="1590" y="1134"/>
                    </a:lnTo>
                    <a:lnTo>
                      <a:pt x="1596" y="1140"/>
                    </a:lnTo>
                    <a:lnTo>
                      <a:pt x="1602" y="1146"/>
                    </a:lnTo>
                    <a:lnTo>
                      <a:pt x="1608" y="1146"/>
                    </a:lnTo>
                    <a:lnTo>
                      <a:pt x="1614" y="1146"/>
                    </a:lnTo>
                    <a:lnTo>
                      <a:pt x="1614" y="1152"/>
                    </a:lnTo>
                    <a:lnTo>
                      <a:pt x="1620" y="1152"/>
                    </a:lnTo>
                    <a:lnTo>
                      <a:pt x="1626" y="1164"/>
                    </a:lnTo>
                    <a:lnTo>
                      <a:pt x="1632" y="1170"/>
                    </a:lnTo>
                    <a:lnTo>
                      <a:pt x="1638" y="1176"/>
                    </a:lnTo>
                    <a:lnTo>
                      <a:pt x="1638" y="1182"/>
                    </a:lnTo>
                    <a:lnTo>
                      <a:pt x="1644" y="1194"/>
                    </a:lnTo>
                    <a:lnTo>
                      <a:pt x="1644" y="1200"/>
                    </a:lnTo>
                    <a:lnTo>
                      <a:pt x="1638" y="1200"/>
                    </a:lnTo>
                    <a:lnTo>
                      <a:pt x="1638" y="1206"/>
                    </a:lnTo>
                    <a:lnTo>
                      <a:pt x="1638" y="1212"/>
                    </a:lnTo>
                    <a:lnTo>
                      <a:pt x="1638" y="1218"/>
                    </a:lnTo>
                    <a:lnTo>
                      <a:pt x="1632" y="1242"/>
                    </a:lnTo>
                    <a:lnTo>
                      <a:pt x="1632" y="1266"/>
                    </a:lnTo>
                    <a:lnTo>
                      <a:pt x="1638" y="1284"/>
                    </a:lnTo>
                    <a:lnTo>
                      <a:pt x="1638" y="1296"/>
                    </a:lnTo>
                    <a:lnTo>
                      <a:pt x="1632" y="1296"/>
                    </a:lnTo>
                    <a:lnTo>
                      <a:pt x="1632" y="1302"/>
                    </a:lnTo>
                    <a:lnTo>
                      <a:pt x="1638" y="1314"/>
                    </a:lnTo>
                    <a:lnTo>
                      <a:pt x="1638" y="1320"/>
                    </a:lnTo>
                    <a:lnTo>
                      <a:pt x="1632" y="1320"/>
                    </a:lnTo>
                    <a:lnTo>
                      <a:pt x="1632" y="1326"/>
                    </a:lnTo>
                    <a:lnTo>
                      <a:pt x="1644" y="1332"/>
                    </a:lnTo>
                    <a:lnTo>
                      <a:pt x="1644" y="1338"/>
                    </a:lnTo>
                    <a:lnTo>
                      <a:pt x="1650" y="1344"/>
                    </a:lnTo>
                    <a:lnTo>
                      <a:pt x="1668" y="1362"/>
                    </a:lnTo>
                    <a:lnTo>
                      <a:pt x="1668" y="1368"/>
                    </a:lnTo>
                    <a:lnTo>
                      <a:pt x="1674" y="1392"/>
                    </a:lnTo>
                    <a:lnTo>
                      <a:pt x="1686" y="1404"/>
                    </a:lnTo>
                    <a:close/>
                  </a:path>
                </a:pathLst>
              </a:custGeom>
              <a:solidFill>
                <a:srgbClr val="C3D69B"/>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42" name="Freeform 18"/>
              <p:cNvSpPr>
                <a:spLocks/>
              </p:cNvSpPr>
              <p:nvPr/>
            </p:nvSpPr>
            <p:spPr bwMode="gray">
              <a:xfrm>
                <a:off x="2501" y="2496"/>
                <a:ext cx="680" cy="478"/>
              </a:xfrm>
              <a:custGeom>
                <a:avLst/>
                <a:gdLst>
                  <a:gd name="T0" fmla="*/ 115 w 1536"/>
                  <a:gd name="T1" fmla="*/ 89 h 1080"/>
                  <a:gd name="T2" fmla="*/ 113 w 1536"/>
                  <a:gd name="T3" fmla="*/ 92 h 1080"/>
                  <a:gd name="T4" fmla="*/ 107 w 1536"/>
                  <a:gd name="T5" fmla="*/ 93 h 1080"/>
                  <a:gd name="T6" fmla="*/ 108 w 1536"/>
                  <a:gd name="T7" fmla="*/ 90 h 1080"/>
                  <a:gd name="T8" fmla="*/ 105 w 1536"/>
                  <a:gd name="T9" fmla="*/ 87 h 1080"/>
                  <a:gd name="T10" fmla="*/ 102 w 1536"/>
                  <a:gd name="T11" fmla="*/ 85 h 1080"/>
                  <a:gd name="T12" fmla="*/ 89 w 1536"/>
                  <a:gd name="T13" fmla="*/ 80 h 1080"/>
                  <a:gd name="T14" fmla="*/ 85 w 1536"/>
                  <a:gd name="T15" fmla="*/ 82 h 1080"/>
                  <a:gd name="T16" fmla="*/ 82 w 1536"/>
                  <a:gd name="T17" fmla="*/ 80 h 1080"/>
                  <a:gd name="T18" fmla="*/ 80 w 1536"/>
                  <a:gd name="T19" fmla="*/ 75 h 1080"/>
                  <a:gd name="T20" fmla="*/ 75 w 1536"/>
                  <a:gd name="T21" fmla="*/ 72 h 1080"/>
                  <a:gd name="T22" fmla="*/ 61 w 1536"/>
                  <a:gd name="T23" fmla="*/ 70 h 1080"/>
                  <a:gd name="T24" fmla="*/ 62 w 1536"/>
                  <a:gd name="T25" fmla="*/ 72 h 1080"/>
                  <a:gd name="T26" fmla="*/ 58 w 1536"/>
                  <a:gd name="T27" fmla="*/ 75 h 1080"/>
                  <a:gd name="T28" fmla="*/ 49 w 1536"/>
                  <a:gd name="T29" fmla="*/ 76 h 1080"/>
                  <a:gd name="T30" fmla="*/ 41 w 1536"/>
                  <a:gd name="T31" fmla="*/ 79 h 1080"/>
                  <a:gd name="T32" fmla="*/ 41 w 1536"/>
                  <a:gd name="T33" fmla="*/ 77 h 1080"/>
                  <a:gd name="T34" fmla="*/ 39 w 1536"/>
                  <a:gd name="T35" fmla="*/ 74 h 1080"/>
                  <a:gd name="T36" fmla="*/ 28 w 1536"/>
                  <a:gd name="T37" fmla="*/ 78 h 1080"/>
                  <a:gd name="T38" fmla="*/ 18 w 1536"/>
                  <a:gd name="T39" fmla="*/ 85 h 1080"/>
                  <a:gd name="T40" fmla="*/ 18 w 1536"/>
                  <a:gd name="T41" fmla="*/ 77 h 1080"/>
                  <a:gd name="T42" fmla="*/ 19 w 1536"/>
                  <a:gd name="T43" fmla="*/ 69 h 1080"/>
                  <a:gd name="T44" fmla="*/ 16 w 1536"/>
                  <a:gd name="T45" fmla="*/ 69 h 1080"/>
                  <a:gd name="T46" fmla="*/ 11 w 1536"/>
                  <a:gd name="T47" fmla="*/ 69 h 1080"/>
                  <a:gd name="T48" fmla="*/ 5 w 1536"/>
                  <a:gd name="T49" fmla="*/ 68 h 1080"/>
                  <a:gd name="T50" fmla="*/ 1 w 1536"/>
                  <a:gd name="T51" fmla="*/ 63 h 1080"/>
                  <a:gd name="T52" fmla="*/ 3 w 1536"/>
                  <a:gd name="T53" fmla="*/ 59 h 1080"/>
                  <a:gd name="T54" fmla="*/ 9 w 1536"/>
                  <a:gd name="T55" fmla="*/ 54 h 1080"/>
                  <a:gd name="T56" fmla="*/ 15 w 1536"/>
                  <a:gd name="T57" fmla="*/ 47 h 1080"/>
                  <a:gd name="T58" fmla="*/ 17 w 1536"/>
                  <a:gd name="T59" fmla="*/ 40 h 1080"/>
                  <a:gd name="T60" fmla="*/ 12 w 1536"/>
                  <a:gd name="T61" fmla="*/ 33 h 1080"/>
                  <a:gd name="T62" fmla="*/ 10 w 1536"/>
                  <a:gd name="T63" fmla="*/ 21 h 1080"/>
                  <a:gd name="T64" fmla="*/ 6 w 1536"/>
                  <a:gd name="T65" fmla="*/ 14 h 1080"/>
                  <a:gd name="T66" fmla="*/ 7 w 1536"/>
                  <a:gd name="T67" fmla="*/ 9 h 1080"/>
                  <a:gd name="T68" fmla="*/ 12 w 1536"/>
                  <a:gd name="T69" fmla="*/ 7 h 1080"/>
                  <a:gd name="T70" fmla="*/ 16 w 1536"/>
                  <a:gd name="T71" fmla="*/ 8 h 1080"/>
                  <a:gd name="T72" fmla="*/ 19 w 1536"/>
                  <a:gd name="T73" fmla="*/ 8 h 1080"/>
                  <a:gd name="T74" fmla="*/ 22 w 1536"/>
                  <a:gd name="T75" fmla="*/ 9 h 1080"/>
                  <a:gd name="T76" fmla="*/ 29 w 1536"/>
                  <a:gd name="T77" fmla="*/ 12 h 1080"/>
                  <a:gd name="T78" fmla="*/ 33 w 1536"/>
                  <a:gd name="T79" fmla="*/ 13 h 1080"/>
                  <a:gd name="T80" fmla="*/ 38 w 1536"/>
                  <a:gd name="T81" fmla="*/ 15 h 1080"/>
                  <a:gd name="T82" fmla="*/ 42 w 1536"/>
                  <a:gd name="T83" fmla="*/ 17 h 1080"/>
                  <a:gd name="T84" fmla="*/ 47 w 1536"/>
                  <a:gd name="T85" fmla="*/ 19 h 1080"/>
                  <a:gd name="T86" fmla="*/ 51 w 1536"/>
                  <a:gd name="T87" fmla="*/ 21 h 1080"/>
                  <a:gd name="T88" fmla="*/ 50 w 1536"/>
                  <a:gd name="T89" fmla="*/ 15 h 1080"/>
                  <a:gd name="T90" fmla="*/ 56 w 1536"/>
                  <a:gd name="T91" fmla="*/ 0 h 1080"/>
                  <a:gd name="T92" fmla="*/ 74 w 1536"/>
                  <a:gd name="T93" fmla="*/ 5 h 1080"/>
                  <a:gd name="T94" fmla="*/ 87 w 1536"/>
                  <a:gd name="T95" fmla="*/ 6 h 1080"/>
                  <a:gd name="T96" fmla="*/ 92 w 1536"/>
                  <a:gd name="T97" fmla="*/ 11 h 1080"/>
                  <a:gd name="T98" fmla="*/ 95 w 1536"/>
                  <a:gd name="T99" fmla="*/ 15 h 1080"/>
                  <a:gd name="T100" fmla="*/ 93 w 1536"/>
                  <a:gd name="T101" fmla="*/ 20 h 1080"/>
                  <a:gd name="T102" fmla="*/ 108 w 1536"/>
                  <a:gd name="T103" fmla="*/ 18 h 1080"/>
                  <a:gd name="T104" fmla="*/ 120 w 1536"/>
                  <a:gd name="T105" fmla="*/ 21 h 1080"/>
                  <a:gd name="T106" fmla="*/ 127 w 1536"/>
                  <a:gd name="T107" fmla="*/ 29 h 1080"/>
                  <a:gd name="T108" fmla="*/ 130 w 1536"/>
                  <a:gd name="T109" fmla="*/ 30 h 1080"/>
                  <a:gd name="T110" fmla="*/ 130 w 1536"/>
                  <a:gd name="T111" fmla="*/ 49 h 1080"/>
                  <a:gd name="T112" fmla="*/ 120 w 1536"/>
                  <a:gd name="T113" fmla="*/ 69 h 1080"/>
                  <a:gd name="T114" fmla="*/ 119 w 1536"/>
                  <a:gd name="T115" fmla="*/ 74 h 1080"/>
                  <a:gd name="T116" fmla="*/ 118 w 1536"/>
                  <a:gd name="T117" fmla="*/ 80 h 108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536"/>
                  <a:gd name="T178" fmla="*/ 0 h 1080"/>
                  <a:gd name="T179" fmla="*/ 1536 w 1536"/>
                  <a:gd name="T180" fmla="*/ 1080 h 108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536" h="1080">
                    <a:moveTo>
                      <a:pt x="1350" y="1020"/>
                    </a:moveTo>
                    <a:lnTo>
                      <a:pt x="1350" y="1026"/>
                    </a:lnTo>
                    <a:lnTo>
                      <a:pt x="1344" y="1026"/>
                    </a:lnTo>
                    <a:lnTo>
                      <a:pt x="1338" y="1032"/>
                    </a:lnTo>
                    <a:lnTo>
                      <a:pt x="1332" y="1026"/>
                    </a:lnTo>
                    <a:lnTo>
                      <a:pt x="1326" y="1026"/>
                    </a:lnTo>
                    <a:lnTo>
                      <a:pt x="1320" y="1020"/>
                    </a:lnTo>
                    <a:lnTo>
                      <a:pt x="1314" y="1026"/>
                    </a:lnTo>
                    <a:lnTo>
                      <a:pt x="1314" y="1032"/>
                    </a:lnTo>
                    <a:lnTo>
                      <a:pt x="1308" y="1038"/>
                    </a:lnTo>
                    <a:lnTo>
                      <a:pt x="1308" y="1044"/>
                    </a:lnTo>
                    <a:lnTo>
                      <a:pt x="1308" y="1050"/>
                    </a:lnTo>
                    <a:lnTo>
                      <a:pt x="1308" y="1056"/>
                    </a:lnTo>
                    <a:lnTo>
                      <a:pt x="1308" y="1062"/>
                    </a:lnTo>
                    <a:lnTo>
                      <a:pt x="1296" y="1068"/>
                    </a:lnTo>
                    <a:lnTo>
                      <a:pt x="1284" y="1074"/>
                    </a:lnTo>
                    <a:lnTo>
                      <a:pt x="1272" y="1080"/>
                    </a:lnTo>
                    <a:lnTo>
                      <a:pt x="1260" y="1080"/>
                    </a:lnTo>
                    <a:lnTo>
                      <a:pt x="1254" y="1074"/>
                    </a:lnTo>
                    <a:lnTo>
                      <a:pt x="1236" y="1074"/>
                    </a:lnTo>
                    <a:lnTo>
                      <a:pt x="1230" y="1074"/>
                    </a:lnTo>
                    <a:lnTo>
                      <a:pt x="1236" y="1074"/>
                    </a:lnTo>
                    <a:lnTo>
                      <a:pt x="1236" y="1068"/>
                    </a:lnTo>
                    <a:lnTo>
                      <a:pt x="1236" y="1062"/>
                    </a:lnTo>
                    <a:lnTo>
                      <a:pt x="1236" y="1056"/>
                    </a:lnTo>
                    <a:lnTo>
                      <a:pt x="1242" y="1050"/>
                    </a:lnTo>
                    <a:lnTo>
                      <a:pt x="1242" y="1044"/>
                    </a:lnTo>
                    <a:lnTo>
                      <a:pt x="1242" y="1038"/>
                    </a:lnTo>
                    <a:lnTo>
                      <a:pt x="1248" y="1032"/>
                    </a:lnTo>
                    <a:lnTo>
                      <a:pt x="1236" y="1026"/>
                    </a:lnTo>
                    <a:lnTo>
                      <a:pt x="1218" y="1020"/>
                    </a:lnTo>
                    <a:lnTo>
                      <a:pt x="1224" y="1014"/>
                    </a:lnTo>
                    <a:lnTo>
                      <a:pt x="1218" y="1008"/>
                    </a:lnTo>
                    <a:lnTo>
                      <a:pt x="1218" y="1002"/>
                    </a:lnTo>
                    <a:lnTo>
                      <a:pt x="1212" y="1008"/>
                    </a:lnTo>
                    <a:lnTo>
                      <a:pt x="1206" y="1002"/>
                    </a:lnTo>
                    <a:lnTo>
                      <a:pt x="1212" y="1002"/>
                    </a:lnTo>
                    <a:lnTo>
                      <a:pt x="1212" y="996"/>
                    </a:lnTo>
                    <a:lnTo>
                      <a:pt x="1200" y="990"/>
                    </a:lnTo>
                    <a:lnTo>
                      <a:pt x="1200" y="984"/>
                    </a:lnTo>
                    <a:lnTo>
                      <a:pt x="1188" y="984"/>
                    </a:lnTo>
                    <a:lnTo>
                      <a:pt x="1176" y="978"/>
                    </a:lnTo>
                    <a:lnTo>
                      <a:pt x="1164" y="960"/>
                    </a:lnTo>
                    <a:lnTo>
                      <a:pt x="1152" y="936"/>
                    </a:lnTo>
                    <a:lnTo>
                      <a:pt x="1146" y="936"/>
                    </a:lnTo>
                    <a:lnTo>
                      <a:pt x="1128" y="900"/>
                    </a:lnTo>
                    <a:lnTo>
                      <a:pt x="1038" y="912"/>
                    </a:lnTo>
                    <a:lnTo>
                      <a:pt x="1038" y="918"/>
                    </a:lnTo>
                    <a:lnTo>
                      <a:pt x="1032" y="924"/>
                    </a:lnTo>
                    <a:lnTo>
                      <a:pt x="1026" y="918"/>
                    </a:lnTo>
                    <a:lnTo>
                      <a:pt x="1020" y="924"/>
                    </a:lnTo>
                    <a:lnTo>
                      <a:pt x="1008" y="936"/>
                    </a:lnTo>
                    <a:lnTo>
                      <a:pt x="990" y="936"/>
                    </a:lnTo>
                    <a:lnTo>
                      <a:pt x="990" y="942"/>
                    </a:lnTo>
                    <a:lnTo>
                      <a:pt x="996" y="942"/>
                    </a:lnTo>
                    <a:lnTo>
                      <a:pt x="984" y="948"/>
                    </a:lnTo>
                    <a:lnTo>
                      <a:pt x="972" y="948"/>
                    </a:lnTo>
                    <a:lnTo>
                      <a:pt x="960" y="948"/>
                    </a:lnTo>
                    <a:lnTo>
                      <a:pt x="948" y="942"/>
                    </a:lnTo>
                    <a:lnTo>
                      <a:pt x="948" y="936"/>
                    </a:lnTo>
                    <a:lnTo>
                      <a:pt x="942" y="936"/>
                    </a:lnTo>
                    <a:lnTo>
                      <a:pt x="942" y="930"/>
                    </a:lnTo>
                    <a:lnTo>
                      <a:pt x="942" y="924"/>
                    </a:lnTo>
                    <a:lnTo>
                      <a:pt x="930" y="924"/>
                    </a:lnTo>
                    <a:lnTo>
                      <a:pt x="936" y="918"/>
                    </a:lnTo>
                    <a:lnTo>
                      <a:pt x="918" y="918"/>
                    </a:lnTo>
                    <a:lnTo>
                      <a:pt x="918" y="900"/>
                    </a:lnTo>
                    <a:lnTo>
                      <a:pt x="924" y="900"/>
                    </a:lnTo>
                    <a:lnTo>
                      <a:pt x="924" y="894"/>
                    </a:lnTo>
                    <a:lnTo>
                      <a:pt x="924" y="870"/>
                    </a:lnTo>
                    <a:lnTo>
                      <a:pt x="924" y="864"/>
                    </a:lnTo>
                    <a:lnTo>
                      <a:pt x="918" y="858"/>
                    </a:lnTo>
                    <a:lnTo>
                      <a:pt x="918" y="852"/>
                    </a:lnTo>
                    <a:lnTo>
                      <a:pt x="906" y="840"/>
                    </a:lnTo>
                    <a:lnTo>
                      <a:pt x="894" y="834"/>
                    </a:lnTo>
                    <a:lnTo>
                      <a:pt x="876" y="822"/>
                    </a:lnTo>
                    <a:lnTo>
                      <a:pt x="870" y="828"/>
                    </a:lnTo>
                    <a:lnTo>
                      <a:pt x="858" y="816"/>
                    </a:lnTo>
                    <a:lnTo>
                      <a:pt x="810" y="798"/>
                    </a:lnTo>
                    <a:lnTo>
                      <a:pt x="774" y="792"/>
                    </a:lnTo>
                    <a:lnTo>
                      <a:pt x="732" y="798"/>
                    </a:lnTo>
                    <a:lnTo>
                      <a:pt x="726" y="804"/>
                    </a:lnTo>
                    <a:lnTo>
                      <a:pt x="714" y="810"/>
                    </a:lnTo>
                    <a:lnTo>
                      <a:pt x="702" y="810"/>
                    </a:lnTo>
                    <a:lnTo>
                      <a:pt x="690" y="810"/>
                    </a:lnTo>
                    <a:lnTo>
                      <a:pt x="696" y="816"/>
                    </a:lnTo>
                    <a:lnTo>
                      <a:pt x="696" y="822"/>
                    </a:lnTo>
                    <a:lnTo>
                      <a:pt x="702" y="822"/>
                    </a:lnTo>
                    <a:lnTo>
                      <a:pt x="708" y="822"/>
                    </a:lnTo>
                    <a:lnTo>
                      <a:pt x="708" y="828"/>
                    </a:lnTo>
                    <a:lnTo>
                      <a:pt x="708" y="834"/>
                    </a:lnTo>
                    <a:lnTo>
                      <a:pt x="714" y="834"/>
                    </a:lnTo>
                    <a:lnTo>
                      <a:pt x="708" y="846"/>
                    </a:lnTo>
                    <a:lnTo>
                      <a:pt x="708" y="852"/>
                    </a:lnTo>
                    <a:lnTo>
                      <a:pt x="702" y="852"/>
                    </a:lnTo>
                    <a:lnTo>
                      <a:pt x="696" y="858"/>
                    </a:lnTo>
                    <a:lnTo>
                      <a:pt x="690" y="864"/>
                    </a:lnTo>
                    <a:lnTo>
                      <a:pt x="666" y="870"/>
                    </a:lnTo>
                    <a:lnTo>
                      <a:pt x="660" y="876"/>
                    </a:lnTo>
                    <a:lnTo>
                      <a:pt x="642" y="876"/>
                    </a:lnTo>
                    <a:lnTo>
                      <a:pt x="606" y="882"/>
                    </a:lnTo>
                    <a:lnTo>
                      <a:pt x="588" y="882"/>
                    </a:lnTo>
                    <a:lnTo>
                      <a:pt x="582" y="876"/>
                    </a:lnTo>
                    <a:lnTo>
                      <a:pt x="576" y="876"/>
                    </a:lnTo>
                    <a:lnTo>
                      <a:pt x="564" y="876"/>
                    </a:lnTo>
                    <a:lnTo>
                      <a:pt x="552" y="882"/>
                    </a:lnTo>
                    <a:lnTo>
                      <a:pt x="540" y="894"/>
                    </a:lnTo>
                    <a:lnTo>
                      <a:pt x="534" y="906"/>
                    </a:lnTo>
                    <a:lnTo>
                      <a:pt x="528" y="912"/>
                    </a:lnTo>
                    <a:lnTo>
                      <a:pt x="516" y="924"/>
                    </a:lnTo>
                    <a:lnTo>
                      <a:pt x="486" y="930"/>
                    </a:lnTo>
                    <a:lnTo>
                      <a:pt x="474" y="912"/>
                    </a:lnTo>
                    <a:lnTo>
                      <a:pt x="474" y="906"/>
                    </a:lnTo>
                    <a:lnTo>
                      <a:pt x="468" y="906"/>
                    </a:lnTo>
                    <a:lnTo>
                      <a:pt x="468" y="900"/>
                    </a:lnTo>
                    <a:lnTo>
                      <a:pt x="462" y="894"/>
                    </a:lnTo>
                    <a:lnTo>
                      <a:pt x="456" y="894"/>
                    </a:lnTo>
                    <a:lnTo>
                      <a:pt x="462" y="888"/>
                    </a:lnTo>
                    <a:lnTo>
                      <a:pt x="468" y="888"/>
                    </a:lnTo>
                    <a:lnTo>
                      <a:pt x="462" y="882"/>
                    </a:lnTo>
                    <a:lnTo>
                      <a:pt x="462" y="876"/>
                    </a:lnTo>
                    <a:lnTo>
                      <a:pt x="456" y="870"/>
                    </a:lnTo>
                    <a:lnTo>
                      <a:pt x="456" y="864"/>
                    </a:lnTo>
                    <a:lnTo>
                      <a:pt x="450" y="858"/>
                    </a:lnTo>
                    <a:lnTo>
                      <a:pt x="444" y="858"/>
                    </a:lnTo>
                    <a:lnTo>
                      <a:pt x="444" y="852"/>
                    </a:lnTo>
                    <a:lnTo>
                      <a:pt x="438" y="852"/>
                    </a:lnTo>
                    <a:lnTo>
                      <a:pt x="438" y="858"/>
                    </a:lnTo>
                    <a:lnTo>
                      <a:pt x="402" y="870"/>
                    </a:lnTo>
                    <a:lnTo>
                      <a:pt x="390" y="882"/>
                    </a:lnTo>
                    <a:lnTo>
                      <a:pt x="384" y="900"/>
                    </a:lnTo>
                    <a:lnTo>
                      <a:pt x="342" y="900"/>
                    </a:lnTo>
                    <a:lnTo>
                      <a:pt x="324" y="900"/>
                    </a:lnTo>
                    <a:lnTo>
                      <a:pt x="294" y="906"/>
                    </a:lnTo>
                    <a:lnTo>
                      <a:pt x="282" y="948"/>
                    </a:lnTo>
                    <a:lnTo>
                      <a:pt x="282" y="978"/>
                    </a:lnTo>
                    <a:lnTo>
                      <a:pt x="270" y="1008"/>
                    </a:lnTo>
                    <a:lnTo>
                      <a:pt x="240" y="1014"/>
                    </a:lnTo>
                    <a:lnTo>
                      <a:pt x="216" y="996"/>
                    </a:lnTo>
                    <a:lnTo>
                      <a:pt x="204" y="984"/>
                    </a:lnTo>
                    <a:lnTo>
                      <a:pt x="192" y="966"/>
                    </a:lnTo>
                    <a:lnTo>
                      <a:pt x="186" y="948"/>
                    </a:lnTo>
                    <a:lnTo>
                      <a:pt x="174" y="948"/>
                    </a:lnTo>
                    <a:lnTo>
                      <a:pt x="174" y="936"/>
                    </a:lnTo>
                    <a:lnTo>
                      <a:pt x="186" y="924"/>
                    </a:lnTo>
                    <a:lnTo>
                      <a:pt x="198" y="906"/>
                    </a:lnTo>
                    <a:lnTo>
                      <a:pt x="204" y="888"/>
                    </a:lnTo>
                    <a:lnTo>
                      <a:pt x="222" y="870"/>
                    </a:lnTo>
                    <a:lnTo>
                      <a:pt x="234" y="858"/>
                    </a:lnTo>
                    <a:lnTo>
                      <a:pt x="234" y="852"/>
                    </a:lnTo>
                    <a:lnTo>
                      <a:pt x="222" y="852"/>
                    </a:lnTo>
                    <a:lnTo>
                      <a:pt x="228" y="810"/>
                    </a:lnTo>
                    <a:lnTo>
                      <a:pt x="222" y="798"/>
                    </a:lnTo>
                    <a:lnTo>
                      <a:pt x="216" y="798"/>
                    </a:lnTo>
                    <a:lnTo>
                      <a:pt x="216" y="792"/>
                    </a:lnTo>
                    <a:lnTo>
                      <a:pt x="210" y="792"/>
                    </a:lnTo>
                    <a:lnTo>
                      <a:pt x="204" y="798"/>
                    </a:lnTo>
                    <a:lnTo>
                      <a:pt x="204" y="792"/>
                    </a:lnTo>
                    <a:lnTo>
                      <a:pt x="198" y="792"/>
                    </a:lnTo>
                    <a:lnTo>
                      <a:pt x="192" y="792"/>
                    </a:lnTo>
                    <a:lnTo>
                      <a:pt x="186" y="792"/>
                    </a:lnTo>
                    <a:lnTo>
                      <a:pt x="180" y="786"/>
                    </a:lnTo>
                    <a:lnTo>
                      <a:pt x="174" y="792"/>
                    </a:lnTo>
                    <a:lnTo>
                      <a:pt x="162" y="792"/>
                    </a:lnTo>
                    <a:lnTo>
                      <a:pt x="156" y="792"/>
                    </a:lnTo>
                    <a:lnTo>
                      <a:pt x="156" y="798"/>
                    </a:lnTo>
                    <a:lnTo>
                      <a:pt x="138" y="792"/>
                    </a:lnTo>
                    <a:lnTo>
                      <a:pt x="126" y="792"/>
                    </a:lnTo>
                    <a:lnTo>
                      <a:pt x="126" y="798"/>
                    </a:lnTo>
                    <a:lnTo>
                      <a:pt x="126" y="804"/>
                    </a:lnTo>
                    <a:lnTo>
                      <a:pt x="102" y="810"/>
                    </a:lnTo>
                    <a:lnTo>
                      <a:pt x="90" y="810"/>
                    </a:lnTo>
                    <a:lnTo>
                      <a:pt x="72" y="798"/>
                    </a:lnTo>
                    <a:lnTo>
                      <a:pt x="66" y="780"/>
                    </a:lnTo>
                    <a:lnTo>
                      <a:pt x="60" y="780"/>
                    </a:lnTo>
                    <a:lnTo>
                      <a:pt x="60" y="768"/>
                    </a:lnTo>
                    <a:lnTo>
                      <a:pt x="54" y="768"/>
                    </a:lnTo>
                    <a:lnTo>
                      <a:pt x="24" y="756"/>
                    </a:lnTo>
                    <a:lnTo>
                      <a:pt x="18" y="744"/>
                    </a:lnTo>
                    <a:lnTo>
                      <a:pt x="12" y="738"/>
                    </a:lnTo>
                    <a:lnTo>
                      <a:pt x="18" y="732"/>
                    </a:lnTo>
                    <a:lnTo>
                      <a:pt x="12" y="726"/>
                    </a:lnTo>
                    <a:lnTo>
                      <a:pt x="6" y="714"/>
                    </a:lnTo>
                    <a:lnTo>
                      <a:pt x="0" y="702"/>
                    </a:lnTo>
                    <a:lnTo>
                      <a:pt x="0" y="696"/>
                    </a:lnTo>
                    <a:lnTo>
                      <a:pt x="18" y="696"/>
                    </a:lnTo>
                    <a:lnTo>
                      <a:pt x="24" y="708"/>
                    </a:lnTo>
                    <a:lnTo>
                      <a:pt x="36" y="702"/>
                    </a:lnTo>
                    <a:lnTo>
                      <a:pt x="36" y="678"/>
                    </a:lnTo>
                    <a:lnTo>
                      <a:pt x="36" y="660"/>
                    </a:lnTo>
                    <a:lnTo>
                      <a:pt x="42" y="654"/>
                    </a:lnTo>
                    <a:lnTo>
                      <a:pt x="48" y="642"/>
                    </a:lnTo>
                    <a:lnTo>
                      <a:pt x="54" y="642"/>
                    </a:lnTo>
                    <a:lnTo>
                      <a:pt x="72" y="624"/>
                    </a:lnTo>
                    <a:lnTo>
                      <a:pt x="90" y="618"/>
                    </a:lnTo>
                    <a:lnTo>
                      <a:pt x="102" y="618"/>
                    </a:lnTo>
                    <a:lnTo>
                      <a:pt x="114" y="612"/>
                    </a:lnTo>
                    <a:lnTo>
                      <a:pt x="138" y="606"/>
                    </a:lnTo>
                    <a:lnTo>
                      <a:pt x="144" y="606"/>
                    </a:lnTo>
                    <a:lnTo>
                      <a:pt x="150" y="594"/>
                    </a:lnTo>
                    <a:lnTo>
                      <a:pt x="156" y="576"/>
                    </a:lnTo>
                    <a:lnTo>
                      <a:pt x="168" y="552"/>
                    </a:lnTo>
                    <a:lnTo>
                      <a:pt x="168" y="540"/>
                    </a:lnTo>
                    <a:lnTo>
                      <a:pt x="180" y="522"/>
                    </a:lnTo>
                    <a:lnTo>
                      <a:pt x="186" y="498"/>
                    </a:lnTo>
                    <a:lnTo>
                      <a:pt x="198" y="480"/>
                    </a:lnTo>
                    <a:lnTo>
                      <a:pt x="204" y="486"/>
                    </a:lnTo>
                    <a:lnTo>
                      <a:pt x="210" y="480"/>
                    </a:lnTo>
                    <a:lnTo>
                      <a:pt x="204" y="474"/>
                    </a:lnTo>
                    <a:lnTo>
                      <a:pt x="198" y="462"/>
                    </a:lnTo>
                    <a:lnTo>
                      <a:pt x="192" y="456"/>
                    </a:lnTo>
                    <a:lnTo>
                      <a:pt x="150" y="462"/>
                    </a:lnTo>
                    <a:lnTo>
                      <a:pt x="144" y="462"/>
                    </a:lnTo>
                    <a:lnTo>
                      <a:pt x="138" y="450"/>
                    </a:lnTo>
                    <a:lnTo>
                      <a:pt x="132" y="426"/>
                    </a:lnTo>
                    <a:lnTo>
                      <a:pt x="132" y="396"/>
                    </a:lnTo>
                    <a:lnTo>
                      <a:pt x="132" y="378"/>
                    </a:lnTo>
                    <a:lnTo>
                      <a:pt x="126" y="348"/>
                    </a:lnTo>
                    <a:lnTo>
                      <a:pt x="132" y="312"/>
                    </a:lnTo>
                    <a:lnTo>
                      <a:pt x="126" y="288"/>
                    </a:lnTo>
                    <a:lnTo>
                      <a:pt x="138" y="282"/>
                    </a:lnTo>
                    <a:lnTo>
                      <a:pt x="126" y="264"/>
                    </a:lnTo>
                    <a:lnTo>
                      <a:pt x="126" y="258"/>
                    </a:lnTo>
                    <a:lnTo>
                      <a:pt x="120" y="246"/>
                    </a:lnTo>
                    <a:lnTo>
                      <a:pt x="126" y="234"/>
                    </a:lnTo>
                    <a:lnTo>
                      <a:pt x="114" y="228"/>
                    </a:lnTo>
                    <a:lnTo>
                      <a:pt x="114" y="222"/>
                    </a:lnTo>
                    <a:lnTo>
                      <a:pt x="96" y="204"/>
                    </a:lnTo>
                    <a:lnTo>
                      <a:pt x="84" y="180"/>
                    </a:lnTo>
                    <a:lnTo>
                      <a:pt x="78" y="168"/>
                    </a:lnTo>
                    <a:lnTo>
                      <a:pt x="72" y="162"/>
                    </a:lnTo>
                    <a:lnTo>
                      <a:pt x="66" y="144"/>
                    </a:lnTo>
                    <a:lnTo>
                      <a:pt x="60" y="138"/>
                    </a:lnTo>
                    <a:lnTo>
                      <a:pt x="66" y="126"/>
                    </a:lnTo>
                    <a:lnTo>
                      <a:pt x="66" y="114"/>
                    </a:lnTo>
                    <a:lnTo>
                      <a:pt x="72" y="114"/>
                    </a:lnTo>
                    <a:lnTo>
                      <a:pt x="72" y="108"/>
                    </a:lnTo>
                    <a:lnTo>
                      <a:pt x="78" y="102"/>
                    </a:lnTo>
                    <a:lnTo>
                      <a:pt x="78" y="90"/>
                    </a:lnTo>
                    <a:lnTo>
                      <a:pt x="78" y="84"/>
                    </a:lnTo>
                    <a:lnTo>
                      <a:pt x="84" y="72"/>
                    </a:lnTo>
                    <a:lnTo>
                      <a:pt x="102" y="72"/>
                    </a:lnTo>
                    <a:lnTo>
                      <a:pt x="108" y="72"/>
                    </a:lnTo>
                    <a:lnTo>
                      <a:pt x="120" y="78"/>
                    </a:lnTo>
                    <a:lnTo>
                      <a:pt x="144" y="84"/>
                    </a:lnTo>
                    <a:lnTo>
                      <a:pt x="150" y="84"/>
                    </a:lnTo>
                    <a:lnTo>
                      <a:pt x="156" y="84"/>
                    </a:lnTo>
                    <a:lnTo>
                      <a:pt x="156" y="90"/>
                    </a:lnTo>
                    <a:lnTo>
                      <a:pt x="162" y="90"/>
                    </a:lnTo>
                    <a:lnTo>
                      <a:pt x="174" y="96"/>
                    </a:lnTo>
                    <a:lnTo>
                      <a:pt x="180" y="96"/>
                    </a:lnTo>
                    <a:lnTo>
                      <a:pt x="186" y="96"/>
                    </a:lnTo>
                    <a:lnTo>
                      <a:pt x="192" y="102"/>
                    </a:lnTo>
                    <a:lnTo>
                      <a:pt x="198" y="96"/>
                    </a:lnTo>
                    <a:lnTo>
                      <a:pt x="204" y="96"/>
                    </a:lnTo>
                    <a:lnTo>
                      <a:pt x="204" y="102"/>
                    </a:lnTo>
                    <a:lnTo>
                      <a:pt x="210" y="102"/>
                    </a:lnTo>
                    <a:lnTo>
                      <a:pt x="216" y="102"/>
                    </a:lnTo>
                    <a:lnTo>
                      <a:pt x="216" y="96"/>
                    </a:lnTo>
                    <a:lnTo>
                      <a:pt x="222" y="96"/>
                    </a:lnTo>
                    <a:lnTo>
                      <a:pt x="228" y="96"/>
                    </a:lnTo>
                    <a:lnTo>
                      <a:pt x="228" y="102"/>
                    </a:lnTo>
                    <a:lnTo>
                      <a:pt x="234" y="102"/>
                    </a:lnTo>
                    <a:lnTo>
                      <a:pt x="240" y="102"/>
                    </a:lnTo>
                    <a:lnTo>
                      <a:pt x="252" y="102"/>
                    </a:lnTo>
                    <a:lnTo>
                      <a:pt x="252" y="108"/>
                    </a:lnTo>
                    <a:lnTo>
                      <a:pt x="264" y="108"/>
                    </a:lnTo>
                    <a:lnTo>
                      <a:pt x="270" y="108"/>
                    </a:lnTo>
                    <a:lnTo>
                      <a:pt x="276" y="108"/>
                    </a:lnTo>
                    <a:lnTo>
                      <a:pt x="294" y="114"/>
                    </a:lnTo>
                    <a:lnTo>
                      <a:pt x="312" y="120"/>
                    </a:lnTo>
                    <a:lnTo>
                      <a:pt x="318" y="126"/>
                    </a:lnTo>
                    <a:lnTo>
                      <a:pt x="330" y="132"/>
                    </a:lnTo>
                    <a:lnTo>
                      <a:pt x="342" y="132"/>
                    </a:lnTo>
                    <a:lnTo>
                      <a:pt x="348" y="132"/>
                    </a:lnTo>
                    <a:lnTo>
                      <a:pt x="354" y="138"/>
                    </a:lnTo>
                    <a:lnTo>
                      <a:pt x="366" y="138"/>
                    </a:lnTo>
                    <a:lnTo>
                      <a:pt x="372" y="144"/>
                    </a:lnTo>
                    <a:lnTo>
                      <a:pt x="378" y="150"/>
                    </a:lnTo>
                    <a:lnTo>
                      <a:pt x="384" y="150"/>
                    </a:lnTo>
                    <a:lnTo>
                      <a:pt x="390" y="150"/>
                    </a:lnTo>
                    <a:lnTo>
                      <a:pt x="396" y="150"/>
                    </a:lnTo>
                    <a:lnTo>
                      <a:pt x="402" y="150"/>
                    </a:lnTo>
                    <a:lnTo>
                      <a:pt x="414" y="156"/>
                    </a:lnTo>
                    <a:lnTo>
                      <a:pt x="420" y="156"/>
                    </a:lnTo>
                    <a:lnTo>
                      <a:pt x="426" y="162"/>
                    </a:lnTo>
                    <a:lnTo>
                      <a:pt x="438" y="168"/>
                    </a:lnTo>
                    <a:lnTo>
                      <a:pt x="444" y="174"/>
                    </a:lnTo>
                    <a:lnTo>
                      <a:pt x="450" y="174"/>
                    </a:lnTo>
                    <a:lnTo>
                      <a:pt x="462" y="174"/>
                    </a:lnTo>
                    <a:lnTo>
                      <a:pt x="468" y="174"/>
                    </a:lnTo>
                    <a:lnTo>
                      <a:pt x="474" y="174"/>
                    </a:lnTo>
                    <a:lnTo>
                      <a:pt x="474" y="180"/>
                    </a:lnTo>
                    <a:lnTo>
                      <a:pt x="480" y="192"/>
                    </a:lnTo>
                    <a:lnTo>
                      <a:pt x="498" y="198"/>
                    </a:lnTo>
                    <a:lnTo>
                      <a:pt x="510" y="210"/>
                    </a:lnTo>
                    <a:lnTo>
                      <a:pt x="516" y="210"/>
                    </a:lnTo>
                    <a:lnTo>
                      <a:pt x="522" y="210"/>
                    </a:lnTo>
                    <a:lnTo>
                      <a:pt x="534" y="216"/>
                    </a:lnTo>
                    <a:lnTo>
                      <a:pt x="540" y="216"/>
                    </a:lnTo>
                    <a:lnTo>
                      <a:pt x="546" y="222"/>
                    </a:lnTo>
                    <a:lnTo>
                      <a:pt x="552" y="222"/>
                    </a:lnTo>
                    <a:lnTo>
                      <a:pt x="558" y="228"/>
                    </a:lnTo>
                    <a:lnTo>
                      <a:pt x="564" y="228"/>
                    </a:lnTo>
                    <a:lnTo>
                      <a:pt x="570" y="234"/>
                    </a:lnTo>
                    <a:lnTo>
                      <a:pt x="576" y="240"/>
                    </a:lnTo>
                    <a:lnTo>
                      <a:pt x="582" y="240"/>
                    </a:lnTo>
                    <a:lnTo>
                      <a:pt x="588" y="240"/>
                    </a:lnTo>
                    <a:lnTo>
                      <a:pt x="594" y="240"/>
                    </a:lnTo>
                    <a:lnTo>
                      <a:pt x="600" y="228"/>
                    </a:lnTo>
                    <a:lnTo>
                      <a:pt x="588" y="216"/>
                    </a:lnTo>
                    <a:lnTo>
                      <a:pt x="588" y="198"/>
                    </a:lnTo>
                    <a:lnTo>
                      <a:pt x="582" y="198"/>
                    </a:lnTo>
                    <a:lnTo>
                      <a:pt x="588" y="192"/>
                    </a:lnTo>
                    <a:lnTo>
                      <a:pt x="582" y="168"/>
                    </a:lnTo>
                    <a:lnTo>
                      <a:pt x="558" y="114"/>
                    </a:lnTo>
                    <a:lnTo>
                      <a:pt x="552" y="90"/>
                    </a:lnTo>
                    <a:lnTo>
                      <a:pt x="558" y="60"/>
                    </a:lnTo>
                    <a:lnTo>
                      <a:pt x="564" y="48"/>
                    </a:lnTo>
                    <a:lnTo>
                      <a:pt x="582" y="42"/>
                    </a:lnTo>
                    <a:lnTo>
                      <a:pt x="624" y="6"/>
                    </a:lnTo>
                    <a:lnTo>
                      <a:pt x="648" y="0"/>
                    </a:lnTo>
                    <a:lnTo>
                      <a:pt x="678" y="0"/>
                    </a:lnTo>
                    <a:lnTo>
                      <a:pt x="720" y="12"/>
                    </a:lnTo>
                    <a:lnTo>
                      <a:pt x="744" y="24"/>
                    </a:lnTo>
                    <a:lnTo>
                      <a:pt x="768" y="42"/>
                    </a:lnTo>
                    <a:lnTo>
                      <a:pt x="816" y="48"/>
                    </a:lnTo>
                    <a:lnTo>
                      <a:pt x="834" y="48"/>
                    </a:lnTo>
                    <a:lnTo>
                      <a:pt x="852" y="54"/>
                    </a:lnTo>
                    <a:lnTo>
                      <a:pt x="906" y="60"/>
                    </a:lnTo>
                    <a:lnTo>
                      <a:pt x="948" y="54"/>
                    </a:lnTo>
                    <a:lnTo>
                      <a:pt x="978" y="42"/>
                    </a:lnTo>
                    <a:lnTo>
                      <a:pt x="984" y="48"/>
                    </a:lnTo>
                    <a:lnTo>
                      <a:pt x="990" y="60"/>
                    </a:lnTo>
                    <a:lnTo>
                      <a:pt x="996" y="66"/>
                    </a:lnTo>
                    <a:lnTo>
                      <a:pt x="1002" y="72"/>
                    </a:lnTo>
                    <a:lnTo>
                      <a:pt x="1014" y="78"/>
                    </a:lnTo>
                    <a:lnTo>
                      <a:pt x="1014" y="84"/>
                    </a:lnTo>
                    <a:lnTo>
                      <a:pt x="1032" y="84"/>
                    </a:lnTo>
                    <a:lnTo>
                      <a:pt x="1032" y="90"/>
                    </a:lnTo>
                    <a:lnTo>
                      <a:pt x="1032" y="96"/>
                    </a:lnTo>
                    <a:lnTo>
                      <a:pt x="1032" y="108"/>
                    </a:lnTo>
                    <a:lnTo>
                      <a:pt x="1056" y="126"/>
                    </a:lnTo>
                    <a:lnTo>
                      <a:pt x="1068" y="138"/>
                    </a:lnTo>
                    <a:lnTo>
                      <a:pt x="1068" y="156"/>
                    </a:lnTo>
                    <a:lnTo>
                      <a:pt x="1080" y="150"/>
                    </a:lnTo>
                    <a:lnTo>
                      <a:pt x="1086" y="150"/>
                    </a:lnTo>
                    <a:lnTo>
                      <a:pt x="1092" y="156"/>
                    </a:lnTo>
                    <a:lnTo>
                      <a:pt x="1092" y="162"/>
                    </a:lnTo>
                    <a:lnTo>
                      <a:pt x="1092" y="168"/>
                    </a:lnTo>
                    <a:lnTo>
                      <a:pt x="1098" y="168"/>
                    </a:lnTo>
                    <a:lnTo>
                      <a:pt x="1092" y="180"/>
                    </a:lnTo>
                    <a:lnTo>
                      <a:pt x="1092" y="186"/>
                    </a:lnTo>
                    <a:lnTo>
                      <a:pt x="1086" y="192"/>
                    </a:lnTo>
                    <a:lnTo>
                      <a:pt x="1068" y="210"/>
                    </a:lnTo>
                    <a:lnTo>
                      <a:pt x="1068" y="216"/>
                    </a:lnTo>
                    <a:lnTo>
                      <a:pt x="1074" y="228"/>
                    </a:lnTo>
                    <a:lnTo>
                      <a:pt x="1092" y="234"/>
                    </a:lnTo>
                    <a:lnTo>
                      <a:pt x="1122" y="216"/>
                    </a:lnTo>
                    <a:lnTo>
                      <a:pt x="1188" y="204"/>
                    </a:lnTo>
                    <a:lnTo>
                      <a:pt x="1212" y="204"/>
                    </a:lnTo>
                    <a:lnTo>
                      <a:pt x="1230" y="198"/>
                    </a:lnTo>
                    <a:lnTo>
                      <a:pt x="1236" y="204"/>
                    </a:lnTo>
                    <a:lnTo>
                      <a:pt x="1242" y="210"/>
                    </a:lnTo>
                    <a:lnTo>
                      <a:pt x="1242" y="204"/>
                    </a:lnTo>
                    <a:lnTo>
                      <a:pt x="1248" y="198"/>
                    </a:lnTo>
                    <a:lnTo>
                      <a:pt x="1308" y="204"/>
                    </a:lnTo>
                    <a:lnTo>
                      <a:pt x="1338" y="204"/>
                    </a:lnTo>
                    <a:lnTo>
                      <a:pt x="1374" y="228"/>
                    </a:lnTo>
                    <a:lnTo>
                      <a:pt x="1380" y="234"/>
                    </a:lnTo>
                    <a:lnTo>
                      <a:pt x="1380" y="240"/>
                    </a:lnTo>
                    <a:lnTo>
                      <a:pt x="1386" y="252"/>
                    </a:lnTo>
                    <a:lnTo>
                      <a:pt x="1392" y="252"/>
                    </a:lnTo>
                    <a:lnTo>
                      <a:pt x="1416" y="270"/>
                    </a:lnTo>
                    <a:lnTo>
                      <a:pt x="1428" y="294"/>
                    </a:lnTo>
                    <a:lnTo>
                      <a:pt x="1440" y="312"/>
                    </a:lnTo>
                    <a:lnTo>
                      <a:pt x="1452" y="330"/>
                    </a:lnTo>
                    <a:lnTo>
                      <a:pt x="1464" y="330"/>
                    </a:lnTo>
                    <a:lnTo>
                      <a:pt x="1464" y="336"/>
                    </a:lnTo>
                    <a:lnTo>
                      <a:pt x="1470" y="336"/>
                    </a:lnTo>
                    <a:lnTo>
                      <a:pt x="1470" y="342"/>
                    </a:lnTo>
                    <a:lnTo>
                      <a:pt x="1476" y="342"/>
                    </a:lnTo>
                    <a:lnTo>
                      <a:pt x="1488" y="336"/>
                    </a:lnTo>
                    <a:lnTo>
                      <a:pt x="1494" y="342"/>
                    </a:lnTo>
                    <a:lnTo>
                      <a:pt x="1500" y="342"/>
                    </a:lnTo>
                    <a:lnTo>
                      <a:pt x="1512" y="366"/>
                    </a:lnTo>
                    <a:lnTo>
                      <a:pt x="1530" y="396"/>
                    </a:lnTo>
                    <a:lnTo>
                      <a:pt x="1536" y="444"/>
                    </a:lnTo>
                    <a:lnTo>
                      <a:pt x="1530" y="480"/>
                    </a:lnTo>
                    <a:lnTo>
                      <a:pt x="1506" y="510"/>
                    </a:lnTo>
                    <a:lnTo>
                      <a:pt x="1500" y="546"/>
                    </a:lnTo>
                    <a:lnTo>
                      <a:pt x="1494" y="564"/>
                    </a:lnTo>
                    <a:lnTo>
                      <a:pt x="1494" y="576"/>
                    </a:lnTo>
                    <a:lnTo>
                      <a:pt x="1500" y="582"/>
                    </a:lnTo>
                    <a:lnTo>
                      <a:pt x="1494" y="612"/>
                    </a:lnTo>
                    <a:lnTo>
                      <a:pt x="1476" y="630"/>
                    </a:lnTo>
                    <a:lnTo>
                      <a:pt x="1434" y="672"/>
                    </a:lnTo>
                    <a:lnTo>
                      <a:pt x="1392" y="756"/>
                    </a:lnTo>
                    <a:lnTo>
                      <a:pt x="1380" y="792"/>
                    </a:lnTo>
                    <a:lnTo>
                      <a:pt x="1374" y="798"/>
                    </a:lnTo>
                    <a:lnTo>
                      <a:pt x="1368" y="798"/>
                    </a:lnTo>
                    <a:lnTo>
                      <a:pt x="1380" y="804"/>
                    </a:lnTo>
                    <a:lnTo>
                      <a:pt x="1386" y="804"/>
                    </a:lnTo>
                    <a:lnTo>
                      <a:pt x="1380" y="822"/>
                    </a:lnTo>
                    <a:lnTo>
                      <a:pt x="1380" y="852"/>
                    </a:lnTo>
                    <a:lnTo>
                      <a:pt x="1374" y="858"/>
                    </a:lnTo>
                    <a:lnTo>
                      <a:pt x="1380" y="858"/>
                    </a:lnTo>
                    <a:lnTo>
                      <a:pt x="1374" y="864"/>
                    </a:lnTo>
                    <a:lnTo>
                      <a:pt x="1374" y="870"/>
                    </a:lnTo>
                    <a:lnTo>
                      <a:pt x="1374" y="876"/>
                    </a:lnTo>
                    <a:lnTo>
                      <a:pt x="1368" y="900"/>
                    </a:lnTo>
                    <a:lnTo>
                      <a:pt x="1362" y="906"/>
                    </a:lnTo>
                    <a:lnTo>
                      <a:pt x="1362" y="918"/>
                    </a:lnTo>
                    <a:lnTo>
                      <a:pt x="1362" y="924"/>
                    </a:lnTo>
                    <a:lnTo>
                      <a:pt x="1356" y="942"/>
                    </a:lnTo>
                    <a:lnTo>
                      <a:pt x="1350" y="972"/>
                    </a:lnTo>
                    <a:lnTo>
                      <a:pt x="1350" y="1014"/>
                    </a:lnTo>
                    <a:lnTo>
                      <a:pt x="1350" y="1020"/>
                    </a:lnTo>
                    <a:close/>
                  </a:path>
                </a:pathLst>
              </a:custGeom>
              <a:solidFill>
                <a:srgbClr val="C3D69B"/>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43" name="Freeform 19"/>
              <p:cNvSpPr>
                <a:spLocks noEditPoints="1"/>
              </p:cNvSpPr>
              <p:nvPr/>
            </p:nvSpPr>
            <p:spPr bwMode="gray">
              <a:xfrm>
                <a:off x="2590" y="2846"/>
                <a:ext cx="464" cy="683"/>
              </a:xfrm>
              <a:custGeom>
                <a:avLst/>
                <a:gdLst>
                  <a:gd name="T0" fmla="*/ 12 w 1044"/>
                  <a:gd name="T1" fmla="*/ 95 h 1542"/>
                  <a:gd name="T2" fmla="*/ 7 w 1044"/>
                  <a:gd name="T3" fmla="*/ 93 h 1542"/>
                  <a:gd name="T4" fmla="*/ 0 w 1044"/>
                  <a:gd name="T5" fmla="*/ 88 h 1542"/>
                  <a:gd name="T6" fmla="*/ 3 w 1044"/>
                  <a:gd name="T7" fmla="*/ 74 h 1542"/>
                  <a:gd name="T8" fmla="*/ 4 w 1044"/>
                  <a:gd name="T9" fmla="*/ 59 h 1542"/>
                  <a:gd name="T10" fmla="*/ 7 w 1044"/>
                  <a:gd name="T11" fmla="*/ 52 h 1542"/>
                  <a:gd name="T12" fmla="*/ 20 w 1044"/>
                  <a:gd name="T13" fmla="*/ 50 h 1542"/>
                  <a:gd name="T14" fmla="*/ 24 w 1044"/>
                  <a:gd name="T15" fmla="*/ 46 h 1542"/>
                  <a:gd name="T16" fmla="*/ 29 w 1044"/>
                  <a:gd name="T17" fmla="*/ 33 h 1542"/>
                  <a:gd name="T18" fmla="*/ 32 w 1044"/>
                  <a:gd name="T19" fmla="*/ 26 h 1542"/>
                  <a:gd name="T20" fmla="*/ 30 w 1044"/>
                  <a:gd name="T21" fmla="*/ 20 h 1542"/>
                  <a:gd name="T22" fmla="*/ 26 w 1044"/>
                  <a:gd name="T23" fmla="*/ 17 h 1542"/>
                  <a:gd name="T24" fmla="*/ 28 w 1044"/>
                  <a:gd name="T25" fmla="*/ 12 h 1542"/>
                  <a:gd name="T26" fmla="*/ 44 w 1044"/>
                  <a:gd name="T27" fmla="*/ 5 h 1542"/>
                  <a:gd name="T28" fmla="*/ 57 w 1044"/>
                  <a:gd name="T29" fmla="*/ 2 h 1542"/>
                  <a:gd name="T30" fmla="*/ 65 w 1044"/>
                  <a:gd name="T31" fmla="*/ 12 h 1542"/>
                  <a:gd name="T32" fmla="*/ 81 w 1044"/>
                  <a:gd name="T33" fmla="*/ 9 h 1542"/>
                  <a:gd name="T34" fmla="*/ 91 w 1044"/>
                  <a:gd name="T35" fmla="*/ 20 h 1542"/>
                  <a:gd name="T36" fmla="*/ 89 w 1044"/>
                  <a:gd name="T37" fmla="*/ 28 h 1542"/>
                  <a:gd name="T38" fmla="*/ 83 w 1044"/>
                  <a:gd name="T39" fmla="*/ 33 h 1542"/>
                  <a:gd name="T40" fmla="*/ 74 w 1044"/>
                  <a:gd name="T41" fmla="*/ 42 h 1542"/>
                  <a:gd name="T42" fmla="*/ 58 w 1044"/>
                  <a:gd name="T43" fmla="*/ 57 h 1542"/>
                  <a:gd name="T44" fmla="*/ 54 w 1044"/>
                  <a:gd name="T45" fmla="*/ 65 h 1542"/>
                  <a:gd name="T46" fmla="*/ 59 w 1044"/>
                  <a:gd name="T47" fmla="*/ 74 h 1542"/>
                  <a:gd name="T48" fmla="*/ 55 w 1044"/>
                  <a:gd name="T49" fmla="*/ 84 h 1542"/>
                  <a:gd name="T50" fmla="*/ 52 w 1044"/>
                  <a:gd name="T51" fmla="*/ 98 h 1542"/>
                  <a:gd name="T52" fmla="*/ 47 w 1044"/>
                  <a:gd name="T53" fmla="*/ 105 h 1542"/>
                  <a:gd name="T54" fmla="*/ 42 w 1044"/>
                  <a:gd name="T55" fmla="*/ 111 h 1542"/>
                  <a:gd name="T56" fmla="*/ 43 w 1044"/>
                  <a:gd name="T57" fmla="*/ 120 h 1542"/>
                  <a:gd name="T58" fmla="*/ 45 w 1044"/>
                  <a:gd name="T59" fmla="*/ 125 h 1542"/>
                  <a:gd name="T60" fmla="*/ 44 w 1044"/>
                  <a:gd name="T61" fmla="*/ 130 h 1542"/>
                  <a:gd name="T62" fmla="*/ 45 w 1044"/>
                  <a:gd name="T63" fmla="*/ 131 h 1542"/>
                  <a:gd name="T64" fmla="*/ 48 w 1044"/>
                  <a:gd name="T65" fmla="*/ 133 h 1542"/>
                  <a:gd name="T66" fmla="*/ 39 w 1044"/>
                  <a:gd name="T67" fmla="*/ 133 h 1542"/>
                  <a:gd name="T68" fmla="*/ 42 w 1044"/>
                  <a:gd name="T69" fmla="*/ 132 h 1542"/>
                  <a:gd name="T70" fmla="*/ 38 w 1044"/>
                  <a:gd name="T71" fmla="*/ 133 h 1542"/>
                  <a:gd name="T72" fmla="*/ 37 w 1044"/>
                  <a:gd name="T73" fmla="*/ 129 h 1542"/>
                  <a:gd name="T74" fmla="*/ 40 w 1044"/>
                  <a:gd name="T75" fmla="*/ 125 h 1542"/>
                  <a:gd name="T76" fmla="*/ 40 w 1044"/>
                  <a:gd name="T77" fmla="*/ 120 h 1542"/>
                  <a:gd name="T78" fmla="*/ 40 w 1044"/>
                  <a:gd name="T79" fmla="*/ 117 h 1542"/>
                  <a:gd name="T80" fmla="*/ 37 w 1044"/>
                  <a:gd name="T81" fmla="*/ 120 h 1542"/>
                  <a:gd name="T82" fmla="*/ 34 w 1044"/>
                  <a:gd name="T83" fmla="*/ 122 h 1542"/>
                  <a:gd name="T84" fmla="*/ 36 w 1044"/>
                  <a:gd name="T85" fmla="*/ 120 h 1542"/>
                  <a:gd name="T86" fmla="*/ 30 w 1044"/>
                  <a:gd name="T87" fmla="*/ 120 h 1542"/>
                  <a:gd name="T88" fmla="*/ 31 w 1044"/>
                  <a:gd name="T89" fmla="*/ 113 h 1542"/>
                  <a:gd name="T90" fmla="*/ 29 w 1044"/>
                  <a:gd name="T91" fmla="*/ 112 h 1542"/>
                  <a:gd name="T92" fmla="*/ 31 w 1044"/>
                  <a:gd name="T93" fmla="*/ 117 h 1542"/>
                  <a:gd name="T94" fmla="*/ 27 w 1044"/>
                  <a:gd name="T95" fmla="*/ 116 h 1542"/>
                  <a:gd name="T96" fmla="*/ 25 w 1044"/>
                  <a:gd name="T97" fmla="*/ 112 h 1542"/>
                  <a:gd name="T98" fmla="*/ 21 w 1044"/>
                  <a:gd name="T99" fmla="*/ 109 h 1542"/>
                  <a:gd name="T100" fmla="*/ 21 w 1044"/>
                  <a:gd name="T101" fmla="*/ 113 h 1542"/>
                  <a:gd name="T102" fmla="*/ 40 w 1044"/>
                  <a:gd name="T103" fmla="*/ 120 h 1542"/>
                  <a:gd name="T104" fmla="*/ 40 w 1044"/>
                  <a:gd name="T105" fmla="*/ 121 h 1542"/>
                  <a:gd name="T106" fmla="*/ 40 w 1044"/>
                  <a:gd name="T107" fmla="*/ 116 h 1542"/>
                  <a:gd name="T108" fmla="*/ 38 w 1044"/>
                  <a:gd name="T109" fmla="*/ 120 h 1542"/>
                  <a:gd name="T110" fmla="*/ 23 w 1044"/>
                  <a:gd name="T111" fmla="*/ 110 h 1542"/>
                  <a:gd name="T112" fmla="*/ 37 w 1044"/>
                  <a:gd name="T113" fmla="*/ 124 h 1542"/>
                  <a:gd name="T114" fmla="*/ 40 w 1044"/>
                  <a:gd name="T115" fmla="*/ 125 h 1542"/>
                  <a:gd name="T116" fmla="*/ 38 w 1044"/>
                  <a:gd name="T117" fmla="*/ 128 h 1542"/>
                  <a:gd name="T118" fmla="*/ 25 w 1044"/>
                  <a:gd name="T119" fmla="*/ 117 h 1542"/>
                  <a:gd name="T120" fmla="*/ 27 w 1044"/>
                  <a:gd name="T121" fmla="*/ 127 h 1542"/>
                  <a:gd name="T122" fmla="*/ 24 w 1044"/>
                  <a:gd name="T123" fmla="*/ 113 h 15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44"/>
                  <a:gd name="T187" fmla="*/ 0 h 1542"/>
                  <a:gd name="T188" fmla="*/ 1044 w 1044"/>
                  <a:gd name="T189" fmla="*/ 1542 h 15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44" h="1542">
                    <a:moveTo>
                      <a:pt x="234" y="1278"/>
                    </a:moveTo>
                    <a:lnTo>
                      <a:pt x="228" y="1272"/>
                    </a:lnTo>
                    <a:lnTo>
                      <a:pt x="222" y="1266"/>
                    </a:lnTo>
                    <a:lnTo>
                      <a:pt x="222" y="1260"/>
                    </a:lnTo>
                    <a:lnTo>
                      <a:pt x="204" y="1248"/>
                    </a:lnTo>
                    <a:lnTo>
                      <a:pt x="192" y="1248"/>
                    </a:lnTo>
                    <a:lnTo>
                      <a:pt x="186" y="1236"/>
                    </a:lnTo>
                    <a:lnTo>
                      <a:pt x="174" y="1218"/>
                    </a:lnTo>
                    <a:lnTo>
                      <a:pt x="162" y="1194"/>
                    </a:lnTo>
                    <a:lnTo>
                      <a:pt x="156" y="1182"/>
                    </a:lnTo>
                    <a:lnTo>
                      <a:pt x="162" y="1146"/>
                    </a:lnTo>
                    <a:lnTo>
                      <a:pt x="156" y="1134"/>
                    </a:lnTo>
                    <a:lnTo>
                      <a:pt x="138" y="1122"/>
                    </a:lnTo>
                    <a:lnTo>
                      <a:pt x="132" y="1116"/>
                    </a:lnTo>
                    <a:lnTo>
                      <a:pt x="138" y="1098"/>
                    </a:lnTo>
                    <a:lnTo>
                      <a:pt x="138" y="1092"/>
                    </a:lnTo>
                    <a:lnTo>
                      <a:pt x="138" y="1086"/>
                    </a:lnTo>
                    <a:lnTo>
                      <a:pt x="132" y="1074"/>
                    </a:lnTo>
                    <a:lnTo>
                      <a:pt x="126" y="1074"/>
                    </a:lnTo>
                    <a:lnTo>
                      <a:pt x="126" y="1068"/>
                    </a:lnTo>
                    <a:lnTo>
                      <a:pt x="120" y="1062"/>
                    </a:lnTo>
                    <a:lnTo>
                      <a:pt x="120" y="1056"/>
                    </a:lnTo>
                    <a:lnTo>
                      <a:pt x="114" y="1050"/>
                    </a:lnTo>
                    <a:lnTo>
                      <a:pt x="108" y="1050"/>
                    </a:lnTo>
                    <a:lnTo>
                      <a:pt x="102" y="1056"/>
                    </a:lnTo>
                    <a:lnTo>
                      <a:pt x="102" y="1062"/>
                    </a:lnTo>
                    <a:lnTo>
                      <a:pt x="96" y="1062"/>
                    </a:lnTo>
                    <a:lnTo>
                      <a:pt x="96" y="1068"/>
                    </a:lnTo>
                    <a:lnTo>
                      <a:pt x="96" y="1074"/>
                    </a:lnTo>
                    <a:lnTo>
                      <a:pt x="90" y="1074"/>
                    </a:lnTo>
                    <a:lnTo>
                      <a:pt x="84" y="1080"/>
                    </a:lnTo>
                    <a:lnTo>
                      <a:pt x="78" y="1074"/>
                    </a:lnTo>
                    <a:lnTo>
                      <a:pt x="72" y="1074"/>
                    </a:lnTo>
                    <a:lnTo>
                      <a:pt x="72" y="1068"/>
                    </a:lnTo>
                    <a:lnTo>
                      <a:pt x="72" y="1062"/>
                    </a:lnTo>
                    <a:lnTo>
                      <a:pt x="60" y="1056"/>
                    </a:lnTo>
                    <a:lnTo>
                      <a:pt x="60" y="1044"/>
                    </a:lnTo>
                    <a:lnTo>
                      <a:pt x="60" y="1032"/>
                    </a:lnTo>
                    <a:lnTo>
                      <a:pt x="60" y="1026"/>
                    </a:lnTo>
                    <a:lnTo>
                      <a:pt x="54" y="1026"/>
                    </a:lnTo>
                    <a:lnTo>
                      <a:pt x="48" y="1014"/>
                    </a:lnTo>
                    <a:lnTo>
                      <a:pt x="42" y="1008"/>
                    </a:lnTo>
                    <a:lnTo>
                      <a:pt x="30" y="1008"/>
                    </a:lnTo>
                    <a:lnTo>
                      <a:pt x="30" y="1002"/>
                    </a:lnTo>
                    <a:lnTo>
                      <a:pt x="24" y="1008"/>
                    </a:lnTo>
                    <a:lnTo>
                      <a:pt x="12" y="1008"/>
                    </a:lnTo>
                    <a:lnTo>
                      <a:pt x="6" y="1008"/>
                    </a:lnTo>
                    <a:lnTo>
                      <a:pt x="0" y="1008"/>
                    </a:lnTo>
                    <a:lnTo>
                      <a:pt x="0" y="1002"/>
                    </a:lnTo>
                    <a:lnTo>
                      <a:pt x="6" y="990"/>
                    </a:lnTo>
                    <a:lnTo>
                      <a:pt x="6" y="984"/>
                    </a:lnTo>
                    <a:lnTo>
                      <a:pt x="0" y="978"/>
                    </a:lnTo>
                    <a:lnTo>
                      <a:pt x="6" y="972"/>
                    </a:lnTo>
                    <a:lnTo>
                      <a:pt x="12" y="972"/>
                    </a:lnTo>
                    <a:lnTo>
                      <a:pt x="72" y="978"/>
                    </a:lnTo>
                    <a:lnTo>
                      <a:pt x="78" y="972"/>
                    </a:lnTo>
                    <a:lnTo>
                      <a:pt x="72" y="960"/>
                    </a:lnTo>
                    <a:lnTo>
                      <a:pt x="66" y="960"/>
                    </a:lnTo>
                    <a:lnTo>
                      <a:pt x="60" y="930"/>
                    </a:lnTo>
                    <a:lnTo>
                      <a:pt x="54" y="912"/>
                    </a:lnTo>
                    <a:lnTo>
                      <a:pt x="42" y="906"/>
                    </a:lnTo>
                    <a:lnTo>
                      <a:pt x="36" y="894"/>
                    </a:lnTo>
                    <a:lnTo>
                      <a:pt x="30" y="876"/>
                    </a:lnTo>
                    <a:lnTo>
                      <a:pt x="30" y="858"/>
                    </a:lnTo>
                    <a:lnTo>
                      <a:pt x="30" y="840"/>
                    </a:lnTo>
                    <a:lnTo>
                      <a:pt x="36" y="816"/>
                    </a:lnTo>
                    <a:lnTo>
                      <a:pt x="36" y="792"/>
                    </a:lnTo>
                    <a:lnTo>
                      <a:pt x="36" y="780"/>
                    </a:lnTo>
                    <a:lnTo>
                      <a:pt x="12" y="774"/>
                    </a:lnTo>
                    <a:lnTo>
                      <a:pt x="24" y="756"/>
                    </a:lnTo>
                    <a:lnTo>
                      <a:pt x="24" y="744"/>
                    </a:lnTo>
                    <a:lnTo>
                      <a:pt x="30" y="738"/>
                    </a:lnTo>
                    <a:lnTo>
                      <a:pt x="30" y="732"/>
                    </a:lnTo>
                    <a:lnTo>
                      <a:pt x="36" y="720"/>
                    </a:lnTo>
                    <a:lnTo>
                      <a:pt x="42" y="714"/>
                    </a:lnTo>
                    <a:lnTo>
                      <a:pt x="54" y="708"/>
                    </a:lnTo>
                    <a:lnTo>
                      <a:pt x="60" y="702"/>
                    </a:lnTo>
                    <a:lnTo>
                      <a:pt x="48" y="690"/>
                    </a:lnTo>
                    <a:lnTo>
                      <a:pt x="48" y="684"/>
                    </a:lnTo>
                    <a:lnTo>
                      <a:pt x="48" y="678"/>
                    </a:lnTo>
                    <a:lnTo>
                      <a:pt x="48" y="672"/>
                    </a:lnTo>
                    <a:lnTo>
                      <a:pt x="54" y="672"/>
                    </a:lnTo>
                    <a:lnTo>
                      <a:pt x="60" y="672"/>
                    </a:lnTo>
                    <a:lnTo>
                      <a:pt x="66" y="666"/>
                    </a:lnTo>
                    <a:lnTo>
                      <a:pt x="72" y="654"/>
                    </a:lnTo>
                    <a:lnTo>
                      <a:pt x="72" y="648"/>
                    </a:lnTo>
                    <a:lnTo>
                      <a:pt x="84" y="642"/>
                    </a:lnTo>
                    <a:lnTo>
                      <a:pt x="84" y="636"/>
                    </a:lnTo>
                    <a:lnTo>
                      <a:pt x="84" y="630"/>
                    </a:lnTo>
                    <a:lnTo>
                      <a:pt x="90" y="630"/>
                    </a:lnTo>
                    <a:lnTo>
                      <a:pt x="96" y="630"/>
                    </a:lnTo>
                    <a:lnTo>
                      <a:pt x="96" y="624"/>
                    </a:lnTo>
                    <a:lnTo>
                      <a:pt x="90" y="624"/>
                    </a:lnTo>
                    <a:lnTo>
                      <a:pt x="84" y="612"/>
                    </a:lnTo>
                    <a:lnTo>
                      <a:pt x="78" y="606"/>
                    </a:lnTo>
                    <a:lnTo>
                      <a:pt x="78" y="600"/>
                    </a:lnTo>
                    <a:lnTo>
                      <a:pt x="84" y="600"/>
                    </a:lnTo>
                    <a:lnTo>
                      <a:pt x="90" y="600"/>
                    </a:lnTo>
                    <a:lnTo>
                      <a:pt x="84" y="600"/>
                    </a:lnTo>
                    <a:lnTo>
                      <a:pt x="78" y="594"/>
                    </a:lnTo>
                    <a:lnTo>
                      <a:pt x="78" y="582"/>
                    </a:lnTo>
                    <a:lnTo>
                      <a:pt x="78" y="576"/>
                    </a:lnTo>
                    <a:lnTo>
                      <a:pt x="126" y="564"/>
                    </a:lnTo>
                    <a:lnTo>
                      <a:pt x="144" y="564"/>
                    </a:lnTo>
                    <a:lnTo>
                      <a:pt x="156" y="582"/>
                    </a:lnTo>
                    <a:lnTo>
                      <a:pt x="162" y="600"/>
                    </a:lnTo>
                    <a:lnTo>
                      <a:pt x="180" y="588"/>
                    </a:lnTo>
                    <a:lnTo>
                      <a:pt x="192" y="588"/>
                    </a:lnTo>
                    <a:lnTo>
                      <a:pt x="198" y="588"/>
                    </a:lnTo>
                    <a:lnTo>
                      <a:pt x="210" y="582"/>
                    </a:lnTo>
                    <a:lnTo>
                      <a:pt x="216" y="576"/>
                    </a:lnTo>
                    <a:lnTo>
                      <a:pt x="222" y="570"/>
                    </a:lnTo>
                    <a:lnTo>
                      <a:pt x="222" y="564"/>
                    </a:lnTo>
                    <a:lnTo>
                      <a:pt x="228" y="558"/>
                    </a:lnTo>
                    <a:lnTo>
                      <a:pt x="234" y="558"/>
                    </a:lnTo>
                    <a:lnTo>
                      <a:pt x="240" y="558"/>
                    </a:lnTo>
                    <a:lnTo>
                      <a:pt x="246" y="558"/>
                    </a:lnTo>
                    <a:lnTo>
                      <a:pt x="252" y="558"/>
                    </a:lnTo>
                    <a:lnTo>
                      <a:pt x="252" y="564"/>
                    </a:lnTo>
                    <a:lnTo>
                      <a:pt x="258" y="570"/>
                    </a:lnTo>
                    <a:lnTo>
                      <a:pt x="264" y="570"/>
                    </a:lnTo>
                    <a:lnTo>
                      <a:pt x="270" y="564"/>
                    </a:lnTo>
                    <a:lnTo>
                      <a:pt x="276" y="558"/>
                    </a:lnTo>
                    <a:lnTo>
                      <a:pt x="276" y="552"/>
                    </a:lnTo>
                    <a:lnTo>
                      <a:pt x="276" y="546"/>
                    </a:lnTo>
                    <a:lnTo>
                      <a:pt x="276" y="540"/>
                    </a:lnTo>
                    <a:lnTo>
                      <a:pt x="276" y="534"/>
                    </a:lnTo>
                    <a:lnTo>
                      <a:pt x="276" y="528"/>
                    </a:lnTo>
                    <a:lnTo>
                      <a:pt x="282" y="528"/>
                    </a:lnTo>
                    <a:lnTo>
                      <a:pt x="282" y="522"/>
                    </a:lnTo>
                    <a:lnTo>
                      <a:pt x="282" y="516"/>
                    </a:lnTo>
                    <a:lnTo>
                      <a:pt x="282" y="510"/>
                    </a:lnTo>
                    <a:lnTo>
                      <a:pt x="282" y="504"/>
                    </a:lnTo>
                    <a:lnTo>
                      <a:pt x="282" y="492"/>
                    </a:lnTo>
                    <a:lnTo>
                      <a:pt x="288" y="486"/>
                    </a:lnTo>
                    <a:lnTo>
                      <a:pt x="300" y="480"/>
                    </a:lnTo>
                    <a:lnTo>
                      <a:pt x="306" y="462"/>
                    </a:lnTo>
                    <a:lnTo>
                      <a:pt x="318" y="444"/>
                    </a:lnTo>
                    <a:lnTo>
                      <a:pt x="330" y="444"/>
                    </a:lnTo>
                    <a:lnTo>
                      <a:pt x="330" y="432"/>
                    </a:lnTo>
                    <a:lnTo>
                      <a:pt x="342" y="432"/>
                    </a:lnTo>
                    <a:lnTo>
                      <a:pt x="354" y="402"/>
                    </a:lnTo>
                    <a:lnTo>
                      <a:pt x="348" y="390"/>
                    </a:lnTo>
                    <a:lnTo>
                      <a:pt x="336" y="384"/>
                    </a:lnTo>
                    <a:lnTo>
                      <a:pt x="336" y="360"/>
                    </a:lnTo>
                    <a:lnTo>
                      <a:pt x="336" y="354"/>
                    </a:lnTo>
                    <a:lnTo>
                      <a:pt x="336" y="342"/>
                    </a:lnTo>
                    <a:lnTo>
                      <a:pt x="342" y="336"/>
                    </a:lnTo>
                    <a:lnTo>
                      <a:pt x="342" y="324"/>
                    </a:lnTo>
                    <a:lnTo>
                      <a:pt x="372" y="324"/>
                    </a:lnTo>
                    <a:lnTo>
                      <a:pt x="378" y="324"/>
                    </a:lnTo>
                    <a:lnTo>
                      <a:pt x="378" y="318"/>
                    </a:lnTo>
                    <a:lnTo>
                      <a:pt x="372" y="312"/>
                    </a:lnTo>
                    <a:lnTo>
                      <a:pt x="378" y="312"/>
                    </a:lnTo>
                    <a:lnTo>
                      <a:pt x="384" y="312"/>
                    </a:lnTo>
                    <a:lnTo>
                      <a:pt x="384" y="306"/>
                    </a:lnTo>
                    <a:lnTo>
                      <a:pt x="384" y="300"/>
                    </a:lnTo>
                    <a:lnTo>
                      <a:pt x="384" y="294"/>
                    </a:lnTo>
                    <a:lnTo>
                      <a:pt x="378" y="294"/>
                    </a:lnTo>
                    <a:lnTo>
                      <a:pt x="372" y="294"/>
                    </a:lnTo>
                    <a:lnTo>
                      <a:pt x="366" y="294"/>
                    </a:lnTo>
                    <a:lnTo>
                      <a:pt x="366" y="288"/>
                    </a:lnTo>
                    <a:lnTo>
                      <a:pt x="372" y="288"/>
                    </a:lnTo>
                    <a:lnTo>
                      <a:pt x="372" y="282"/>
                    </a:lnTo>
                    <a:lnTo>
                      <a:pt x="366" y="276"/>
                    </a:lnTo>
                    <a:lnTo>
                      <a:pt x="360" y="270"/>
                    </a:lnTo>
                    <a:lnTo>
                      <a:pt x="360" y="264"/>
                    </a:lnTo>
                    <a:lnTo>
                      <a:pt x="354" y="264"/>
                    </a:lnTo>
                    <a:lnTo>
                      <a:pt x="348" y="258"/>
                    </a:lnTo>
                    <a:lnTo>
                      <a:pt x="354" y="258"/>
                    </a:lnTo>
                    <a:lnTo>
                      <a:pt x="354" y="252"/>
                    </a:lnTo>
                    <a:lnTo>
                      <a:pt x="360" y="246"/>
                    </a:lnTo>
                    <a:lnTo>
                      <a:pt x="360" y="240"/>
                    </a:lnTo>
                    <a:lnTo>
                      <a:pt x="354" y="240"/>
                    </a:lnTo>
                    <a:lnTo>
                      <a:pt x="342" y="234"/>
                    </a:lnTo>
                    <a:lnTo>
                      <a:pt x="342" y="228"/>
                    </a:lnTo>
                    <a:lnTo>
                      <a:pt x="348" y="228"/>
                    </a:lnTo>
                    <a:lnTo>
                      <a:pt x="342" y="228"/>
                    </a:lnTo>
                    <a:lnTo>
                      <a:pt x="342" y="222"/>
                    </a:lnTo>
                    <a:lnTo>
                      <a:pt x="342" y="216"/>
                    </a:lnTo>
                    <a:lnTo>
                      <a:pt x="336" y="216"/>
                    </a:lnTo>
                    <a:lnTo>
                      <a:pt x="330" y="222"/>
                    </a:lnTo>
                    <a:lnTo>
                      <a:pt x="330" y="216"/>
                    </a:lnTo>
                    <a:lnTo>
                      <a:pt x="330" y="210"/>
                    </a:lnTo>
                    <a:lnTo>
                      <a:pt x="324" y="210"/>
                    </a:lnTo>
                    <a:lnTo>
                      <a:pt x="318" y="210"/>
                    </a:lnTo>
                    <a:lnTo>
                      <a:pt x="318" y="204"/>
                    </a:lnTo>
                    <a:lnTo>
                      <a:pt x="312" y="204"/>
                    </a:lnTo>
                    <a:lnTo>
                      <a:pt x="306" y="198"/>
                    </a:lnTo>
                    <a:lnTo>
                      <a:pt x="306" y="192"/>
                    </a:lnTo>
                    <a:lnTo>
                      <a:pt x="300" y="192"/>
                    </a:lnTo>
                    <a:lnTo>
                      <a:pt x="300" y="198"/>
                    </a:lnTo>
                    <a:lnTo>
                      <a:pt x="294" y="192"/>
                    </a:lnTo>
                    <a:lnTo>
                      <a:pt x="300" y="186"/>
                    </a:lnTo>
                    <a:lnTo>
                      <a:pt x="294" y="186"/>
                    </a:lnTo>
                    <a:lnTo>
                      <a:pt x="294" y="180"/>
                    </a:lnTo>
                    <a:lnTo>
                      <a:pt x="294" y="174"/>
                    </a:lnTo>
                    <a:lnTo>
                      <a:pt x="300" y="174"/>
                    </a:lnTo>
                    <a:lnTo>
                      <a:pt x="300" y="168"/>
                    </a:lnTo>
                    <a:lnTo>
                      <a:pt x="300" y="162"/>
                    </a:lnTo>
                    <a:lnTo>
                      <a:pt x="294" y="162"/>
                    </a:lnTo>
                    <a:lnTo>
                      <a:pt x="288" y="162"/>
                    </a:lnTo>
                    <a:lnTo>
                      <a:pt x="288" y="156"/>
                    </a:lnTo>
                    <a:lnTo>
                      <a:pt x="288" y="150"/>
                    </a:lnTo>
                    <a:lnTo>
                      <a:pt x="288" y="144"/>
                    </a:lnTo>
                    <a:lnTo>
                      <a:pt x="282" y="144"/>
                    </a:lnTo>
                    <a:lnTo>
                      <a:pt x="282" y="138"/>
                    </a:lnTo>
                    <a:lnTo>
                      <a:pt x="312" y="132"/>
                    </a:lnTo>
                    <a:lnTo>
                      <a:pt x="324" y="120"/>
                    </a:lnTo>
                    <a:lnTo>
                      <a:pt x="330" y="114"/>
                    </a:lnTo>
                    <a:lnTo>
                      <a:pt x="336" y="102"/>
                    </a:lnTo>
                    <a:lnTo>
                      <a:pt x="348" y="90"/>
                    </a:lnTo>
                    <a:lnTo>
                      <a:pt x="360" y="84"/>
                    </a:lnTo>
                    <a:lnTo>
                      <a:pt x="372" y="84"/>
                    </a:lnTo>
                    <a:lnTo>
                      <a:pt x="378" y="84"/>
                    </a:lnTo>
                    <a:lnTo>
                      <a:pt x="384" y="90"/>
                    </a:lnTo>
                    <a:lnTo>
                      <a:pt x="402" y="90"/>
                    </a:lnTo>
                    <a:lnTo>
                      <a:pt x="438" y="84"/>
                    </a:lnTo>
                    <a:lnTo>
                      <a:pt x="456" y="84"/>
                    </a:lnTo>
                    <a:lnTo>
                      <a:pt x="462" y="78"/>
                    </a:lnTo>
                    <a:lnTo>
                      <a:pt x="486" y="72"/>
                    </a:lnTo>
                    <a:lnTo>
                      <a:pt x="492" y="66"/>
                    </a:lnTo>
                    <a:lnTo>
                      <a:pt x="498" y="60"/>
                    </a:lnTo>
                    <a:lnTo>
                      <a:pt x="504" y="60"/>
                    </a:lnTo>
                    <a:lnTo>
                      <a:pt x="504" y="54"/>
                    </a:lnTo>
                    <a:lnTo>
                      <a:pt x="510" y="42"/>
                    </a:lnTo>
                    <a:lnTo>
                      <a:pt x="504" y="42"/>
                    </a:lnTo>
                    <a:lnTo>
                      <a:pt x="504" y="36"/>
                    </a:lnTo>
                    <a:lnTo>
                      <a:pt x="504" y="30"/>
                    </a:lnTo>
                    <a:lnTo>
                      <a:pt x="498" y="30"/>
                    </a:lnTo>
                    <a:lnTo>
                      <a:pt x="492" y="30"/>
                    </a:lnTo>
                    <a:lnTo>
                      <a:pt x="492" y="24"/>
                    </a:lnTo>
                    <a:lnTo>
                      <a:pt x="486" y="18"/>
                    </a:lnTo>
                    <a:lnTo>
                      <a:pt x="498" y="18"/>
                    </a:lnTo>
                    <a:lnTo>
                      <a:pt x="510" y="18"/>
                    </a:lnTo>
                    <a:lnTo>
                      <a:pt x="522" y="12"/>
                    </a:lnTo>
                    <a:lnTo>
                      <a:pt x="528" y="6"/>
                    </a:lnTo>
                    <a:lnTo>
                      <a:pt x="570" y="0"/>
                    </a:lnTo>
                    <a:lnTo>
                      <a:pt x="606" y="6"/>
                    </a:lnTo>
                    <a:lnTo>
                      <a:pt x="654" y="24"/>
                    </a:lnTo>
                    <a:lnTo>
                      <a:pt x="666" y="36"/>
                    </a:lnTo>
                    <a:lnTo>
                      <a:pt x="672" y="30"/>
                    </a:lnTo>
                    <a:lnTo>
                      <a:pt x="690" y="42"/>
                    </a:lnTo>
                    <a:lnTo>
                      <a:pt x="702" y="48"/>
                    </a:lnTo>
                    <a:lnTo>
                      <a:pt x="714" y="60"/>
                    </a:lnTo>
                    <a:lnTo>
                      <a:pt x="714" y="66"/>
                    </a:lnTo>
                    <a:lnTo>
                      <a:pt x="720" y="72"/>
                    </a:lnTo>
                    <a:lnTo>
                      <a:pt x="720" y="78"/>
                    </a:lnTo>
                    <a:lnTo>
                      <a:pt x="720" y="102"/>
                    </a:lnTo>
                    <a:lnTo>
                      <a:pt x="720" y="108"/>
                    </a:lnTo>
                    <a:lnTo>
                      <a:pt x="714" y="108"/>
                    </a:lnTo>
                    <a:lnTo>
                      <a:pt x="714" y="126"/>
                    </a:lnTo>
                    <a:lnTo>
                      <a:pt x="732" y="126"/>
                    </a:lnTo>
                    <a:lnTo>
                      <a:pt x="726" y="132"/>
                    </a:lnTo>
                    <a:lnTo>
                      <a:pt x="738" y="132"/>
                    </a:lnTo>
                    <a:lnTo>
                      <a:pt x="738" y="138"/>
                    </a:lnTo>
                    <a:lnTo>
                      <a:pt x="738" y="144"/>
                    </a:lnTo>
                    <a:lnTo>
                      <a:pt x="744" y="144"/>
                    </a:lnTo>
                    <a:lnTo>
                      <a:pt x="744" y="150"/>
                    </a:lnTo>
                    <a:lnTo>
                      <a:pt x="756" y="156"/>
                    </a:lnTo>
                    <a:lnTo>
                      <a:pt x="768" y="156"/>
                    </a:lnTo>
                    <a:lnTo>
                      <a:pt x="780" y="156"/>
                    </a:lnTo>
                    <a:lnTo>
                      <a:pt x="792" y="150"/>
                    </a:lnTo>
                    <a:lnTo>
                      <a:pt x="786" y="150"/>
                    </a:lnTo>
                    <a:lnTo>
                      <a:pt x="786" y="144"/>
                    </a:lnTo>
                    <a:lnTo>
                      <a:pt x="804" y="144"/>
                    </a:lnTo>
                    <a:lnTo>
                      <a:pt x="816" y="132"/>
                    </a:lnTo>
                    <a:lnTo>
                      <a:pt x="822" y="126"/>
                    </a:lnTo>
                    <a:lnTo>
                      <a:pt x="828" y="132"/>
                    </a:lnTo>
                    <a:lnTo>
                      <a:pt x="834" y="126"/>
                    </a:lnTo>
                    <a:lnTo>
                      <a:pt x="834" y="120"/>
                    </a:lnTo>
                    <a:lnTo>
                      <a:pt x="924" y="108"/>
                    </a:lnTo>
                    <a:lnTo>
                      <a:pt x="942" y="144"/>
                    </a:lnTo>
                    <a:lnTo>
                      <a:pt x="948" y="144"/>
                    </a:lnTo>
                    <a:lnTo>
                      <a:pt x="960" y="168"/>
                    </a:lnTo>
                    <a:lnTo>
                      <a:pt x="972" y="186"/>
                    </a:lnTo>
                    <a:lnTo>
                      <a:pt x="984" y="192"/>
                    </a:lnTo>
                    <a:lnTo>
                      <a:pt x="996" y="192"/>
                    </a:lnTo>
                    <a:lnTo>
                      <a:pt x="996" y="198"/>
                    </a:lnTo>
                    <a:lnTo>
                      <a:pt x="1008" y="204"/>
                    </a:lnTo>
                    <a:lnTo>
                      <a:pt x="1008" y="210"/>
                    </a:lnTo>
                    <a:lnTo>
                      <a:pt x="1002" y="210"/>
                    </a:lnTo>
                    <a:lnTo>
                      <a:pt x="1008" y="216"/>
                    </a:lnTo>
                    <a:lnTo>
                      <a:pt x="1014" y="210"/>
                    </a:lnTo>
                    <a:lnTo>
                      <a:pt x="1014" y="216"/>
                    </a:lnTo>
                    <a:lnTo>
                      <a:pt x="1020" y="222"/>
                    </a:lnTo>
                    <a:lnTo>
                      <a:pt x="1014" y="228"/>
                    </a:lnTo>
                    <a:lnTo>
                      <a:pt x="1032" y="234"/>
                    </a:lnTo>
                    <a:lnTo>
                      <a:pt x="1044" y="240"/>
                    </a:lnTo>
                    <a:lnTo>
                      <a:pt x="1038" y="246"/>
                    </a:lnTo>
                    <a:lnTo>
                      <a:pt x="1038" y="252"/>
                    </a:lnTo>
                    <a:lnTo>
                      <a:pt x="1038" y="258"/>
                    </a:lnTo>
                    <a:lnTo>
                      <a:pt x="1032" y="264"/>
                    </a:lnTo>
                    <a:lnTo>
                      <a:pt x="1032" y="270"/>
                    </a:lnTo>
                    <a:lnTo>
                      <a:pt x="1032" y="276"/>
                    </a:lnTo>
                    <a:lnTo>
                      <a:pt x="1032" y="282"/>
                    </a:lnTo>
                    <a:lnTo>
                      <a:pt x="1026" y="282"/>
                    </a:lnTo>
                    <a:lnTo>
                      <a:pt x="1026" y="288"/>
                    </a:lnTo>
                    <a:lnTo>
                      <a:pt x="1026" y="294"/>
                    </a:lnTo>
                    <a:lnTo>
                      <a:pt x="1026" y="300"/>
                    </a:lnTo>
                    <a:lnTo>
                      <a:pt x="1026" y="306"/>
                    </a:lnTo>
                    <a:lnTo>
                      <a:pt x="1020" y="318"/>
                    </a:lnTo>
                    <a:lnTo>
                      <a:pt x="1020" y="324"/>
                    </a:lnTo>
                    <a:lnTo>
                      <a:pt x="1014" y="324"/>
                    </a:lnTo>
                    <a:lnTo>
                      <a:pt x="1014" y="330"/>
                    </a:lnTo>
                    <a:lnTo>
                      <a:pt x="1014" y="336"/>
                    </a:lnTo>
                    <a:lnTo>
                      <a:pt x="1008" y="366"/>
                    </a:lnTo>
                    <a:lnTo>
                      <a:pt x="1002" y="366"/>
                    </a:lnTo>
                    <a:lnTo>
                      <a:pt x="984" y="354"/>
                    </a:lnTo>
                    <a:lnTo>
                      <a:pt x="978" y="354"/>
                    </a:lnTo>
                    <a:lnTo>
                      <a:pt x="972" y="354"/>
                    </a:lnTo>
                    <a:lnTo>
                      <a:pt x="966" y="348"/>
                    </a:lnTo>
                    <a:lnTo>
                      <a:pt x="954" y="348"/>
                    </a:lnTo>
                    <a:lnTo>
                      <a:pt x="948" y="348"/>
                    </a:lnTo>
                    <a:lnTo>
                      <a:pt x="948" y="360"/>
                    </a:lnTo>
                    <a:lnTo>
                      <a:pt x="948" y="366"/>
                    </a:lnTo>
                    <a:lnTo>
                      <a:pt x="948" y="372"/>
                    </a:lnTo>
                    <a:lnTo>
                      <a:pt x="948" y="378"/>
                    </a:lnTo>
                    <a:lnTo>
                      <a:pt x="948" y="384"/>
                    </a:lnTo>
                    <a:lnTo>
                      <a:pt x="942" y="384"/>
                    </a:lnTo>
                    <a:lnTo>
                      <a:pt x="942" y="390"/>
                    </a:lnTo>
                    <a:lnTo>
                      <a:pt x="936" y="390"/>
                    </a:lnTo>
                    <a:lnTo>
                      <a:pt x="942" y="390"/>
                    </a:lnTo>
                    <a:lnTo>
                      <a:pt x="936" y="396"/>
                    </a:lnTo>
                    <a:lnTo>
                      <a:pt x="930" y="402"/>
                    </a:lnTo>
                    <a:lnTo>
                      <a:pt x="918" y="420"/>
                    </a:lnTo>
                    <a:lnTo>
                      <a:pt x="918" y="426"/>
                    </a:lnTo>
                    <a:lnTo>
                      <a:pt x="912" y="432"/>
                    </a:lnTo>
                    <a:lnTo>
                      <a:pt x="900" y="450"/>
                    </a:lnTo>
                    <a:lnTo>
                      <a:pt x="894" y="456"/>
                    </a:lnTo>
                    <a:lnTo>
                      <a:pt x="888" y="456"/>
                    </a:lnTo>
                    <a:lnTo>
                      <a:pt x="882" y="456"/>
                    </a:lnTo>
                    <a:lnTo>
                      <a:pt x="876" y="456"/>
                    </a:lnTo>
                    <a:lnTo>
                      <a:pt x="864" y="462"/>
                    </a:lnTo>
                    <a:lnTo>
                      <a:pt x="852" y="474"/>
                    </a:lnTo>
                    <a:lnTo>
                      <a:pt x="846" y="480"/>
                    </a:lnTo>
                    <a:lnTo>
                      <a:pt x="840" y="486"/>
                    </a:lnTo>
                    <a:lnTo>
                      <a:pt x="834" y="498"/>
                    </a:lnTo>
                    <a:lnTo>
                      <a:pt x="828" y="510"/>
                    </a:lnTo>
                    <a:lnTo>
                      <a:pt x="816" y="522"/>
                    </a:lnTo>
                    <a:lnTo>
                      <a:pt x="798" y="540"/>
                    </a:lnTo>
                    <a:lnTo>
                      <a:pt x="780" y="558"/>
                    </a:lnTo>
                    <a:lnTo>
                      <a:pt x="774" y="558"/>
                    </a:lnTo>
                    <a:lnTo>
                      <a:pt x="756" y="576"/>
                    </a:lnTo>
                    <a:lnTo>
                      <a:pt x="732" y="600"/>
                    </a:lnTo>
                    <a:lnTo>
                      <a:pt x="726" y="600"/>
                    </a:lnTo>
                    <a:lnTo>
                      <a:pt x="720" y="606"/>
                    </a:lnTo>
                    <a:lnTo>
                      <a:pt x="714" y="612"/>
                    </a:lnTo>
                    <a:lnTo>
                      <a:pt x="690" y="630"/>
                    </a:lnTo>
                    <a:lnTo>
                      <a:pt x="678" y="636"/>
                    </a:lnTo>
                    <a:lnTo>
                      <a:pt x="672" y="642"/>
                    </a:lnTo>
                    <a:lnTo>
                      <a:pt x="660" y="660"/>
                    </a:lnTo>
                    <a:lnTo>
                      <a:pt x="642" y="666"/>
                    </a:lnTo>
                    <a:lnTo>
                      <a:pt x="636" y="678"/>
                    </a:lnTo>
                    <a:lnTo>
                      <a:pt x="630" y="678"/>
                    </a:lnTo>
                    <a:lnTo>
                      <a:pt x="630" y="684"/>
                    </a:lnTo>
                    <a:lnTo>
                      <a:pt x="630" y="690"/>
                    </a:lnTo>
                    <a:lnTo>
                      <a:pt x="636" y="696"/>
                    </a:lnTo>
                    <a:lnTo>
                      <a:pt x="642" y="696"/>
                    </a:lnTo>
                    <a:lnTo>
                      <a:pt x="648" y="702"/>
                    </a:lnTo>
                    <a:lnTo>
                      <a:pt x="648" y="708"/>
                    </a:lnTo>
                    <a:lnTo>
                      <a:pt x="642" y="708"/>
                    </a:lnTo>
                    <a:lnTo>
                      <a:pt x="636" y="714"/>
                    </a:lnTo>
                    <a:lnTo>
                      <a:pt x="636" y="720"/>
                    </a:lnTo>
                    <a:lnTo>
                      <a:pt x="642" y="726"/>
                    </a:lnTo>
                    <a:lnTo>
                      <a:pt x="636" y="738"/>
                    </a:lnTo>
                    <a:lnTo>
                      <a:pt x="618" y="756"/>
                    </a:lnTo>
                    <a:lnTo>
                      <a:pt x="612" y="750"/>
                    </a:lnTo>
                    <a:lnTo>
                      <a:pt x="612" y="756"/>
                    </a:lnTo>
                    <a:lnTo>
                      <a:pt x="618" y="762"/>
                    </a:lnTo>
                    <a:lnTo>
                      <a:pt x="618" y="768"/>
                    </a:lnTo>
                    <a:lnTo>
                      <a:pt x="624" y="774"/>
                    </a:lnTo>
                    <a:lnTo>
                      <a:pt x="624" y="780"/>
                    </a:lnTo>
                    <a:lnTo>
                      <a:pt x="636" y="786"/>
                    </a:lnTo>
                    <a:lnTo>
                      <a:pt x="642" y="792"/>
                    </a:lnTo>
                    <a:lnTo>
                      <a:pt x="642" y="798"/>
                    </a:lnTo>
                    <a:lnTo>
                      <a:pt x="648" y="804"/>
                    </a:lnTo>
                    <a:lnTo>
                      <a:pt x="654" y="810"/>
                    </a:lnTo>
                    <a:lnTo>
                      <a:pt x="660" y="816"/>
                    </a:lnTo>
                    <a:lnTo>
                      <a:pt x="666" y="816"/>
                    </a:lnTo>
                    <a:lnTo>
                      <a:pt x="666" y="822"/>
                    </a:lnTo>
                    <a:lnTo>
                      <a:pt x="672" y="828"/>
                    </a:lnTo>
                    <a:lnTo>
                      <a:pt x="672" y="840"/>
                    </a:lnTo>
                    <a:lnTo>
                      <a:pt x="672" y="846"/>
                    </a:lnTo>
                    <a:lnTo>
                      <a:pt x="666" y="852"/>
                    </a:lnTo>
                    <a:lnTo>
                      <a:pt x="660" y="864"/>
                    </a:lnTo>
                    <a:lnTo>
                      <a:pt x="654" y="876"/>
                    </a:lnTo>
                    <a:lnTo>
                      <a:pt x="648" y="882"/>
                    </a:lnTo>
                    <a:lnTo>
                      <a:pt x="642" y="888"/>
                    </a:lnTo>
                    <a:lnTo>
                      <a:pt x="642" y="894"/>
                    </a:lnTo>
                    <a:lnTo>
                      <a:pt x="642" y="906"/>
                    </a:lnTo>
                    <a:lnTo>
                      <a:pt x="630" y="918"/>
                    </a:lnTo>
                    <a:lnTo>
                      <a:pt x="630" y="924"/>
                    </a:lnTo>
                    <a:lnTo>
                      <a:pt x="624" y="930"/>
                    </a:lnTo>
                    <a:lnTo>
                      <a:pt x="630" y="936"/>
                    </a:lnTo>
                    <a:lnTo>
                      <a:pt x="630" y="942"/>
                    </a:lnTo>
                    <a:lnTo>
                      <a:pt x="630" y="948"/>
                    </a:lnTo>
                    <a:lnTo>
                      <a:pt x="630" y="954"/>
                    </a:lnTo>
                    <a:lnTo>
                      <a:pt x="630" y="960"/>
                    </a:lnTo>
                    <a:lnTo>
                      <a:pt x="624" y="966"/>
                    </a:lnTo>
                    <a:lnTo>
                      <a:pt x="618" y="990"/>
                    </a:lnTo>
                    <a:lnTo>
                      <a:pt x="618" y="1008"/>
                    </a:lnTo>
                    <a:lnTo>
                      <a:pt x="612" y="1026"/>
                    </a:lnTo>
                    <a:lnTo>
                      <a:pt x="612" y="1038"/>
                    </a:lnTo>
                    <a:lnTo>
                      <a:pt x="612" y="1050"/>
                    </a:lnTo>
                    <a:lnTo>
                      <a:pt x="612" y="1056"/>
                    </a:lnTo>
                    <a:lnTo>
                      <a:pt x="612" y="1062"/>
                    </a:lnTo>
                    <a:lnTo>
                      <a:pt x="612" y="1068"/>
                    </a:lnTo>
                    <a:lnTo>
                      <a:pt x="612" y="1086"/>
                    </a:lnTo>
                    <a:lnTo>
                      <a:pt x="612" y="1092"/>
                    </a:lnTo>
                    <a:lnTo>
                      <a:pt x="606" y="1098"/>
                    </a:lnTo>
                    <a:lnTo>
                      <a:pt x="600" y="1110"/>
                    </a:lnTo>
                    <a:lnTo>
                      <a:pt x="600" y="1116"/>
                    </a:lnTo>
                    <a:lnTo>
                      <a:pt x="594" y="1122"/>
                    </a:lnTo>
                    <a:lnTo>
                      <a:pt x="594" y="1128"/>
                    </a:lnTo>
                    <a:lnTo>
                      <a:pt x="588" y="1134"/>
                    </a:lnTo>
                    <a:lnTo>
                      <a:pt x="582" y="1140"/>
                    </a:lnTo>
                    <a:lnTo>
                      <a:pt x="570" y="1140"/>
                    </a:lnTo>
                    <a:lnTo>
                      <a:pt x="564" y="1146"/>
                    </a:lnTo>
                    <a:lnTo>
                      <a:pt x="570" y="1146"/>
                    </a:lnTo>
                    <a:lnTo>
                      <a:pt x="564" y="1152"/>
                    </a:lnTo>
                    <a:lnTo>
                      <a:pt x="558" y="1158"/>
                    </a:lnTo>
                    <a:lnTo>
                      <a:pt x="552" y="1164"/>
                    </a:lnTo>
                    <a:lnTo>
                      <a:pt x="552" y="1170"/>
                    </a:lnTo>
                    <a:lnTo>
                      <a:pt x="546" y="1176"/>
                    </a:lnTo>
                    <a:lnTo>
                      <a:pt x="546" y="1182"/>
                    </a:lnTo>
                    <a:lnTo>
                      <a:pt x="546" y="1188"/>
                    </a:lnTo>
                    <a:lnTo>
                      <a:pt x="540" y="1188"/>
                    </a:lnTo>
                    <a:lnTo>
                      <a:pt x="540" y="1194"/>
                    </a:lnTo>
                    <a:lnTo>
                      <a:pt x="528" y="1206"/>
                    </a:lnTo>
                    <a:lnTo>
                      <a:pt x="528" y="1212"/>
                    </a:lnTo>
                    <a:lnTo>
                      <a:pt x="534" y="1212"/>
                    </a:lnTo>
                    <a:lnTo>
                      <a:pt x="540" y="1218"/>
                    </a:lnTo>
                    <a:lnTo>
                      <a:pt x="534" y="1218"/>
                    </a:lnTo>
                    <a:lnTo>
                      <a:pt x="528" y="1218"/>
                    </a:lnTo>
                    <a:lnTo>
                      <a:pt x="528" y="1224"/>
                    </a:lnTo>
                    <a:lnTo>
                      <a:pt x="522" y="1230"/>
                    </a:lnTo>
                    <a:lnTo>
                      <a:pt x="516" y="1236"/>
                    </a:lnTo>
                    <a:lnTo>
                      <a:pt x="522" y="1236"/>
                    </a:lnTo>
                    <a:lnTo>
                      <a:pt x="516" y="1242"/>
                    </a:lnTo>
                    <a:lnTo>
                      <a:pt x="510" y="1242"/>
                    </a:lnTo>
                    <a:lnTo>
                      <a:pt x="504" y="1248"/>
                    </a:lnTo>
                    <a:lnTo>
                      <a:pt x="510" y="1260"/>
                    </a:lnTo>
                    <a:lnTo>
                      <a:pt x="504" y="1266"/>
                    </a:lnTo>
                    <a:lnTo>
                      <a:pt x="492" y="1266"/>
                    </a:lnTo>
                    <a:lnTo>
                      <a:pt x="486" y="1272"/>
                    </a:lnTo>
                    <a:lnTo>
                      <a:pt x="486" y="1278"/>
                    </a:lnTo>
                    <a:lnTo>
                      <a:pt x="480" y="1278"/>
                    </a:lnTo>
                    <a:lnTo>
                      <a:pt x="480" y="1284"/>
                    </a:lnTo>
                    <a:lnTo>
                      <a:pt x="480" y="1290"/>
                    </a:lnTo>
                    <a:lnTo>
                      <a:pt x="480" y="1296"/>
                    </a:lnTo>
                    <a:lnTo>
                      <a:pt x="492" y="1302"/>
                    </a:lnTo>
                    <a:lnTo>
                      <a:pt x="492" y="1308"/>
                    </a:lnTo>
                    <a:lnTo>
                      <a:pt x="492" y="1320"/>
                    </a:lnTo>
                    <a:lnTo>
                      <a:pt x="492" y="1332"/>
                    </a:lnTo>
                    <a:lnTo>
                      <a:pt x="498" y="1344"/>
                    </a:lnTo>
                    <a:lnTo>
                      <a:pt x="498" y="1350"/>
                    </a:lnTo>
                    <a:lnTo>
                      <a:pt x="498" y="1356"/>
                    </a:lnTo>
                    <a:lnTo>
                      <a:pt x="504" y="1362"/>
                    </a:lnTo>
                    <a:lnTo>
                      <a:pt x="498" y="1362"/>
                    </a:lnTo>
                    <a:lnTo>
                      <a:pt x="498" y="1368"/>
                    </a:lnTo>
                    <a:lnTo>
                      <a:pt x="492" y="1368"/>
                    </a:lnTo>
                    <a:lnTo>
                      <a:pt x="492" y="1374"/>
                    </a:lnTo>
                    <a:lnTo>
                      <a:pt x="492" y="1380"/>
                    </a:lnTo>
                    <a:lnTo>
                      <a:pt x="498" y="1380"/>
                    </a:lnTo>
                    <a:lnTo>
                      <a:pt x="504" y="1380"/>
                    </a:lnTo>
                    <a:lnTo>
                      <a:pt x="498" y="1386"/>
                    </a:lnTo>
                    <a:lnTo>
                      <a:pt x="498" y="1392"/>
                    </a:lnTo>
                    <a:lnTo>
                      <a:pt x="498" y="1398"/>
                    </a:lnTo>
                    <a:lnTo>
                      <a:pt x="498" y="1404"/>
                    </a:lnTo>
                    <a:lnTo>
                      <a:pt x="498" y="1410"/>
                    </a:lnTo>
                    <a:lnTo>
                      <a:pt x="498" y="1416"/>
                    </a:lnTo>
                    <a:lnTo>
                      <a:pt x="492" y="1416"/>
                    </a:lnTo>
                    <a:lnTo>
                      <a:pt x="498" y="1416"/>
                    </a:lnTo>
                    <a:lnTo>
                      <a:pt x="504" y="1416"/>
                    </a:lnTo>
                    <a:lnTo>
                      <a:pt x="504" y="1422"/>
                    </a:lnTo>
                    <a:lnTo>
                      <a:pt x="510" y="1428"/>
                    </a:lnTo>
                    <a:lnTo>
                      <a:pt x="510" y="1434"/>
                    </a:lnTo>
                    <a:lnTo>
                      <a:pt x="510" y="1440"/>
                    </a:lnTo>
                    <a:lnTo>
                      <a:pt x="516" y="1446"/>
                    </a:lnTo>
                    <a:lnTo>
                      <a:pt x="516" y="1452"/>
                    </a:lnTo>
                    <a:lnTo>
                      <a:pt x="516" y="1458"/>
                    </a:lnTo>
                    <a:lnTo>
                      <a:pt x="516" y="1464"/>
                    </a:lnTo>
                    <a:lnTo>
                      <a:pt x="516" y="1482"/>
                    </a:lnTo>
                    <a:lnTo>
                      <a:pt x="516" y="1488"/>
                    </a:lnTo>
                    <a:lnTo>
                      <a:pt x="522" y="1488"/>
                    </a:lnTo>
                    <a:lnTo>
                      <a:pt x="522" y="1494"/>
                    </a:lnTo>
                    <a:lnTo>
                      <a:pt x="522" y="1500"/>
                    </a:lnTo>
                    <a:lnTo>
                      <a:pt x="516" y="1506"/>
                    </a:lnTo>
                    <a:lnTo>
                      <a:pt x="510" y="1500"/>
                    </a:lnTo>
                    <a:lnTo>
                      <a:pt x="504" y="1500"/>
                    </a:lnTo>
                    <a:lnTo>
                      <a:pt x="504" y="1494"/>
                    </a:lnTo>
                    <a:lnTo>
                      <a:pt x="504" y="1488"/>
                    </a:lnTo>
                    <a:lnTo>
                      <a:pt x="504" y="1482"/>
                    </a:lnTo>
                    <a:lnTo>
                      <a:pt x="504" y="1488"/>
                    </a:lnTo>
                    <a:lnTo>
                      <a:pt x="504" y="1494"/>
                    </a:lnTo>
                    <a:lnTo>
                      <a:pt x="504" y="1500"/>
                    </a:lnTo>
                    <a:lnTo>
                      <a:pt x="498" y="1500"/>
                    </a:lnTo>
                    <a:lnTo>
                      <a:pt x="492" y="1500"/>
                    </a:lnTo>
                    <a:lnTo>
                      <a:pt x="492" y="1494"/>
                    </a:lnTo>
                    <a:lnTo>
                      <a:pt x="492" y="1488"/>
                    </a:lnTo>
                    <a:lnTo>
                      <a:pt x="492" y="1494"/>
                    </a:lnTo>
                    <a:lnTo>
                      <a:pt x="492" y="1500"/>
                    </a:lnTo>
                    <a:lnTo>
                      <a:pt x="498" y="1500"/>
                    </a:lnTo>
                    <a:lnTo>
                      <a:pt x="498" y="1506"/>
                    </a:lnTo>
                    <a:lnTo>
                      <a:pt x="504" y="1500"/>
                    </a:lnTo>
                    <a:lnTo>
                      <a:pt x="510" y="1500"/>
                    </a:lnTo>
                    <a:lnTo>
                      <a:pt x="510" y="1506"/>
                    </a:lnTo>
                    <a:lnTo>
                      <a:pt x="516" y="1506"/>
                    </a:lnTo>
                    <a:lnTo>
                      <a:pt x="510" y="1506"/>
                    </a:lnTo>
                    <a:lnTo>
                      <a:pt x="510" y="1512"/>
                    </a:lnTo>
                    <a:lnTo>
                      <a:pt x="516" y="1506"/>
                    </a:lnTo>
                    <a:lnTo>
                      <a:pt x="522" y="1506"/>
                    </a:lnTo>
                    <a:lnTo>
                      <a:pt x="528" y="1506"/>
                    </a:lnTo>
                    <a:lnTo>
                      <a:pt x="528" y="1500"/>
                    </a:lnTo>
                    <a:lnTo>
                      <a:pt x="534" y="1500"/>
                    </a:lnTo>
                    <a:lnTo>
                      <a:pt x="534" y="1506"/>
                    </a:lnTo>
                    <a:lnTo>
                      <a:pt x="540" y="1512"/>
                    </a:lnTo>
                    <a:lnTo>
                      <a:pt x="540" y="1518"/>
                    </a:lnTo>
                    <a:lnTo>
                      <a:pt x="546" y="1518"/>
                    </a:lnTo>
                    <a:lnTo>
                      <a:pt x="540" y="1518"/>
                    </a:lnTo>
                    <a:lnTo>
                      <a:pt x="540" y="1524"/>
                    </a:lnTo>
                    <a:lnTo>
                      <a:pt x="534" y="1524"/>
                    </a:lnTo>
                    <a:lnTo>
                      <a:pt x="540" y="1524"/>
                    </a:lnTo>
                    <a:lnTo>
                      <a:pt x="546" y="1524"/>
                    </a:lnTo>
                    <a:lnTo>
                      <a:pt x="546" y="1530"/>
                    </a:lnTo>
                    <a:lnTo>
                      <a:pt x="540" y="1530"/>
                    </a:lnTo>
                    <a:lnTo>
                      <a:pt x="540" y="1536"/>
                    </a:lnTo>
                    <a:lnTo>
                      <a:pt x="534" y="1542"/>
                    </a:lnTo>
                    <a:lnTo>
                      <a:pt x="528" y="1542"/>
                    </a:lnTo>
                    <a:lnTo>
                      <a:pt x="522" y="1542"/>
                    </a:lnTo>
                    <a:lnTo>
                      <a:pt x="516" y="1542"/>
                    </a:lnTo>
                    <a:lnTo>
                      <a:pt x="510" y="1542"/>
                    </a:lnTo>
                    <a:lnTo>
                      <a:pt x="504" y="1542"/>
                    </a:lnTo>
                    <a:lnTo>
                      <a:pt x="492" y="1542"/>
                    </a:lnTo>
                    <a:lnTo>
                      <a:pt x="486" y="1536"/>
                    </a:lnTo>
                    <a:lnTo>
                      <a:pt x="480" y="1536"/>
                    </a:lnTo>
                    <a:lnTo>
                      <a:pt x="468" y="1536"/>
                    </a:lnTo>
                    <a:lnTo>
                      <a:pt x="468" y="1542"/>
                    </a:lnTo>
                    <a:lnTo>
                      <a:pt x="462" y="1542"/>
                    </a:lnTo>
                    <a:lnTo>
                      <a:pt x="456" y="1542"/>
                    </a:lnTo>
                    <a:lnTo>
                      <a:pt x="450" y="1542"/>
                    </a:lnTo>
                    <a:lnTo>
                      <a:pt x="444" y="1542"/>
                    </a:lnTo>
                    <a:lnTo>
                      <a:pt x="444" y="1536"/>
                    </a:lnTo>
                    <a:lnTo>
                      <a:pt x="450" y="1536"/>
                    </a:lnTo>
                    <a:lnTo>
                      <a:pt x="456" y="1536"/>
                    </a:lnTo>
                    <a:lnTo>
                      <a:pt x="450" y="1536"/>
                    </a:lnTo>
                    <a:lnTo>
                      <a:pt x="444" y="1536"/>
                    </a:lnTo>
                    <a:lnTo>
                      <a:pt x="444" y="1530"/>
                    </a:lnTo>
                    <a:lnTo>
                      <a:pt x="450" y="1530"/>
                    </a:lnTo>
                    <a:lnTo>
                      <a:pt x="456" y="1524"/>
                    </a:lnTo>
                    <a:lnTo>
                      <a:pt x="456" y="1518"/>
                    </a:lnTo>
                    <a:lnTo>
                      <a:pt x="462" y="1518"/>
                    </a:lnTo>
                    <a:lnTo>
                      <a:pt x="462" y="1524"/>
                    </a:lnTo>
                    <a:lnTo>
                      <a:pt x="468" y="1524"/>
                    </a:lnTo>
                    <a:lnTo>
                      <a:pt x="474" y="1524"/>
                    </a:lnTo>
                    <a:lnTo>
                      <a:pt x="474" y="1518"/>
                    </a:lnTo>
                    <a:lnTo>
                      <a:pt x="480" y="1518"/>
                    </a:lnTo>
                    <a:lnTo>
                      <a:pt x="474" y="1518"/>
                    </a:lnTo>
                    <a:lnTo>
                      <a:pt x="474" y="1524"/>
                    </a:lnTo>
                    <a:lnTo>
                      <a:pt x="468" y="1524"/>
                    </a:lnTo>
                    <a:lnTo>
                      <a:pt x="462" y="1518"/>
                    </a:lnTo>
                    <a:lnTo>
                      <a:pt x="456" y="1518"/>
                    </a:lnTo>
                    <a:lnTo>
                      <a:pt x="456" y="1512"/>
                    </a:lnTo>
                    <a:lnTo>
                      <a:pt x="462" y="1512"/>
                    </a:lnTo>
                    <a:lnTo>
                      <a:pt x="462" y="1506"/>
                    </a:lnTo>
                    <a:lnTo>
                      <a:pt x="456" y="1506"/>
                    </a:lnTo>
                    <a:lnTo>
                      <a:pt x="456" y="1512"/>
                    </a:lnTo>
                    <a:lnTo>
                      <a:pt x="456" y="1518"/>
                    </a:lnTo>
                    <a:lnTo>
                      <a:pt x="456" y="1512"/>
                    </a:lnTo>
                    <a:lnTo>
                      <a:pt x="450" y="1518"/>
                    </a:lnTo>
                    <a:lnTo>
                      <a:pt x="444" y="1518"/>
                    </a:lnTo>
                    <a:lnTo>
                      <a:pt x="444" y="1524"/>
                    </a:lnTo>
                    <a:lnTo>
                      <a:pt x="438" y="1524"/>
                    </a:lnTo>
                    <a:lnTo>
                      <a:pt x="438" y="1530"/>
                    </a:lnTo>
                    <a:lnTo>
                      <a:pt x="432" y="1530"/>
                    </a:lnTo>
                    <a:lnTo>
                      <a:pt x="432" y="1536"/>
                    </a:lnTo>
                    <a:lnTo>
                      <a:pt x="426" y="1530"/>
                    </a:lnTo>
                    <a:lnTo>
                      <a:pt x="420" y="1530"/>
                    </a:lnTo>
                    <a:lnTo>
                      <a:pt x="414" y="1530"/>
                    </a:lnTo>
                    <a:lnTo>
                      <a:pt x="414" y="1524"/>
                    </a:lnTo>
                    <a:lnTo>
                      <a:pt x="408" y="1518"/>
                    </a:lnTo>
                    <a:lnTo>
                      <a:pt x="414" y="1512"/>
                    </a:lnTo>
                    <a:lnTo>
                      <a:pt x="408" y="1512"/>
                    </a:lnTo>
                    <a:lnTo>
                      <a:pt x="408" y="1506"/>
                    </a:lnTo>
                    <a:lnTo>
                      <a:pt x="408" y="1500"/>
                    </a:lnTo>
                    <a:lnTo>
                      <a:pt x="408" y="1494"/>
                    </a:lnTo>
                    <a:lnTo>
                      <a:pt x="408" y="1488"/>
                    </a:lnTo>
                    <a:lnTo>
                      <a:pt x="408" y="1494"/>
                    </a:lnTo>
                    <a:lnTo>
                      <a:pt x="414" y="1494"/>
                    </a:lnTo>
                    <a:lnTo>
                      <a:pt x="420" y="1494"/>
                    </a:lnTo>
                    <a:lnTo>
                      <a:pt x="420" y="1488"/>
                    </a:lnTo>
                    <a:lnTo>
                      <a:pt x="426" y="1494"/>
                    </a:lnTo>
                    <a:lnTo>
                      <a:pt x="426" y="1488"/>
                    </a:lnTo>
                    <a:lnTo>
                      <a:pt x="426" y="1494"/>
                    </a:lnTo>
                    <a:lnTo>
                      <a:pt x="426" y="1488"/>
                    </a:lnTo>
                    <a:lnTo>
                      <a:pt x="426" y="1482"/>
                    </a:lnTo>
                    <a:lnTo>
                      <a:pt x="426" y="1476"/>
                    </a:lnTo>
                    <a:lnTo>
                      <a:pt x="432" y="1476"/>
                    </a:lnTo>
                    <a:lnTo>
                      <a:pt x="432" y="1470"/>
                    </a:lnTo>
                    <a:lnTo>
                      <a:pt x="438" y="1470"/>
                    </a:lnTo>
                    <a:lnTo>
                      <a:pt x="444" y="1464"/>
                    </a:lnTo>
                    <a:lnTo>
                      <a:pt x="450" y="1458"/>
                    </a:lnTo>
                    <a:lnTo>
                      <a:pt x="456" y="1458"/>
                    </a:lnTo>
                    <a:lnTo>
                      <a:pt x="462" y="1452"/>
                    </a:lnTo>
                    <a:lnTo>
                      <a:pt x="468" y="1452"/>
                    </a:lnTo>
                    <a:lnTo>
                      <a:pt x="468" y="1446"/>
                    </a:lnTo>
                    <a:lnTo>
                      <a:pt x="462" y="1440"/>
                    </a:lnTo>
                    <a:lnTo>
                      <a:pt x="456" y="1434"/>
                    </a:lnTo>
                    <a:lnTo>
                      <a:pt x="456" y="1428"/>
                    </a:lnTo>
                    <a:lnTo>
                      <a:pt x="456" y="1422"/>
                    </a:lnTo>
                    <a:lnTo>
                      <a:pt x="456" y="1416"/>
                    </a:lnTo>
                    <a:lnTo>
                      <a:pt x="450" y="1410"/>
                    </a:lnTo>
                    <a:lnTo>
                      <a:pt x="444" y="1410"/>
                    </a:lnTo>
                    <a:lnTo>
                      <a:pt x="450" y="1410"/>
                    </a:lnTo>
                    <a:lnTo>
                      <a:pt x="450" y="1404"/>
                    </a:lnTo>
                    <a:lnTo>
                      <a:pt x="456" y="1404"/>
                    </a:lnTo>
                    <a:lnTo>
                      <a:pt x="462" y="1404"/>
                    </a:lnTo>
                    <a:lnTo>
                      <a:pt x="468" y="1398"/>
                    </a:lnTo>
                    <a:lnTo>
                      <a:pt x="462" y="1398"/>
                    </a:lnTo>
                    <a:lnTo>
                      <a:pt x="462" y="1392"/>
                    </a:lnTo>
                    <a:lnTo>
                      <a:pt x="456" y="1392"/>
                    </a:lnTo>
                    <a:lnTo>
                      <a:pt x="456" y="1386"/>
                    </a:lnTo>
                    <a:lnTo>
                      <a:pt x="462" y="1386"/>
                    </a:lnTo>
                    <a:lnTo>
                      <a:pt x="468" y="1386"/>
                    </a:lnTo>
                    <a:lnTo>
                      <a:pt x="474" y="1386"/>
                    </a:lnTo>
                    <a:lnTo>
                      <a:pt x="468" y="1386"/>
                    </a:lnTo>
                    <a:lnTo>
                      <a:pt x="462" y="1386"/>
                    </a:lnTo>
                    <a:lnTo>
                      <a:pt x="456" y="1380"/>
                    </a:lnTo>
                    <a:lnTo>
                      <a:pt x="456" y="1374"/>
                    </a:lnTo>
                    <a:lnTo>
                      <a:pt x="462" y="1374"/>
                    </a:lnTo>
                    <a:lnTo>
                      <a:pt x="462" y="1368"/>
                    </a:lnTo>
                    <a:lnTo>
                      <a:pt x="456" y="1374"/>
                    </a:lnTo>
                    <a:lnTo>
                      <a:pt x="456" y="1368"/>
                    </a:lnTo>
                    <a:lnTo>
                      <a:pt x="456" y="1362"/>
                    </a:lnTo>
                    <a:lnTo>
                      <a:pt x="450" y="1362"/>
                    </a:lnTo>
                    <a:lnTo>
                      <a:pt x="450" y="1356"/>
                    </a:lnTo>
                    <a:lnTo>
                      <a:pt x="450" y="1350"/>
                    </a:lnTo>
                    <a:lnTo>
                      <a:pt x="450" y="1344"/>
                    </a:lnTo>
                    <a:lnTo>
                      <a:pt x="456" y="1344"/>
                    </a:lnTo>
                    <a:lnTo>
                      <a:pt x="456" y="1338"/>
                    </a:lnTo>
                    <a:lnTo>
                      <a:pt x="462" y="1338"/>
                    </a:lnTo>
                    <a:lnTo>
                      <a:pt x="462" y="1332"/>
                    </a:lnTo>
                    <a:lnTo>
                      <a:pt x="456" y="1332"/>
                    </a:lnTo>
                    <a:lnTo>
                      <a:pt x="456" y="1326"/>
                    </a:lnTo>
                    <a:lnTo>
                      <a:pt x="450" y="1326"/>
                    </a:lnTo>
                    <a:lnTo>
                      <a:pt x="444" y="1326"/>
                    </a:lnTo>
                    <a:lnTo>
                      <a:pt x="444" y="1332"/>
                    </a:lnTo>
                    <a:lnTo>
                      <a:pt x="438" y="1332"/>
                    </a:lnTo>
                    <a:lnTo>
                      <a:pt x="438" y="1338"/>
                    </a:lnTo>
                    <a:lnTo>
                      <a:pt x="432" y="1338"/>
                    </a:lnTo>
                    <a:lnTo>
                      <a:pt x="432" y="1344"/>
                    </a:lnTo>
                    <a:lnTo>
                      <a:pt x="432" y="1350"/>
                    </a:lnTo>
                    <a:lnTo>
                      <a:pt x="426" y="1356"/>
                    </a:lnTo>
                    <a:lnTo>
                      <a:pt x="426" y="1368"/>
                    </a:lnTo>
                    <a:lnTo>
                      <a:pt x="426" y="1374"/>
                    </a:lnTo>
                    <a:lnTo>
                      <a:pt x="426" y="1380"/>
                    </a:lnTo>
                    <a:lnTo>
                      <a:pt x="432" y="1386"/>
                    </a:lnTo>
                    <a:lnTo>
                      <a:pt x="432" y="1392"/>
                    </a:lnTo>
                    <a:lnTo>
                      <a:pt x="432" y="1398"/>
                    </a:lnTo>
                    <a:lnTo>
                      <a:pt x="426" y="1398"/>
                    </a:lnTo>
                    <a:lnTo>
                      <a:pt x="420" y="1398"/>
                    </a:lnTo>
                    <a:lnTo>
                      <a:pt x="414" y="1398"/>
                    </a:lnTo>
                    <a:lnTo>
                      <a:pt x="420" y="1398"/>
                    </a:lnTo>
                    <a:lnTo>
                      <a:pt x="414" y="1404"/>
                    </a:lnTo>
                    <a:lnTo>
                      <a:pt x="420" y="1404"/>
                    </a:lnTo>
                    <a:lnTo>
                      <a:pt x="414" y="1404"/>
                    </a:lnTo>
                    <a:lnTo>
                      <a:pt x="408" y="1404"/>
                    </a:lnTo>
                    <a:lnTo>
                      <a:pt x="402" y="1410"/>
                    </a:lnTo>
                    <a:lnTo>
                      <a:pt x="402" y="1404"/>
                    </a:lnTo>
                    <a:lnTo>
                      <a:pt x="396" y="1404"/>
                    </a:lnTo>
                    <a:lnTo>
                      <a:pt x="390" y="1404"/>
                    </a:lnTo>
                    <a:lnTo>
                      <a:pt x="384" y="1404"/>
                    </a:lnTo>
                    <a:lnTo>
                      <a:pt x="384" y="1398"/>
                    </a:lnTo>
                    <a:lnTo>
                      <a:pt x="384" y="1392"/>
                    </a:lnTo>
                    <a:lnTo>
                      <a:pt x="390" y="1392"/>
                    </a:lnTo>
                    <a:lnTo>
                      <a:pt x="390" y="1386"/>
                    </a:lnTo>
                    <a:lnTo>
                      <a:pt x="390" y="1380"/>
                    </a:lnTo>
                    <a:lnTo>
                      <a:pt x="396" y="1380"/>
                    </a:lnTo>
                    <a:lnTo>
                      <a:pt x="402" y="1380"/>
                    </a:lnTo>
                    <a:lnTo>
                      <a:pt x="408" y="1380"/>
                    </a:lnTo>
                    <a:lnTo>
                      <a:pt x="408" y="1374"/>
                    </a:lnTo>
                    <a:lnTo>
                      <a:pt x="414" y="1374"/>
                    </a:lnTo>
                    <a:lnTo>
                      <a:pt x="414" y="1368"/>
                    </a:lnTo>
                    <a:lnTo>
                      <a:pt x="414" y="1362"/>
                    </a:lnTo>
                    <a:lnTo>
                      <a:pt x="414" y="1368"/>
                    </a:lnTo>
                    <a:lnTo>
                      <a:pt x="414" y="1374"/>
                    </a:lnTo>
                    <a:lnTo>
                      <a:pt x="408" y="1374"/>
                    </a:lnTo>
                    <a:lnTo>
                      <a:pt x="402" y="1380"/>
                    </a:lnTo>
                    <a:lnTo>
                      <a:pt x="396" y="1380"/>
                    </a:lnTo>
                    <a:lnTo>
                      <a:pt x="396" y="1374"/>
                    </a:lnTo>
                    <a:lnTo>
                      <a:pt x="390" y="1374"/>
                    </a:lnTo>
                    <a:lnTo>
                      <a:pt x="390" y="1368"/>
                    </a:lnTo>
                    <a:lnTo>
                      <a:pt x="384" y="1368"/>
                    </a:lnTo>
                    <a:lnTo>
                      <a:pt x="384" y="1374"/>
                    </a:lnTo>
                    <a:lnTo>
                      <a:pt x="378" y="1374"/>
                    </a:lnTo>
                    <a:lnTo>
                      <a:pt x="378" y="1380"/>
                    </a:lnTo>
                    <a:lnTo>
                      <a:pt x="372" y="1380"/>
                    </a:lnTo>
                    <a:lnTo>
                      <a:pt x="366" y="1386"/>
                    </a:lnTo>
                    <a:lnTo>
                      <a:pt x="360" y="1386"/>
                    </a:lnTo>
                    <a:lnTo>
                      <a:pt x="354" y="1386"/>
                    </a:lnTo>
                    <a:lnTo>
                      <a:pt x="354" y="1380"/>
                    </a:lnTo>
                    <a:lnTo>
                      <a:pt x="348" y="1380"/>
                    </a:lnTo>
                    <a:lnTo>
                      <a:pt x="342" y="1380"/>
                    </a:lnTo>
                    <a:lnTo>
                      <a:pt x="342" y="1374"/>
                    </a:lnTo>
                    <a:lnTo>
                      <a:pt x="336" y="1368"/>
                    </a:lnTo>
                    <a:lnTo>
                      <a:pt x="342" y="1368"/>
                    </a:lnTo>
                    <a:lnTo>
                      <a:pt x="342" y="1362"/>
                    </a:lnTo>
                    <a:lnTo>
                      <a:pt x="348" y="1362"/>
                    </a:lnTo>
                    <a:lnTo>
                      <a:pt x="354" y="1362"/>
                    </a:lnTo>
                    <a:lnTo>
                      <a:pt x="354" y="1356"/>
                    </a:lnTo>
                    <a:lnTo>
                      <a:pt x="348" y="1356"/>
                    </a:lnTo>
                    <a:lnTo>
                      <a:pt x="348" y="1350"/>
                    </a:lnTo>
                    <a:lnTo>
                      <a:pt x="348" y="1344"/>
                    </a:lnTo>
                    <a:lnTo>
                      <a:pt x="354" y="1338"/>
                    </a:lnTo>
                    <a:lnTo>
                      <a:pt x="354" y="1332"/>
                    </a:lnTo>
                    <a:lnTo>
                      <a:pt x="354" y="1326"/>
                    </a:lnTo>
                    <a:lnTo>
                      <a:pt x="354" y="1320"/>
                    </a:lnTo>
                    <a:lnTo>
                      <a:pt x="354" y="1314"/>
                    </a:lnTo>
                    <a:lnTo>
                      <a:pt x="354" y="1308"/>
                    </a:lnTo>
                    <a:lnTo>
                      <a:pt x="348" y="1308"/>
                    </a:lnTo>
                    <a:lnTo>
                      <a:pt x="348" y="1302"/>
                    </a:lnTo>
                    <a:lnTo>
                      <a:pt x="342" y="1296"/>
                    </a:lnTo>
                    <a:lnTo>
                      <a:pt x="336" y="1296"/>
                    </a:lnTo>
                    <a:lnTo>
                      <a:pt x="336" y="1290"/>
                    </a:lnTo>
                    <a:lnTo>
                      <a:pt x="330" y="1290"/>
                    </a:lnTo>
                    <a:lnTo>
                      <a:pt x="324" y="1290"/>
                    </a:lnTo>
                    <a:lnTo>
                      <a:pt x="324" y="1284"/>
                    </a:lnTo>
                    <a:lnTo>
                      <a:pt x="318" y="1284"/>
                    </a:lnTo>
                    <a:lnTo>
                      <a:pt x="318" y="1278"/>
                    </a:lnTo>
                    <a:lnTo>
                      <a:pt x="312" y="1278"/>
                    </a:lnTo>
                    <a:lnTo>
                      <a:pt x="312" y="1272"/>
                    </a:lnTo>
                    <a:lnTo>
                      <a:pt x="312" y="1278"/>
                    </a:lnTo>
                    <a:lnTo>
                      <a:pt x="318" y="1284"/>
                    </a:lnTo>
                    <a:lnTo>
                      <a:pt x="324" y="1290"/>
                    </a:lnTo>
                    <a:lnTo>
                      <a:pt x="330" y="1290"/>
                    </a:lnTo>
                    <a:lnTo>
                      <a:pt x="330" y="1296"/>
                    </a:lnTo>
                    <a:lnTo>
                      <a:pt x="336" y="1296"/>
                    </a:lnTo>
                    <a:lnTo>
                      <a:pt x="336" y="1302"/>
                    </a:lnTo>
                    <a:lnTo>
                      <a:pt x="342" y="1302"/>
                    </a:lnTo>
                    <a:lnTo>
                      <a:pt x="348" y="1302"/>
                    </a:lnTo>
                    <a:lnTo>
                      <a:pt x="348" y="1308"/>
                    </a:lnTo>
                    <a:lnTo>
                      <a:pt x="348" y="1314"/>
                    </a:lnTo>
                    <a:lnTo>
                      <a:pt x="354" y="1314"/>
                    </a:lnTo>
                    <a:lnTo>
                      <a:pt x="354" y="1320"/>
                    </a:lnTo>
                    <a:lnTo>
                      <a:pt x="354" y="1326"/>
                    </a:lnTo>
                    <a:lnTo>
                      <a:pt x="348" y="1326"/>
                    </a:lnTo>
                    <a:lnTo>
                      <a:pt x="348" y="1332"/>
                    </a:lnTo>
                    <a:lnTo>
                      <a:pt x="348" y="1338"/>
                    </a:lnTo>
                    <a:lnTo>
                      <a:pt x="348" y="1344"/>
                    </a:lnTo>
                    <a:lnTo>
                      <a:pt x="342" y="1344"/>
                    </a:lnTo>
                    <a:lnTo>
                      <a:pt x="348" y="1344"/>
                    </a:lnTo>
                    <a:lnTo>
                      <a:pt x="342" y="1344"/>
                    </a:lnTo>
                    <a:lnTo>
                      <a:pt x="342" y="1350"/>
                    </a:lnTo>
                    <a:lnTo>
                      <a:pt x="336" y="1350"/>
                    </a:lnTo>
                    <a:lnTo>
                      <a:pt x="330" y="1350"/>
                    </a:lnTo>
                    <a:lnTo>
                      <a:pt x="330" y="1356"/>
                    </a:lnTo>
                    <a:lnTo>
                      <a:pt x="330" y="1350"/>
                    </a:lnTo>
                    <a:lnTo>
                      <a:pt x="324" y="1350"/>
                    </a:lnTo>
                    <a:lnTo>
                      <a:pt x="318" y="1344"/>
                    </a:lnTo>
                    <a:lnTo>
                      <a:pt x="318" y="1350"/>
                    </a:lnTo>
                    <a:lnTo>
                      <a:pt x="312" y="1344"/>
                    </a:lnTo>
                    <a:lnTo>
                      <a:pt x="312" y="1338"/>
                    </a:lnTo>
                    <a:lnTo>
                      <a:pt x="306" y="1338"/>
                    </a:lnTo>
                    <a:lnTo>
                      <a:pt x="300" y="1332"/>
                    </a:lnTo>
                    <a:lnTo>
                      <a:pt x="306" y="1332"/>
                    </a:lnTo>
                    <a:lnTo>
                      <a:pt x="300" y="1332"/>
                    </a:lnTo>
                    <a:lnTo>
                      <a:pt x="306" y="1332"/>
                    </a:lnTo>
                    <a:lnTo>
                      <a:pt x="306" y="1326"/>
                    </a:lnTo>
                    <a:lnTo>
                      <a:pt x="306" y="1320"/>
                    </a:lnTo>
                    <a:lnTo>
                      <a:pt x="306" y="1326"/>
                    </a:lnTo>
                    <a:lnTo>
                      <a:pt x="312" y="1326"/>
                    </a:lnTo>
                    <a:lnTo>
                      <a:pt x="312" y="1320"/>
                    </a:lnTo>
                    <a:lnTo>
                      <a:pt x="306" y="1320"/>
                    </a:lnTo>
                    <a:lnTo>
                      <a:pt x="300" y="1320"/>
                    </a:lnTo>
                    <a:lnTo>
                      <a:pt x="294" y="1320"/>
                    </a:lnTo>
                    <a:lnTo>
                      <a:pt x="294" y="1314"/>
                    </a:lnTo>
                    <a:lnTo>
                      <a:pt x="288" y="1314"/>
                    </a:lnTo>
                    <a:lnTo>
                      <a:pt x="288" y="1308"/>
                    </a:lnTo>
                    <a:lnTo>
                      <a:pt x="288" y="1302"/>
                    </a:lnTo>
                    <a:lnTo>
                      <a:pt x="294" y="1302"/>
                    </a:lnTo>
                    <a:lnTo>
                      <a:pt x="294" y="1296"/>
                    </a:lnTo>
                    <a:lnTo>
                      <a:pt x="288" y="1296"/>
                    </a:lnTo>
                    <a:lnTo>
                      <a:pt x="288" y="1290"/>
                    </a:lnTo>
                    <a:lnTo>
                      <a:pt x="288" y="1296"/>
                    </a:lnTo>
                    <a:lnTo>
                      <a:pt x="294" y="1302"/>
                    </a:lnTo>
                    <a:lnTo>
                      <a:pt x="288" y="1302"/>
                    </a:lnTo>
                    <a:lnTo>
                      <a:pt x="282" y="1296"/>
                    </a:lnTo>
                    <a:lnTo>
                      <a:pt x="276" y="1296"/>
                    </a:lnTo>
                    <a:lnTo>
                      <a:pt x="276" y="1290"/>
                    </a:lnTo>
                    <a:lnTo>
                      <a:pt x="270" y="1290"/>
                    </a:lnTo>
                    <a:lnTo>
                      <a:pt x="264" y="1284"/>
                    </a:lnTo>
                    <a:lnTo>
                      <a:pt x="264" y="1278"/>
                    </a:lnTo>
                    <a:lnTo>
                      <a:pt x="264" y="1272"/>
                    </a:lnTo>
                    <a:lnTo>
                      <a:pt x="264" y="1266"/>
                    </a:lnTo>
                    <a:lnTo>
                      <a:pt x="258" y="1266"/>
                    </a:lnTo>
                    <a:lnTo>
                      <a:pt x="252" y="1266"/>
                    </a:lnTo>
                    <a:lnTo>
                      <a:pt x="246" y="1260"/>
                    </a:lnTo>
                    <a:lnTo>
                      <a:pt x="240" y="1254"/>
                    </a:lnTo>
                    <a:lnTo>
                      <a:pt x="240" y="1260"/>
                    </a:lnTo>
                    <a:lnTo>
                      <a:pt x="240" y="1266"/>
                    </a:lnTo>
                    <a:lnTo>
                      <a:pt x="240" y="1272"/>
                    </a:lnTo>
                    <a:lnTo>
                      <a:pt x="246" y="1272"/>
                    </a:lnTo>
                    <a:lnTo>
                      <a:pt x="246" y="1278"/>
                    </a:lnTo>
                    <a:lnTo>
                      <a:pt x="246" y="1284"/>
                    </a:lnTo>
                    <a:lnTo>
                      <a:pt x="252" y="1284"/>
                    </a:lnTo>
                    <a:lnTo>
                      <a:pt x="252" y="1290"/>
                    </a:lnTo>
                    <a:lnTo>
                      <a:pt x="258" y="1296"/>
                    </a:lnTo>
                    <a:lnTo>
                      <a:pt x="264" y="1302"/>
                    </a:lnTo>
                    <a:lnTo>
                      <a:pt x="264" y="1308"/>
                    </a:lnTo>
                    <a:lnTo>
                      <a:pt x="264" y="1314"/>
                    </a:lnTo>
                    <a:lnTo>
                      <a:pt x="258" y="1314"/>
                    </a:lnTo>
                    <a:lnTo>
                      <a:pt x="258" y="1308"/>
                    </a:lnTo>
                    <a:lnTo>
                      <a:pt x="252" y="1308"/>
                    </a:lnTo>
                    <a:lnTo>
                      <a:pt x="252" y="1302"/>
                    </a:lnTo>
                    <a:lnTo>
                      <a:pt x="246" y="1302"/>
                    </a:lnTo>
                    <a:lnTo>
                      <a:pt x="246" y="1296"/>
                    </a:lnTo>
                    <a:lnTo>
                      <a:pt x="240" y="1296"/>
                    </a:lnTo>
                    <a:lnTo>
                      <a:pt x="240" y="1290"/>
                    </a:lnTo>
                    <a:lnTo>
                      <a:pt x="234" y="1284"/>
                    </a:lnTo>
                    <a:lnTo>
                      <a:pt x="234" y="1278"/>
                    </a:lnTo>
                    <a:close/>
                    <a:moveTo>
                      <a:pt x="444" y="1332"/>
                    </a:moveTo>
                    <a:lnTo>
                      <a:pt x="450" y="1326"/>
                    </a:lnTo>
                    <a:lnTo>
                      <a:pt x="456" y="1326"/>
                    </a:lnTo>
                    <a:lnTo>
                      <a:pt x="456" y="1332"/>
                    </a:lnTo>
                    <a:lnTo>
                      <a:pt x="456" y="1338"/>
                    </a:lnTo>
                    <a:lnTo>
                      <a:pt x="450" y="1338"/>
                    </a:lnTo>
                    <a:lnTo>
                      <a:pt x="444" y="1338"/>
                    </a:lnTo>
                    <a:lnTo>
                      <a:pt x="444" y="1332"/>
                    </a:lnTo>
                    <a:close/>
                    <a:moveTo>
                      <a:pt x="444" y="1368"/>
                    </a:moveTo>
                    <a:lnTo>
                      <a:pt x="456" y="1368"/>
                    </a:lnTo>
                    <a:lnTo>
                      <a:pt x="456" y="1374"/>
                    </a:lnTo>
                    <a:lnTo>
                      <a:pt x="444" y="1374"/>
                    </a:lnTo>
                    <a:lnTo>
                      <a:pt x="444" y="1368"/>
                    </a:lnTo>
                    <a:close/>
                    <a:moveTo>
                      <a:pt x="444" y="1386"/>
                    </a:moveTo>
                    <a:lnTo>
                      <a:pt x="444" y="1380"/>
                    </a:lnTo>
                    <a:lnTo>
                      <a:pt x="444" y="1374"/>
                    </a:lnTo>
                    <a:lnTo>
                      <a:pt x="444" y="1380"/>
                    </a:lnTo>
                    <a:lnTo>
                      <a:pt x="450" y="1380"/>
                    </a:lnTo>
                    <a:lnTo>
                      <a:pt x="456" y="1380"/>
                    </a:lnTo>
                    <a:lnTo>
                      <a:pt x="456" y="1386"/>
                    </a:lnTo>
                    <a:lnTo>
                      <a:pt x="456" y="1392"/>
                    </a:lnTo>
                    <a:lnTo>
                      <a:pt x="462" y="1392"/>
                    </a:lnTo>
                    <a:lnTo>
                      <a:pt x="462" y="1398"/>
                    </a:lnTo>
                    <a:lnTo>
                      <a:pt x="462" y="1404"/>
                    </a:lnTo>
                    <a:lnTo>
                      <a:pt x="456" y="1404"/>
                    </a:lnTo>
                    <a:lnTo>
                      <a:pt x="450" y="1404"/>
                    </a:lnTo>
                    <a:lnTo>
                      <a:pt x="450" y="1398"/>
                    </a:lnTo>
                    <a:lnTo>
                      <a:pt x="444" y="1398"/>
                    </a:lnTo>
                    <a:lnTo>
                      <a:pt x="444" y="1392"/>
                    </a:lnTo>
                    <a:lnTo>
                      <a:pt x="444" y="1386"/>
                    </a:lnTo>
                    <a:close/>
                    <a:moveTo>
                      <a:pt x="438" y="1362"/>
                    </a:moveTo>
                    <a:lnTo>
                      <a:pt x="444" y="1356"/>
                    </a:lnTo>
                    <a:lnTo>
                      <a:pt x="450" y="1356"/>
                    </a:lnTo>
                    <a:lnTo>
                      <a:pt x="450" y="1362"/>
                    </a:lnTo>
                    <a:lnTo>
                      <a:pt x="450" y="1368"/>
                    </a:lnTo>
                    <a:lnTo>
                      <a:pt x="444" y="1368"/>
                    </a:lnTo>
                    <a:lnTo>
                      <a:pt x="444" y="1362"/>
                    </a:lnTo>
                    <a:lnTo>
                      <a:pt x="438" y="1362"/>
                    </a:lnTo>
                    <a:close/>
                    <a:moveTo>
                      <a:pt x="438" y="1350"/>
                    </a:moveTo>
                    <a:lnTo>
                      <a:pt x="438" y="1344"/>
                    </a:lnTo>
                    <a:lnTo>
                      <a:pt x="438" y="1338"/>
                    </a:lnTo>
                    <a:lnTo>
                      <a:pt x="444" y="1338"/>
                    </a:lnTo>
                    <a:lnTo>
                      <a:pt x="450" y="1338"/>
                    </a:lnTo>
                    <a:lnTo>
                      <a:pt x="456" y="1338"/>
                    </a:lnTo>
                    <a:lnTo>
                      <a:pt x="450" y="1344"/>
                    </a:lnTo>
                    <a:lnTo>
                      <a:pt x="444" y="1350"/>
                    </a:lnTo>
                    <a:lnTo>
                      <a:pt x="438" y="1350"/>
                    </a:lnTo>
                    <a:close/>
                    <a:moveTo>
                      <a:pt x="432" y="1380"/>
                    </a:moveTo>
                    <a:lnTo>
                      <a:pt x="432" y="1368"/>
                    </a:lnTo>
                    <a:lnTo>
                      <a:pt x="432" y="1362"/>
                    </a:lnTo>
                    <a:lnTo>
                      <a:pt x="432" y="1356"/>
                    </a:lnTo>
                    <a:lnTo>
                      <a:pt x="438" y="1356"/>
                    </a:lnTo>
                    <a:lnTo>
                      <a:pt x="438" y="1362"/>
                    </a:lnTo>
                    <a:lnTo>
                      <a:pt x="438" y="1368"/>
                    </a:lnTo>
                    <a:lnTo>
                      <a:pt x="438" y="1374"/>
                    </a:lnTo>
                    <a:lnTo>
                      <a:pt x="438" y="1380"/>
                    </a:lnTo>
                    <a:lnTo>
                      <a:pt x="438" y="1386"/>
                    </a:lnTo>
                    <a:lnTo>
                      <a:pt x="438" y="1380"/>
                    </a:lnTo>
                    <a:lnTo>
                      <a:pt x="432" y="1380"/>
                    </a:lnTo>
                    <a:close/>
                    <a:moveTo>
                      <a:pt x="246" y="1272"/>
                    </a:moveTo>
                    <a:lnTo>
                      <a:pt x="252" y="1272"/>
                    </a:lnTo>
                    <a:lnTo>
                      <a:pt x="252" y="1278"/>
                    </a:lnTo>
                    <a:lnTo>
                      <a:pt x="246" y="1278"/>
                    </a:lnTo>
                    <a:lnTo>
                      <a:pt x="246" y="1272"/>
                    </a:lnTo>
                    <a:close/>
                    <a:moveTo>
                      <a:pt x="426" y="1416"/>
                    </a:moveTo>
                    <a:lnTo>
                      <a:pt x="432" y="1410"/>
                    </a:lnTo>
                    <a:lnTo>
                      <a:pt x="438" y="1410"/>
                    </a:lnTo>
                    <a:lnTo>
                      <a:pt x="438" y="1416"/>
                    </a:lnTo>
                    <a:lnTo>
                      <a:pt x="438" y="1422"/>
                    </a:lnTo>
                    <a:lnTo>
                      <a:pt x="432" y="1422"/>
                    </a:lnTo>
                    <a:lnTo>
                      <a:pt x="426" y="1422"/>
                    </a:lnTo>
                    <a:lnTo>
                      <a:pt x="426" y="1416"/>
                    </a:lnTo>
                    <a:close/>
                    <a:moveTo>
                      <a:pt x="246" y="1266"/>
                    </a:moveTo>
                    <a:lnTo>
                      <a:pt x="252" y="1266"/>
                    </a:lnTo>
                    <a:lnTo>
                      <a:pt x="258" y="1272"/>
                    </a:lnTo>
                    <a:lnTo>
                      <a:pt x="258" y="1278"/>
                    </a:lnTo>
                    <a:lnTo>
                      <a:pt x="258" y="1284"/>
                    </a:lnTo>
                    <a:lnTo>
                      <a:pt x="252" y="1284"/>
                    </a:lnTo>
                    <a:lnTo>
                      <a:pt x="252" y="1278"/>
                    </a:lnTo>
                    <a:lnTo>
                      <a:pt x="252" y="1272"/>
                    </a:lnTo>
                    <a:lnTo>
                      <a:pt x="252" y="1266"/>
                    </a:lnTo>
                    <a:lnTo>
                      <a:pt x="246" y="1266"/>
                    </a:lnTo>
                    <a:close/>
                    <a:moveTo>
                      <a:pt x="408" y="1458"/>
                    </a:moveTo>
                    <a:lnTo>
                      <a:pt x="408" y="1452"/>
                    </a:lnTo>
                    <a:lnTo>
                      <a:pt x="414" y="1452"/>
                    </a:lnTo>
                    <a:lnTo>
                      <a:pt x="414" y="1446"/>
                    </a:lnTo>
                    <a:lnTo>
                      <a:pt x="414" y="1440"/>
                    </a:lnTo>
                    <a:lnTo>
                      <a:pt x="420" y="1440"/>
                    </a:lnTo>
                    <a:lnTo>
                      <a:pt x="420" y="1434"/>
                    </a:lnTo>
                    <a:lnTo>
                      <a:pt x="420" y="1428"/>
                    </a:lnTo>
                    <a:lnTo>
                      <a:pt x="420" y="1422"/>
                    </a:lnTo>
                    <a:lnTo>
                      <a:pt x="426" y="1422"/>
                    </a:lnTo>
                    <a:lnTo>
                      <a:pt x="432" y="1428"/>
                    </a:lnTo>
                    <a:lnTo>
                      <a:pt x="438" y="1428"/>
                    </a:lnTo>
                    <a:lnTo>
                      <a:pt x="438" y="1434"/>
                    </a:lnTo>
                    <a:lnTo>
                      <a:pt x="438" y="1428"/>
                    </a:lnTo>
                    <a:lnTo>
                      <a:pt x="438" y="1422"/>
                    </a:lnTo>
                    <a:lnTo>
                      <a:pt x="444" y="1416"/>
                    </a:lnTo>
                    <a:lnTo>
                      <a:pt x="444" y="1410"/>
                    </a:lnTo>
                    <a:lnTo>
                      <a:pt x="450" y="1416"/>
                    </a:lnTo>
                    <a:lnTo>
                      <a:pt x="456" y="1416"/>
                    </a:lnTo>
                    <a:lnTo>
                      <a:pt x="456" y="1422"/>
                    </a:lnTo>
                    <a:lnTo>
                      <a:pt x="456" y="1428"/>
                    </a:lnTo>
                    <a:lnTo>
                      <a:pt x="456" y="1434"/>
                    </a:lnTo>
                    <a:lnTo>
                      <a:pt x="456" y="1440"/>
                    </a:lnTo>
                    <a:lnTo>
                      <a:pt x="462" y="1440"/>
                    </a:lnTo>
                    <a:lnTo>
                      <a:pt x="462" y="1446"/>
                    </a:lnTo>
                    <a:lnTo>
                      <a:pt x="462" y="1452"/>
                    </a:lnTo>
                    <a:lnTo>
                      <a:pt x="456" y="1452"/>
                    </a:lnTo>
                    <a:lnTo>
                      <a:pt x="450" y="1452"/>
                    </a:lnTo>
                    <a:lnTo>
                      <a:pt x="444" y="1446"/>
                    </a:lnTo>
                    <a:lnTo>
                      <a:pt x="444" y="1452"/>
                    </a:lnTo>
                    <a:lnTo>
                      <a:pt x="450" y="1452"/>
                    </a:lnTo>
                    <a:lnTo>
                      <a:pt x="450" y="1458"/>
                    </a:lnTo>
                    <a:lnTo>
                      <a:pt x="444" y="1458"/>
                    </a:lnTo>
                    <a:lnTo>
                      <a:pt x="438" y="1464"/>
                    </a:lnTo>
                    <a:lnTo>
                      <a:pt x="438" y="1458"/>
                    </a:lnTo>
                    <a:lnTo>
                      <a:pt x="432" y="1458"/>
                    </a:lnTo>
                    <a:lnTo>
                      <a:pt x="426" y="1458"/>
                    </a:lnTo>
                    <a:lnTo>
                      <a:pt x="432" y="1458"/>
                    </a:lnTo>
                    <a:lnTo>
                      <a:pt x="438" y="1464"/>
                    </a:lnTo>
                    <a:lnTo>
                      <a:pt x="432" y="1464"/>
                    </a:lnTo>
                    <a:lnTo>
                      <a:pt x="432" y="1470"/>
                    </a:lnTo>
                    <a:lnTo>
                      <a:pt x="426" y="1470"/>
                    </a:lnTo>
                    <a:lnTo>
                      <a:pt x="420" y="1476"/>
                    </a:lnTo>
                    <a:lnTo>
                      <a:pt x="420" y="1470"/>
                    </a:lnTo>
                    <a:lnTo>
                      <a:pt x="414" y="1470"/>
                    </a:lnTo>
                    <a:lnTo>
                      <a:pt x="414" y="1464"/>
                    </a:lnTo>
                    <a:lnTo>
                      <a:pt x="414" y="1458"/>
                    </a:lnTo>
                    <a:lnTo>
                      <a:pt x="408" y="1458"/>
                    </a:lnTo>
                    <a:close/>
                    <a:moveTo>
                      <a:pt x="270" y="1326"/>
                    </a:moveTo>
                    <a:lnTo>
                      <a:pt x="270" y="1320"/>
                    </a:lnTo>
                    <a:lnTo>
                      <a:pt x="276" y="1320"/>
                    </a:lnTo>
                    <a:lnTo>
                      <a:pt x="282" y="1326"/>
                    </a:lnTo>
                    <a:lnTo>
                      <a:pt x="288" y="1326"/>
                    </a:lnTo>
                    <a:lnTo>
                      <a:pt x="288" y="1332"/>
                    </a:lnTo>
                    <a:lnTo>
                      <a:pt x="288" y="1338"/>
                    </a:lnTo>
                    <a:lnTo>
                      <a:pt x="288" y="1344"/>
                    </a:lnTo>
                    <a:lnTo>
                      <a:pt x="282" y="1344"/>
                    </a:lnTo>
                    <a:lnTo>
                      <a:pt x="282" y="1338"/>
                    </a:lnTo>
                    <a:lnTo>
                      <a:pt x="276" y="1338"/>
                    </a:lnTo>
                    <a:lnTo>
                      <a:pt x="276" y="1332"/>
                    </a:lnTo>
                    <a:lnTo>
                      <a:pt x="270" y="1332"/>
                    </a:lnTo>
                    <a:lnTo>
                      <a:pt x="270" y="1326"/>
                    </a:lnTo>
                    <a:close/>
                    <a:moveTo>
                      <a:pt x="288" y="1458"/>
                    </a:moveTo>
                    <a:lnTo>
                      <a:pt x="294" y="1458"/>
                    </a:lnTo>
                    <a:lnTo>
                      <a:pt x="294" y="1452"/>
                    </a:lnTo>
                    <a:lnTo>
                      <a:pt x="294" y="1446"/>
                    </a:lnTo>
                    <a:lnTo>
                      <a:pt x="300" y="1446"/>
                    </a:lnTo>
                    <a:lnTo>
                      <a:pt x="300" y="1440"/>
                    </a:lnTo>
                    <a:lnTo>
                      <a:pt x="306" y="1440"/>
                    </a:lnTo>
                    <a:lnTo>
                      <a:pt x="306" y="1446"/>
                    </a:lnTo>
                    <a:lnTo>
                      <a:pt x="312" y="1452"/>
                    </a:lnTo>
                    <a:lnTo>
                      <a:pt x="306" y="1452"/>
                    </a:lnTo>
                    <a:lnTo>
                      <a:pt x="306" y="1458"/>
                    </a:lnTo>
                    <a:lnTo>
                      <a:pt x="312" y="1464"/>
                    </a:lnTo>
                    <a:lnTo>
                      <a:pt x="306" y="1464"/>
                    </a:lnTo>
                    <a:lnTo>
                      <a:pt x="306" y="1470"/>
                    </a:lnTo>
                    <a:lnTo>
                      <a:pt x="300" y="1476"/>
                    </a:lnTo>
                    <a:lnTo>
                      <a:pt x="294" y="1476"/>
                    </a:lnTo>
                    <a:lnTo>
                      <a:pt x="294" y="1470"/>
                    </a:lnTo>
                    <a:lnTo>
                      <a:pt x="288" y="1470"/>
                    </a:lnTo>
                    <a:lnTo>
                      <a:pt x="288" y="1464"/>
                    </a:lnTo>
                    <a:lnTo>
                      <a:pt x="288" y="1458"/>
                    </a:lnTo>
                    <a:close/>
                    <a:moveTo>
                      <a:pt x="270" y="1296"/>
                    </a:moveTo>
                    <a:lnTo>
                      <a:pt x="276" y="1296"/>
                    </a:lnTo>
                    <a:lnTo>
                      <a:pt x="282" y="1296"/>
                    </a:lnTo>
                    <a:lnTo>
                      <a:pt x="288" y="1296"/>
                    </a:lnTo>
                    <a:lnTo>
                      <a:pt x="288" y="1302"/>
                    </a:lnTo>
                    <a:lnTo>
                      <a:pt x="282" y="1308"/>
                    </a:lnTo>
                    <a:lnTo>
                      <a:pt x="276" y="1308"/>
                    </a:lnTo>
                    <a:lnTo>
                      <a:pt x="276" y="1302"/>
                    </a:lnTo>
                    <a:lnTo>
                      <a:pt x="270" y="1296"/>
                    </a:lnTo>
                    <a:close/>
                  </a:path>
                </a:pathLst>
              </a:custGeom>
              <a:solidFill>
                <a:srgbClr val="FF6600"/>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44" name="Freeform 20"/>
              <p:cNvSpPr>
                <a:spLocks/>
              </p:cNvSpPr>
              <p:nvPr/>
            </p:nvSpPr>
            <p:spPr bwMode="gray">
              <a:xfrm>
                <a:off x="2328" y="2786"/>
                <a:ext cx="276" cy="332"/>
              </a:xfrm>
              <a:custGeom>
                <a:avLst/>
                <a:gdLst>
                  <a:gd name="T0" fmla="*/ 30 w 624"/>
                  <a:gd name="T1" fmla="*/ 61 h 750"/>
                  <a:gd name="T2" fmla="*/ 27 w 624"/>
                  <a:gd name="T3" fmla="*/ 62 h 750"/>
                  <a:gd name="T4" fmla="*/ 23 w 624"/>
                  <a:gd name="T5" fmla="*/ 59 h 750"/>
                  <a:gd name="T6" fmla="*/ 20 w 624"/>
                  <a:gd name="T7" fmla="*/ 58 h 750"/>
                  <a:gd name="T8" fmla="*/ 19 w 624"/>
                  <a:gd name="T9" fmla="*/ 56 h 750"/>
                  <a:gd name="T10" fmla="*/ 17 w 624"/>
                  <a:gd name="T11" fmla="*/ 55 h 750"/>
                  <a:gd name="T12" fmla="*/ 16 w 624"/>
                  <a:gd name="T13" fmla="*/ 51 h 750"/>
                  <a:gd name="T14" fmla="*/ 14 w 624"/>
                  <a:gd name="T15" fmla="*/ 48 h 750"/>
                  <a:gd name="T16" fmla="*/ 12 w 624"/>
                  <a:gd name="T17" fmla="*/ 46 h 750"/>
                  <a:gd name="T18" fmla="*/ 12 w 624"/>
                  <a:gd name="T19" fmla="*/ 44 h 750"/>
                  <a:gd name="T20" fmla="*/ 11 w 624"/>
                  <a:gd name="T21" fmla="*/ 41 h 750"/>
                  <a:gd name="T22" fmla="*/ 8 w 624"/>
                  <a:gd name="T23" fmla="*/ 38 h 750"/>
                  <a:gd name="T24" fmla="*/ 6 w 624"/>
                  <a:gd name="T25" fmla="*/ 38 h 750"/>
                  <a:gd name="T26" fmla="*/ 6 w 624"/>
                  <a:gd name="T27" fmla="*/ 35 h 750"/>
                  <a:gd name="T28" fmla="*/ 7 w 624"/>
                  <a:gd name="T29" fmla="*/ 31 h 750"/>
                  <a:gd name="T30" fmla="*/ 10 w 624"/>
                  <a:gd name="T31" fmla="*/ 27 h 750"/>
                  <a:gd name="T32" fmla="*/ 8 w 624"/>
                  <a:gd name="T33" fmla="*/ 23 h 750"/>
                  <a:gd name="T34" fmla="*/ 6 w 624"/>
                  <a:gd name="T35" fmla="*/ 23 h 750"/>
                  <a:gd name="T36" fmla="*/ 3 w 624"/>
                  <a:gd name="T37" fmla="*/ 22 h 750"/>
                  <a:gd name="T38" fmla="*/ 0 w 624"/>
                  <a:gd name="T39" fmla="*/ 22 h 750"/>
                  <a:gd name="T40" fmla="*/ 0 w 624"/>
                  <a:gd name="T41" fmla="*/ 19 h 750"/>
                  <a:gd name="T42" fmla="*/ 1 w 624"/>
                  <a:gd name="T43" fmla="*/ 18 h 750"/>
                  <a:gd name="T44" fmla="*/ 2 w 624"/>
                  <a:gd name="T45" fmla="*/ 14 h 750"/>
                  <a:gd name="T46" fmla="*/ 4 w 624"/>
                  <a:gd name="T47" fmla="*/ 17 h 750"/>
                  <a:gd name="T48" fmla="*/ 6 w 624"/>
                  <a:gd name="T49" fmla="*/ 17 h 750"/>
                  <a:gd name="T50" fmla="*/ 7 w 624"/>
                  <a:gd name="T51" fmla="*/ 17 h 750"/>
                  <a:gd name="T52" fmla="*/ 9 w 624"/>
                  <a:gd name="T53" fmla="*/ 15 h 750"/>
                  <a:gd name="T54" fmla="*/ 10 w 624"/>
                  <a:gd name="T55" fmla="*/ 14 h 750"/>
                  <a:gd name="T56" fmla="*/ 11 w 624"/>
                  <a:gd name="T57" fmla="*/ 12 h 750"/>
                  <a:gd name="T58" fmla="*/ 13 w 624"/>
                  <a:gd name="T59" fmla="*/ 12 h 750"/>
                  <a:gd name="T60" fmla="*/ 18 w 624"/>
                  <a:gd name="T61" fmla="*/ 10 h 750"/>
                  <a:gd name="T62" fmla="*/ 22 w 624"/>
                  <a:gd name="T63" fmla="*/ 4 h 750"/>
                  <a:gd name="T64" fmla="*/ 24 w 624"/>
                  <a:gd name="T65" fmla="*/ 4 h 750"/>
                  <a:gd name="T66" fmla="*/ 26 w 624"/>
                  <a:gd name="T67" fmla="*/ 2 h 750"/>
                  <a:gd name="T68" fmla="*/ 29 w 624"/>
                  <a:gd name="T69" fmla="*/ 0 h 750"/>
                  <a:gd name="T70" fmla="*/ 32 w 624"/>
                  <a:gd name="T71" fmla="*/ 2 h 750"/>
                  <a:gd name="T72" fmla="*/ 34 w 624"/>
                  <a:gd name="T73" fmla="*/ 5 h 750"/>
                  <a:gd name="T74" fmla="*/ 35 w 624"/>
                  <a:gd name="T75" fmla="*/ 8 h 750"/>
                  <a:gd name="T76" fmla="*/ 39 w 624"/>
                  <a:gd name="T77" fmla="*/ 11 h 750"/>
                  <a:gd name="T78" fmla="*/ 42 w 624"/>
                  <a:gd name="T79" fmla="*/ 14 h 750"/>
                  <a:gd name="T80" fmla="*/ 46 w 624"/>
                  <a:gd name="T81" fmla="*/ 12 h 750"/>
                  <a:gd name="T82" fmla="*/ 49 w 624"/>
                  <a:gd name="T83" fmla="*/ 12 h 750"/>
                  <a:gd name="T84" fmla="*/ 51 w 624"/>
                  <a:gd name="T85" fmla="*/ 12 h 750"/>
                  <a:gd name="T86" fmla="*/ 53 w 624"/>
                  <a:gd name="T87" fmla="*/ 12 h 750"/>
                  <a:gd name="T88" fmla="*/ 53 w 624"/>
                  <a:gd name="T89" fmla="*/ 17 h 750"/>
                  <a:gd name="T90" fmla="*/ 51 w 624"/>
                  <a:gd name="T91" fmla="*/ 20 h 750"/>
                  <a:gd name="T92" fmla="*/ 49 w 624"/>
                  <a:gd name="T93" fmla="*/ 26 h 750"/>
                  <a:gd name="T94" fmla="*/ 47 w 624"/>
                  <a:gd name="T95" fmla="*/ 26 h 750"/>
                  <a:gd name="T96" fmla="*/ 44 w 624"/>
                  <a:gd name="T97" fmla="*/ 26 h 750"/>
                  <a:gd name="T98" fmla="*/ 43 w 624"/>
                  <a:gd name="T99" fmla="*/ 27 h 750"/>
                  <a:gd name="T100" fmla="*/ 45 w 624"/>
                  <a:gd name="T101" fmla="*/ 32 h 750"/>
                  <a:gd name="T102" fmla="*/ 44 w 624"/>
                  <a:gd name="T103" fmla="*/ 43 h 750"/>
                  <a:gd name="T104" fmla="*/ 44 w 624"/>
                  <a:gd name="T105" fmla="*/ 47 h 750"/>
                  <a:gd name="T106" fmla="*/ 44 w 624"/>
                  <a:gd name="T107" fmla="*/ 54 h 750"/>
                  <a:gd name="T108" fmla="*/ 41 w 624"/>
                  <a:gd name="T109" fmla="*/ 60 h 750"/>
                  <a:gd name="T110" fmla="*/ 42 w 624"/>
                  <a:gd name="T111" fmla="*/ 62 h 750"/>
                  <a:gd name="T112" fmla="*/ 43 w 624"/>
                  <a:gd name="T113" fmla="*/ 65 h 750"/>
                  <a:gd name="T114" fmla="*/ 39 w 624"/>
                  <a:gd name="T115" fmla="*/ 63 h 750"/>
                  <a:gd name="T116" fmla="*/ 35 w 624"/>
                  <a:gd name="T117" fmla="*/ 62 h 75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4"/>
                  <a:gd name="T178" fmla="*/ 0 h 750"/>
                  <a:gd name="T179" fmla="*/ 624 w 624"/>
                  <a:gd name="T180" fmla="*/ 750 h 75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4" h="750">
                    <a:moveTo>
                      <a:pt x="390" y="702"/>
                    </a:moveTo>
                    <a:lnTo>
                      <a:pt x="372" y="696"/>
                    </a:lnTo>
                    <a:lnTo>
                      <a:pt x="360" y="702"/>
                    </a:lnTo>
                    <a:lnTo>
                      <a:pt x="348" y="702"/>
                    </a:lnTo>
                    <a:lnTo>
                      <a:pt x="336" y="702"/>
                    </a:lnTo>
                    <a:lnTo>
                      <a:pt x="330" y="702"/>
                    </a:lnTo>
                    <a:lnTo>
                      <a:pt x="318" y="708"/>
                    </a:lnTo>
                    <a:lnTo>
                      <a:pt x="306" y="708"/>
                    </a:lnTo>
                    <a:lnTo>
                      <a:pt x="294" y="690"/>
                    </a:lnTo>
                    <a:lnTo>
                      <a:pt x="294" y="684"/>
                    </a:lnTo>
                    <a:lnTo>
                      <a:pt x="276" y="684"/>
                    </a:lnTo>
                    <a:lnTo>
                      <a:pt x="270" y="678"/>
                    </a:lnTo>
                    <a:lnTo>
                      <a:pt x="240" y="672"/>
                    </a:lnTo>
                    <a:lnTo>
                      <a:pt x="234" y="672"/>
                    </a:lnTo>
                    <a:lnTo>
                      <a:pt x="228" y="672"/>
                    </a:lnTo>
                    <a:lnTo>
                      <a:pt x="228" y="666"/>
                    </a:lnTo>
                    <a:lnTo>
                      <a:pt x="222" y="666"/>
                    </a:lnTo>
                    <a:lnTo>
                      <a:pt x="216" y="660"/>
                    </a:lnTo>
                    <a:lnTo>
                      <a:pt x="216" y="654"/>
                    </a:lnTo>
                    <a:lnTo>
                      <a:pt x="216" y="642"/>
                    </a:lnTo>
                    <a:lnTo>
                      <a:pt x="210" y="642"/>
                    </a:lnTo>
                    <a:lnTo>
                      <a:pt x="204" y="636"/>
                    </a:lnTo>
                    <a:lnTo>
                      <a:pt x="198" y="636"/>
                    </a:lnTo>
                    <a:lnTo>
                      <a:pt x="192" y="636"/>
                    </a:lnTo>
                    <a:lnTo>
                      <a:pt x="192" y="624"/>
                    </a:lnTo>
                    <a:lnTo>
                      <a:pt x="186" y="612"/>
                    </a:lnTo>
                    <a:lnTo>
                      <a:pt x="186" y="600"/>
                    </a:lnTo>
                    <a:lnTo>
                      <a:pt x="186" y="588"/>
                    </a:lnTo>
                    <a:lnTo>
                      <a:pt x="180" y="582"/>
                    </a:lnTo>
                    <a:lnTo>
                      <a:pt x="180" y="570"/>
                    </a:lnTo>
                    <a:lnTo>
                      <a:pt x="174" y="558"/>
                    </a:lnTo>
                    <a:lnTo>
                      <a:pt x="162" y="558"/>
                    </a:lnTo>
                    <a:lnTo>
                      <a:pt x="144" y="564"/>
                    </a:lnTo>
                    <a:lnTo>
                      <a:pt x="138" y="552"/>
                    </a:lnTo>
                    <a:lnTo>
                      <a:pt x="144" y="540"/>
                    </a:lnTo>
                    <a:lnTo>
                      <a:pt x="138" y="534"/>
                    </a:lnTo>
                    <a:lnTo>
                      <a:pt x="138" y="528"/>
                    </a:lnTo>
                    <a:lnTo>
                      <a:pt x="132" y="522"/>
                    </a:lnTo>
                    <a:lnTo>
                      <a:pt x="144" y="522"/>
                    </a:lnTo>
                    <a:lnTo>
                      <a:pt x="144" y="510"/>
                    </a:lnTo>
                    <a:lnTo>
                      <a:pt x="144" y="504"/>
                    </a:lnTo>
                    <a:lnTo>
                      <a:pt x="138" y="492"/>
                    </a:lnTo>
                    <a:lnTo>
                      <a:pt x="138" y="474"/>
                    </a:lnTo>
                    <a:lnTo>
                      <a:pt x="126" y="468"/>
                    </a:lnTo>
                    <a:lnTo>
                      <a:pt x="120" y="456"/>
                    </a:lnTo>
                    <a:lnTo>
                      <a:pt x="114" y="450"/>
                    </a:lnTo>
                    <a:lnTo>
                      <a:pt x="108" y="438"/>
                    </a:lnTo>
                    <a:lnTo>
                      <a:pt x="96" y="432"/>
                    </a:lnTo>
                    <a:lnTo>
                      <a:pt x="84" y="432"/>
                    </a:lnTo>
                    <a:lnTo>
                      <a:pt x="78" y="432"/>
                    </a:lnTo>
                    <a:lnTo>
                      <a:pt x="72" y="432"/>
                    </a:lnTo>
                    <a:lnTo>
                      <a:pt x="66" y="432"/>
                    </a:lnTo>
                    <a:lnTo>
                      <a:pt x="60" y="426"/>
                    </a:lnTo>
                    <a:lnTo>
                      <a:pt x="66" y="420"/>
                    </a:lnTo>
                    <a:lnTo>
                      <a:pt x="66" y="408"/>
                    </a:lnTo>
                    <a:lnTo>
                      <a:pt x="72" y="408"/>
                    </a:lnTo>
                    <a:lnTo>
                      <a:pt x="72" y="384"/>
                    </a:lnTo>
                    <a:lnTo>
                      <a:pt x="72" y="366"/>
                    </a:lnTo>
                    <a:lnTo>
                      <a:pt x="78" y="354"/>
                    </a:lnTo>
                    <a:lnTo>
                      <a:pt x="84" y="354"/>
                    </a:lnTo>
                    <a:lnTo>
                      <a:pt x="90" y="348"/>
                    </a:lnTo>
                    <a:lnTo>
                      <a:pt x="102" y="336"/>
                    </a:lnTo>
                    <a:lnTo>
                      <a:pt x="114" y="324"/>
                    </a:lnTo>
                    <a:lnTo>
                      <a:pt x="120" y="312"/>
                    </a:lnTo>
                    <a:lnTo>
                      <a:pt x="126" y="294"/>
                    </a:lnTo>
                    <a:lnTo>
                      <a:pt x="126" y="288"/>
                    </a:lnTo>
                    <a:lnTo>
                      <a:pt x="120" y="276"/>
                    </a:lnTo>
                    <a:lnTo>
                      <a:pt x="96" y="270"/>
                    </a:lnTo>
                    <a:lnTo>
                      <a:pt x="84" y="270"/>
                    </a:lnTo>
                    <a:lnTo>
                      <a:pt x="78" y="270"/>
                    </a:lnTo>
                    <a:lnTo>
                      <a:pt x="72" y="270"/>
                    </a:lnTo>
                    <a:lnTo>
                      <a:pt x="72" y="264"/>
                    </a:lnTo>
                    <a:lnTo>
                      <a:pt x="60" y="252"/>
                    </a:lnTo>
                    <a:lnTo>
                      <a:pt x="42" y="252"/>
                    </a:lnTo>
                    <a:lnTo>
                      <a:pt x="42" y="258"/>
                    </a:lnTo>
                    <a:lnTo>
                      <a:pt x="36" y="258"/>
                    </a:lnTo>
                    <a:lnTo>
                      <a:pt x="36" y="252"/>
                    </a:lnTo>
                    <a:lnTo>
                      <a:pt x="18" y="252"/>
                    </a:lnTo>
                    <a:lnTo>
                      <a:pt x="6" y="258"/>
                    </a:lnTo>
                    <a:lnTo>
                      <a:pt x="0" y="258"/>
                    </a:lnTo>
                    <a:lnTo>
                      <a:pt x="0" y="252"/>
                    </a:lnTo>
                    <a:lnTo>
                      <a:pt x="6" y="240"/>
                    </a:lnTo>
                    <a:lnTo>
                      <a:pt x="6" y="234"/>
                    </a:lnTo>
                    <a:lnTo>
                      <a:pt x="6" y="222"/>
                    </a:lnTo>
                    <a:lnTo>
                      <a:pt x="6" y="216"/>
                    </a:lnTo>
                    <a:lnTo>
                      <a:pt x="6" y="210"/>
                    </a:lnTo>
                    <a:lnTo>
                      <a:pt x="6" y="204"/>
                    </a:lnTo>
                    <a:lnTo>
                      <a:pt x="12" y="204"/>
                    </a:lnTo>
                    <a:lnTo>
                      <a:pt x="12" y="198"/>
                    </a:lnTo>
                    <a:lnTo>
                      <a:pt x="12" y="186"/>
                    </a:lnTo>
                    <a:lnTo>
                      <a:pt x="12" y="180"/>
                    </a:lnTo>
                    <a:lnTo>
                      <a:pt x="24" y="162"/>
                    </a:lnTo>
                    <a:lnTo>
                      <a:pt x="30" y="162"/>
                    </a:lnTo>
                    <a:lnTo>
                      <a:pt x="30" y="156"/>
                    </a:lnTo>
                    <a:lnTo>
                      <a:pt x="42" y="156"/>
                    </a:lnTo>
                    <a:lnTo>
                      <a:pt x="48" y="198"/>
                    </a:lnTo>
                    <a:lnTo>
                      <a:pt x="48" y="204"/>
                    </a:lnTo>
                    <a:lnTo>
                      <a:pt x="54" y="198"/>
                    </a:lnTo>
                    <a:lnTo>
                      <a:pt x="60" y="204"/>
                    </a:lnTo>
                    <a:lnTo>
                      <a:pt x="66" y="198"/>
                    </a:lnTo>
                    <a:lnTo>
                      <a:pt x="66" y="204"/>
                    </a:lnTo>
                    <a:lnTo>
                      <a:pt x="72" y="204"/>
                    </a:lnTo>
                    <a:lnTo>
                      <a:pt x="78" y="204"/>
                    </a:lnTo>
                    <a:lnTo>
                      <a:pt x="78" y="192"/>
                    </a:lnTo>
                    <a:lnTo>
                      <a:pt x="84" y="192"/>
                    </a:lnTo>
                    <a:lnTo>
                      <a:pt x="90" y="192"/>
                    </a:lnTo>
                    <a:lnTo>
                      <a:pt x="96" y="186"/>
                    </a:lnTo>
                    <a:lnTo>
                      <a:pt x="102" y="180"/>
                    </a:lnTo>
                    <a:lnTo>
                      <a:pt x="102" y="174"/>
                    </a:lnTo>
                    <a:lnTo>
                      <a:pt x="108" y="168"/>
                    </a:lnTo>
                    <a:lnTo>
                      <a:pt x="108" y="162"/>
                    </a:lnTo>
                    <a:lnTo>
                      <a:pt x="114" y="156"/>
                    </a:lnTo>
                    <a:lnTo>
                      <a:pt x="120" y="156"/>
                    </a:lnTo>
                    <a:lnTo>
                      <a:pt x="126" y="156"/>
                    </a:lnTo>
                    <a:lnTo>
                      <a:pt x="132" y="150"/>
                    </a:lnTo>
                    <a:lnTo>
                      <a:pt x="132" y="144"/>
                    </a:lnTo>
                    <a:lnTo>
                      <a:pt x="138" y="138"/>
                    </a:lnTo>
                    <a:lnTo>
                      <a:pt x="144" y="138"/>
                    </a:lnTo>
                    <a:lnTo>
                      <a:pt x="150" y="138"/>
                    </a:lnTo>
                    <a:lnTo>
                      <a:pt x="150" y="132"/>
                    </a:lnTo>
                    <a:lnTo>
                      <a:pt x="150" y="126"/>
                    </a:lnTo>
                    <a:lnTo>
                      <a:pt x="156" y="126"/>
                    </a:lnTo>
                    <a:lnTo>
                      <a:pt x="174" y="126"/>
                    </a:lnTo>
                    <a:lnTo>
                      <a:pt x="204" y="120"/>
                    </a:lnTo>
                    <a:lnTo>
                      <a:pt x="210" y="78"/>
                    </a:lnTo>
                    <a:lnTo>
                      <a:pt x="246" y="60"/>
                    </a:lnTo>
                    <a:lnTo>
                      <a:pt x="258" y="60"/>
                    </a:lnTo>
                    <a:lnTo>
                      <a:pt x="258" y="48"/>
                    </a:lnTo>
                    <a:lnTo>
                      <a:pt x="264" y="48"/>
                    </a:lnTo>
                    <a:lnTo>
                      <a:pt x="270" y="54"/>
                    </a:lnTo>
                    <a:lnTo>
                      <a:pt x="276" y="54"/>
                    </a:lnTo>
                    <a:lnTo>
                      <a:pt x="276" y="48"/>
                    </a:lnTo>
                    <a:lnTo>
                      <a:pt x="282" y="48"/>
                    </a:lnTo>
                    <a:lnTo>
                      <a:pt x="288" y="42"/>
                    </a:lnTo>
                    <a:lnTo>
                      <a:pt x="294" y="42"/>
                    </a:lnTo>
                    <a:lnTo>
                      <a:pt x="294" y="18"/>
                    </a:lnTo>
                    <a:lnTo>
                      <a:pt x="312" y="6"/>
                    </a:lnTo>
                    <a:lnTo>
                      <a:pt x="318" y="6"/>
                    </a:lnTo>
                    <a:lnTo>
                      <a:pt x="324" y="6"/>
                    </a:lnTo>
                    <a:lnTo>
                      <a:pt x="330" y="0"/>
                    </a:lnTo>
                    <a:lnTo>
                      <a:pt x="336" y="0"/>
                    </a:lnTo>
                    <a:lnTo>
                      <a:pt x="342" y="0"/>
                    </a:lnTo>
                    <a:lnTo>
                      <a:pt x="354" y="6"/>
                    </a:lnTo>
                    <a:lnTo>
                      <a:pt x="366" y="18"/>
                    </a:lnTo>
                    <a:lnTo>
                      <a:pt x="378" y="36"/>
                    </a:lnTo>
                    <a:lnTo>
                      <a:pt x="390" y="42"/>
                    </a:lnTo>
                    <a:lnTo>
                      <a:pt x="390" y="48"/>
                    </a:lnTo>
                    <a:lnTo>
                      <a:pt x="396" y="60"/>
                    </a:lnTo>
                    <a:lnTo>
                      <a:pt x="402" y="72"/>
                    </a:lnTo>
                    <a:lnTo>
                      <a:pt x="408" y="78"/>
                    </a:lnTo>
                    <a:lnTo>
                      <a:pt x="402" y="84"/>
                    </a:lnTo>
                    <a:lnTo>
                      <a:pt x="408" y="90"/>
                    </a:lnTo>
                    <a:lnTo>
                      <a:pt x="414" y="102"/>
                    </a:lnTo>
                    <a:lnTo>
                      <a:pt x="444" y="114"/>
                    </a:lnTo>
                    <a:lnTo>
                      <a:pt x="450" y="114"/>
                    </a:lnTo>
                    <a:lnTo>
                      <a:pt x="450" y="126"/>
                    </a:lnTo>
                    <a:lnTo>
                      <a:pt x="456" y="126"/>
                    </a:lnTo>
                    <a:lnTo>
                      <a:pt x="462" y="144"/>
                    </a:lnTo>
                    <a:lnTo>
                      <a:pt x="480" y="156"/>
                    </a:lnTo>
                    <a:lnTo>
                      <a:pt x="492" y="156"/>
                    </a:lnTo>
                    <a:lnTo>
                      <a:pt x="516" y="150"/>
                    </a:lnTo>
                    <a:lnTo>
                      <a:pt x="516" y="144"/>
                    </a:lnTo>
                    <a:lnTo>
                      <a:pt x="516" y="138"/>
                    </a:lnTo>
                    <a:lnTo>
                      <a:pt x="528" y="138"/>
                    </a:lnTo>
                    <a:lnTo>
                      <a:pt x="546" y="144"/>
                    </a:lnTo>
                    <a:lnTo>
                      <a:pt x="546" y="138"/>
                    </a:lnTo>
                    <a:lnTo>
                      <a:pt x="552" y="138"/>
                    </a:lnTo>
                    <a:lnTo>
                      <a:pt x="564" y="138"/>
                    </a:lnTo>
                    <a:lnTo>
                      <a:pt x="570" y="132"/>
                    </a:lnTo>
                    <a:lnTo>
                      <a:pt x="576" y="138"/>
                    </a:lnTo>
                    <a:lnTo>
                      <a:pt x="582" y="138"/>
                    </a:lnTo>
                    <a:lnTo>
                      <a:pt x="588" y="138"/>
                    </a:lnTo>
                    <a:lnTo>
                      <a:pt x="594" y="138"/>
                    </a:lnTo>
                    <a:lnTo>
                      <a:pt x="594" y="144"/>
                    </a:lnTo>
                    <a:lnTo>
                      <a:pt x="600" y="138"/>
                    </a:lnTo>
                    <a:lnTo>
                      <a:pt x="606" y="138"/>
                    </a:lnTo>
                    <a:lnTo>
                      <a:pt x="606" y="144"/>
                    </a:lnTo>
                    <a:lnTo>
                      <a:pt x="612" y="144"/>
                    </a:lnTo>
                    <a:lnTo>
                      <a:pt x="618" y="156"/>
                    </a:lnTo>
                    <a:lnTo>
                      <a:pt x="612" y="198"/>
                    </a:lnTo>
                    <a:lnTo>
                      <a:pt x="624" y="198"/>
                    </a:lnTo>
                    <a:lnTo>
                      <a:pt x="624" y="204"/>
                    </a:lnTo>
                    <a:lnTo>
                      <a:pt x="612" y="216"/>
                    </a:lnTo>
                    <a:lnTo>
                      <a:pt x="594" y="234"/>
                    </a:lnTo>
                    <a:lnTo>
                      <a:pt x="588" y="252"/>
                    </a:lnTo>
                    <a:lnTo>
                      <a:pt x="576" y="270"/>
                    </a:lnTo>
                    <a:lnTo>
                      <a:pt x="564" y="282"/>
                    </a:lnTo>
                    <a:lnTo>
                      <a:pt x="564" y="294"/>
                    </a:lnTo>
                    <a:lnTo>
                      <a:pt x="558" y="282"/>
                    </a:lnTo>
                    <a:lnTo>
                      <a:pt x="552" y="282"/>
                    </a:lnTo>
                    <a:lnTo>
                      <a:pt x="546" y="288"/>
                    </a:lnTo>
                    <a:lnTo>
                      <a:pt x="546" y="294"/>
                    </a:lnTo>
                    <a:lnTo>
                      <a:pt x="540" y="294"/>
                    </a:lnTo>
                    <a:lnTo>
                      <a:pt x="534" y="294"/>
                    </a:lnTo>
                    <a:lnTo>
                      <a:pt x="522" y="300"/>
                    </a:lnTo>
                    <a:lnTo>
                      <a:pt x="510" y="294"/>
                    </a:lnTo>
                    <a:lnTo>
                      <a:pt x="492" y="300"/>
                    </a:lnTo>
                    <a:lnTo>
                      <a:pt x="492" y="306"/>
                    </a:lnTo>
                    <a:lnTo>
                      <a:pt x="498" y="312"/>
                    </a:lnTo>
                    <a:lnTo>
                      <a:pt x="498" y="318"/>
                    </a:lnTo>
                    <a:lnTo>
                      <a:pt x="498" y="324"/>
                    </a:lnTo>
                    <a:lnTo>
                      <a:pt x="504" y="336"/>
                    </a:lnTo>
                    <a:lnTo>
                      <a:pt x="510" y="348"/>
                    </a:lnTo>
                    <a:lnTo>
                      <a:pt x="516" y="366"/>
                    </a:lnTo>
                    <a:lnTo>
                      <a:pt x="522" y="432"/>
                    </a:lnTo>
                    <a:lnTo>
                      <a:pt x="522" y="456"/>
                    </a:lnTo>
                    <a:lnTo>
                      <a:pt x="504" y="492"/>
                    </a:lnTo>
                    <a:lnTo>
                      <a:pt x="504" y="498"/>
                    </a:lnTo>
                    <a:lnTo>
                      <a:pt x="498" y="504"/>
                    </a:lnTo>
                    <a:lnTo>
                      <a:pt x="498" y="522"/>
                    </a:lnTo>
                    <a:lnTo>
                      <a:pt x="504" y="534"/>
                    </a:lnTo>
                    <a:lnTo>
                      <a:pt x="510" y="546"/>
                    </a:lnTo>
                    <a:lnTo>
                      <a:pt x="516" y="558"/>
                    </a:lnTo>
                    <a:lnTo>
                      <a:pt x="516" y="588"/>
                    </a:lnTo>
                    <a:lnTo>
                      <a:pt x="516" y="600"/>
                    </a:lnTo>
                    <a:lnTo>
                      <a:pt x="510" y="618"/>
                    </a:lnTo>
                    <a:lnTo>
                      <a:pt x="504" y="636"/>
                    </a:lnTo>
                    <a:lnTo>
                      <a:pt x="504" y="642"/>
                    </a:lnTo>
                    <a:lnTo>
                      <a:pt x="474" y="654"/>
                    </a:lnTo>
                    <a:lnTo>
                      <a:pt x="474" y="690"/>
                    </a:lnTo>
                    <a:lnTo>
                      <a:pt x="474" y="696"/>
                    </a:lnTo>
                    <a:lnTo>
                      <a:pt x="480" y="702"/>
                    </a:lnTo>
                    <a:lnTo>
                      <a:pt x="486" y="708"/>
                    </a:lnTo>
                    <a:lnTo>
                      <a:pt x="492" y="708"/>
                    </a:lnTo>
                    <a:lnTo>
                      <a:pt x="498" y="726"/>
                    </a:lnTo>
                    <a:lnTo>
                      <a:pt x="504" y="726"/>
                    </a:lnTo>
                    <a:lnTo>
                      <a:pt x="504" y="738"/>
                    </a:lnTo>
                    <a:lnTo>
                      <a:pt x="498" y="744"/>
                    </a:lnTo>
                    <a:lnTo>
                      <a:pt x="486" y="750"/>
                    </a:lnTo>
                    <a:lnTo>
                      <a:pt x="474" y="744"/>
                    </a:lnTo>
                    <a:lnTo>
                      <a:pt x="462" y="744"/>
                    </a:lnTo>
                    <a:lnTo>
                      <a:pt x="456" y="732"/>
                    </a:lnTo>
                    <a:lnTo>
                      <a:pt x="444" y="732"/>
                    </a:lnTo>
                    <a:lnTo>
                      <a:pt x="432" y="726"/>
                    </a:lnTo>
                    <a:lnTo>
                      <a:pt x="420" y="720"/>
                    </a:lnTo>
                    <a:lnTo>
                      <a:pt x="408" y="708"/>
                    </a:lnTo>
                    <a:lnTo>
                      <a:pt x="402" y="708"/>
                    </a:lnTo>
                    <a:lnTo>
                      <a:pt x="390" y="702"/>
                    </a:lnTo>
                    <a:close/>
                  </a:path>
                </a:pathLst>
              </a:custGeom>
              <a:solidFill>
                <a:srgbClr val="FF6600"/>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45" name="Freeform 21"/>
              <p:cNvSpPr>
                <a:spLocks/>
              </p:cNvSpPr>
              <p:nvPr/>
            </p:nvSpPr>
            <p:spPr bwMode="gray">
              <a:xfrm>
                <a:off x="2501" y="2873"/>
                <a:ext cx="260" cy="316"/>
              </a:xfrm>
              <a:custGeom>
                <a:avLst/>
                <a:gdLst>
                  <a:gd name="T0" fmla="*/ 15 w 588"/>
                  <a:gd name="T1" fmla="*/ 59 h 714"/>
                  <a:gd name="T2" fmla="*/ 14 w 588"/>
                  <a:gd name="T3" fmla="*/ 58 h 714"/>
                  <a:gd name="T4" fmla="*/ 9 w 588"/>
                  <a:gd name="T5" fmla="*/ 54 h 714"/>
                  <a:gd name="T6" fmla="*/ 4 w 588"/>
                  <a:gd name="T7" fmla="*/ 54 h 714"/>
                  <a:gd name="T8" fmla="*/ 0 w 588"/>
                  <a:gd name="T9" fmla="*/ 50 h 714"/>
                  <a:gd name="T10" fmla="*/ 0 w 588"/>
                  <a:gd name="T11" fmla="*/ 44 h 714"/>
                  <a:gd name="T12" fmla="*/ 4 w 588"/>
                  <a:gd name="T13" fmla="*/ 46 h 714"/>
                  <a:gd name="T14" fmla="*/ 7 w 588"/>
                  <a:gd name="T15" fmla="*/ 47 h 714"/>
                  <a:gd name="T16" fmla="*/ 10 w 588"/>
                  <a:gd name="T17" fmla="*/ 46 h 714"/>
                  <a:gd name="T18" fmla="*/ 8 w 588"/>
                  <a:gd name="T19" fmla="*/ 44 h 714"/>
                  <a:gd name="T20" fmla="*/ 10 w 588"/>
                  <a:gd name="T21" fmla="*/ 39 h 714"/>
                  <a:gd name="T22" fmla="*/ 11 w 588"/>
                  <a:gd name="T23" fmla="*/ 34 h 714"/>
                  <a:gd name="T24" fmla="*/ 9 w 588"/>
                  <a:gd name="T25" fmla="*/ 28 h 714"/>
                  <a:gd name="T26" fmla="*/ 11 w 588"/>
                  <a:gd name="T27" fmla="*/ 22 h 714"/>
                  <a:gd name="T28" fmla="*/ 10 w 588"/>
                  <a:gd name="T29" fmla="*/ 12 h 714"/>
                  <a:gd name="T30" fmla="*/ 9 w 588"/>
                  <a:gd name="T31" fmla="*/ 9 h 714"/>
                  <a:gd name="T32" fmla="*/ 12 w 588"/>
                  <a:gd name="T33" fmla="*/ 8 h 714"/>
                  <a:gd name="T34" fmla="*/ 14 w 588"/>
                  <a:gd name="T35" fmla="*/ 7 h 714"/>
                  <a:gd name="T36" fmla="*/ 17 w 588"/>
                  <a:gd name="T37" fmla="*/ 10 h 714"/>
                  <a:gd name="T38" fmla="*/ 23 w 588"/>
                  <a:gd name="T39" fmla="*/ 14 h 714"/>
                  <a:gd name="T40" fmla="*/ 28 w 588"/>
                  <a:gd name="T41" fmla="*/ 4 h 714"/>
                  <a:gd name="T42" fmla="*/ 35 w 588"/>
                  <a:gd name="T43" fmla="*/ 2 h 714"/>
                  <a:gd name="T44" fmla="*/ 38 w 588"/>
                  <a:gd name="T45" fmla="*/ 0 h 714"/>
                  <a:gd name="T46" fmla="*/ 40 w 588"/>
                  <a:gd name="T47" fmla="*/ 2 h 714"/>
                  <a:gd name="T48" fmla="*/ 39 w 588"/>
                  <a:gd name="T49" fmla="*/ 4 h 714"/>
                  <a:gd name="T50" fmla="*/ 41 w 588"/>
                  <a:gd name="T51" fmla="*/ 5 h 714"/>
                  <a:gd name="T52" fmla="*/ 42 w 588"/>
                  <a:gd name="T53" fmla="*/ 7 h 714"/>
                  <a:gd name="T54" fmla="*/ 43 w 588"/>
                  <a:gd name="T55" fmla="*/ 9 h 714"/>
                  <a:gd name="T56" fmla="*/ 43 w 588"/>
                  <a:gd name="T57" fmla="*/ 10 h 714"/>
                  <a:gd name="T58" fmla="*/ 43 w 588"/>
                  <a:gd name="T59" fmla="*/ 12 h 714"/>
                  <a:gd name="T60" fmla="*/ 44 w 588"/>
                  <a:gd name="T61" fmla="*/ 12 h 714"/>
                  <a:gd name="T62" fmla="*/ 46 w 588"/>
                  <a:gd name="T63" fmla="*/ 13 h 714"/>
                  <a:gd name="T64" fmla="*/ 47 w 588"/>
                  <a:gd name="T65" fmla="*/ 14 h 714"/>
                  <a:gd name="T66" fmla="*/ 48 w 588"/>
                  <a:gd name="T67" fmla="*/ 15 h 714"/>
                  <a:gd name="T68" fmla="*/ 49 w 588"/>
                  <a:gd name="T69" fmla="*/ 15 h 714"/>
                  <a:gd name="T70" fmla="*/ 48 w 588"/>
                  <a:gd name="T71" fmla="*/ 17 h 714"/>
                  <a:gd name="T72" fmla="*/ 49 w 588"/>
                  <a:gd name="T73" fmla="*/ 19 h 714"/>
                  <a:gd name="T74" fmla="*/ 49 w 588"/>
                  <a:gd name="T75" fmla="*/ 20 h 714"/>
                  <a:gd name="T76" fmla="*/ 51 w 588"/>
                  <a:gd name="T77" fmla="*/ 21 h 714"/>
                  <a:gd name="T78" fmla="*/ 50 w 588"/>
                  <a:gd name="T79" fmla="*/ 22 h 714"/>
                  <a:gd name="T80" fmla="*/ 47 w 588"/>
                  <a:gd name="T81" fmla="*/ 23 h 714"/>
                  <a:gd name="T82" fmla="*/ 47 w 588"/>
                  <a:gd name="T83" fmla="*/ 26 h 714"/>
                  <a:gd name="T84" fmla="*/ 47 w 588"/>
                  <a:gd name="T85" fmla="*/ 32 h 714"/>
                  <a:gd name="T86" fmla="*/ 44 w 588"/>
                  <a:gd name="T87" fmla="*/ 35 h 714"/>
                  <a:gd name="T88" fmla="*/ 42 w 588"/>
                  <a:gd name="T89" fmla="*/ 39 h 714"/>
                  <a:gd name="T90" fmla="*/ 42 w 588"/>
                  <a:gd name="T91" fmla="*/ 41 h 714"/>
                  <a:gd name="T92" fmla="*/ 42 w 588"/>
                  <a:gd name="T93" fmla="*/ 42 h 714"/>
                  <a:gd name="T94" fmla="*/ 41 w 588"/>
                  <a:gd name="T95" fmla="*/ 44 h 714"/>
                  <a:gd name="T96" fmla="*/ 39 w 588"/>
                  <a:gd name="T97" fmla="*/ 43 h 714"/>
                  <a:gd name="T98" fmla="*/ 37 w 588"/>
                  <a:gd name="T99" fmla="*/ 44 h 714"/>
                  <a:gd name="T100" fmla="*/ 35 w 588"/>
                  <a:gd name="T101" fmla="*/ 46 h 714"/>
                  <a:gd name="T102" fmla="*/ 31 w 588"/>
                  <a:gd name="T103" fmla="*/ 45 h 714"/>
                  <a:gd name="T104" fmla="*/ 24 w 588"/>
                  <a:gd name="T105" fmla="*/ 45 h 714"/>
                  <a:gd name="T106" fmla="*/ 25 w 588"/>
                  <a:gd name="T107" fmla="*/ 47 h 714"/>
                  <a:gd name="T108" fmla="*/ 25 w 588"/>
                  <a:gd name="T109" fmla="*/ 49 h 714"/>
                  <a:gd name="T110" fmla="*/ 25 w 588"/>
                  <a:gd name="T111" fmla="*/ 50 h 714"/>
                  <a:gd name="T112" fmla="*/ 24 w 588"/>
                  <a:gd name="T113" fmla="*/ 51 h 714"/>
                  <a:gd name="T114" fmla="*/ 22 w 588"/>
                  <a:gd name="T115" fmla="*/ 53 h 714"/>
                  <a:gd name="T116" fmla="*/ 23 w 588"/>
                  <a:gd name="T117" fmla="*/ 56 h 714"/>
                  <a:gd name="T118" fmla="*/ 20 w 588"/>
                  <a:gd name="T119" fmla="*/ 58 h 714"/>
                  <a:gd name="T120" fmla="*/ 19 w 588"/>
                  <a:gd name="T121" fmla="*/ 62 h 71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88"/>
                  <a:gd name="T184" fmla="*/ 0 h 714"/>
                  <a:gd name="T185" fmla="*/ 588 w 588"/>
                  <a:gd name="T186" fmla="*/ 714 h 71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88" h="714">
                    <a:moveTo>
                      <a:pt x="216" y="714"/>
                    </a:moveTo>
                    <a:lnTo>
                      <a:pt x="198" y="702"/>
                    </a:lnTo>
                    <a:lnTo>
                      <a:pt x="186" y="696"/>
                    </a:lnTo>
                    <a:lnTo>
                      <a:pt x="180" y="684"/>
                    </a:lnTo>
                    <a:lnTo>
                      <a:pt x="174" y="684"/>
                    </a:lnTo>
                    <a:lnTo>
                      <a:pt x="174" y="678"/>
                    </a:lnTo>
                    <a:lnTo>
                      <a:pt x="168" y="672"/>
                    </a:lnTo>
                    <a:lnTo>
                      <a:pt x="162" y="666"/>
                    </a:lnTo>
                    <a:lnTo>
                      <a:pt x="156" y="636"/>
                    </a:lnTo>
                    <a:lnTo>
                      <a:pt x="144" y="630"/>
                    </a:lnTo>
                    <a:lnTo>
                      <a:pt x="108" y="630"/>
                    </a:lnTo>
                    <a:lnTo>
                      <a:pt x="102" y="624"/>
                    </a:lnTo>
                    <a:lnTo>
                      <a:pt x="96" y="624"/>
                    </a:lnTo>
                    <a:lnTo>
                      <a:pt x="72" y="624"/>
                    </a:lnTo>
                    <a:lnTo>
                      <a:pt x="54" y="624"/>
                    </a:lnTo>
                    <a:lnTo>
                      <a:pt x="42" y="618"/>
                    </a:lnTo>
                    <a:lnTo>
                      <a:pt x="30" y="612"/>
                    </a:lnTo>
                    <a:lnTo>
                      <a:pt x="6" y="606"/>
                    </a:lnTo>
                    <a:lnTo>
                      <a:pt x="0" y="606"/>
                    </a:lnTo>
                    <a:lnTo>
                      <a:pt x="0" y="570"/>
                    </a:lnTo>
                    <a:lnTo>
                      <a:pt x="6" y="552"/>
                    </a:lnTo>
                    <a:lnTo>
                      <a:pt x="6" y="522"/>
                    </a:lnTo>
                    <a:lnTo>
                      <a:pt x="0" y="510"/>
                    </a:lnTo>
                    <a:lnTo>
                      <a:pt x="0" y="504"/>
                    </a:lnTo>
                    <a:lnTo>
                      <a:pt x="12" y="510"/>
                    </a:lnTo>
                    <a:lnTo>
                      <a:pt x="18" y="510"/>
                    </a:lnTo>
                    <a:lnTo>
                      <a:pt x="30" y="522"/>
                    </a:lnTo>
                    <a:lnTo>
                      <a:pt x="42" y="528"/>
                    </a:lnTo>
                    <a:lnTo>
                      <a:pt x="54" y="534"/>
                    </a:lnTo>
                    <a:lnTo>
                      <a:pt x="66" y="534"/>
                    </a:lnTo>
                    <a:lnTo>
                      <a:pt x="72" y="546"/>
                    </a:lnTo>
                    <a:lnTo>
                      <a:pt x="84" y="546"/>
                    </a:lnTo>
                    <a:lnTo>
                      <a:pt x="96" y="552"/>
                    </a:lnTo>
                    <a:lnTo>
                      <a:pt x="108" y="546"/>
                    </a:lnTo>
                    <a:lnTo>
                      <a:pt x="114" y="540"/>
                    </a:lnTo>
                    <a:lnTo>
                      <a:pt x="114" y="528"/>
                    </a:lnTo>
                    <a:lnTo>
                      <a:pt x="108" y="528"/>
                    </a:lnTo>
                    <a:lnTo>
                      <a:pt x="102" y="510"/>
                    </a:lnTo>
                    <a:lnTo>
                      <a:pt x="96" y="510"/>
                    </a:lnTo>
                    <a:lnTo>
                      <a:pt x="90" y="504"/>
                    </a:lnTo>
                    <a:lnTo>
                      <a:pt x="84" y="498"/>
                    </a:lnTo>
                    <a:lnTo>
                      <a:pt x="84" y="492"/>
                    </a:lnTo>
                    <a:lnTo>
                      <a:pt x="84" y="456"/>
                    </a:lnTo>
                    <a:lnTo>
                      <a:pt x="114" y="444"/>
                    </a:lnTo>
                    <a:lnTo>
                      <a:pt x="114" y="438"/>
                    </a:lnTo>
                    <a:lnTo>
                      <a:pt x="120" y="420"/>
                    </a:lnTo>
                    <a:lnTo>
                      <a:pt x="126" y="402"/>
                    </a:lnTo>
                    <a:lnTo>
                      <a:pt x="126" y="390"/>
                    </a:lnTo>
                    <a:lnTo>
                      <a:pt x="126" y="360"/>
                    </a:lnTo>
                    <a:lnTo>
                      <a:pt x="120" y="348"/>
                    </a:lnTo>
                    <a:lnTo>
                      <a:pt x="114" y="336"/>
                    </a:lnTo>
                    <a:lnTo>
                      <a:pt x="108" y="324"/>
                    </a:lnTo>
                    <a:lnTo>
                      <a:pt x="108" y="306"/>
                    </a:lnTo>
                    <a:lnTo>
                      <a:pt x="114" y="300"/>
                    </a:lnTo>
                    <a:lnTo>
                      <a:pt x="114" y="294"/>
                    </a:lnTo>
                    <a:lnTo>
                      <a:pt x="132" y="258"/>
                    </a:lnTo>
                    <a:lnTo>
                      <a:pt x="132" y="234"/>
                    </a:lnTo>
                    <a:lnTo>
                      <a:pt x="126" y="168"/>
                    </a:lnTo>
                    <a:lnTo>
                      <a:pt x="120" y="150"/>
                    </a:lnTo>
                    <a:lnTo>
                      <a:pt x="114" y="138"/>
                    </a:lnTo>
                    <a:lnTo>
                      <a:pt x="108" y="126"/>
                    </a:lnTo>
                    <a:lnTo>
                      <a:pt x="108" y="120"/>
                    </a:lnTo>
                    <a:lnTo>
                      <a:pt x="108" y="114"/>
                    </a:lnTo>
                    <a:lnTo>
                      <a:pt x="102" y="108"/>
                    </a:lnTo>
                    <a:lnTo>
                      <a:pt x="102" y="102"/>
                    </a:lnTo>
                    <a:lnTo>
                      <a:pt x="120" y="96"/>
                    </a:lnTo>
                    <a:lnTo>
                      <a:pt x="132" y="102"/>
                    </a:lnTo>
                    <a:lnTo>
                      <a:pt x="144" y="96"/>
                    </a:lnTo>
                    <a:lnTo>
                      <a:pt x="150" y="96"/>
                    </a:lnTo>
                    <a:lnTo>
                      <a:pt x="156" y="96"/>
                    </a:lnTo>
                    <a:lnTo>
                      <a:pt x="156" y="90"/>
                    </a:lnTo>
                    <a:lnTo>
                      <a:pt x="162" y="84"/>
                    </a:lnTo>
                    <a:lnTo>
                      <a:pt x="168" y="84"/>
                    </a:lnTo>
                    <a:lnTo>
                      <a:pt x="174" y="96"/>
                    </a:lnTo>
                    <a:lnTo>
                      <a:pt x="186" y="96"/>
                    </a:lnTo>
                    <a:lnTo>
                      <a:pt x="192" y="114"/>
                    </a:lnTo>
                    <a:lnTo>
                      <a:pt x="204" y="132"/>
                    </a:lnTo>
                    <a:lnTo>
                      <a:pt x="216" y="144"/>
                    </a:lnTo>
                    <a:lnTo>
                      <a:pt x="240" y="162"/>
                    </a:lnTo>
                    <a:lnTo>
                      <a:pt x="270" y="156"/>
                    </a:lnTo>
                    <a:lnTo>
                      <a:pt x="282" y="126"/>
                    </a:lnTo>
                    <a:lnTo>
                      <a:pt x="282" y="96"/>
                    </a:lnTo>
                    <a:lnTo>
                      <a:pt x="294" y="54"/>
                    </a:lnTo>
                    <a:lnTo>
                      <a:pt x="324" y="48"/>
                    </a:lnTo>
                    <a:lnTo>
                      <a:pt x="342" y="48"/>
                    </a:lnTo>
                    <a:lnTo>
                      <a:pt x="384" y="48"/>
                    </a:lnTo>
                    <a:lnTo>
                      <a:pt x="390" y="30"/>
                    </a:lnTo>
                    <a:lnTo>
                      <a:pt x="402" y="18"/>
                    </a:lnTo>
                    <a:lnTo>
                      <a:pt x="438" y="6"/>
                    </a:lnTo>
                    <a:lnTo>
                      <a:pt x="438" y="0"/>
                    </a:lnTo>
                    <a:lnTo>
                      <a:pt x="444" y="0"/>
                    </a:lnTo>
                    <a:lnTo>
                      <a:pt x="444" y="6"/>
                    </a:lnTo>
                    <a:lnTo>
                      <a:pt x="450" y="6"/>
                    </a:lnTo>
                    <a:lnTo>
                      <a:pt x="456" y="12"/>
                    </a:lnTo>
                    <a:lnTo>
                      <a:pt x="456" y="18"/>
                    </a:lnTo>
                    <a:lnTo>
                      <a:pt x="462" y="24"/>
                    </a:lnTo>
                    <a:lnTo>
                      <a:pt x="462" y="30"/>
                    </a:lnTo>
                    <a:lnTo>
                      <a:pt x="468" y="36"/>
                    </a:lnTo>
                    <a:lnTo>
                      <a:pt x="462" y="36"/>
                    </a:lnTo>
                    <a:lnTo>
                      <a:pt x="456" y="42"/>
                    </a:lnTo>
                    <a:lnTo>
                      <a:pt x="462" y="42"/>
                    </a:lnTo>
                    <a:lnTo>
                      <a:pt x="468" y="48"/>
                    </a:lnTo>
                    <a:lnTo>
                      <a:pt x="468" y="54"/>
                    </a:lnTo>
                    <a:lnTo>
                      <a:pt x="474" y="54"/>
                    </a:lnTo>
                    <a:lnTo>
                      <a:pt x="474" y="60"/>
                    </a:lnTo>
                    <a:lnTo>
                      <a:pt x="486" y="78"/>
                    </a:lnTo>
                    <a:lnTo>
                      <a:pt x="486" y="84"/>
                    </a:lnTo>
                    <a:lnTo>
                      <a:pt x="492" y="84"/>
                    </a:lnTo>
                    <a:lnTo>
                      <a:pt x="492" y="90"/>
                    </a:lnTo>
                    <a:lnTo>
                      <a:pt x="492" y="96"/>
                    </a:lnTo>
                    <a:lnTo>
                      <a:pt x="492" y="102"/>
                    </a:lnTo>
                    <a:lnTo>
                      <a:pt x="498" y="102"/>
                    </a:lnTo>
                    <a:lnTo>
                      <a:pt x="504" y="102"/>
                    </a:lnTo>
                    <a:lnTo>
                      <a:pt x="504" y="108"/>
                    </a:lnTo>
                    <a:lnTo>
                      <a:pt x="504" y="114"/>
                    </a:lnTo>
                    <a:lnTo>
                      <a:pt x="498" y="114"/>
                    </a:lnTo>
                    <a:lnTo>
                      <a:pt x="498" y="120"/>
                    </a:lnTo>
                    <a:lnTo>
                      <a:pt x="498" y="126"/>
                    </a:lnTo>
                    <a:lnTo>
                      <a:pt x="504" y="126"/>
                    </a:lnTo>
                    <a:lnTo>
                      <a:pt x="498" y="132"/>
                    </a:lnTo>
                    <a:lnTo>
                      <a:pt x="504" y="138"/>
                    </a:lnTo>
                    <a:lnTo>
                      <a:pt x="504" y="132"/>
                    </a:lnTo>
                    <a:lnTo>
                      <a:pt x="510" y="132"/>
                    </a:lnTo>
                    <a:lnTo>
                      <a:pt x="510" y="138"/>
                    </a:lnTo>
                    <a:lnTo>
                      <a:pt x="516" y="144"/>
                    </a:lnTo>
                    <a:lnTo>
                      <a:pt x="522" y="144"/>
                    </a:lnTo>
                    <a:lnTo>
                      <a:pt x="522" y="150"/>
                    </a:lnTo>
                    <a:lnTo>
                      <a:pt x="528" y="150"/>
                    </a:lnTo>
                    <a:lnTo>
                      <a:pt x="534" y="150"/>
                    </a:lnTo>
                    <a:lnTo>
                      <a:pt x="534" y="156"/>
                    </a:lnTo>
                    <a:lnTo>
                      <a:pt x="534" y="162"/>
                    </a:lnTo>
                    <a:lnTo>
                      <a:pt x="540" y="156"/>
                    </a:lnTo>
                    <a:lnTo>
                      <a:pt x="546" y="156"/>
                    </a:lnTo>
                    <a:lnTo>
                      <a:pt x="546" y="162"/>
                    </a:lnTo>
                    <a:lnTo>
                      <a:pt x="546" y="168"/>
                    </a:lnTo>
                    <a:lnTo>
                      <a:pt x="552" y="168"/>
                    </a:lnTo>
                    <a:lnTo>
                      <a:pt x="546" y="168"/>
                    </a:lnTo>
                    <a:lnTo>
                      <a:pt x="546" y="174"/>
                    </a:lnTo>
                    <a:lnTo>
                      <a:pt x="558" y="180"/>
                    </a:lnTo>
                    <a:lnTo>
                      <a:pt x="564" y="180"/>
                    </a:lnTo>
                    <a:lnTo>
                      <a:pt x="564" y="186"/>
                    </a:lnTo>
                    <a:lnTo>
                      <a:pt x="558" y="192"/>
                    </a:lnTo>
                    <a:lnTo>
                      <a:pt x="558" y="198"/>
                    </a:lnTo>
                    <a:lnTo>
                      <a:pt x="552" y="198"/>
                    </a:lnTo>
                    <a:lnTo>
                      <a:pt x="558" y="204"/>
                    </a:lnTo>
                    <a:lnTo>
                      <a:pt x="564" y="204"/>
                    </a:lnTo>
                    <a:lnTo>
                      <a:pt x="564" y="210"/>
                    </a:lnTo>
                    <a:lnTo>
                      <a:pt x="570" y="216"/>
                    </a:lnTo>
                    <a:lnTo>
                      <a:pt x="576" y="222"/>
                    </a:lnTo>
                    <a:lnTo>
                      <a:pt x="576" y="228"/>
                    </a:lnTo>
                    <a:lnTo>
                      <a:pt x="570" y="228"/>
                    </a:lnTo>
                    <a:lnTo>
                      <a:pt x="570" y="234"/>
                    </a:lnTo>
                    <a:lnTo>
                      <a:pt x="576" y="234"/>
                    </a:lnTo>
                    <a:lnTo>
                      <a:pt x="582" y="234"/>
                    </a:lnTo>
                    <a:lnTo>
                      <a:pt x="588" y="234"/>
                    </a:lnTo>
                    <a:lnTo>
                      <a:pt x="588" y="240"/>
                    </a:lnTo>
                    <a:lnTo>
                      <a:pt x="588" y="246"/>
                    </a:lnTo>
                    <a:lnTo>
                      <a:pt x="588" y="252"/>
                    </a:lnTo>
                    <a:lnTo>
                      <a:pt x="582" y="252"/>
                    </a:lnTo>
                    <a:lnTo>
                      <a:pt x="576" y="252"/>
                    </a:lnTo>
                    <a:lnTo>
                      <a:pt x="582" y="258"/>
                    </a:lnTo>
                    <a:lnTo>
                      <a:pt x="582" y="264"/>
                    </a:lnTo>
                    <a:lnTo>
                      <a:pt x="576" y="264"/>
                    </a:lnTo>
                    <a:lnTo>
                      <a:pt x="546" y="264"/>
                    </a:lnTo>
                    <a:lnTo>
                      <a:pt x="546" y="276"/>
                    </a:lnTo>
                    <a:lnTo>
                      <a:pt x="540" y="282"/>
                    </a:lnTo>
                    <a:lnTo>
                      <a:pt x="540" y="294"/>
                    </a:lnTo>
                    <a:lnTo>
                      <a:pt x="540" y="300"/>
                    </a:lnTo>
                    <a:lnTo>
                      <a:pt x="540" y="324"/>
                    </a:lnTo>
                    <a:lnTo>
                      <a:pt x="552" y="330"/>
                    </a:lnTo>
                    <a:lnTo>
                      <a:pt x="558" y="342"/>
                    </a:lnTo>
                    <a:lnTo>
                      <a:pt x="546" y="372"/>
                    </a:lnTo>
                    <a:lnTo>
                      <a:pt x="534" y="372"/>
                    </a:lnTo>
                    <a:lnTo>
                      <a:pt x="534" y="384"/>
                    </a:lnTo>
                    <a:lnTo>
                      <a:pt x="522" y="384"/>
                    </a:lnTo>
                    <a:lnTo>
                      <a:pt x="510" y="402"/>
                    </a:lnTo>
                    <a:lnTo>
                      <a:pt x="504" y="420"/>
                    </a:lnTo>
                    <a:lnTo>
                      <a:pt x="492" y="426"/>
                    </a:lnTo>
                    <a:lnTo>
                      <a:pt x="486" y="432"/>
                    </a:lnTo>
                    <a:lnTo>
                      <a:pt x="486" y="444"/>
                    </a:lnTo>
                    <a:lnTo>
                      <a:pt x="486" y="450"/>
                    </a:lnTo>
                    <a:lnTo>
                      <a:pt x="486" y="456"/>
                    </a:lnTo>
                    <a:lnTo>
                      <a:pt x="486" y="462"/>
                    </a:lnTo>
                    <a:lnTo>
                      <a:pt x="486" y="468"/>
                    </a:lnTo>
                    <a:lnTo>
                      <a:pt x="480" y="468"/>
                    </a:lnTo>
                    <a:lnTo>
                      <a:pt x="480" y="474"/>
                    </a:lnTo>
                    <a:lnTo>
                      <a:pt x="480" y="480"/>
                    </a:lnTo>
                    <a:lnTo>
                      <a:pt x="480" y="486"/>
                    </a:lnTo>
                    <a:lnTo>
                      <a:pt x="480" y="492"/>
                    </a:lnTo>
                    <a:lnTo>
                      <a:pt x="480" y="498"/>
                    </a:lnTo>
                    <a:lnTo>
                      <a:pt x="474" y="504"/>
                    </a:lnTo>
                    <a:lnTo>
                      <a:pt x="468" y="510"/>
                    </a:lnTo>
                    <a:lnTo>
                      <a:pt x="462" y="510"/>
                    </a:lnTo>
                    <a:lnTo>
                      <a:pt x="456" y="504"/>
                    </a:lnTo>
                    <a:lnTo>
                      <a:pt x="456" y="498"/>
                    </a:lnTo>
                    <a:lnTo>
                      <a:pt x="450" y="498"/>
                    </a:lnTo>
                    <a:lnTo>
                      <a:pt x="444" y="498"/>
                    </a:lnTo>
                    <a:lnTo>
                      <a:pt x="438" y="498"/>
                    </a:lnTo>
                    <a:lnTo>
                      <a:pt x="432" y="498"/>
                    </a:lnTo>
                    <a:lnTo>
                      <a:pt x="426" y="504"/>
                    </a:lnTo>
                    <a:lnTo>
                      <a:pt x="426" y="510"/>
                    </a:lnTo>
                    <a:lnTo>
                      <a:pt x="420" y="516"/>
                    </a:lnTo>
                    <a:lnTo>
                      <a:pt x="414" y="522"/>
                    </a:lnTo>
                    <a:lnTo>
                      <a:pt x="402" y="528"/>
                    </a:lnTo>
                    <a:lnTo>
                      <a:pt x="396" y="528"/>
                    </a:lnTo>
                    <a:lnTo>
                      <a:pt x="384" y="528"/>
                    </a:lnTo>
                    <a:lnTo>
                      <a:pt x="366" y="540"/>
                    </a:lnTo>
                    <a:lnTo>
                      <a:pt x="360" y="522"/>
                    </a:lnTo>
                    <a:lnTo>
                      <a:pt x="348" y="504"/>
                    </a:lnTo>
                    <a:lnTo>
                      <a:pt x="330" y="504"/>
                    </a:lnTo>
                    <a:lnTo>
                      <a:pt x="282" y="516"/>
                    </a:lnTo>
                    <a:lnTo>
                      <a:pt x="282" y="522"/>
                    </a:lnTo>
                    <a:lnTo>
                      <a:pt x="282" y="534"/>
                    </a:lnTo>
                    <a:lnTo>
                      <a:pt x="288" y="540"/>
                    </a:lnTo>
                    <a:lnTo>
                      <a:pt x="294" y="540"/>
                    </a:lnTo>
                    <a:lnTo>
                      <a:pt x="288" y="540"/>
                    </a:lnTo>
                    <a:lnTo>
                      <a:pt x="282" y="540"/>
                    </a:lnTo>
                    <a:lnTo>
                      <a:pt x="282" y="546"/>
                    </a:lnTo>
                    <a:lnTo>
                      <a:pt x="288" y="552"/>
                    </a:lnTo>
                    <a:lnTo>
                      <a:pt x="294" y="564"/>
                    </a:lnTo>
                    <a:lnTo>
                      <a:pt x="300" y="564"/>
                    </a:lnTo>
                    <a:lnTo>
                      <a:pt x="300" y="570"/>
                    </a:lnTo>
                    <a:lnTo>
                      <a:pt x="294" y="570"/>
                    </a:lnTo>
                    <a:lnTo>
                      <a:pt x="288" y="570"/>
                    </a:lnTo>
                    <a:lnTo>
                      <a:pt x="288" y="576"/>
                    </a:lnTo>
                    <a:lnTo>
                      <a:pt x="288" y="582"/>
                    </a:lnTo>
                    <a:lnTo>
                      <a:pt x="276" y="588"/>
                    </a:lnTo>
                    <a:lnTo>
                      <a:pt x="276" y="594"/>
                    </a:lnTo>
                    <a:lnTo>
                      <a:pt x="270" y="606"/>
                    </a:lnTo>
                    <a:lnTo>
                      <a:pt x="264" y="612"/>
                    </a:lnTo>
                    <a:lnTo>
                      <a:pt x="258" y="612"/>
                    </a:lnTo>
                    <a:lnTo>
                      <a:pt x="252" y="612"/>
                    </a:lnTo>
                    <a:lnTo>
                      <a:pt x="252" y="618"/>
                    </a:lnTo>
                    <a:lnTo>
                      <a:pt x="252" y="624"/>
                    </a:lnTo>
                    <a:lnTo>
                      <a:pt x="252" y="630"/>
                    </a:lnTo>
                    <a:lnTo>
                      <a:pt x="264" y="642"/>
                    </a:lnTo>
                    <a:lnTo>
                      <a:pt x="258" y="648"/>
                    </a:lnTo>
                    <a:lnTo>
                      <a:pt x="246" y="654"/>
                    </a:lnTo>
                    <a:lnTo>
                      <a:pt x="240" y="660"/>
                    </a:lnTo>
                    <a:lnTo>
                      <a:pt x="234" y="672"/>
                    </a:lnTo>
                    <a:lnTo>
                      <a:pt x="234" y="678"/>
                    </a:lnTo>
                    <a:lnTo>
                      <a:pt x="228" y="684"/>
                    </a:lnTo>
                    <a:lnTo>
                      <a:pt x="228" y="696"/>
                    </a:lnTo>
                    <a:lnTo>
                      <a:pt x="216" y="714"/>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46" name="Freeform 22"/>
              <p:cNvSpPr>
                <a:spLocks/>
              </p:cNvSpPr>
              <p:nvPr/>
            </p:nvSpPr>
            <p:spPr bwMode="gray">
              <a:xfrm>
                <a:off x="2242" y="2870"/>
                <a:ext cx="208" cy="309"/>
              </a:xfrm>
              <a:custGeom>
                <a:avLst/>
                <a:gdLst>
                  <a:gd name="T0" fmla="*/ 0 w 468"/>
                  <a:gd name="T1" fmla="*/ 61 h 696"/>
                  <a:gd name="T2" fmla="*/ 1 w 468"/>
                  <a:gd name="T3" fmla="*/ 58 h 696"/>
                  <a:gd name="T4" fmla="*/ 2 w 468"/>
                  <a:gd name="T5" fmla="*/ 54 h 696"/>
                  <a:gd name="T6" fmla="*/ 3 w 468"/>
                  <a:gd name="T7" fmla="*/ 51 h 696"/>
                  <a:gd name="T8" fmla="*/ 4 w 468"/>
                  <a:gd name="T9" fmla="*/ 48 h 696"/>
                  <a:gd name="T10" fmla="*/ 6 w 468"/>
                  <a:gd name="T11" fmla="*/ 44 h 696"/>
                  <a:gd name="T12" fmla="*/ 5 w 468"/>
                  <a:gd name="T13" fmla="*/ 41 h 696"/>
                  <a:gd name="T14" fmla="*/ 7 w 468"/>
                  <a:gd name="T15" fmla="*/ 38 h 696"/>
                  <a:gd name="T16" fmla="*/ 8 w 468"/>
                  <a:gd name="T17" fmla="*/ 36 h 696"/>
                  <a:gd name="T18" fmla="*/ 7 w 468"/>
                  <a:gd name="T19" fmla="*/ 33 h 696"/>
                  <a:gd name="T20" fmla="*/ 6 w 468"/>
                  <a:gd name="T21" fmla="*/ 29 h 696"/>
                  <a:gd name="T22" fmla="*/ 4 w 468"/>
                  <a:gd name="T23" fmla="*/ 22 h 696"/>
                  <a:gd name="T24" fmla="*/ 2 w 468"/>
                  <a:gd name="T25" fmla="*/ 14 h 696"/>
                  <a:gd name="T26" fmla="*/ 12 w 468"/>
                  <a:gd name="T27" fmla="*/ 11 h 696"/>
                  <a:gd name="T28" fmla="*/ 14 w 468"/>
                  <a:gd name="T29" fmla="*/ 2 h 696"/>
                  <a:gd name="T30" fmla="*/ 16 w 468"/>
                  <a:gd name="T31" fmla="*/ 0 h 696"/>
                  <a:gd name="T32" fmla="*/ 17 w 468"/>
                  <a:gd name="T33" fmla="*/ 0 h 696"/>
                  <a:gd name="T34" fmla="*/ 18 w 468"/>
                  <a:gd name="T35" fmla="*/ 1 h 696"/>
                  <a:gd name="T36" fmla="*/ 17 w 468"/>
                  <a:gd name="T37" fmla="*/ 2 h 696"/>
                  <a:gd name="T38" fmla="*/ 17 w 468"/>
                  <a:gd name="T39" fmla="*/ 4 h 696"/>
                  <a:gd name="T40" fmla="*/ 17 w 468"/>
                  <a:gd name="T41" fmla="*/ 6 h 696"/>
                  <a:gd name="T42" fmla="*/ 20 w 468"/>
                  <a:gd name="T43" fmla="*/ 6 h 696"/>
                  <a:gd name="T44" fmla="*/ 22 w 468"/>
                  <a:gd name="T45" fmla="*/ 5 h 696"/>
                  <a:gd name="T46" fmla="*/ 24 w 468"/>
                  <a:gd name="T47" fmla="*/ 7 h 696"/>
                  <a:gd name="T48" fmla="*/ 28 w 468"/>
                  <a:gd name="T49" fmla="*/ 7 h 696"/>
                  <a:gd name="T50" fmla="*/ 28 w 468"/>
                  <a:gd name="T51" fmla="*/ 11 h 696"/>
                  <a:gd name="T52" fmla="*/ 25 w 468"/>
                  <a:gd name="T53" fmla="*/ 14 h 696"/>
                  <a:gd name="T54" fmla="*/ 23 w 468"/>
                  <a:gd name="T55" fmla="*/ 15 h 696"/>
                  <a:gd name="T56" fmla="*/ 23 w 468"/>
                  <a:gd name="T57" fmla="*/ 19 h 696"/>
                  <a:gd name="T58" fmla="*/ 23 w 468"/>
                  <a:gd name="T59" fmla="*/ 21 h 696"/>
                  <a:gd name="T60" fmla="*/ 24 w 468"/>
                  <a:gd name="T61" fmla="*/ 21 h 696"/>
                  <a:gd name="T62" fmla="*/ 27 w 468"/>
                  <a:gd name="T63" fmla="*/ 23 h 696"/>
                  <a:gd name="T64" fmla="*/ 29 w 468"/>
                  <a:gd name="T65" fmla="*/ 24 h 696"/>
                  <a:gd name="T66" fmla="*/ 29 w 468"/>
                  <a:gd name="T67" fmla="*/ 28 h 696"/>
                  <a:gd name="T68" fmla="*/ 29 w 468"/>
                  <a:gd name="T69" fmla="*/ 29 h 696"/>
                  <a:gd name="T70" fmla="*/ 29 w 468"/>
                  <a:gd name="T71" fmla="*/ 32 h 696"/>
                  <a:gd name="T72" fmla="*/ 32 w 468"/>
                  <a:gd name="T73" fmla="*/ 32 h 696"/>
                  <a:gd name="T74" fmla="*/ 33 w 468"/>
                  <a:gd name="T75" fmla="*/ 35 h 696"/>
                  <a:gd name="T76" fmla="*/ 34 w 468"/>
                  <a:gd name="T77" fmla="*/ 38 h 696"/>
                  <a:gd name="T78" fmla="*/ 35 w 468"/>
                  <a:gd name="T79" fmla="*/ 39 h 696"/>
                  <a:gd name="T80" fmla="*/ 36 w 468"/>
                  <a:gd name="T81" fmla="*/ 40 h 696"/>
                  <a:gd name="T82" fmla="*/ 37 w 468"/>
                  <a:gd name="T83" fmla="*/ 41 h 696"/>
                  <a:gd name="T84" fmla="*/ 38 w 468"/>
                  <a:gd name="T85" fmla="*/ 42 h 696"/>
                  <a:gd name="T86" fmla="*/ 41 w 468"/>
                  <a:gd name="T87" fmla="*/ 44 h 696"/>
                  <a:gd name="T88" fmla="*/ 40 w 468"/>
                  <a:gd name="T89" fmla="*/ 44 h 696"/>
                  <a:gd name="T90" fmla="*/ 37 w 468"/>
                  <a:gd name="T91" fmla="*/ 45 h 696"/>
                  <a:gd name="T92" fmla="*/ 36 w 468"/>
                  <a:gd name="T93" fmla="*/ 48 h 696"/>
                  <a:gd name="T94" fmla="*/ 34 w 468"/>
                  <a:gd name="T95" fmla="*/ 49 h 696"/>
                  <a:gd name="T96" fmla="*/ 32 w 468"/>
                  <a:gd name="T97" fmla="*/ 51 h 696"/>
                  <a:gd name="T98" fmla="*/ 31 w 468"/>
                  <a:gd name="T99" fmla="*/ 51 h 696"/>
                  <a:gd name="T100" fmla="*/ 26 w 468"/>
                  <a:gd name="T101" fmla="*/ 49 h 696"/>
                  <a:gd name="T102" fmla="*/ 23 w 468"/>
                  <a:gd name="T103" fmla="*/ 51 h 696"/>
                  <a:gd name="T104" fmla="*/ 21 w 468"/>
                  <a:gd name="T105" fmla="*/ 51 h 696"/>
                  <a:gd name="T106" fmla="*/ 20 w 468"/>
                  <a:gd name="T107" fmla="*/ 52 h 696"/>
                  <a:gd name="T108" fmla="*/ 17 w 468"/>
                  <a:gd name="T109" fmla="*/ 55 h 696"/>
                  <a:gd name="T110" fmla="*/ 15 w 468"/>
                  <a:gd name="T111" fmla="*/ 56 h 696"/>
                  <a:gd name="T112" fmla="*/ 15 w 468"/>
                  <a:gd name="T113" fmla="*/ 59 h 696"/>
                  <a:gd name="T114" fmla="*/ 14 w 468"/>
                  <a:gd name="T115" fmla="*/ 59 h 696"/>
                  <a:gd name="T116" fmla="*/ 12 w 468"/>
                  <a:gd name="T117" fmla="*/ 59 h 696"/>
                  <a:gd name="T118" fmla="*/ 11 w 468"/>
                  <a:gd name="T119" fmla="*/ 57 h 696"/>
                  <a:gd name="T120" fmla="*/ 9 w 468"/>
                  <a:gd name="T121" fmla="*/ 57 h 696"/>
                  <a:gd name="T122" fmla="*/ 6 w 468"/>
                  <a:gd name="T123" fmla="*/ 58 h 696"/>
                  <a:gd name="T124" fmla="*/ 4 w 468"/>
                  <a:gd name="T125" fmla="*/ 60 h 6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68"/>
                  <a:gd name="T190" fmla="*/ 0 h 696"/>
                  <a:gd name="T191" fmla="*/ 468 w 468"/>
                  <a:gd name="T192" fmla="*/ 696 h 69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68" h="696">
                    <a:moveTo>
                      <a:pt x="30" y="696"/>
                    </a:moveTo>
                    <a:lnTo>
                      <a:pt x="18" y="696"/>
                    </a:lnTo>
                    <a:lnTo>
                      <a:pt x="6" y="696"/>
                    </a:lnTo>
                    <a:lnTo>
                      <a:pt x="0" y="690"/>
                    </a:lnTo>
                    <a:lnTo>
                      <a:pt x="6" y="678"/>
                    </a:lnTo>
                    <a:lnTo>
                      <a:pt x="12" y="666"/>
                    </a:lnTo>
                    <a:lnTo>
                      <a:pt x="18" y="654"/>
                    </a:lnTo>
                    <a:lnTo>
                      <a:pt x="18" y="642"/>
                    </a:lnTo>
                    <a:lnTo>
                      <a:pt x="18" y="618"/>
                    </a:lnTo>
                    <a:lnTo>
                      <a:pt x="24" y="606"/>
                    </a:lnTo>
                    <a:lnTo>
                      <a:pt x="30" y="594"/>
                    </a:lnTo>
                    <a:lnTo>
                      <a:pt x="30" y="582"/>
                    </a:lnTo>
                    <a:lnTo>
                      <a:pt x="36" y="576"/>
                    </a:lnTo>
                    <a:lnTo>
                      <a:pt x="42" y="564"/>
                    </a:lnTo>
                    <a:lnTo>
                      <a:pt x="48" y="546"/>
                    </a:lnTo>
                    <a:lnTo>
                      <a:pt x="48" y="528"/>
                    </a:lnTo>
                    <a:lnTo>
                      <a:pt x="60" y="516"/>
                    </a:lnTo>
                    <a:lnTo>
                      <a:pt x="66" y="504"/>
                    </a:lnTo>
                    <a:lnTo>
                      <a:pt x="66" y="492"/>
                    </a:lnTo>
                    <a:lnTo>
                      <a:pt x="60" y="480"/>
                    </a:lnTo>
                    <a:lnTo>
                      <a:pt x="54" y="468"/>
                    </a:lnTo>
                    <a:lnTo>
                      <a:pt x="60" y="456"/>
                    </a:lnTo>
                    <a:lnTo>
                      <a:pt x="72" y="450"/>
                    </a:lnTo>
                    <a:lnTo>
                      <a:pt x="84" y="438"/>
                    </a:lnTo>
                    <a:lnTo>
                      <a:pt x="90" y="426"/>
                    </a:lnTo>
                    <a:lnTo>
                      <a:pt x="90" y="420"/>
                    </a:lnTo>
                    <a:lnTo>
                      <a:pt x="90" y="408"/>
                    </a:lnTo>
                    <a:lnTo>
                      <a:pt x="90" y="402"/>
                    </a:lnTo>
                    <a:lnTo>
                      <a:pt x="84" y="396"/>
                    </a:lnTo>
                    <a:lnTo>
                      <a:pt x="78" y="378"/>
                    </a:lnTo>
                    <a:lnTo>
                      <a:pt x="72" y="360"/>
                    </a:lnTo>
                    <a:lnTo>
                      <a:pt x="66" y="348"/>
                    </a:lnTo>
                    <a:lnTo>
                      <a:pt x="72" y="336"/>
                    </a:lnTo>
                    <a:lnTo>
                      <a:pt x="66" y="306"/>
                    </a:lnTo>
                    <a:lnTo>
                      <a:pt x="54" y="276"/>
                    </a:lnTo>
                    <a:lnTo>
                      <a:pt x="42" y="252"/>
                    </a:lnTo>
                    <a:lnTo>
                      <a:pt x="36" y="222"/>
                    </a:lnTo>
                    <a:lnTo>
                      <a:pt x="30" y="192"/>
                    </a:lnTo>
                    <a:lnTo>
                      <a:pt x="24" y="162"/>
                    </a:lnTo>
                    <a:lnTo>
                      <a:pt x="42" y="174"/>
                    </a:lnTo>
                    <a:lnTo>
                      <a:pt x="120" y="138"/>
                    </a:lnTo>
                    <a:lnTo>
                      <a:pt x="132" y="126"/>
                    </a:lnTo>
                    <a:lnTo>
                      <a:pt x="120" y="54"/>
                    </a:lnTo>
                    <a:lnTo>
                      <a:pt x="156" y="30"/>
                    </a:lnTo>
                    <a:lnTo>
                      <a:pt x="162" y="24"/>
                    </a:lnTo>
                    <a:lnTo>
                      <a:pt x="168" y="18"/>
                    </a:lnTo>
                    <a:lnTo>
                      <a:pt x="174" y="6"/>
                    </a:lnTo>
                    <a:lnTo>
                      <a:pt x="180" y="0"/>
                    </a:lnTo>
                    <a:lnTo>
                      <a:pt x="180" y="6"/>
                    </a:lnTo>
                    <a:lnTo>
                      <a:pt x="186" y="6"/>
                    </a:lnTo>
                    <a:lnTo>
                      <a:pt x="192" y="0"/>
                    </a:lnTo>
                    <a:lnTo>
                      <a:pt x="192" y="6"/>
                    </a:lnTo>
                    <a:lnTo>
                      <a:pt x="198" y="12"/>
                    </a:lnTo>
                    <a:lnTo>
                      <a:pt x="204" y="12"/>
                    </a:lnTo>
                    <a:lnTo>
                      <a:pt x="198" y="12"/>
                    </a:lnTo>
                    <a:lnTo>
                      <a:pt x="198" y="18"/>
                    </a:lnTo>
                    <a:lnTo>
                      <a:pt x="198" y="24"/>
                    </a:lnTo>
                    <a:lnTo>
                      <a:pt x="198" y="30"/>
                    </a:lnTo>
                    <a:lnTo>
                      <a:pt x="198" y="42"/>
                    </a:lnTo>
                    <a:lnTo>
                      <a:pt x="198" y="48"/>
                    </a:lnTo>
                    <a:lnTo>
                      <a:pt x="192" y="60"/>
                    </a:lnTo>
                    <a:lnTo>
                      <a:pt x="192" y="66"/>
                    </a:lnTo>
                    <a:lnTo>
                      <a:pt x="198" y="66"/>
                    </a:lnTo>
                    <a:lnTo>
                      <a:pt x="210" y="60"/>
                    </a:lnTo>
                    <a:lnTo>
                      <a:pt x="228" y="60"/>
                    </a:lnTo>
                    <a:lnTo>
                      <a:pt x="228" y="66"/>
                    </a:lnTo>
                    <a:lnTo>
                      <a:pt x="234" y="66"/>
                    </a:lnTo>
                    <a:lnTo>
                      <a:pt x="234" y="60"/>
                    </a:lnTo>
                    <a:lnTo>
                      <a:pt x="252" y="60"/>
                    </a:lnTo>
                    <a:lnTo>
                      <a:pt x="264" y="72"/>
                    </a:lnTo>
                    <a:lnTo>
                      <a:pt x="264" y="78"/>
                    </a:lnTo>
                    <a:lnTo>
                      <a:pt x="270" y="78"/>
                    </a:lnTo>
                    <a:lnTo>
                      <a:pt x="276" y="78"/>
                    </a:lnTo>
                    <a:lnTo>
                      <a:pt x="288" y="78"/>
                    </a:lnTo>
                    <a:lnTo>
                      <a:pt x="312" y="84"/>
                    </a:lnTo>
                    <a:lnTo>
                      <a:pt x="318" y="96"/>
                    </a:lnTo>
                    <a:lnTo>
                      <a:pt x="318" y="102"/>
                    </a:lnTo>
                    <a:lnTo>
                      <a:pt x="312" y="120"/>
                    </a:lnTo>
                    <a:lnTo>
                      <a:pt x="306" y="132"/>
                    </a:lnTo>
                    <a:lnTo>
                      <a:pt x="294" y="144"/>
                    </a:lnTo>
                    <a:lnTo>
                      <a:pt x="282" y="156"/>
                    </a:lnTo>
                    <a:lnTo>
                      <a:pt x="276" y="162"/>
                    </a:lnTo>
                    <a:lnTo>
                      <a:pt x="270" y="162"/>
                    </a:lnTo>
                    <a:lnTo>
                      <a:pt x="264" y="174"/>
                    </a:lnTo>
                    <a:lnTo>
                      <a:pt x="264" y="192"/>
                    </a:lnTo>
                    <a:lnTo>
                      <a:pt x="264" y="216"/>
                    </a:lnTo>
                    <a:lnTo>
                      <a:pt x="258" y="216"/>
                    </a:lnTo>
                    <a:lnTo>
                      <a:pt x="258" y="228"/>
                    </a:lnTo>
                    <a:lnTo>
                      <a:pt x="252" y="234"/>
                    </a:lnTo>
                    <a:lnTo>
                      <a:pt x="258" y="240"/>
                    </a:lnTo>
                    <a:lnTo>
                      <a:pt x="264" y="240"/>
                    </a:lnTo>
                    <a:lnTo>
                      <a:pt x="270" y="240"/>
                    </a:lnTo>
                    <a:lnTo>
                      <a:pt x="276" y="240"/>
                    </a:lnTo>
                    <a:lnTo>
                      <a:pt x="288" y="240"/>
                    </a:lnTo>
                    <a:lnTo>
                      <a:pt x="300" y="246"/>
                    </a:lnTo>
                    <a:lnTo>
                      <a:pt x="306" y="258"/>
                    </a:lnTo>
                    <a:lnTo>
                      <a:pt x="312" y="264"/>
                    </a:lnTo>
                    <a:lnTo>
                      <a:pt x="318" y="276"/>
                    </a:lnTo>
                    <a:lnTo>
                      <a:pt x="330" y="282"/>
                    </a:lnTo>
                    <a:lnTo>
                      <a:pt x="330" y="300"/>
                    </a:lnTo>
                    <a:lnTo>
                      <a:pt x="336" y="312"/>
                    </a:lnTo>
                    <a:lnTo>
                      <a:pt x="336" y="318"/>
                    </a:lnTo>
                    <a:lnTo>
                      <a:pt x="336" y="330"/>
                    </a:lnTo>
                    <a:lnTo>
                      <a:pt x="324" y="330"/>
                    </a:lnTo>
                    <a:lnTo>
                      <a:pt x="330" y="336"/>
                    </a:lnTo>
                    <a:lnTo>
                      <a:pt x="330" y="342"/>
                    </a:lnTo>
                    <a:lnTo>
                      <a:pt x="336" y="348"/>
                    </a:lnTo>
                    <a:lnTo>
                      <a:pt x="330" y="360"/>
                    </a:lnTo>
                    <a:lnTo>
                      <a:pt x="336" y="372"/>
                    </a:lnTo>
                    <a:lnTo>
                      <a:pt x="354" y="366"/>
                    </a:lnTo>
                    <a:lnTo>
                      <a:pt x="366" y="366"/>
                    </a:lnTo>
                    <a:lnTo>
                      <a:pt x="372" y="378"/>
                    </a:lnTo>
                    <a:lnTo>
                      <a:pt x="372" y="390"/>
                    </a:lnTo>
                    <a:lnTo>
                      <a:pt x="378" y="396"/>
                    </a:lnTo>
                    <a:lnTo>
                      <a:pt x="378" y="408"/>
                    </a:lnTo>
                    <a:lnTo>
                      <a:pt x="378" y="420"/>
                    </a:lnTo>
                    <a:lnTo>
                      <a:pt x="384" y="432"/>
                    </a:lnTo>
                    <a:lnTo>
                      <a:pt x="384" y="444"/>
                    </a:lnTo>
                    <a:lnTo>
                      <a:pt x="390" y="444"/>
                    </a:lnTo>
                    <a:lnTo>
                      <a:pt x="396" y="444"/>
                    </a:lnTo>
                    <a:lnTo>
                      <a:pt x="402" y="450"/>
                    </a:lnTo>
                    <a:lnTo>
                      <a:pt x="408" y="450"/>
                    </a:lnTo>
                    <a:lnTo>
                      <a:pt x="408" y="462"/>
                    </a:lnTo>
                    <a:lnTo>
                      <a:pt x="408" y="468"/>
                    </a:lnTo>
                    <a:lnTo>
                      <a:pt x="414" y="474"/>
                    </a:lnTo>
                    <a:lnTo>
                      <a:pt x="420" y="474"/>
                    </a:lnTo>
                    <a:lnTo>
                      <a:pt x="420" y="480"/>
                    </a:lnTo>
                    <a:lnTo>
                      <a:pt x="426" y="480"/>
                    </a:lnTo>
                    <a:lnTo>
                      <a:pt x="432" y="480"/>
                    </a:lnTo>
                    <a:lnTo>
                      <a:pt x="462" y="486"/>
                    </a:lnTo>
                    <a:lnTo>
                      <a:pt x="468" y="492"/>
                    </a:lnTo>
                    <a:lnTo>
                      <a:pt x="468" y="498"/>
                    </a:lnTo>
                    <a:lnTo>
                      <a:pt x="462" y="498"/>
                    </a:lnTo>
                    <a:lnTo>
                      <a:pt x="456" y="498"/>
                    </a:lnTo>
                    <a:lnTo>
                      <a:pt x="456" y="504"/>
                    </a:lnTo>
                    <a:lnTo>
                      <a:pt x="456" y="510"/>
                    </a:lnTo>
                    <a:lnTo>
                      <a:pt x="450" y="516"/>
                    </a:lnTo>
                    <a:lnTo>
                      <a:pt x="426" y="516"/>
                    </a:lnTo>
                    <a:lnTo>
                      <a:pt x="408" y="528"/>
                    </a:lnTo>
                    <a:lnTo>
                      <a:pt x="408" y="546"/>
                    </a:lnTo>
                    <a:lnTo>
                      <a:pt x="414" y="552"/>
                    </a:lnTo>
                    <a:lnTo>
                      <a:pt x="408" y="558"/>
                    </a:lnTo>
                    <a:lnTo>
                      <a:pt x="402" y="564"/>
                    </a:lnTo>
                    <a:lnTo>
                      <a:pt x="384" y="564"/>
                    </a:lnTo>
                    <a:lnTo>
                      <a:pt x="372" y="564"/>
                    </a:lnTo>
                    <a:lnTo>
                      <a:pt x="372" y="576"/>
                    </a:lnTo>
                    <a:lnTo>
                      <a:pt x="366" y="576"/>
                    </a:lnTo>
                    <a:lnTo>
                      <a:pt x="366" y="582"/>
                    </a:lnTo>
                    <a:lnTo>
                      <a:pt x="360" y="582"/>
                    </a:lnTo>
                    <a:lnTo>
                      <a:pt x="348" y="576"/>
                    </a:lnTo>
                    <a:lnTo>
                      <a:pt x="336" y="570"/>
                    </a:lnTo>
                    <a:lnTo>
                      <a:pt x="324" y="570"/>
                    </a:lnTo>
                    <a:lnTo>
                      <a:pt x="300" y="564"/>
                    </a:lnTo>
                    <a:lnTo>
                      <a:pt x="282" y="564"/>
                    </a:lnTo>
                    <a:lnTo>
                      <a:pt x="270" y="570"/>
                    </a:lnTo>
                    <a:lnTo>
                      <a:pt x="264" y="576"/>
                    </a:lnTo>
                    <a:lnTo>
                      <a:pt x="258" y="576"/>
                    </a:lnTo>
                    <a:lnTo>
                      <a:pt x="240" y="582"/>
                    </a:lnTo>
                    <a:lnTo>
                      <a:pt x="240" y="588"/>
                    </a:lnTo>
                    <a:lnTo>
                      <a:pt x="240" y="594"/>
                    </a:lnTo>
                    <a:lnTo>
                      <a:pt x="234" y="594"/>
                    </a:lnTo>
                    <a:lnTo>
                      <a:pt x="228" y="600"/>
                    </a:lnTo>
                    <a:lnTo>
                      <a:pt x="210" y="618"/>
                    </a:lnTo>
                    <a:lnTo>
                      <a:pt x="210" y="624"/>
                    </a:lnTo>
                    <a:lnTo>
                      <a:pt x="192" y="630"/>
                    </a:lnTo>
                    <a:lnTo>
                      <a:pt x="186" y="630"/>
                    </a:lnTo>
                    <a:lnTo>
                      <a:pt x="180" y="636"/>
                    </a:lnTo>
                    <a:lnTo>
                      <a:pt x="174" y="642"/>
                    </a:lnTo>
                    <a:lnTo>
                      <a:pt x="168" y="642"/>
                    </a:lnTo>
                    <a:lnTo>
                      <a:pt x="168" y="654"/>
                    </a:lnTo>
                    <a:lnTo>
                      <a:pt x="168" y="678"/>
                    </a:lnTo>
                    <a:lnTo>
                      <a:pt x="162" y="684"/>
                    </a:lnTo>
                    <a:lnTo>
                      <a:pt x="156" y="684"/>
                    </a:lnTo>
                    <a:lnTo>
                      <a:pt x="156" y="678"/>
                    </a:lnTo>
                    <a:lnTo>
                      <a:pt x="150" y="678"/>
                    </a:lnTo>
                    <a:lnTo>
                      <a:pt x="144" y="672"/>
                    </a:lnTo>
                    <a:lnTo>
                      <a:pt x="138" y="672"/>
                    </a:lnTo>
                    <a:lnTo>
                      <a:pt x="138" y="666"/>
                    </a:lnTo>
                    <a:lnTo>
                      <a:pt x="132" y="660"/>
                    </a:lnTo>
                    <a:lnTo>
                      <a:pt x="120" y="654"/>
                    </a:lnTo>
                    <a:lnTo>
                      <a:pt x="114" y="654"/>
                    </a:lnTo>
                    <a:lnTo>
                      <a:pt x="108" y="648"/>
                    </a:lnTo>
                    <a:lnTo>
                      <a:pt x="102" y="654"/>
                    </a:lnTo>
                    <a:lnTo>
                      <a:pt x="90" y="654"/>
                    </a:lnTo>
                    <a:lnTo>
                      <a:pt x="84" y="654"/>
                    </a:lnTo>
                    <a:lnTo>
                      <a:pt x="72" y="660"/>
                    </a:lnTo>
                    <a:lnTo>
                      <a:pt x="60" y="672"/>
                    </a:lnTo>
                    <a:lnTo>
                      <a:pt x="54" y="678"/>
                    </a:lnTo>
                    <a:lnTo>
                      <a:pt x="42" y="684"/>
                    </a:lnTo>
                    <a:lnTo>
                      <a:pt x="36" y="684"/>
                    </a:lnTo>
                    <a:lnTo>
                      <a:pt x="30" y="696"/>
                    </a:lnTo>
                    <a:close/>
                  </a:path>
                </a:pathLst>
              </a:custGeom>
              <a:solidFill>
                <a:srgbClr val="FF6600"/>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47" name="Freeform 23"/>
              <p:cNvSpPr>
                <a:spLocks noEditPoints="1"/>
              </p:cNvSpPr>
              <p:nvPr/>
            </p:nvSpPr>
            <p:spPr bwMode="gray">
              <a:xfrm>
                <a:off x="1774" y="2955"/>
                <a:ext cx="509" cy="422"/>
              </a:xfrm>
              <a:custGeom>
                <a:avLst/>
                <a:gdLst>
                  <a:gd name="T0" fmla="*/ 87 w 1146"/>
                  <a:gd name="T1" fmla="*/ 56 h 954"/>
                  <a:gd name="T2" fmla="*/ 83 w 1146"/>
                  <a:gd name="T3" fmla="*/ 66 h 954"/>
                  <a:gd name="T4" fmla="*/ 74 w 1146"/>
                  <a:gd name="T5" fmla="*/ 69 h 954"/>
                  <a:gd name="T6" fmla="*/ 67 w 1146"/>
                  <a:gd name="T7" fmla="*/ 75 h 954"/>
                  <a:gd name="T8" fmla="*/ 59 w 1146"/>
                  <a:gd name="T9" fmla="*/ 78 h 954"/>
                  <a:gd name="T10" fmla="*/ 52 w 1146"/>
                  <a:gd name="T11" fmla="*/ 77 h 954"/>
                  <a:gd name="T12" fmla="*/ 48 w 1146"/>
                  <a:gd name="T13" fmla="*/ 79 h 954"/>
                  <a:gd name="T14" fmla="*/ 41 w 1146"/>
                  <a:gd name="T15" fmla="*/ 82 h 954"/>
                  <a:gd name="T16" fmla="*/ 29 w 1146"/>
                  <a:gd name="T17" fmla="*/ 78 h 954"/>
                  <a:gd name="T18" fmla="*/ 28 w 1146"/>
                  <a:gd name="T19" fmla="*/ 76 h 954"/>
                  <a:gd name="T20" fmla="*/ 28 w 1146"/>
                  <a:gd name="T21" fmla="*/ 72 h 954"/>
                  <a:gd name="T22" fmla="*/ 28 w 1146"/>
                  <a:gd name="T23" fmla="*/ 74 h 954"/>
                  <a:gd name="T24" fmla="*/ 21 w 1146"/>
                  <a:gd name="T25" fmla="*/ 74 h 954"/>
                  <a:gd name="T26" fmla="*/ 20 w 1146"/>
                  <a:gd name="T27" fmla="*/ 67 h 954"/>
                  <a:gd name="T28" fmla="*/ 23 w 1146"/>
                  <a:gd name="T29" fmla="*/ 64 h 954"/>
                  <a:gd name="T30" fmla="*/ 28 w 1146"/>
                  <a:gd name="T31" fmla="*/ 65 h 954"/>
                  <a:gd name="T32" fmla="*/ 32 w 1146"/>
                  <a:gd name="T33" fmla="*/ 62 h 954"/>
                  <a:gd name="T34" fmla="*/ 31 w 1146"/>
                  <a:gd name="T35" fmla="*/ 56 h 954"/>
                  <a:gd name="T36" fmla="*/ 36 w 1146"/>
                  <a:gd name="T37" fmla="*/ 54 h 954"/>
                  <a:gd name="T38" fmla="*/ 38 w 1146"/>
                  <a:gd name="T39" fmla="*/ 54 h 954"/>
                  <a:gd name="T40" fmla="*/ 32 w 1146"/>
                  <a:gd name="T41" fmla="*/ 54 h 954"/>
                  <a:gd name="T42" fmla="*/ 29 w 1146"/>
                  <a:gd name="T43" fmla="*/ 59 h 954"/>
                  <a:gd name="T44" fmla="*/ 26 w 1146"/>
                  <a:gd name="T45" fmla="*/ 59 h 954"/>
                  <a:gd name="T46" fmla="*/ 25 w 1146"/>
                  <a:gd name="T47" fmla="*/ 61 h 954"/>
                  <a:gd name="T48" fmla="*/ 20 w 1146"/>
                  <a:gd name="T49" fmla="*/ 61 h 954"/>
                  <a:gd name="T50" fmla="*/ 11 w 1146"/>
                  <a:gd name="T51" fmla="*/ 54 h 954"/>
                  <a:gd name="T52" fmla="*/ 14 w 1146"/>
                  <a:gd name="T53" fmla="*/ 50 h 954"/>
                  <a:gd name="T54" fmla="*/ 21 w 1146"/>
                  <a:gd name="T55" fmla="*/ 51 h 954"/>
                  <a:gd name="T56" fmla="*/ 24 w 1146"/>
                  <a:gd name="T57" fmla="*/ 50 h 954"/>
                  <a:gd name="T58" fmla="*/ 28 w 1146"/>
                  <a:gd name="T59" fmla="*/ 48 h 954"/>
                  <a:gd name="T60" fmla="*/ 30 w 1146"/>
                  <a:gd name="T61" fmla="*/ 49 h 954"/>
                  <a:gd name="T62" fmla="*/ 26 w 1146"/>
                  <a:gd name="T63" fmla="*/ 47 h 954"/>
                  <a:gd name="T64" fmla="*/ 20 w 1146"/>
                  <a:gd name="T65" fmla="*/ 50 h 954"/>
                  <a:gd name="T66" fmla="*/ 20 w 1146"/>
                  <a:gd name="T67" fmla="*/ 44 h 954"/>
                  <a:gd name="T68" fmla="*/ 19 w 1146"/>
                  <a:gd name="T69" fmla="*/ 46 h 954"/>
                  <a:gd name="T70" fmla="*/ 15 w 1146"/>
                  <a:gd name="T71" fmla="*/ 49 h 954"/>
                  <a:gd name="T72" fmla="*/ 8 w 1146"/>
                  <a:gd name="T73" fmla="*/ 48 h 954"/>
                  <a:gd name="T74" fmla="*/ 6 w 1146"/>
                  <a:gd name="T75" fmla="*/ 41 h 954"/>
                  <a:gd name="T76" fmla="*/ 10 w 1146"/>
                  <a:gd name="T77" fmla="*/ 41 h 954"/>
                  <a:gd name="T78" fmla="*/ 9 w 1146"/>
                  <a:gd name="T79" fmla="*/ 39 h 954"/>
                  <a:gd name="T80" fmla="*/ 14 w 1146"/>
                  <a:gd name="T81" fmla="*/ 35 h 954"/>
                  <a:gd name="T82" fmla="*/ 19 w 1146"/>
                  <a:gd name="T83" fmla="*/ 32 h 954"/>
                  <a:gd name="T84" fmla="*/ 20 w 1146"/>
                  <a:gd name="T85" fmla="*/ 29 h 954"/>
                  <a:gd name="T86" fmla="*/ 27 w 1146"/>
                  <a:gd name="T87" fmla="*/ 27 h 954"/>
                  <a:gd name="T88" fmla="*/ 33 w 1146"/>
                  <a:gd name="T89" fmla="*/ 28 h 954"/>
                  <a:gd name="T90" fmla="*/ 44 w 1146"/>
                  <a:gd name="T91" fmla="*/ 27 h 954"/>
                  <a:gd name="T92" fmla="*/ 52 w 1146"/>
                  <a:gd name="T93" fmla="*/ 41 h 954"/>
                  <a:gd name="T94" fmla="*/ 61 w 1146"/>
                  <a:gd name="T95" fmla="*/ 40 h 954"/>
                  <a:gd name="T96" fmla="*/ 69 w 1146"/>
                  <a:gd name="T97" fmla="*/ 34 h 954"/>
                  <a:gd name="T98" fmla="*/ 62 w 1146"/>
                  <a:gd name="T99" fmla="*/ 12 h 954"/>
                  <a:gd name="T100" fmla="*/ 74 w 1146"/>
                  <a:gd name="T101" fmla="*/ 8 h 954"/>
                  <a:gd name="T102" fmla="*/ 87 w 1146"/>
                  <a:gd name="T103" fmla="*/ 1 h 954"/>
                  <a:gd name="T104" fmla="*/ 99 w 1146"/>
                  <a:gd name="T105" fmla="*/ 12 h 954"/>
                  <a:gd name="T106" fmla="*/ 98 w 1146"/>
                  <a:gd name="T107" fmla="*/ 27 h 954"/>
                  <a:gd name="T108" fmla="*/ 16 w 1146"/>
                  <a:gd name="T109" fmla="*/ 33 h 954"/>
                  <a:gd name="T110" fmla="*/ 11 w 1146"/>
                  <a:gd name="T111" fmla="*/ 36 h 954"/>
                  <a:gd name="T112" fmla="*/ 5 w 1146"/>
                  <a:gd name="T113" fmla="*/ 41 h 954"/>
                  <a:gd name="T114" fmla="*/ 2 w 1146"/>
                  <a:gd name="T115" fmla="*/ 36 h 954"/>
                  <a:gd name="T116" fmla="*/ 5 w 1146"/>
                  <a:gd name="T117" fmla="*/ 26 h 954"/>
                  <a:gd name="T118" fmla="*/ 10 w 1146"/>
                  <a:gd name="T119" fmla="*/ 20 h 954"/>
                  <a:gd name="T120" fmla="*/ 13 w 1146"/>
                  <a:gd name="T121" fmla="*/ 20 h 954"/>
                  <a:gd name="T122" fmla="*/ 15 w 1146"/>
                  <a:gd name="T123" fmla="*/ 27 h 9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46"/>
                  <a:gd name="T187" fmla="*/ 0 h 954"/>
                  <a:gd name="T188" fmla="*/ 1146 w 1146"/>
                  <a:gd name="T189" fmla="*/ 954 h 9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46" h="954">
                    <a:moveTo>
                      <a:pt x="1056" y="498"/>
                    </a:moveTo>
                    <a:lnTo>
                      <a:pt x="1044" y="510"/>
                    </a:lnTo>
                    <a:lnTo>
                      <a:pt x="1032" y="516"/>
                    </a:lnTo>
                    <a:lnTo>
                      <a:pt x="1038" y="528"/>
                    </a:lnTo>
                    <a:lnTo>
                      <a:pt x="1050" y="540"/>
                    </a:lnTo>
                    <a:lnTo>
                      <a:pt x="1050" y="546"/>
                    </a:lnTo>
                    <a:lnTo>
                      <a:pt x="1050" y="564"/>
                    </a:lnTo>
                    <a:lnTo>
                      <a:pt x="1038" y="576"/>
                    </a:lnTo>
                    <a:lnTo>
                      <a:pt x="1032" y="588"/>
                    </a:lnTo>
                    <a:lnTo>
                      <a:pt x="1020" y="594"/>
                    </a:lnTo>
                    <a:lnTo>
                      <a:pt x="1008" y="594"/>
                    </a:lnTo>
                    <a:lnTo>
                      <a:pt x="1002" y="600"/>
                    </a:lnTo>
                    <a:lnTo>
                      <a:pt x="996" y="612"/>
                    </a:lnTo>
                    <a:lnTo>
                      <a:pt x="996" y="624"/>
                    </a:lnTo>
                    <a:lnTo>
                      <a:pt x="996" y="648"/>
                    </a:lnTo>
                    <a:lnTo>
                      <a:pt x="996" y="660"/>
                    </a:lnTo>
                    <a:lnTo>
                      <a:pt x="1002" y="672"/>
                    </a:lnTo>
                    <a:lnTo>
                      <a:pt x="1002" y="684"/>
                    </a:lnTo>
                    <a:lnTo>
                      <a:pt x="996" y="684"/>
                    </a:lnTo>
                    <a:lnTo>
                      <a:pt x="984" y="690"/>
                    </a:lnTo>
                    <a:lnTo>
                      <a:pt x="972" y="690"/>
                    </a:lnTo>
                    <a:lnTo>
                      <a:pt x="966" y="696"/>
                    </a:lnTo>
                    <a:lnTo>
                      <a:pt x="966" y="702"/>
                    </a:lnTo>
                    <a:lnTo>
                      <a:pt x="966" y="714"/>
                    </a:lnTo>
                    <a:lnTo>
                      <a:pt x="972" y="726"/>
                    </a:lnTo>
                    <a:lnTo>
                      <a:pt x="978" y="744"/>
                    </a:lnTo>
                    <a:lnTo>
                      <a:pt x="978" y="750"/>
                    </a:lnTo>
                    <a:lnTo>
                      <a:pt x="972" y="756"/>
                    </a:lnTo>
                    <a:lnTo>
                      <a:pt x="966" y="756"/>
                    </a:lnTo>
                    <a:lnTo>
                      <a:pt x="942" y="762"/>
                    </a:lnTo>
                    <a:lnTo>
                      <a:pt x="930" y="768"/>
                    </a:lnTo>
                    <a:lnTo>
                      <a:pt x="924" y="774"/>
                    </a:lnTo>
                    <a:lnTo>
                      <a:pt x="918" y="768"/>
                    </a:lnTo>
                    <a:lnTo>
                      <a:pt x="906" y="768"/>
                    </a:lnTo>
                    <a:lnTo>
                      <a:pt x="894" y="762"/>
                    </a:lnTo>
                    <a:lnTo>
                      <a:pt x="882" y="756"/>
                    </a:lnTo>
                    <a:lnTo>
                      <a:pt x="876" y="756"/>
                    </a:lnTo>
                    <a:lnTo>
                      <a:pt x="876" y="762"/>
                    </a:lnTo>
                    <a:lnTo>
                      <a:pt x="864" y="768"/>
                    </a:lnTo>
                    <a:lnTo>
                      <a:pt x="858" y="774"/>
                    </a:lnTo>
                    <a:lnTo>
                      <a:pt x="852" y="774"/>
                    </a:lnTo>
                    <a:lnTo>
                      <a:pt x="840" y="780"/>
                    </a:lnTo>
                    <a:lnTo>
                      <a:pt x="840" y="786"/>
                    </a:lnTo>
                    <a:lnTo>
                      <a:pt x="840" y="792"/>
                    </a:lnTo>
                    <a:lnTo>
                      <a:pt x="840" y="804"/>
                    </a:lnTo>
                    <a:lnTo>
                      <a:pt x="840" y="810"/>
                    </a:lnTo>
                    <a:lnTo>
                      <a:pt x="828" y="816"/>
                    </a:lnTo>
                    <a:lnTo>
                      <a:pt x="810" y="810"/>
                    </a:lnTo>
                    <a:lnTo>
                      <a:pt x="792" y="810"/>
                    </a:lnTo>
                    <a:lnTo>
                      <a:pt x="786" y="816"/>
                    </a:lnTo>
                    <a:lnTo>
                      <a:pt x="780" y="816"/>
                    </a:lnTo>
                    <a:lnTo>
                      <a:pt x="780" y="822"/>
                    </a:lnTo>
                    <a:lnTo>
                      <a:pt x="780" y="828"/>
                    </a:lnTo>
                    <a:lnTo>
                      <a:pt x="780" y="834"/>
                    </a:lnTo>
                    <a:lnTo>
                      <a:pt x="786" y="840"/>
                    </a:lnTo>
                    <a:lnTo>
                      <a:pt x="786" y="846"/>
                    </a:lnTo>
                    <a:lnTo>
                      <a:pt x="786" y="852"/>
                    </a:lnTo>
                    <a:lnTo>
                      <a:pt x="780" y="858"/>
                    </a:lnTo>
                    <a:lnTo>
                      <a:pt x="768" y="858"/>
                    </a:lnTo>
                    <a:lnTo>
                      <a:pt x="762" y="864"/>
                    </a:lnTo>
                    <a:lnTo>
                      <a:pt x="756" y="864"/>
                    </a:lnTo>
                    <a:lnTo>
                      <a:pt x="750" y="870"/>
                    </a:lnTo>
                    <a:lnTo>
                      <a:pt x="744" y="876"/>
                    </a:lnTo>
                    <a:lnTo>
                      <a:pt x="732" y="876"/>
                    </a:lnTo>
                    <a:lnTo>
                      <a:pt x="726" y="876"/>
                    </a:lnTo>
                    <a:lnTo>
                      <a:pt x="720" y="870"/>
                    </a:lnTo>
                    <a:lnTo>
                      <a:pt x="714" y="864"/>
                    </a:lnTo>
                    <a:lnTo>
                      <a:pt x="708" y="870"/>
                    </a:lnTo>
                    <a:lnTo>
                      <a:pt x="702" y="870"/>
                    </a:lnTo>
                    <a:lnTo>
                      <a:pt x="696" y="876"/>
                    </a:lnTo>
                    <a:lnTo>
                      <a:pt x="696" y="882"/>
                    </a:lnTo>
                    <a:lnTo>
                      <a:pt x="696" y="894"/>
                    </a:lnTo>
                    <a:lnTo>
                      <a:pt x="690" y="900"/>
                    </a:lnTo>
                    <a:lnTo>
                      <a:pt x="684" y="900"/>
                    </a:lnTo>
                    <a:lnTo>
                      <a:pt x="672" y="900"/>
                    </a:lnTo>
                    <a:lnTo>
                      <a:pt x="666" y="900"/>
                    </a:lnTo>
                    <a:lnTo>
                      <a:pt x="654" y="888"/>
                    </a:lnTo>
                    <a:lnTo>
                      <a:pt x="654" y="882"/>
                    </a:lnTo>
                    <a:lnTo>
                      <a:pt x="642" y="876"/>
                    </a:lnTo>
                    <a:lnTo>
                      <a:pt x="636" y="876"/>
                    </a:lnTo>
                    <a:lnTo>
                      <a:pt x="630" y="876"/>
                    </a:lnTo>
                    <a:lnTo>
                      <a:pt x="630" y="870"/>
                    </a:lnTo>
                    <a:lnTo>
                      <a:pt x="618" y="858"/>
                    </a:lnTo>
                    <a:lnTo>
                      <a:pt x="612" y="858"/>
                    </a:lnTo>
                    <a:lnTo>
                      <a:pt x="612" y="864"/>
                    </a:lnTo>
                    <a:lnTo>
                      <a:pt x="612" y="870"/>
                    </a:lnTo>
                    <a:lnTo>
                      <a:pt x="606" y="876"/>
                    </a:lnTo>
                    <a:lnTo>
                      <a:pt x="606" y="882"/>
                    </a:lnTo>
                    <a:lnTo>
                      <a:pt x="606" y="888"/>
                    </a:lnTo>
                    <a:lnTo>
                      <a:pt x="600" y="894"/>
                    </a:lnTo>
                    <a:lnTo>
                      <a:pt x="594" y="894"/>
                    </a:lnTo>
                    <a:lnTo>
                      <a:pt x="588" y="900"/>
                    </a:lnTo>
                    <a:lnTo>
                      <a:pt x="582" y="894"/>
                    </a:lnTo>
                    <a:lnTo>
                      <a:pt x="576" y="894"/>
                    </a:lnTo>
                    <a:lnTo>
                      <a:pt x="582" y="900"/>
                    </a:lnTo>
                    <a:lnTo>
                      <a:pt x="576" y="906"/>
                    </a:lnTo>
                    <a:lnTo>
                      <a:pt x="576" y="918"/>
                    </a:lnTo>
                    <a:lnTo>
                      <a:pt x="570" y="918"/>
                    </a:lnTo>
                    <a:lnTo>
                      <a:pt x="570" y="912"/>
                    </a:lnTo>
                    <a:lnTo>
                      <a:pt x="564" y="912"/>
                    </a:lnTo>
                    <a:lnTo>
                      <a:pt x="564" y="918"/>
                    </a:lnTo>
                    <a:lnTo>
                      <a:pt x="558" y="918"/>
                    </a:lnTo>
                    <a:lnTo>
                      <a:pt x="558" y="912"/>
                    </a:lnTo>
                    <a:lnTo>
                      <a:pt x="552" y="906"/>
                    </a:lnTo>
                    <a:lnTo>
                      <a:pt x="552" y="912"/>
                    </a:lnTo>
                    <a:lnTo>
                      <a:pt x="546" y="912"/>
                    </a:lnTo>
                    <a:lnTo>
                      <a:pt x="540" y="906"/>
                    </a:lnTo>
                    <a:lnTo>
                      <a:pt x="534" y="906"/>
                    </a:lnTo>
                    <a:lnTo>
                      <a:pt x="528" y="906"/>
                    </a:lnTo>
                    <a:lnTo>
                      <a:pt x="522" y="906"/>
                    </a:lnTo>
                    <a:lnTo>
                      <a:pt x="522" y="918"/>
                    </a:lnTo>
                    <a:lnTo>
                      <a:pt x="516" y="918"/>
                    </a:lnTo>
                    <a:lnTo>
                      <a:pt x="516" y="924"/>
                    </a:lnTo>
                    <a:lnTo>
                      <a:pt x="510" y="924"/>
                    </a:lnTo>
                    <a:lnTo>
                      <a:pt x="504" y="924"/>
                    </a:lnTo>
                    <a:lnTo>
                      <a:pt x="498" y="930"/>
                    </a:lnTo>
                    <a:lnTo>
                      <a:pt x="492" y="924"/>
                    </a:lnTo>
                    <a:lnTo>
                      <a:pt x="486" y="930"/>
                    </a:lnTo>
                    <a:lnTo>
                      <a:pt x="480" y="942"/>
                    </a:lnTo>
                    <a:lnTo>
                      <a:pt x="468" y="948"/>
                    </a:lnTo>
                    <a:lnTo>
                      <a:pt x="444" y="942"/>
                    </a:lnTo>
                    <a:lnTo>
                      <a:pt x="438" y="954"/>
                    </a:lnTo>
                    <a:lnTo>
                      <a:pt x="426" y="954"/>
                    </a:lnTo>
                    <a:lnTo>
                      <a:pt x="420" y="948"/>
                    </a:lnTo>
                    <a:lnTo>
                      <a:pt x="408" y="936"/>
                    </a:lnTo>
                    <a:lnTo>
                      <a:pt x="396" y="936"/>
                    </a:lnTo>
                    <a:lnTo>
                      <a:pt x="390" y="930"/>
                    </a:lnTo>
                    <a:lnTo>
                      <a:pt x="390" y="924"/>
                    </a:lnTo>
                    <a:lnTo>
                      <a:pt x="384" y="924"/>
                    </a:lnTo>
                    <a:lnTo>
                      <a:pt x="378" y="924"/>
                    </a:lnTo>
                    <a:lnTo>
                      <a:pt x="366" y="924"/>
                    </a:lnTo>
                    <a:lnTo>
                      <a:pt x="360" y="924"/>
                    </a:lnTo>
                    <a:lnTo>
                      <a:pt x="348" y="918"/>
                    </a:lnTo>
                    <a:lnTo>
                      <a:pt x="342" y="906"/>
                    </a:lnTo>
                    <a:lnTo>
                      <a:pt x="336" y="906"/>
                    </a:lnTo>
                    <a:lnTo>
                      <a:pt x="330" y="906"/>
                    </a:lnTo>
                    <a:lnTo>
                      <a:pt x="312" y="906"/>
                    </a:lnTo>
                    <a:lnTo>
                      <a:pt x="312" y="900"/>
                    </a:lnTo>
                    <a:lnTo>
                      <a:pt x="318" y="900"/>
                    </a:lnTo>
                    <a:lnTo>
                      <a:pt x="318" y="894"/>
                    </a:lnTo>
                    <a:lnTo>
                      <a:pt x="318" y="900"/>
                    </a:lnTo>
                    <a:lnTo>
                      <a:pt x="318" y="894"/>
                    </a:lnTo>
                    <a:lnTo>
                      <a:pt x="318" y="888"/>
                    </a:lnTo>
                    <a:lnTo>
                      <a:pt x="312" y="882"/>
                    </a:lnTo>
                    <a:lnTo>
                      <a:pt x="306" y="876"/>
                    </a:lnTo>
                    <a:lnTo>
                      <a:pt x="312" y="876"/>
                    </a:lnTo>
                    <a:lnTo>
                      <a:pt x="312" y="870"/>
                    </a:lnTo>
                    <a:lnTo>
                      <a:pt x="318" y="876"/>
                    </a:lnTo>
                    <a:lnTo>
                      <a:pt x="318" y="870"/>
                    </a:lnTo>
                    <a:lnTo>
                      <a:pt x="324" y="876"/>
                    </a:lnTo>
                    <a:lnTo>
                      <a:pt x="330" y="876"/>
                    </a:lnTo>
                    <a:lnTo>
                      <a:pt x="336" y="876"/>
                    </a:lnTo>
                    <a:lnTo>
                      <a:pt x="342" y="876"/>
                    </a:lnTo>
                    <a:lnTo>
                      <a:pt x="336" y="876"/>
                    </a:lnTo>
                    <a:lnTo>
                      <a:pt x="330" y="870"/>
                    </a:lnTo>
                    <a:lnTo>
                      <a:pt x="324" y="870"/>
                    </a:lnTo>
                    <a:lnTo>
                      <a:pt x="318" y="870"/>
                    </a:lnTo>
                    <a:lnTo>
                      <a:pt x="312" y="870"/>
                    </a:lnTo>
                    <a:lnTo>
                      <a:pt x="318" y="864"/>
                    </a:lnTo>
                    <a:lnTo>
                      <a:pt x="318" y="858"/>
                    </a:lnTo>
                    <a:lnTo>
                      <a:pt x="318" y="852"/>
                    </a:lnTo>
                    <a:lnTo>
                      <a:pt x="312" y="852"/>
                    </a:lnTo>
                    <a:lnTo>
                      <a:pt x="306" y="852"/>
                    </a:lnTo>
                    <a:lnTo>
                      <a:pt x="306" y="846"/>
                    </a:lnTo>
                    <a:lnTo>
                      <a:pt x="312" y="828"/>
                    </a:lnTo>
                    <a:lnTo>
                      <a:pt x="312" y="822"/>
                    </a:lnTo>
                    <a:lnTo>
                      <a:pt x="318" y="822"/>
                    </a:lnTo>
                    <a:lnTo>
                      <a:pt x="312" y="816"/>
                    </a:lnTo>
                    <a:lnTo>
                      <a:pt x="306" y="816"/>
                    </a:lnTo>
                    <a:lnTo>
                      <a:pt x="306" y="810"/>
                    </a:lnTo>
                    <a:lnTo>
                      <a:pt x="306" y="816"/>
                    </a:lnTo>
                    <a:lnTo>
                      <a:pt x="312" y="822"/>
                    </a:lnTo>
                    <a:lnTo>
                      <a:pt x="306" y="822"/>
                    </a:lnTo>
                    <a:lnTo>
                      <a:pt x="306" y="828"/>
                    </a:lnTo>
                    <a:lnTo>
                      <a:pt x="306" y="834"/>
                    </a:lnTo>
                    <a:lnTo>
                      <a:pt x="300" y="840"/>
                    </a:lnTo>
                    <a:lnTo>
                      <a:pt x="300" y="846"/>
                    </a:lnTo>
                    <a:lnTo>
                      <a:pt x="306" y="852"/>
                    </a:lnTo>
                    <a:lnTo>
                      <a:pt x="306" y="858"/>
                    </a:lnTo>
                    <a:lnTo>
                      <a:pt x="312" y="858"/>
                    </a:lnTo>
                    <a:lnTo>
                      <a:pt x="312" y="864"/>
                    </a:lnTo>
                    <a:lnTo>
                      <a:pt x="306" y="864"/>
                    </a:lnTo>
                    <a:lnTo>
                      <a:pt x="300" y="864"/>
                    </a:lnTo>
                    <a:lnTo>
                      <a:pt x="294" y="864"/>
                    </a:lnTo>
                    <a:lnTo>
                      <a:pt x="288" y="864"/>
                    </a:lnTo>
                    <a:lnTo>
                      <a:pt x="282" y="870"/>
                    </a:lnTo>
                    <a:lnTo>
                      <a:pt x="276" y="870"/>
                    </a:lnTo>
                    <a:lnTo>
                      <a:pt x="270" y="876"/>
                    </a:lnTo>
                    <a:lnTo>
                      <a:pt x="264" y="876"/>
                    </a:lnTo>
                    <a:lnTo>
                      <a:pt x="258" y="876"/>
                    </a:lnTo>
                    <a:lnTo>
                      <a:pt x="258" y="870"/>
                    </a:lnTo>
                    <a:lnTo>
                      <a:pt x="252" y="870"/>
                    </a:lnTo>
                    <a:lnTo>
                      <a:pt x="252" y="864"/>
                    </a:lnTo>
                    <a:lnTo>
                      <a:pt x="246" y="858"/>
                    </a:lnTo>
                    <a:lnTo>
                      <a:pt x="246" y="852"/>
                    </a:lnTo>
                    <a:lnTo>
                      <a:pt x="246" y="846"/>
                    </a:lnTo>
                    <a:lnTo>
                      <a:pt x="246" y="840"/>
                    </a:lnTo>
                    <a:lnTo>
                      <a:pt x="246" y="834"/>
                    </a:lnTo>
                    <a:lnTo>
                      <a:pt x="246" y="828"/>
                    </a:lnTo>
                    <a:lnTo>
                      <a:pt x="246" y="822"/>
                    </a:lnTo>
                    <a:lnTo>
                      <a:pt x="240" y="816"/>
                    </a:lnTo>
                    <a:lnTo>
                      <a:pt x="240" y="810"/>
                    </a:lnTo>
                    <a:lnTo>
                      <a:pt x="240" y="804"/>
                    </a:lnTo>
                    <a:lnTo>
                      <a:pt x="240" y="798"/>
                    </a:lnTo>
                    <a:lnTo>
                      <a:pt x="234" y="798"/>
                    </a:lnTo>
                    <a:lnTo>
                      <a:pt x="234" y="792"/>
                    </a:lnTo>
                    <a:lnTo>
                      <a:pt x="234" y="786"/>
                    </a:lnTo>
                    <a:lnTo>
                      <a:pt x="234" y="780"/>
                    </a:lnTo>
                    <a:lnTo>
                      <a:pt x="228" y="780"/>
                    </a:lnTo>
                    <a:lnTo>
                      <a:pt x="228" y="774"/>
                    </a:lnTo>
                    <a:lnTo>
                      <a:pt x="228" y="768"/>
                    </a:lnTo>
                    <a:lnTo>
                      <a:pt x="222" y="762"/>
                    </a:lnTo>
                    <a:lnTo>
                      <a:pt x="222" y="756"/>
                    </a:lnTo>
                    <a:lnTo>
                      <a:pt x="222" y="750"/>
                    </a:lnTo>
                    <a:lnTo>
                      <a:pt x="222" y="744"/>
                    </a:lnTo>
                    <a:lnTo>
                      <a:pt x="222" y="738"/>
                    </a:lnTo>
                    <a:lnTo>
                      <a:pt x="216" y="732"/>
                    </a:lnTo>
                    <a:lnTo>
                      <a:pt x="222" y="732"/>
                    </a:lnTo>
                    <a:lnTo>
                      <a:pt x="228" y="732"/>
                    </a:lnTo>
                    <a:lnTo>
                      <a:pt x="234" y="732"/>
                    </a:lnTo>
                    <a:lnTo>
                      <a:pt x="240" y="732"/>
                    </a:lnTo>
                    <a:lnTo>
                      <a:pt x="246" y="732"/>
                    </a:lnTo>
                    <a:lnTo>
                      <a:pt x="246" y="738"/>
                    </a:lnTo>
                    <a:lnTo>
                      <a:pt x="252" y="738"/>
                    </a:lnTo>
                    <a:lnTo>
                      <a:pt x="258" y="738"/>
                    </a:lnTo>
                    <a:lnTo>
                      <a:pt x="258" y="732"/>
                    </a:lnTo>
                    <a:lnTo>
                      <a:pt x="264" y="732"/>
                    </a:lnTo>
                    <a:lnTo>
                      <a:pt x="270" y="732"/>
                    </a:lnTo>
                    <a:lnTo>
                      <a:pt x="276" y="732"/>
                    </a:lnTo>
                    <a:lnTo>
                      <a:pt x="282" y="732"/>
                    </a:lnTo>
                    <a:lnTo>
                      <a:pt x="288" y="732"/>
                    </a:lnTo>
                    <a:lnTo>
                      <a:pt x="294" y="732"/>
                    </a:lnTo>
                    <a:lnTo>
                      <a:pt x="300" y="732"/>
                    </a:lnTo>
                    <a:lnTo>
                      <a:pt x="300" y="738"/>
                    </a:lnTo>
                    <a:lnTo>
                      <a:pt x="306" y="738"/>
                    </a:lnTo>
                    <a:lnTo>
                      <a:pt x="306" y="744"/>
                    </a:lnTo>
                    <a:lnTo>
                      <a:pt x="306" y="750"/>
                    </a:lnTo>
                    <a:lnTo>
                      <a:pt x="312" y="750"/>
                    </a:lnTo>
                    <a:lnTo>
                      <a:pt x="312" y="756"/>
                    </a:lnTo>
                    <a:lnTo>
                      <a:pt x="318" y="756"/>
                    </a:lnTo>
                    <a:lnTo>
                      <a:pt x="318" y="750"/>
                    </a:lnTo>
                    <a:lnTo>
                      <a:pt x="312" y="750"/>
                    </a:lnTo>
                    <a:lnTo>
                      <a:pt x="312" y="744"/>
                    </a:lnTo>
                    <a:lnTo>
                      <a:pt x="318" y="738"/>
                    </a:lnTo>
                    <a:lnTo>
                      <a:pt x="324" y="738"/>
                    </a:lnTo>
                    <a:lnTo>
                      <a:pt x="330" y="738"/>
                    </a:lnTo>
                    <a:lnTo>
                      <a:pt x="336" y="738"/>
                    </a:lnTo>
                    <a:lnTo>
                      <a:pt x="342" y="738"/>
                    </a:lnTo>
                    <a:lnTo>
                      <a:pt x="348" y="732"/>
                    </a:lnTo>
                    <a:lnTo>
                      <a:pt x="354" y="732"/>
                    </a:lnTo>
                    <a:lnTo>
                      <a:pt x="360" y="732"/>
                    </a:lnTo>
                    <a:lnTo>
                      <a:pt x="360" y="726"/>
                    </a:lnTo>
                    <a:lnTo>
                      <a:pt x="366" y="726"/>
                    </a:lnTo>
                    <a:lnTo>
                      <a:pt x="366" y="720"/>
                    </a:lnTo>
                    <a:lnTo>
                      <a:pt x="366" y="714"/>
                    </a:lnTo>
                    <a:lnTo>
                      <a:pt x="360" y="708"/>
                    </a:lnTo>
                    <a:lnTo>
                      <a:pt x="354" y="708"/>
                    </a:lnTo>
                    <a:lnTo>
                      <a:pt x="348" y="702"/>
                    </a:lnTo>
                    <a:lnTo>
                      <a:pt x="354" y="702"/>
                    </a:lnTo>
                    <a:lnTo>
                      <a:pt x="354" y="696"/>
                    </a:lnTo>
                    <a:lnTo>
                      <a:pt x="348" y="696"/>
                    </a:lnTo>
                    <a:lnTo>
                      <a:pt x="348" y="690"/>
                    </a:lnTo>
                    <a:lnTo>
                      <a:pt x="342" y="690"/>
                    </a:lnTo>
                    <a:lnTo>
                      <a:pt x="342" y="684"/>
                    </a:lnTo>
                    <a:lnTo>
                      <a:pt x="342" y="678"/>
                    </a:lnTo>
                    <a:lnTo>
                      <a:pt x="342" y="666"/>
                    </a:lnTo>
                    <a:lnTo>
                      <a:pt x="342" y="660"/>
                    </a:lnTo>
                    <a:lnTo>
                      <a:pt x="348" y="654"/>
                    </a:lnTo>
                    <a:lnTo>
                      <a:pt x="348" y="642"/>
                    </a:lnTo>
                    <a:lnTo>
                      <a:pt x="354" y="642"/>
                    </a:lnTo>
                    <a:lnTo>
                      <a:pt x="360" y="642"/>
                    </a:lnTo>
                    <a:lnTo>
                      <a:pt x="366" y="642"/>
                    </a:lnTo>
                    <a:lnTo>
                      <a:pt x="372" y="648"/>
                    </a:lnTo>
                    <a:lnTo>
                      <a:pt x="366" y="642"/>
                    </a:lnTo>
                    <a:lnTo>
                      <a:pt x="372" y="642"/>
                    </a:lnTo>
                    <a:lnTo>
                      <a:pt x="378" y="642"/>
                    </a:lnTo>
                    <a:lnTo>
                      <a:pt x="384" y="642"/>
                    </a:lnTo>
                    <a:lnTo>
                      <a:pt x="390" y="642"/>
                    </a:lnTo>
                    <a:lnTo>
                      <a:pt x="396" y="642"/>
                    </a:lnTo>
                    <a:lnTo>
                      <a:pt x="396" y="636"/>
                    </a:lnTo>
                    <a:lnTo>
                      <a:pt x="402" y="636"/>
                    </a:lnTo>
                    <a:lnTo>
                      <a:pt x="408" y="636"/>
                    </a:lnTo>
                    <a:lnTo>
                      <a:pt x="402" y="636"/>
                    </a:lnTo>
                    <a:lnTo>
                      <a:pt x="402" y="630"/>
                    </a:lnTo>
                    <a:lnTo>
                      <a:pt x="408" y="630"/>
                    </a:lnTo>
                    <a:lnTo>
                      <a:pt x="408" y="624"/>
                    </a:lnTo>
                    <a:lnTo>
                      <a:pt x="408" y="618"/>
                    </a:lnTo>
                    <a:lnTo>
                      <a:pt x="414" y="618"/>
                    </a:lnTo>
                    <a:lnTo>
                      <a:pt x="420" y="618"/>
                    </a:lnTo>
                    <a:lnTo>
                      <a:pt x="426" y="624"/>
                    </a:lnTo>
                    <a:lnTo>
                      <a:pt x="432" y="624"/>
                    </a:lnTo>
                    <a:lnTo>
                      <a:pt x="438" y="624"/>
                    </a:lnTo>
                    <a:lnTo>
                      <a:pt x="438" y="618"/>
                    </a:lnTo>
                    <a:lnTo>
                      <a:pt x="444" y="618"/>
                    </a:lnTo>
                    <a:lnTo>
                      <a:pt x="450" y="618"/>
                    </a:lnTo>
                    <a:lnTo>
                      <a:pt x="444" y="618"/>
                    </a:lnTo>
                    <a:lnTo>
                      <a:pt x="438" y="618"/>
                    </a:lnTo>
                    <a:lnTo>
                      <a:pt x="438" y="612"/>
                    </a:lnTo>
                    <a:lnTo>
                      <a:pt x="438" y="618"/>
                    </a:lnTo>
                    <a:lnTo>
                      <a:pt x="432" y="624"/>
                    </a:lnTo>
                    <a:lnTo>
                      <a:pt x="426" y="618"/>
                    </a:lnTo>
                    <a:lnTo>
                      <a:pt x="420" y="612"/>
                    </a:lnTo>
                    <a:lnTo>
                      <a:pt x="414" y="612"/>
                    </a:lnTo>
                    <a:lnTo>
                      <a:pt x="408" y="612"/>
                    </a:lnTo>
                    <a:lnTo>
                      <a:pt x="402" y="612"/>
                    </a:lnTo>
                    <a:lnTo>
                      <a:pt x="402" y="618"/>
                    </a:lnTo>
                    <a:lnTo>
                      <a:pt x="402" y="624"/>
                    </a:lnTo>
                    <a:lnTo>
                      <a:pt x="396" y="630"/>
                    </a:lnTo>
                    <a:lnTo>
                      <a:pt x="390" y="630"/>
                    </a:lnTo>
                    <a:lnTo>
                      <a:pt x="384" y="630"/>
                    </a:lnTo>
                    <a:lnTo>
                      <a:pt x="390" y="630"/>
                    </a:lnTo>
                    <a:lnTo>
                      <a:pt x="384" y="630"/>
                    </a:lnTo>
                    <a:lnTo>
                      <a:pt x="378" y="630"/>
                    </a:lnTo>
                    <a:lnTo>
                      <a:pt x="378" y="636"/>
                    </a:lnTo>
                    <a:lnTo>
                      <a:pt x="372" y="630"/>
                    </a:lnTo>
                    <a:lnTo>
                      <a:pt x="366" y="630"/>
                    </a:lnTo>
                    <a:lnTo>
                      <a:pt x="360" y="630"/>
                    </a:lnTo>
                    <a:lnTo>
                      <a:pt x="354" y="630"/>
                    </a:lnTo>
                    <a:lnTo>
                      <a:pt x="354" y="636"/>
                    </a:lnTo>
                    <a:lnTo>
                      <a:pt x="348" y="636"/>
                    </a:lnTo>
                    <a:lnTo>
                      <a:pt x="348" y="642"/>
                    </a:lnTo>
                    <a:lnTo>
                      <a:pt x="342" y="642"/>
                    </a:lnTo>
                    <a:lnTo>
                      <a:pt x="342" y="648"/>
                    </a:lnTo>
                    <a:lnTo>
                      <a:pt x="342" y="654"/>
                    </a:lnTo>
                    <a:lnTo>
                      <a:pt x="336" y="654"/>
                    </a:lnTo>
                    <a:lnTo>
                      <a:pt x="336" y="660"/>
                    </a:lnTo>
                    <a:lnTo>
                      <a:pt x="336" y="666"/>
                    </a:lnTo>
                    <a:lnTo>
                      <a:pt x="330" y="672"/>
                    </a:lnTo>
                    <a:lnTo>
                      <a:pt x="330" y="678"/>
                    </a:lnTo>
                    <a:lnTo>
                      <a:pt x="330" y="684"/>
                    </a:lnTo>
                    <a:lnTo>
                      <a:pt x="330" y="690"/>
                    </a:lnTo>
                    <a:lnTo>
                      <a:pt x="324" y="696"/>
                    </a:lnTo>
                    <a:lnTo>
                      <a:pt x="324" y="702"/>
                    </a:lnTo>
                    <a:lnTo>
                      <a:pt x="318" y="702"/>
                    </a:lnTo>
                    <a:lnTo>
                      <a:pt x="318" y="708"/>
                    </a:lnTo>
                    <a:lnTo>
                      <a:pt x="312" y="708"/>
                    </a:lnTo>
                    <a:lnTo>
                      <a:pt x="312" y="702"/>
                    </a:lnTo>
                    <a:lnTo>
                      <a:pt x="306" y="702"/>
                    </a:lnTo>
                    <a:lnTo>
                      <a:pt x="300" y="702"/>
                    </a:lnTo>
                    <a:lnTo>
                      <a:pt x="294" y="696"/>
                    </a:lnTo>
                    <a:lnTo>
                      <a:pt x="288" y="696"/>
                    </a:lnTo>
                    <a:lnTo>
                      <a:pt x="282" y="690"/>
                    </a:lnTo>
                    <a:lnTo>
                      <a:pt x="288" y="684"/>
                    </a:lnTo>
                    <a:lnTo>
                      <a:pt x="294" y="684"/>
                    </a:lnTo>
                    <a:lnTo>
                      <a:pt x="294" y="678"/>
                    </a:lnTo>
                    <a:lnTo>
                      <a:pt x="300" y="678"/>
                    </a:lnTo>
                    <a:lnTo>
                      <a:pt x="294" y="678"/>
                    </a:lnTo>
                    <a:lnTo>
                      <a:pt x="294" y="672"/>
                    </a:lnTo>
                    <a:lnTo>
                      <a:pt x="294" y="666"/>
                    </a:lnTo>
                    <a:lnTo>
                      <a:pt x="288" y="666"/>
                    </a:lnTo>
                    <a:lnTo>
                      <a:pt x="288" y="672"/>
                    </a:lnTo>
                    <a:lnTo>
                      <a:pt x="294" y="672"/>
                    </a:lnTo>
                    <a:lnTo>
                      <a:pt x="288" y="678"/>
                    </a:lnTo>
                    <a:lnTo>
                      <a:pt x="282" y="684"/>
                    </a:lnTo>
                    <a:lnTo>
                      <a:pt x="282" y="678"/>
                    </a:lnTo>
                    <a:lnTo>
                      <a:pt x="276" y="678"/>
                    </a:lnTo>
                    <a:lnTo>
                      <a:pt x="282" y="684"/>
                    </a:lnTo>
                    <a:lnTo>
                      <a:pt x="282" y="690"/>
                    </a:lnTo>
                    <a:lnTo>
                      <a:pt x="282" y="696"/>
                    </a:lnTo>
                    <a:lnTo>
                      <a:pt x="288" y="702"/>
                    </a:lnTo>
                    <a:lnTo>
                      <a:pt x="294" y="708"/>
                    </a:lnTo>
                    <a:lnTo>
                      <a:pt x="294" y="714"/>
                    </a:lnTo>
                    <a:lnTo>
                      <a:pt x="288" y="714"/>
                    </a:lnTo>
                    <a:lnTo>
                      <a:pt x="282" y="714"/>
                    </a:lnTo>
                    <a:lnTo>
                      <a:pt x="276" y="714"/>
                    </a:lnTo>
                    <a:lnTo>
                      <a:pt x="270" y="714"/>
                    </a:lnTo>
                    <a:lnTo>
                      <a:pt x="276" y="714"/>
                    </a:lnTo>
                    <a:lnTo>
                      <a:pt x="270" y="714"/>
                    </a:lnTo>
                    <a:lnTo>
                      <a:pt x="264" y="714"/>
                    </a:lnTo>
                    <a:lnTo>
                      <a:pt x="258" y="714"/>
                    </a:lnTo>
                    <a:lnTo>
                      <a:pt x="252" y="714"/>
                    </a:lnTo>
                    <a:lnTo>
                      <a:pt x="246" y="714"/>
                    </a:lnTo>
                    <a:lnTo>
                      <a:pt x="240" y="714"/>
                    </a:lnTo>
                    <a:lnTo>
                      <a:pt x="240" y="708"/>
                    </a:lnTo>
                    <a:lnTo>
                      <a:pt x="234" y="708"/>
                    </a:lnTo>
                    <a:lnTo>
                      <a:pt x="228" y="708"/>
                    </a:lnTo>
                    <a:lnTo>
                      <a:pt x="222" y="702"/>
                    </a:lnTo>
                    <a:lnTo>
                      <a:pt x="216" y="702"/>
                    </a:lnTo>
                    <a:lnTo>
                      <a:pt x="210" y="702"/>
                    </a:lnTo>
                    <a:lnTo>
                      <a:pt x="198" y="696"/>
                    </a:lnTo>
                    <a:lnTo>
                      <a:pt x="192" y="690"/>
                    </a:lnTo>
                    <a:lnTo>
                      <a:pt x="186" y="690"/>
                    </a:lnTo>
                    <a:lnTo>
                      <a:pt x="180" y="684"/>
                    </a:lnTo>
                    <a:lnTo>
                      <a:pt x="174" y="684"/>
                    </a:lnTo>
                    <a:lnTo>
                      <a:pt x="168" y="684"/>
                    </a:lnTo>
                    <a:lnTo>
                      <a:pt x="168" y="678"/>
                    </a:lnTo>
                    <a:lnTo>
                      <a:pt x="156" y="672"/>
                    </a:lnTo>
                    <a:lnTo>
                      <a:pt x="150" y="660"/>
                    </a:lnTo>
                    <a:lnTo>
                      <a:pt x="126" y="630"/>
                    </a:lnTo>
                    <a:lnTo>
                      <a:pt x="126" y="624"/>
                    </a:lnTo>
                    <a:lnTo>
                      <a:pt x="126" y="618"/>
                    </a:lnTo>
                    <a:lnTo>
                      <a:pt x="126" y="624"/>
                    </a:lnTo>
                    <a:lnTo>
                      <a:pt x="126" y="618"/>
                    </a:lnTo>
                    <a:lnTo>
                      <a:pt x="126" y="612"/>
                    </a:lnTo>
                    <a:lnTo>
                      <a:pt x="126" y="606"/>
                    </a:lnTo>
                    <a:lnTo>
                      <a:pt x="126" y="600"/>
                    </a:lnTo>
                    <a:lnTo>
                      <a:pt x="132" y="594"/>
                    </a:lnTo>
                    <a:lnTo>
                      <a:pt x="138" y="594"/>
                    </a:lnTo>
                    <a:lnTo>
                      <a:pt x="144" y="588"/>
                    </a:lnTo>
                    <a:lnTo>
                      <a:pt x="144" y="582"/>
                    </a:lnTo>
                    <a:lnTo>
                      <a:pt x="150" y="582"/>
                    </a:lnTo>
                    <a:lnTo>
                      <a:pt x="150" y="576"/>
                    </a:lnTo>
                    <a:lnTo>
                      <a:pt x="156" y="576"/>
                    </a:lnTo>
                    <a:lnTo>
                      <a:pt x="156" y="582"/>
                    </a:lnTo>
                    <a:lnTo>
                      <a:pt x="156" y="576"/>
                    </a:lnTo>
                    <a:lnTo>
                      <a:pt x="162" y="576"/>
                    </a:lnTo>
                    <a:lnTo>
                      <a:pt x="168" y="576"/>
                    </a:lnTo>
                    <a:lnTo>
                      <a:pt x="174" y="576"/>
                    </a:lnTo>
                    <a:lnTo>
                      <a:pt x="180" y="582"/>
                    </a:lnTo>
                    <a:lnTo>
                      <a:pt x="192" y="582"/>
                    </a:lnTo>
                    <a:lnTo>
                      <a:pt x="198" y="582"/>
                    </a:lnTo>
                    <a:lnTo>
                      <a:pt x="204" y="582"/>
                    </a:lnTo>
                    <a:lnTo>
                      <a:pt x="210" y="582"/>
                    </a:lnTo>
                    <a:lnTo>
                      <a:pt x="216" y="588"/>
                    </a:lnTo>
                    <a:lnTo>
                      <a:pt x="222" y="588"/>
                    </a:lnTo>
                    <a:lnTo>
                      <a:pt x="234" y="588"/>
                    </a:lnTo>
                    <a:lnTo>
                      <a:pt x="240" y="588"/>
                    </a:lnTo>
                    <a:lnTo>
                      <a:pt x="240" y="594"/>
                    </a:lnTo>
                    <a:lnTo>
                      <a:pt x="240" y="588"/>
                    </a:lnTo>
                    <a:lnTo>
                      <a:pt x="246" y="588"/>
                    </a:lnTo>
                    <a:lnTo>
                      <a:pt x="246" y="594"/>
                    </a:lnTo>
                    <a:lnTo>
                      <a:pt x="252" y="588"/>
                    </a:lnTo>
                    <a:lnTo>
                      <a:pt x="258" y="588"/>
                    </a:lnTo>
                    <a:lnTo>
                      <a:pt x="258" y="594"/>
                    </a:lnTo>
                    <a:lnTo>
                      <a:pt x="252" y="594"/>
                    </a:lnTo>
                    <a:lnTo>
                      <a:pt x="252" y="600"/>
                    </a:lnTo>
                    <a:lnTo>
                      <a:pt x="246" y="600"/>
                    </a:lnTo>
                    <a:lnTo>
                      <a:pt x="246" y="606"/>
                    </a:lnTo>
                    <a:lnTo>
                      <a:pt x="246" y="600"/>
                    </a:lnTo>
                    <a:lnTo>
                      <a:pt x="252" y="600"/>
                    </a:lnTo>
                    <a:lnTo>
                      <a:pt x="258" y="594"/>
                    </a:lnTo>
                    <a:lnTo>
                      <a:pt x="264" y="594"/>
                    </a:lnTo>
                    <a:lnTo>
                      <a:pt x="264" y="588"/>
                    </a:lnTo>
                    <a:lnTo>
                      <a:pt x="270" y="588"/>
                    </a:lnTo>
                    <a:lnTo>
                      <a:pt x="270" y="582"/>
                    </a:lnTo>
                    <a:lnTo>
                      <a:pt x="270" y="576"/>
                    </a:lnTo>
                    <a:lnTo>
                      <a:pt x="276" y="576"/>
                    </a:lnTo>
                    <a:lnTo>
                      <a:pt x="276" y="570"/>
                    </a:lnTo>
                    <a:lnTo>
                      <a:pt x="276" y="564"/>
                    </a:lnTo>
                    <a:lnTo>
                      <a:pt x="270" y="558"/>
                    </a:lnTo>
                    <a:lnTo>
                      <a:pt x="276" y="558"/>
                    </a:lnTo>
                    <a:lnTo>
                      <a:pt x="276" y="552"/>
                    </a:lnTo>
                    <a:lnTo>
                      <a:pt x="276" y="558"/>
                    </a:lnTo>
                    <a:lnTo>
                      <a:pt x="282" y="558"/>
                    </a:lnTo>
                    <a:lnTo>
                      <a:pt x="288" y="558"/>
                    </a:lnTo>
                    <a:lnTo>
                      <a:pt x="294" y="558"/>
                    </a:lnTo>
                    <a:lnTo>
                      <a:pt x="300" y="558"/>
                    </a:lnTo>
                    <a:lnTo>
                      <a:pt x="306" y="558"/>
                    </a:lnTo>
                    <a:lnTo>
                      <a:pt x="312" y="558"/>
                    </a:lnTo>
                    <a:lnTo>
                      <a:pt x="318" y="558"/>
                    </a:lnTo>
                    <a:lnTo>
                      <a:pt x="318" y="564"/>
                    </a:lnTo>
                    <a:lnTo>
                      <a:pt x="324" y="564"/>
                    </a:lnTo>
                    <a:lnTo>
                      <a:pt x="324" y="570"/>
                    </a:lnTo>
                    <a:lnTo>
                      <a:pt x="330" y="570"/>
                    </a:lnTo>
                    <a:lnTo>
                      <a:pt x="336" y="570"/>
                    </a:lnTo>
                    <a:lnTo>
                      <a:pt x="342" y="570"/>
                    </a:lnTo>
                    <a:lnTo>
                      <a:pt x="348" y="570"/>
                    </a:lnTo>
                    <a:lnTo>
                      <a:pt x="354" y="570"/>
                    </a:lnTo>
                    <a:lnTo>
                      <a:pt x="360" y="570"/>
                    </a:lnTo>
                    <a:lnTo>
                      <a:pt x="366" y="570"/>
                    </a:lnTo>
                    <a:lnTo>
                      <a:pt x="360" y="570"/>
                    </a:lnTo>
                    <a:lnTo>
                      <a:pt x="360" y="564"/>
                    </a:lnTo>
                    <a:lnTo>
                      <a:pt x="354" y="564"/>
                    </a:lnTo>
                    <a:lnTo>
                      <a:pt x="348" y="564"/>
                    </a:lnTo>
                    <a:lnTo>
                      <a:pt x="342" y="564"/>
                    </a:lnTo>
                    <a:lnTo>
                      <a:pt x="342" y="570"/>
                    </a:lnTo>
                    <a:lnTo>
                      <a:pt x="336" y="564"/>
                    </a:lnTo>
                    <a:lnTo>
                      <a:pt x="336" y="570"/>
                    </a:lnTo>
                    <a:lnTo>
                      <a:pt x="336" y="564"/>
                    </a:lnTo>
                    <a:lnTo>
                      <a:pt x="330" y="564"/>
                    </a:lnTo>
                    <a:lnTo>
                      <a:pt x="324" y="558"/>
                    </a:lnTo>
                    <a:lnTo>
                      <a:pt x="324" y="564"/>
                    </a:lnTo>
                    <a:lnTo>
                      <a:pt x="324" y="558"/>
                    </a:lnTo>
                    <a:lnTo>
                      <a:pt x="318" y="558"/>
                    </a:lnTo>
                    <a:lnTo>
                      <a:pt x="312" y="552"/>
                    </a:lnTo>
                    <a:lnTo>
                      <a:pt x="312" y="558"/>
                    </a:lnTo>
                    <a:lnTo>
                      <a:pt x="312" y="552"/>
                    </a:lnTo>
                    <a:lnTo>
                      <a:pt x="306" y="552"/>
                    </a:lnTo>
                    <a:lnTo>
                      <a:pt x="300" y="546"/>
                    </a:lnTo>
                    <a:lnTo>
                      <a:pt x="294" y="546"/>
                    </a:lnTo>
                    <a:lnTo>
                      <a:pt x="288" y="546"/>
                    </a:lnTo>
                    <a:lnTo>
                      <a:pt x="282" y="546"/>
                    </a:lnTo>
                    <a:lnTo>
                      <a:pt x="276" y="546"/>
                    </a:lnTo>
                    <a:lnTo>
                      <a:pt x="276" y="552"/>
                    </a:lnTo>
                    <a:lnTo>
                      <a:pt x="270" y="552"/>
                    </a:lnTo>
                    <a:lnTo>
                      <a:pt x="270" y="558"/>
                    </a:lnTo>
                    <a:lnTo>
                      <a:pt x="270" y="564"/>
                    </a:lnTo>
                    <a:lnTo>
                      <a:pt x="264" y="570"/>
                    </a:lnTo>
                    <a:lnTo>
                      <a:pt x="258" y="576"/>
                    </a:lnTo>
                    <a:lnTo>
                      <a:pt x="258" y="582"/>
                    </a:lnTo>
                    <a:lnTo>
                      <a:pt x="252" y="582"/>
                    </a:lnTo>
                    <a:lnTo>
                      <a:pt x="246" y="582"/>
                    </a:lnTo>
                    <a:lnTo>
                      <a:pt x="240" y="582"/>
                    </a:lnTo>
                    <a:lnTo>
                      <a:pt x="234" y="576"/>
                    </a:lnTo>
                    <a:lnTo>
                      <a:pt x="228" y="576"/>
                    </a:lnTo>
                    <a:lnTo>
                      <a:pt x="222" y="576"/>
                    </a:lnTo>
                    <a:lnTo>
                      <a:pt x="222" y="570"/>
                    </a:lnTo>
                    <a:lnTo>
                      <a:pt x="216" y="564"/>
                    </a:lnTo>
                    <a:lnTo>
                      <a:pt x="216" y="558"/>
                    </a:lnTo>
                    <a:lnTo>
                      <a:pt x="210" y="558"/>
                    </a:lnTo>
                    <a:lnTo>
                      <a:pt x="210" y="552"/>
                    </a:lnTo>
                    <a:lnTo>
                      <a:pt x="216" y="552"/>
                    </a:lnTo>
                    <a:lnTo>
                      <a:pt x="216" y="546"/>
                    </a:lnTo>
                    <a:lnTo>
                      <a:pt x="216" y="540"/>
                    </a:lnTo>
                    <a:lnTo>
                      <a:pt x="222" y="534"/>
                    </a:lnTo>
                    <a:lnTo>
                      <a:pt x="222" y="528"/>
                    </a:lnTo>
                    <a:lnTo>
                      <a:pt x="228" y="522"/>
                    </a:lnTo>
                    <a:lnTo>
                      <a:pt x="228" y="516"/>
                    </a:lnTo>
                    <a:lnTo>
                      <a:pt x="228" y="510"/>
                    </a:lnTo>
                    <a:lnTo>
                      <a:pt x="234" y="510"/>
                    </a:lnTo>
                    <a:lnTo>
                      <a:pt x="240" y="516"/>
                    </a:lnTo>
                    <a:lnTo>
                      <a:pt x="246" y="522"/>
                    </a:lnTo>
                    <a:lnTo>
                      <a:pt x="246" y="516"/>
                    </a:lnTo>
                    <a:lnTo>
                      <a:pt x="240" y="516"/>
                    </a:lnTo>
                    <a:lnTo>
                      <a:pt x="240" y="510"/>
                    </a:lnTo>
                    <a:lnTo>
                      <a:pt x="234" y="510"/>
                    </a:lnTo>
                    <a:lnTo>
                      <a:pt x="234" y="504"/>
                    </a:lnTo>
                    <a:lnTo>
                      <a:pt x="228" y="504"/>
                    </a:lnTo>
                    <a:lnTo>
                      <a:pt x="222" y="504"/>
                    </a:lnTo>
                    <a:lnTo>
                      <a:pt x="222" y="498"/>
                    </a:lnTo>
                    <a:lnTo>
                      <a:pt x="222" y="504"/>
                    </a:lnTo>
                    <a:lnTo>
                      <a:pt x="222" y="510"/>
                    </a:lnTo>
                    <a:lnTo>
                      <a:pt x="222" y="516"/>
                    </a:lnTo>
                    <a:lnTo>
                      <a:pt x="216" y="522"/>
                    </a:lnTo>
                    <a:lnTo>
                      <a:pt x="216" y="528"/>
                    </a:lnTo>
                    <a:lnTo>
                      <a:pt x="210" y="528"/>
                    </a:lnTo>
                    <a:lnTo>
                      <a:pt x="216" y="528"/>
                    </a:lnTo>
                    <a:lnTo>
                      <a:pt x="210" y="534"/>
                    </a:lnTo>
                    <a:lnTo>
                      <a:pt x="210" y="540"/>
                    </a:lnTo>
                    <a:lnTo>
                      <a:pt x="210" y="546"/>
                    </a:lnTo>
                    <a:lnTo>
                      <a:pt x="204" y="546"/>
                    </a:lnTo>
                    <a:lnTo>
                      <a:pt x="204" y="552"/>
                    </a:lnTo>
                    <a:lnTo>
                      <a:pt x="204" y="558"/>
                    </a:lnTo>
                    <a:lnTo>
                      <a:pt x="204" y="564"/>
                    </a:lnTo>
                    <a:lnTo>
                      <a:pt x="198" y="570"/>
                    </a:lnTo>
                    <a:lnTo>
                      <a:pt x="192" y="564"/>
                    </a:lnTo>
                    <a:lnTo>
                      <a:pt x="186" y="564"/>
                    </a:lnTo>
                    <a:lnTo>
                      <a:pt x="180" y="564"/>
                    </a:lnTo>
                    <a:lnTo>
                      <a:pt x="174" y="564"/>
                    </a:lnTo>
                    <a:lnTo>
                      <a:pt x="168" y="564"/>
                    </a:lnTo>
                    <a:lnTo>
                      <a:pt x="162" y="564"/>
                    </a:lnTo>
                    <a:lnTo>
                      <a:pt x="156" y="570"/>
                    </a:lnTo>
                    <a:lnTo>
                      <a:pt x="150" y="570"/>
                    </a:lnTo>
                    <a:lnTo>
                      <a:pt x="150" y="564"/>
                    </a:lnTo>
                    <a:lnTo>
                      <a:pt x="150" y="570"/>
                    </a:lnTo>
                    <a:lnTo>
                      <a:pt x="150" y="576"/>
                    </a:lnTo>
                    <a:lnTo>
                      <a:pt x="144" y="576"/>
                    </a:lnTo>
                    <a:lnTo>
                      <a:pt x="138" y="576"/>
                    </a:lnTo>
                    <a:lnTo>
                      <a:pt x="132" y="582"/>
                    </a:lnTo>
                    <a:lnTo>
                      <a:pt x="126" y="582"/>
                    </a:lnTo>
                    <a:lnTo>
                      <a:pt x="120" y="582"/>
                    </a:lnTo>
                    <a:lnTo>
                      <a:pt x="114" y="576"/>
                    </a:lnTo>
                    <a:lnTo>
                      <a:pt x="108" y="564"/>
                    </a:lnTo>
                    <a:lnTo>
                      <a:pt x="102" y="558"/>
                    </a:lnTo>
                    <a:lnTo>
                      <a:pt x="96" y="552"/>
                    </a:lnTo>
                    <a:lnTo>
                      <a:pt x="90" y="546"/>
                    </a:lnTo>
                    <a:lnTo>
                      <a:pt x="90" y="540"/>
                    </a:lnTo>
                    <a:lnTo>
                      <a:pt x="84" y="534"/>
                    </a:lnTo>
                    <a:lnTo>
                      <a:pt x="84" y="528"/>
                    </a:lnTo>
                    <a:lnTo>
                      <a:pt x="78" y="522"/>
                    </a:lnTo>
                    <a:lnTo>
                      <a:pt x="78" y="516"/>
                    </a:lnTo>
                    <a:lnTo>
                      <a:pt x="72" y="510"/>
                    </a:lnTo>
                    <a:lnTo>
                      <a:pt x="66" y="504"/>
                    </a:lnTo>
                    <a:lnTo>
                      <a:pt x="66" y="498"/>
                    </a:lnTo>
                    <a:lnTo>
                      <a:pt x="66" y="492"/>
                    </a:lnTo>
                    <a:lnTo>
                      <a:pt x="66" y="486"/>
                    </a:lnTo>
                    <a:lnTo>
                      <a:pt x="66" y="480"/>
                    </a:lnTo>
                    <a:lnTo>
                      <a:pt x="66" y="474"/>
                    </a:lnTo>
                    <a:lnTo>
                      <a:pt x="72" y="474"/>
                    </a:lnTo>
                    <a:lnTo>
                      <a:pt x="72" y="468"/>
                    </a:lnTo>
                    <a:lnTo>
                      <a:pt x="78" y="462"/>
                    </a:lnTo>
                    <a:lnTo>
                      <a:pt x="78" y="456"/>
                    </a:lnTo>
                    <a:lnTo>
                      <a:pt x="84" y="456"/>
                    </a:lnTo>
                    <a:lnTo>
                      <a:pt x="84" y="450"/>
                    </a:lnTo>
                    <a:lnTo>
                      <a:pt x="84" y="444"/>
                    </a:lnTo>
                    <a:lnTo>
                      <a:pt x="90" y="444"/>
                    </a:lnTo>
                    <a:lnTo>
                      <a:pt x="96" y="444"/>
                    </a:lnTo>
                    <a:lnTo>
                      <a:pt x="96" y="450"/>
                    </a:lnTo>
                    <a:lnTo>
                      <a:pt x="102" y="450"/>
                    </a:lnTo>
                    <a:lnTo>
                      <a:pt x="108" y="450"/>
                    </a:lnTo>
                    <a:lnTo>
                      <a:pt x="108" y="456"/>
                    </a:lnTo>
                    <a:lnTo>
                      <a:pt x="108" y="462"/>
                    </a:lnTo>
                    <a:lnTo>
                      <a:pt x="114" y="462"/>
                    </a:lnTo>
                    <a:lnTo>
                      <a:pt x="114" y="468"/>
                    </a:lnTo>
                    <a:lnTo>
                      <a:pt x="114" y="474"/>
                    </a:lnTo>
                    <a:lnTo>
                      <a:pt x="114" y="480"/>
                    </a:lnTo>
                    <a:lnTo>
                      <a:pt x="114" y="486"/>
                    </a:lnTo>
                    <a:lnTo>
                      <a:pt x="120" y="486"/>
                    </a:lnTo>
                    <a:lnTo>
                      <a:pt x="126" y="486"/>
                    </a:lnTo>
                    <a:lnTo>
                      <a:pt x="132" y="486"/>
                    </a:lnTo>
                    <a:lnTo>
                      <a:pt x="126" y="480"/>
                    </a:lnTo>
                    <a:lnTo>
                      <a:pt x="120" y="480"/>
                    </a:lnTo>
                    <a:lnTo>
                      <a:pt x="114" y="480"/>
                    </a:lnTo>
                    <a:lnTo>
                      <a:pt x="120" y="480"/>
                    </a:lnTo>
                    <a:lnTo>
                      <a:pt x="120" y="474"/>
                    </a:lnTo>
                    <a:lnTo>
                      <a:pt x="120" y="468"/>
                    </a:lnTo>
                    <a:lnTo>
                      <a:pt x="114" y="468"/>
                    </a:lnTo>
                    <a:lnTo>
                      <a:pt x="114" y="462"/>
                    </a:lnTo>
                    <a:lnTo>
                      <a:pt x="114" y="456"/>
                    </a:lnTo>
                    <a:lnTo>
                      <a:pt x="108" y="456"/>
                    </a:lnTo>
                    <a:lnTo>
                      <a:pt x="108" y="450"/>
                    </a:lnTo>
                    <a:lnTo>
                      <a:pt x="108" y="444"/>
                    </a:lnTo>
                    <a:lnTo>
                      <a:pt x="114" y="438"/>
                    </a:lnTo>
                    <a:lnTo>
                      <a:pt x="120" y="438"/>
                    </a:lnTo>
                    <a:lnTo>
                      <a:pt x="120" y="432"/>
                    </a:lnTo>
                    <a:lnTo>
                      <a:pt x="132" y="426"/>
                    </a:lnTo>
                    <a:lnTo>
                      <a:pt x="138" y="420"/>
                    </a:lnTo>
                    <a:lnTo>
                      <a:pt x="144" y="420"/>
                    </a:lnTo>
                    <a:lnTo>
                      <a:pt x="144" y="414"/>
                    </a:lnTo>
                    <a:lnTo>
                      <a:pt x="144" y="420"/>
                    </a:lnTo>
                    <a:lnTo>
                      <a:pt x="150" y="420"/>
                    </a:lnTo>
                    <a:lnTo>
                      <a:pt x="150" y="414"/>
                    </a:lnTo>
                    <a:lnTo>
                      <a:pt x="156" y="414"/>
                    </a:lnTo>
                    <a:lnTo>
                      <a:pt x="162" y="414"/>
                    </a:lnTo>
                    <a:lnTo>
                      <a:pt x="162" y="408"/>
                    </a:lnTo>
                    <a:lnTo>
                      <a:pt x="168" y="408"/>
                    </a:lnTo>
                    <a:lnTo>
                      <a:pt x="174" y="414"/>
                    </a:lnTo>
                    <a:lnTo>
                      <a:pt x="174" y="408"/>
                    </a:lnTo>
                    <a:lnTo>
                      <a:pt x="180" y="402"/>
                    </a:lnTo>
                    <a:lnTo>
                      <a:pt x="180" y="396"/>
                    </a:lnTo>
                    <a:lnTo>
                      <a:pt x="186" y="396"/>
                    </a:lnTo>
                    <a:lnTo>
                      <a:pt x="186" y="390"/>
                    </a:lnTo>
                    <a:lnTo>
                      <a:pt x="192" y="390"/>
                    </a:lnTo>
                    <a:lnTo>
                      <a:pt x="198" y="384"/>
                    </a:lnTo>
                    <a:lnTo>
                      <a:pt x="204" y="384"/>
                    </a:lnTo>
                    <a:lnTo>
                      <a:pt x="204" y="390"/>
                    </a:lnTo>
                    <a:lnTo>
                      <a:pt x="204" y="384"/>
                    </a:lnTo>
                    <a:lnTo>
                      <a:pt x="210" y="378"/>
                    </a:lnTo>
                    <a:lnTo>
                      <a:pt x="210" y="372"/>
                    </a:lnTo>
                    <a:lnTo>
                      <a:pt x="216" y="372"/>
                    </a:lnTo>
                    <a:lnTo>
                      <a:pt x="222" y="366"/>
                    </a:lnTo>
                    <a:lnTo>
                      <a:pt x="228" y="360"/>
                    </a:lnTo>
                    <a:lnTo>
                      <a:pt x="234" y="360"/>
                    </a:lnTo>
                    <a:lnTo>
                      <a:pt x="234" y="354"/>
                    </a:lnTo>
                    <a:lnTo>
                      <a:pt x="240" y="354"/>
                    </a:lnTo>
                    <a:lnTo>
                      <a:pt x="246" y="348"/>
                    </a:lnTo>
                    <a:lnTo>
                      <a:pt x="252" y="348"/>
                    </a:lnTo>
                    <a:lnTo>
                      <a:pt x="252" y="342"/>
                    </a:lnTo>
                    <a:lnTo>
                      <a:pt x="246" y="342"/>
                    </a:lnTo>
                    <a:lnTo>
                      <a:pt x="240" y="342"/>
                    </a:lnTo>
                    <a:lnTo>
                      <a:pt x="240" y="348"/>
                    </a:lnTo>
                    <a:lnTo>
                      <a:pt x="240" y="342"/>
                    </a:lnTo>
                    <a:lnTo>
                      <a:pt x="234" y="342"/>
                    </a:lnTo>
                    <a:lnTo>
                      <a:pt x="228" y="336"/>
                    </a:lnTo>
                    <a:lnTo>
                      <a:pt x="222" y="336"/>
                    </a:lnTo>
                    <a:lnTo>
                      <a:pt x="216" y="336"/>
                    </a:lnTo>
                    <a:lnTo>
                      <a:pt x="222" y="324"/>
                    </a:lnTo>
                    <a:lnTo>
                      <a:pt x="222" y="318"/>
                    </a:lnTo>
                    <a:lnTo>
                      <a:pt x="222" y="312"/>
                    </a:lnTo>
                    <a:lnTo>
                      <a:pt x="234" y="318"/>
                    </a:lnTo>
                    <a:lnTo>
                      <a:pt x="246" y="318"/>
                    </a:lnTo>
                    <a:lnTo>
                      <a:pt x="258" y="318"/>
                    </a:lnTo>
                    <a:lnTo>
                      <a:pt x="270" y="312"/>
                    </a:lnTo>
                    <a:lnTo>
                      <a:pt x="276" y="312"/>
                    </a:lnTo>
                    <a:lnTo>
                      <a:pt x="288" y="324"/>
                    </a:lnTo>
                    <a:lnTo>
                      <a:pt x="294" y="318"/>
                    </a:lnTo>
                    <a:lnTo>
                      <a:pt x="294" y="312"/>
                    </a:lnTo>
                    <a:lnTo>
                      <a:pt x="294" y="306"/>
                    </a:lnTo>
                    <a:lnTo>
                      <a:pt x="300" y="300"/>
                    </a:lnTo>
                    <a:lnTo>
                      <a:pt x="306" y="306"/>
                    </a:lnTo>
                    <a:lnTo>
                      <a:pt x="312" y="318"/>
                    </a:lnTo>
                    <a:lnTo>
                      <a:pt x="318" y="312"/>
                    </a:lnTo>
                    <a:lnTo>
                      <a:pt x="324" y="312"/>
                    </a:lnTo>
                    <a:lnTo>
                      <a:pt x="330" y="312"/>
                    </a:lnTo>
                    <a:lnTo>
                      <a:pt x="342" y="306"/>
                    </a:lnTo>
                    <a:lnTo>
                      <a:pt x="348" y="306"/>
                    </a:lnTo>
                    <a:lnTo>
                      <a:pt x="348" y="312"/>
                    </a:lnTo>
                    <a:lnTo>
                      <a:pt x="348" y="318"/>
                    </a:lnTo>
                    <a:lnTo>
                      <a:pt x="354" y="318"/>
                    </a:lnTo>
                    <a:lnTo>
                      <a:pt x="354" y="324"/>
                    </a:lnTo>
                    <a:lnTo>
                      <a:pt x="354" y="330"/>
                    </a:lnTo>
                    <a:lnTo>
                      <a:pt x="360" y="330"/>
                    </a:lnTo>
                    <a:lnTo>
                      <a:pt x="360" y="336"/>
                    </a:lnTo>
                    <a:lnTo>
                      <a:pt x="366" y="330"/>
                    </a:lnTo>
                    <a:lnTo>
                      <a:pt x="378" y="324"/>
                    </a:lnTo>
                    <a:lnTo>
                      <a:pt x="384" y="324"/>
                    </a:lnTo>
                    <a:lnTo>
                      <a:pt x="384" y="318"/>
                    </a:lnTo>
                    <a:lnTo>
                      <a:pt x="390" y="312"/>
                    </a:lnTo>
                    <a:lnTo>
                      <a:pt x="396" y="312"/>
                    </a:lnTo>
                    <a:lnTo>
                      <a:pt x="396" y="306"/>
                    </a:lnTo>
                    <a:lnTo>
                      <a:pt x="402" y="306"/>
                    </a:lnTo>
                    <a:lnTo>
                      <a:pt x="408" y="306"/>
                    </a:lnTo>
                    <a:lnTo>
                      <a:pt x="414" y="300"/>
                    </a:lnTo>
                    <a:lnTo>
                      <a:pt x="420" y="300"/>
                    </a:lnTo>
                    <a:lnTo>
                      <a:pt x="426" y="300"/>
                    </a:lnTo>
                    <a:lnTo>
                      <a:pt x="432" y="300"/>
                    </a:lnTo>
                    <a:lnTo>
                      <a:pt x="444" y="288"/>
                    </a:lnTo>
                    <a:lnTo>
                      <a:pt x="450" y="294"/>
                    </a:lnTo>
                    <a:lnTo>
                      <a:pt x="468" y="300"/>
                    </a:lnTo>
                    <a:lnTo>
                      <a:pt x="498" y="312"/>
                    </a:lnTo>
                    <a:lnTo>
                      <a:pt x="504" y="324"/>
                    </a:lnTo>
                    <a:lnTo>
                      <a:pt x="516" y="330"/>
                    </a:lnTo>
                    <a:lnTo>
                      <a:pt x="516" y="336"/>
                    </a:lnTo>
                    <a:lnTo>
                      <a:pt x="540" y="342"/>
                    </a:lnTo>
                    <a:lnTo>
                      <a:pt x="558" y="372"/>
                    </a:lnTo>
                    <a:lnTo>
                      <a:pt x="594" y="384"/>
                    </a:lnTo>
                    <a:lnTo>
                      <a:pt x="606" y="402"/>
                    </a:lnTo>
                    <a:lnTo>
                      <a:pt x="600" y="420"/>
                    </a:lnTo>
                    <a:lnTo>
                      <a:pt x="588" y="444"/>
                    </a:lnTo>
                    <a:lnTo>
                      <a:pt x="588" y="450"/>
                    </a:lnTo>
                    <a:lnTo>
                      <a:pt x="588" y="456"/>
                    </a:lnTo>
                    <a:lnTo>
                      <a:pt x="594" y="456"/>
                    </a:lnTo>
                    <a:lnTo>
                      <a:pt x="594" y="462"/>
                    </a:lnTo>
                    <a:lnTo>
                      <a:pt x="594" y="468"/>
                    </a:lnTo>
                    <a:lnTo>
                      <a:pt x="594" y="474"/>
                    </a:lnTo>
                    <a:lnTo>
                      <a:pt x="600" y="474"/>
                    </a:lnTo>
                    <a:lnTo>
                      <a:pt x="606" y="480"/>
                    </a:lnTo>
                    <a:lnTo>
                      <a:pt x="606" y="486"/>
                    </a:lnTo>
                    <a:lnTo>
                      <a:pt x="612" y="486"/>
                    </a:lnTo>
                    <a:lnTo>
                      <a:pt x="618" y="486"/>
                    </a:lnTo>
                    <a:lnTo>
                      <a:pt x="624" y="486"/>
                    </a:lnTo>
                    <a:lnTo>
                      <a:pt x="636" y="486"/>
                    </a:lnTo>
                    <a:lnTo>
                      <a:pt x="642" y="486"/>
                    </a:lnTo>
                    <a:lnTo>
                      <a:pt x="648" y="480"/>
                    </a:lnTo>
                    <a:lnTo>
                      <a:pt x="654" y="474"/>
                    </a:lnTo>
                    <a:lnTo>
                      <a:pt x="660" y="468"/>
                    </a:lnTo>
                    <a:lnTo>
                      <a:pt x="666" y="468"/>
                    </a:lnTo>
                    <a:lnTo>
                      <a:pt x="684" y="468"/>
                    </a:lnTo>
                    <a:lnTo>
                      <a:pt x="696" y="468"/>
                    </a:lnTo>
                    <a:lnTo>
                      <a:pt x="696" y="462"/>
                    </a:lnTo>
                    <a:lnTo>
                      <a:pt x="702" y="456"/>
                    </a:lnTo>
                    <a:lnTo>
                      <a:pt x="708" y="450"/>
                    </a:lnTo>
                    <a:lnTo>
                      <a:pt x="714" y="450"/>
                    </a:lnTo>
                    <a:lnTo>
                      <a:pt x="720" y="450"/>
                    </a:lnTo>
                    <a:lnTo>
                      <a:pt x="720" y="438"/>
                    </a:lnTo>
                    <a:lnTo>
                      <a:pt x="726" y="432"/>
                    </a:lnTo>
                    <a:lnTo>
                      <a:pt x="738" y="420"/>
                    </a:lnTo>
                    <a:lnTo>
                      <a:pt x="744" y="420"/>
                    </a:lnTo>
                    <a:lnTo>
                      <a:pt x="750" y="414"/>
                    </a:lnTo>
                    <a:lnTo>
                      <a:pt x="762" y="408"/>
                    </a:lnTo>
                    <a:lnTo>
                      <a:pt x="768" y="408"/>
                    </a:lnTo>
                    <a:lnTo>
                      <a:pt x="768" y="402"/>
                    </a:lnTo>
                    <a:lnTo>
                      <a:pt x="780" y="396"/>
                    </a:lnTo>
                    <a:lnTo>
                      <a:pt x="786" y="396"/>
                    </a:lnTo>
                    <a:lnTo>
                      <a:pt x="786" y="390"/>
                    </a:lnTo>
                    <a:lnTo>
                      <a:pt x="792" y="384"/>
                    </a:lnTo>
                    <a:lnTo>
                      <a:pt x="792" y="378"/>
                    </a:lnTo>
                    <a:lnTo>
                      <a:pt x="798" y="366"/>
                    </a:lnTo>
                    <a:lnTo>
                      <a:pt x="804" y="360"/>
                    </a:lnTo>
                    <a:lnTo>
                      <a:pt x="816" y="342"/>
                    </a:lnTo>
                    <a:lnTo>
                      <a:pt x="816" y="312"/>
                    </a:lnTo>
                    <a:lnTo>
                      <a:pt x="804" y="300"/>
                    </a:lnTo>
                    <a:lnTo>
                      <a:pt x="798" y="288"/>
                    </a:lnTo>
                    <a:lnTo>
                      <a:pt x="762" y="264"/>
                    </a:lnTo>
                    <a:lnTo>
                      <a:pt x="738" y="234"/>
                    </a:lnTo>
                    <a:lnTo>
                      <a:pt x="738" y="222"/>
                    </a:lnTo>
                    <a:lnTo>
                      <a:pt x="744" y="210"/>
                    </a:lnTo>
                    <a:lnTo>
                      <a:pt x="732" y="174"/>
                    </a:lnTo>
                    <a:lnTo>
                      <a:pt x="714" y="156"/>
                    </a:lnTo>
                    <a:lnTo>
                      <a:pt x="708" y="144"/>
                    </a:lnTo>
                    <a:lnTo>
                      <a:pt x="714" y="126"/>
                    </a:lnTo>
                    <a:lnTo>
                      <a:pt x="720" y="114"/>
                    </a:lnTo>
                    <a:lnTo>
                      <a:pt x="732" y="102"/>
                    </a:lnTo>
                    <a:lnTo>
                      <a:pt x="744" y="102"/>
                    </a:lnTo>
                    <a:lnTo>
                      <a:pt x="762" y="108"/>
                    </a:lnTo>
                    <a:lnTo>
                      <a:pt x="774" y="114"/>
                    </a:lnTo>
                    <a:lnTo>
                      <a:pt x="780" y="138"/>
                    </a:lnTo>
                    <a:lnTo>
                      <a:pt x="786" y="144"/>
                    </a:lnTo>
                    <a:lnTo>
                      <a:pt x="798" y="138"/>
                    </a:lnTo>
                    <a:lnTo>
                      <a:pt x="804" y="132"/>
                    </a:lnTo>
                    <a:lnTo>
                      <a:pt x="816" y="120"/>
                    </a:lnTo>
                    <a:lnTo>
                      <a:pt x="816" y="108"/>
                    </a:lnTo>
                    <a:lnTo>
                      <a:pt x="828" y="102"/>
                    </a:lnTo>
                    <a:lnTo>
                      <a:pt x="828" y="96"/>
                    </a:lnTo>
                    <a:lnTo>
                      <a:pt x="840" y="96"/>
                    </a:lnTo>
                    <a:lnTo>
                      <a:pt x="840" y="84"/>
                    </a:lnTo>
                    <a:lnTo>
                      <a:pt x="852" y="90"/>
                    </a:lnTo>
                    <a:lnTo>
                      <a:pt x="852" y="96"/>
                    </a:lnTo>
                    <a:lnTo>
                      <a:pt x="870" y="90"/>
                    </a:lnTo>
                    <a:lnTo>
                      <a:pt x="894" y="78"/>
                    </a:lnTo>
                    <a:lnTo>
                      <a:pt x="912" y="78"/>
                    </a:lnTo>
                    <a:lnTo>
                      <a:pt x="942" y="66"/>
                    </a:lnTo>
                    <a:lnTo>
                      <a:pt x="942" y="60"/>
                    </a:lnTo>
                    <a:lnTo>
                      <a:pt x="954" y="48"/>
                    </a:lnTo>
                    <a:lnTo>
                      <a:pt x="966" y="30"/>
                    </a:lnTo>
                    <a:lnTo>
                      <a:pt x="978" y="30"/>
                    </a:lnTo>
                    <a:lnTo>
                      <a:pt x="978" y="24"/>
                    </a:lnTo>
                    <a:lnTo>
                      <a:pt x="984" y="12"/>
                    </a:lnTo>
                    <a:lnTo>
                      <a:pt x="990" y="12"/>
                    </a:lnTo>
                    <a:lnTo>
                      <a:pt x="996" y="12"/>
                    </a:lnTo>
                    <a:lnTo>
                      <a:pt x="1014" y="6"/>
                    </a:lnTo>
                    <a:lnTo>
                      <a:pt x="1026" y="6"/>
                    </a:lnTo>
                    <a:lnTo>
                      <a:pt x="1044" y="6"/>
                    </a:lnTo>
                    <a:lnTo>
                      <a:pt x="1050" y="6"/>
                    </a:lnTo>
                    <a:lnTo>
                      <a:pt x="1056" y="6"/>
                    </a:lnTo>
                    <a:lnTo>
                      <a:pt x="1062" y="6"/>
                    </a:lnTo>
                    <a:lnTo>
                      <a:pt x="1068" y="6"/>
                    </a:lnTo>
                    <a:lnTo>
                      <a:pt x="1074" y="6"/>
                    </a:lnTo>
                    <a:lnTo>
                      <a:pt x="1080" y="6"/>
                    </a:lnTo>
                    <a:lnTo>
                      <a:pt x="1086" y="0"/>
                    </a:lnTo>
                    <a:lnTo>
                      <a:pt x="1092" y="30"/>
                    </a:lnTo>
                    <a:lnTo>
                      <a:pt x="1098" y="60"/>
                    </a:lnTo>
                    <a:lnTo>
                      <a:pt x="1110" y="84"/>
                    </a:lnTo>
                    <a:lnTo>
                      <a:pt x="1122" y="114"/>
                    </a:lnTo>
                    <a:lnTo>
                      <a:pt x="1128" y="144"/>
                    </a:lnTo>
                    <a:lnTo>
                      <a:pt x="1122" y="156"/>
                    </a:lnTo>
                    <a:lnTo>
                      <a:pt x="1128" y="168"/>
                    </a:lnTo>
                    <a:lnTo>
                      <a:pt x="1134" y="186"/>
                    </a:lnTo>
                    <a:lnTo>
                      <a:pt x="1140" y="204"/>
                    </a:lnTo>
                    <a:lnTo>
                      <a:pt x="1146" y="210"/>
                    </a:lnTo>
                    <a:lnTo>
                      <a:pt x="1146" y="216"/>
                    </a:lnTo>
                    <a:lnTo>
                      <a:pt x="1146" y="228"/>
                    </a:lnTo>
                    <a:lnTo>
                      <a:pt x="1146" y="234"/>
                    </a:lnTo>
                    <a:lnTo>
                      <a:pt x="1140" y="246"/>
                    </a:lnTo>
                    <a:lnTo>
                      <a:pt x="1128" y="258"/>
                    </a:lnTo>
                    <a:lnTo>
                      <a:pt x="1116" y="264"/>
                    </a:lnTo>
                    <a:lnTo>
                      <a:pt x="1110" y="276"/>
                    </a:lnTo>
                    <a:lnTo>
                      <a:pt x="1116" y="288"/>
                    </a:lnTo>
                    <a:lnTo>
                      <a:pt x="1122" y="300"/>
                    </a:lnTo>
                    <a:lnTo>
                      <a:pt x="1122" y="312"/>
                    </a:lnTo>
                    <a:lnTo>
                      <a:pt x="1116" y="324"/>
                    </a:lnTo>
                    <a:lnTo>
                      <a:pt x="1104" y="336"/>
                    </a:lnTo>
                    <a:lnTo>
                      <a:pt x="1104" y="354"/>
                    </a:lnTo>
                    <a:lnTo>
                      <a:pt x="1098" y="372"/>
                    </a:lnTo>
                    <a:lnTo>
                      <a:pt x="1092" y="384"/>
                    </a:lnTo>
                    <a:lnTo>
                      <a:pt x="1086" y="390"/>
                    </a:lnTo>
                    <a:lnTo>
                      <a:pt x="1086" y="402"/>
                    </a:lnTo>
                    <a:lnTo>
                      <a:pt x="1080" y="414"/>
                    </a:lnTo>
                    <a:lnTo>
                      <a:pt x="1074" y="426"/>
                    </a:lnTo>
                    <a:lnTo>
                      <a:pt x="1074" y="450"/>
                    </a:lnTo>
                    <a:lnTo>
                      <a:pt x="1074" y="462"/>
                    </a:lnTo>
                    <a:lnTo>
                      <a:pt x="1068" y="474"/>
                    </a:lnTo>
                    <a:lnTo>
                      <a:pt x="1062" y="486"/>
                    </a:lnTo>
                    <a:lnTo>
                      <a:pt x="1056" y="498"/>
                    </a:lnTo>
                    <a:close/>
                    <a:moveTo>
                      <a:pt x="186" y="378"/>
                    </a:moveTo>
                    <a:lnTo>
                      <a:pt x="186" y="384"/>
                    </a:lnTo>
                    <a:lnTo>
                      <a:pt x="180" y="390"/>
                    </a:lnTo>
                    <a:lnTo>
                      <a:pt x="174" y="396"/>
                    </a:lnTo>
                    <a:lnTo>
                      <a:pt x="168" y="396"/>
                    </a:lnTo>
                    <a:lnTo>
                      <a:pt x="162" y="396"/>
                    </a:lnTo>
                    <a:lnTo>
                      <a:pt x="156" y="396"/>
                    </a:lnTo>
                    <a:lnTo>
                      <a:pt x="156" y="402"/>
                    </a:lnTo>
                    <a:lnTo>
                      <a:pt x="150" y="402"/>
                    </a:lnTo>
                    <a:lnTo>
                      <a:pt x="144" y="402"/>
                    </a:lnTo>
                    <a:lnTo>
                      <a:pt x="144" y="408"/>
                    </a:lnTo>
                    <a:lnTo>
                      <a:pt x="138" y="408"/>
                    </a:lnTo>
                    <a:lnTo>
                      <a:pt x="132" y="414"/>
                    </a:lnTo>
                    <a:lnTo>
                      <a:pt x="126" y="414"/>
                    </a:lnTo>
                    <a:lnTo>
                      <a:pt x="120" y="414"/>
                    </a:lnTo>
                    <a:lnTo>
                      <a:pt x="120" y="420"/>
                    </a:lnTo>
                    <a:lnTo>
                      <a:pt x="114" y="426"/>
                    </a:lnTo>
                    <a:lnTo>
                      <a:pt x="108" y="426"/>
                    </a:lnTo>
                    <a:lnTo>
                      <a:pt x="102" y="426"/>
                    </a:lnTo>
                    <a:lnTo>
                      <a:pt x="102" y="432"/>
                    </a:lnTo>
                    <a:lnTo>
                      <a:pt x="96" y="432"/>
                    </a:lnTo>
                    <a:lnTo>
                      <a:pt x="90" y="432"/>
                    </a:lnTo>
                    <a:lnTo>
                      <a:pt x="84" y="438"/>
                    </a:lnTo>
                    <a:lnTo>
                      <a:pt x="78" y="438"/>
                    </a:lnTo>
                    <a:lnTo>
                      <a:pt x="78" y="444"/>
                    </a:lnTo>
                    <a:lnTo>
                      <a:pt x="72" y="444"/>
                    </a:lnTo>
                    <a:lnTo>
                      <a:pt x="72" y="450"/>
                    </a:lnTo>
                    <a:lnTo>
                      <a:pt x="66" y="456"/>
                    </a:lnTo>
                    <a:lnTo>
                      <a:pt x="66" y="462"/>
                    </a:lnTo>
                    <a:lnTo>
                      <a:pt x="60" y="462"/>
                    </a:lnTo>
                    <a:lnTo>
                      <a:pt x="60" y="468"/>
                    </a:lnTo>
                    <a:lnTo>
                      <a:pt x="60" y="474"/>
                    </a:lnTo>
                    <a:lnTo>
                      <a:pt x="54" y="474"/>
                    </a:lnTo>
                    <a:lnTo>
                      <a:pt x="48" y="468"/>
                    </a:lnTo>
                    <a:lnTo>
                      <a:pt x="42" y="468"/>
                    </a:lnTo>
                    <a:lnTo>
                      <a:pt x="42" y="462"/>
                    </a:lnTo>
                    <a:lnTo>
                      <a:pt x="42" y="456"/>
                    </a:lnTo>
                    <a:lnTo>
                      <a:pt x="36" y="456"/>
                    </a:lnTo>
                    <a:lnTo>
                      <a:pt x="36" y="450"/>
                    </a:lnTo>
                    <a:lnTo>
                      <a:pt x="36" y="444"/>
                    </a:lnTo>
                    <a:lnTo>
                      <a:pt x="30" y="444"/>
                    </a:lnTo>
                    <a:lnTo>
                      <a:pt x="30" y="438"/>
                    </a:lnTo>
                    <a:lnTo>
                      <a:pt x="30" y="432"/>
                    </a:lnTo>
                    <a:lnTo>
                      <a:pt x="24" y="432"/>
                    </a:lnTo>
                    <a:lnTo>
                      <a:pt x="24" y="426"/>
                    </a:lnTo>
                    <a:lnTo>
                      <a:pt x="18" y="420"/>
                    </a:lnTo>
                    <a:lnTo>
                      <a:pt x="18" y="414"/>
                    </a:lnTo>
                    <a:lnTo>
                      <a:pt x="12" y="414"/>
                    </a:lnTo>
                    <a:lnTo>
                      <a:pt x="12" y="408"/>
                    </a:lnTo>
                    <a:lnTo>
                      <a:pt x="6" y="402"/>
                    </a:lnTo>
                    <a:lnTo>
                      <a:pt x="6" y="396"/>
                    </a:lnTo>
                    <a:lnTo>
                      <a:pt x="0" y="396"/>
                    </a:lnTo>
                    <a:lnTo>
                      <a:pt x="6" y="384"/>
                    </a:lnTo>
                    <a:lnTo>
                      <a:pt x="18" y="372"/>
                    </a:lnTo>
                    <a:lnTo>
                      <a:pt x="30" y="348"/>
                    </a:lnTo>
                    <a:lnTo>
                      <a:pt x="30" y="342"/>
                    </a:lnTo>
                    <a:lnTo>
                      <a:pt x="42" y="330"/>
                    </a:lnTo>
                    <a:lnTo>
                      <a:pt x="42" y="324"/>
                    </a:lnTo>
                    <a:lnTo>
                      <a:pt x="48" y="318"/>
                    </a:lnTo>
                    <a:lnTo>
                      <a:pt x="54" y="306"/>
                    </a:lnTo>
                    <a:lnTo>
                      <a:pt x="54" y="294"/>
                    </a:lnTo>
                    <a:lnTo>
                      <a:pt x="60" y="282"/>
                    </a:lnTo>
                    <a:lnTo>
                      <a:pt x="60" y="276"/>
                    </a:lnTo>
                    <a:lnTo>
                      <a:pt x="60" y="270"/>
                    </a:lnTo>
                    <a:lnTo>
                      <a:pt x="66" y="270"/>
                    </a:lnTo>
                    <a:lnTo>
                      <a:pt x="72" y="258"/>
                    </a:lnTo>
                    <a:lnTo>
                      <a:pt x="84" y="246"/>
                    </a:lnTo>
                    <a:lnTo>
                      <a:pt x="90" y="234"/>
                    </a:lnTo>
                    <a:lnTo>
                      <a:pt x="96" y="234"/>
                    </a:lnTo>
                    <a:lnTo>
                      <a:pt x="96" y="228"/>
                    </a:lnTo>
                    <a:lnTo>
                      <a:pt x="102" y="222"/>
                    </a:lnTo>
                    <a:lnTo>
                      <a:pt x="102" y="228"/>
                    </a:lnTo>
                    <a:lnTo>
                      <a:pt x="102" y="234"/>
                    </a:lnTo>
                    <a:lnTo>
                      <a:pt x="108" y="234"/>
                    </a:lnTo>
                    <a:lnTo>
                      <a:pt x="108" y="228"/>
                    </a:lnTo>
                    <a:lnTo>
                      <a:pt x="114" y="228"/>
                    </a:lnTo>
                    <a:lnTo>
                      <a:pt x="114" y="234"/>
                    </a:lnTo>
                    <a:lnTo>
                      <a:pt x="120" y="228"/>
                    </a:lnTo>
                    <a:lnTo>
                      <a:pt x="120" y="222"/>
                    </a:lnTo>
                    <a:lnTo>
                      <a:pt x="126" y="222"/>
                    </a:lnTo>
                    <a:lnTo>
                      <a:pt x="132" y="222"/>
                    </a:lnTo>
                    <a:lnTo>
                      <a:pt x="126" y="228"/>
                    </a:lnTo>
                    <a:lnTo>
                      <a:pt x="132" y="228"/>
                    </a:lnTo>
                    <a:lnTo>
                      <a:pt x="138" y="228"/>
                    </a:lnTo>
                    <a:lnTo>
                      <a:pt x="138" y="234"/>
                    </a:lnTo>
                    <a:lnTo>
                      <a:pt x="144" y="234"/>
                    </a:lnTo>
                    <a:lnTo>
                      <a:pt x="144" y="228"/>
                    </a:lnTo>
                    <a:lnTo>
                      <a:pt x="150" y="228"/>
                    </a:lnTo>
                    <a:lnTo>
                      <a:pt x="156" y="228"/>
                    </a:lnTo>
                    <a:lnTo>
                      <a:pt x="156" y="234"/>
                    </a:lnTo>
                    <a:lnTo>
                      <a:pt x="150" y="234"/>
                    </a:lnTo>
                    <a:lnTo>
                      <a:pt x="156" y="240"/>
                    </a:lnTo>
                    <a:lnTo>
                      <a:pt x="156" y="246"/>
                    </a:lnTo>
                    <a:lnTo>
                      <a:pt x="162" y="240"/>
                    </a:lnTo>
                    <a:lnTo>
                      <a:pt x="162" y="246"/>
                    </a:lnTo>
                    <a:lnTo>
                      <a:pt x="162" y="258"/>
                    </a:lnTo>
                    <a:lnTo>
                      <a:pt x="162" y="264"/>
                    </a:lnTo>
                    <a:lnTo>
                      <a:pt x="156" y="270"/>
                    </a:lnTo>
                    <a:lnTo>
                      <a:pt x="162" y="270"/>
                    </a:lnTo>
                    <a:lnTo>
                      <a:pt x="162" y="282"/>
                    </a:lnTo>
                    <a:lnTo>
                      <a:pt x="168" y="282"/>
                    </a:lnTo>
                    <a:lnTo>
                      <a:pt x="174" y="282"/>
                    </a:lnTo>
                    <a:lnTo>
                      <a:pt x="186" y="288"/>
                    </a:lnTo>
                    <a:lnTo>
                      <a:pt x="186" y="294"/>
                    </a:lnTo>
                    <a:lnTo>
                      <a:pt x="180" y="300"/>
                    </a:lnTo>
                    <a:lnTo>
                      <a:pt x="174" y="318"/>
                    </a:lnTo>
                    <a:lnTo>
                      <a:pt x="174" y="324"/>
                    </a:lnTo>
                    <a:lnTo>
                      <a:pt x="168" y="330"/>
                    </a:lnTo>
                    <a:lnTo>
                      <a:pt x="168" y="342"/>
                    </a:lnTo>
                    <a:lnTo>
                      <a:pt x="168" y="348"/>
                    </a:lnTo>
                    <a:lnTo>
                      <a:pt x="174" y="354"/>
                    </a:lnTo>
                    <a:lnTo>
                      <a:pt x="174" y="360"/>
                    </a:lnTo>
                    <a:lnTo>
                      <a:pt x="180" y="366"/>
                    </a:lnTo>
                    <a:lnTo>
                      <a:pt x="186" y="378"/>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48" name="Freeform 24"/>
              <p:cNvSpPr>
                <a:spLocks/>
              </p:cNvSpPr>
              <p:nvPr/>
            </p:nvSpPr>
            <p:spPr bwMode="gray">
              <a:xfrm>
                <a:off x="1785" y="2652"/>
                <a:ext cx="484" cy="518"/>
              </a:xfrm>
              <a:custGeom>
                <a:avLst/>
                <a:gdLst>
                  <a:gd name="T0" fmla="*/ 90 w 1092"/>
                  <a:gd name="T1" fmla="*/ 60 h 1170"/>
                  <a:gd name="T2" fmla="*/ 83 w 1092"/>
                  <a:gd name="T3" fmla="*/ 62 h 1170"/>
                  <a:gd name="T4" fmla="*/ 72 w 1092"/>
                  <a:gd name="T5" fmla="*/ 68 h 1170"/>
                  <a:gd name="T6" fmla="*/ 68 w 1092"/>
                  <a:gd name="T7" fmla="*/ 71 h 1170"/>
                  <a:gd name="T8" fmla="*/ 61 w 1092"/>
                  <a:gd name="T9" fmla="*/ 69 h 1170"/>
                  <a:gd name="T10" fmla="*/ 64 w 1092"/>
                  <a:gd name="T11" fmla="*/ 82 h 1170"/>
                  <a:gd name="T12" fmla="*/ 67 w 1092"/>
                  <a:gd name="T13" fmla="*/ 93 h 1170"/>
                  <a:gd name="T14" fmla="*/ 62 w 1092"/>
                  <a:gd name="T15" fmla="*/ 96 h 1170"/>
                  <a:gd name="T16" fmla="*/ 59 w 1092"/>
                  <a:gd name="T17" fmla="*/ 99 h 1170"/>
                  <a:gd name="T18" fmla="*/ 53 w 1092"/>
                  <a:gd name="T19" fmla="*/ 101 h 1170"/>
                  <a:gd name="T20" fmla="*/ 50 w 1092"/>
                  <a:gd name="T21" fmla="*/ 100 h 1170"/>
                  <a:gd name="T22" fmla="*/ 50 w 1092"/>
                  <a:gd name="T23" fmla="*/ 93 h 1170"/>
                  <a:gd name="T24" fmla="*/ 37 w 1092"/>
                  <a:gd name="T25" fmla="*/ 85 h 1170"/>
                  <a:gd name="T26" fmla="*/ 32 w 1092"/>
                  <a:gd name="T27" fmla="*/ 86 h 1170"/>
                  <a:gd name="T28" fmla="*/ 29 w 1092"/>
                  <a:gd name="T29" fmla="*/ 88 h 1170"/>
                  <a:gd name="T30" fmla="*/ 27 w 1092"/>
                  <a:gd name="T31" fmla="*/ 86 h 1170"/>
                  <a:gd name="T32" fmla="*/ 23 w 1092"/>
                  <a:gd name="T33" fmla="*/ 87 h 1170"/>
                  <a:gd name="T34" fmla="*/ 17 w 1092"/>
                  <a:gd name="T35" fmla="*/ 87 h 1170"/>
                  <a:gd name="T36" fmla="*/ 18 w 1092"/>
                  <a:gd name="T37" fmla="*/ 89 h 1170"/>
                  <a:gd name="T38" fmla="*/ 16 w 1092"/>
                  <a:gd name="T39" fmla="*/ 92 h 1170"/>
                  <a:gd name="T40" fmla="*/ 12 w 1092"/>
                  <a:gd name="T41" fmla="*/ 89 h 1170"/>
                  <a:gd name="T42" fmla="*/ 13 w 1092"/>
                  <a:gd name="T43" fmla="*/ 84 h 1170"/>
                  <a:gd name="T44" fmla="*/ 12 w 1092"/>
                  <a:gd name="T45" fmla="*/ 80 h 1170"/>
                  <a:gd name="T46" fmla="*/ 10 w 1092"/>
                  <a:gd name="T47" fmla="*/ 80 h 1170"/>
                  <a:gd name="T48" fmla="*/ 8 w 1092"/>
                  <a:gd name="T49" fmla="*/ 79 h 1170"/>
                  <a:gd name="T50" fmla="*/ 6 w 1092"/>
                  <a:gd name="T51" fmla="*/ 78 h 1170"/>
                  <a:gd name="T52" fmla="*/ 6 w 1092"/>
                  <a:gd name="T53" fmla="*/ 77 h 1170"/>
                  <a:gd name="T54" fmla="*/ 4 w 1092"/>
                  <a:gd name="T55" fmla="*/ 75 h 1170"/>
                  <a:gd name="T56" fmla="*/ 0 w 1092"/>
                  <a:gd name="T57" fmla="*/ 72 h 1170"/>
                  <a:gd name="T58" fmla="*/ 0 w 1092"/>
                  <a:gd name="T59" fmla="*/ 69 h 1170"/>
                  <a:gd name="T60" fmla="*/ 3 w 1092"/>
                  <a:gd name="T61" fmla="*/ 67 h 1170"/>
                  <a:gd name="T62" fmla="*/ 6 w 1092"/>
                  <a:gd name="T63" fmla="*/ 62 h 1170"/>
                  <a:gd name="T64" fmla="*/ 8 w 1092"/>
                  <a:gd name="T65" fmla="*/ 58 h 1170"/>
                  <a:gd name="T66" fmla="*/ 5 w 1092"/>
                  <a:gd name="T67" fmla="*/ 54 h 1170"/>
                  <a:gd name="T68" fmla="*/ 6 w 1092"/>
                  <a:gd name="T69" fmla="*/ 50 h 1170"/>
                  <a:gd name="T70" fmla="*/ 8 w 1092"/>
                  <a:gd name="T71" fmla="*/ 46 h 1170"/>
                  <a:gd name="T72" fmla="*/ 10 w 1092"/>
                  <a:gd name="T73" fmla="*/ 43 h 1170"/>
                  <a:gd name="T74" fmla="*/ 14 w 1092"/>
                  <a:gd name="T75" fmla="*/ 38 h 1170"/>
                  <a:gd name="T76" fmla="*/ 31 w 1092"/>
                  <a:gd name="T77" fmla="*/ 40 h 1170"/>
                  <a:gd name="T78" fmla="*/ 30 w 1092"/>
                  <a:gd name="T79" fmla="*/ 46 h 1170"/>
                  <a:gd name="T80" fmla="*/ 36 w 1092"/>
                  <a:gd name="T81" fmla="*/ 47 h 1170"/>
                  <a:gd name="T82" fmla="*/ 41 w 1092"/>
                  <a:gd name="T83" fmla="*/ 44 h 1170"/>
                  <a:gd name="T84" fmla="*/ 43 w 1092"/>
                  <a:gd name="T85" fmla="*/ 39 h 1170"/>
                  <a:gd name="T86" fmla="*/ 44 w 1092"/>
                  <a:gd name="T87" fmla="*/ 35 h 1170"/>
                  <a:gd name="T88" fmla="*/ 44 w 1092"/>
                  <a:gd name="T89" fmla="*/ 29 h 1170"/>
                  <a:gd name="T90" fmla="*/ 48 w 1092"/>
                  <a:gd name="T91" fmla="*/ 24 h 1170"/>
                  <a:gd name="T92" fmla="*/ 49 w 1092"/>
                  <a:gd name="T93" fmla="*/ 19 h 1170"/>
                  <a:gd name="T94" fmla="*/ 51 w 1092"/>
                  <a:gd name="T95" fmla="*/ 14 h 1170"/>
                  <a:gd name="T96" fmla="*/ 54 w 1092"/>
                  <a:gd name="T97" fmla="*/ 10 h 1170"/>
                  <a:gd name="T98" fmla="*/ 53 w 1092"/>
                  <a:gd name="T99" fmla="*/ 7 h 1170"/>
                  <a:gd name="T100" fmla="*/ 55 w 1092"/>
                  <a:gd name="T101" fmla="*/ 3 h 1170"/>
                  <a:gd name="T102" fmla="*/ 58 w 1092"/>
                  <a:gd name="T103" fmla="*/ 0 h 1170"/>
                  <a:gd name="T104" fmla="*/ 65 w 1092"/>
                  <a:gd name="T105" fmla="*/ 2 h 1170"/>
                  <a:gd name="T106" fmla="*/ 61 w 1092"/>
                  <a:gd name="T107" fmla="*/ 6 h 1170"/>
                  <a:gd name="T108" fmla="*/ 67 w 1092"/>
                  <a:gd name="T109" fmla="*/ 7 h 1170"/>
                  <a:gd name="T110" fmla="*/ 71 w 1092"/>
                  <a:gd name="T111" fmla="*/ 6 h 1170"/>
                  <a:gd name="T112" fmla="*/ 75 w 1092"/>
                  <a:gd name="T113" fmla="*/ 9 h 1170"/>
                  <a:gd name="T114" fmla="*/ 82 w 1092"/>
                  <a:gd name="T115" fmla="*/ 12 h 1170"/>
                  <a:gd name="T116" fmla="*/ 84 w 1092"/>
                  <a:gd name="T117" fmla="*/ 17 h 1170"/>
                  <a:gd name="T118" fmla="*/ 94 w 1092"/>
                  <a:gd name="T119" fmla="*/ 23 h 1170"/>
                  <a:gd name="T120" fmla="*/ 94 w 1092"/>
                  <a:gd name="T121" fmla="*/ 34 h 1170"/>
                  <a:gd name="T122" fmla="*/ 90 w 1092"/>
                  <a:gd name="T123" fmla="*/ 41 h 1170"/>
                  <a:gd name="T124" fmla="*/ 91 w 1092"/>
                  <a:gd name="T125" fmla="*/ 51 h 11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2"/>
                  <a:gd name="T190" fmla="*/ 0 h 1170"/>
                  <a:gd name="T191" fmla="*/ 1092 w 1092"/>
                  <a:gd name="T192" fmla="*/ 1170 h 117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2" h="1170">
                    <a:moveTo>
                      <a:pt x="1056" y="654"/>
                    </a:moveTo>
                    <a:lnTo>
                      <a:pt x="1062" y="684"/>
                    </a:lnTo>
                    <a:lnTo>
                      <a:pt x="1056" y="690"/>
                    </a:lnTo>
                    <a:lnTo>
                      <a:pt x="1050" y="690"/>
                    </a:lnTo>
                    <a:lnTo>
                      <a:pt x="1044" y="690"/>
                    </a:lnTo>
                    <a:lnTo>
                      <a:pt x="1038" y="690"/>
                    </a:lnTo>
                    <a:lnTo>
                      <a:pt x="1032" y="690"/>
                    </a:lnTo>
                    <a:lnTo>
                      <a:pt x="1026" y="690"/>
                    </a:lnTo>
                    <a:lnTo>
                      <a:pt x="1020" y="690"/>
                    </a:lnTo>
                    <a:lnTo>
                      <a:pt x="1002" y="690"/>
                    </a:lnTo>
                    <a:lnTo>
                      <a:pt x="990" y="690"/>
                    </a:lnTo>
                    <a:lnTo>
                      <a:pt x="972" y="696"/>
                    </a:lnTo>
                    <a:lnTo>
                      <a:pt x="966" y="696"/>
                    </a:lnTo>
                    <a:lnTo>
                      <a:pt x="960" y="696"/>
                    </a:lnTo>
                    <a:lnTo>
                      <a:pt x="954" y="708"/>
                    </a:lnTo>
                    <a:lnTo>
                      <a:pt x="954" y="714"/>
                    </a:lnTo>
                    <a:lnTo>
                      <a:pt x="942" y="714"/>
                    </a:lnTo>
                    <a:lnTo>
                      <a:pt x="930" y="732"/>
                    </a:lnTo>
                    <a:lnTo>
                      <a:pt x="918" y="744"/>
                    </a:lnTo>
                    <a:lnTo>
                      <a:pt x="918" y="750"/>
                    </a:lnTo>
                    <a:lnTo>
                      <a:pt x="888" y="762"/>
                    </a:lnTo>
                    <a:lnTo>
                      <a:pt x="870" y="762"/>
                    </a:lnTo>
                    <a:lnTo>
                      <a:pt x="846" y="774"/>
                    </a:lnTo>
                    <a:lnTo>
                      <a:pt x="828" y="780"/>
                    </a:lnTo>
                    <a:lnTo>
                      <a:pt x="828" y="774"/>
                    </a:lnTo>
                    <a:lnTo>
                      <a:pt x="816" y="768"/>
                    </a:lnTo>
                    <a:lnTo>
                      <a:pt x="816" y="780"/>
                    </a:lnTo>
                    <a:lnTo>
                      <a:pt x="804" y="780"/>
                    </a:lnTo>
                    <a:lnTo>
                      <a:pt x="804" y="786"/>
                    </a:lnTo>
                    <a:lnTo>
                      <a:pt x="792" y="792"/>
                    </a:lnTo>
                    <a:lnTo>
                      <a:pt x="792" y="804"/>
                    </a:lnTo>
                    <a:lnTo>
                      <a:pt x="780" y="816"/>
                    </a:lnTo>
                    <a:lnTo>
                      <a:pt x="774" y="822"/>
                    </a:lnTo>
                    <a:lnTo>
                      <a:pt x="762" y="828"/>
                    </a:lnTo>
                    <a:lnTo>
                      <a:pt x="756" y="822"/>
                    </a:lnTo>
                    <a:lnTo>
                      <a:pt x="750" y="798"/>
                    </a:lnTo>
                    <a:lnTo>
                      <a:pt x="738" y="792"/>
                    </a:lnTo>
                    <a:lnTo>
                      <a:pt x="720" y="786"/>
                    </a:lnTo>
                    <a:lnTo>
                      <a:pt x="708" y="786"/>
                    </a:lnTo>
                    <a:lnTo>
                      <a:pt x="696" y="798"/>
                    </a:lnTo>
                    <a:lnTo>
                      <a:pt x="690" y="810"/>
                    </a:lnTo>
                    <a:lnTo>
                      <a:pt x="684" y="828"/>
                    </a:lnTo>
                    <a:lnTo>
                      <a:pt x="690" y="840"/>
                    </a:lnTo>
                    <a:lnTo>
                      <a:pt x="708" y="858"/>
                    </a:lnTo>
                    <a:lnTo>
                      <a:pt x="720" y="894"/>
                    </a:lnTo>
                    <a:lnTo>
                      <a:pt x="714" y="906"/>
                    </a:lnTo>
                    <a:lnTo>
                      <a:pt x="714" y="918"/>
                    </a:lnTo>
                    <a:lnTo>
                      <a:pt x="738" y="948"/>
                    </a:lnTo>
                    <a:lnTo>
                      <a:pt x="774" y="972"/>
                    </a:lnTo>
                    <a:lnTo>
                      <a:pt x="780" y="984"/>
                    </a:lnTo>
                    <a:lnTo>
                      <a:pt x="792" y="996"/>
                    </a:lnTo>
                    <a:lnTo>
                      <a:pt x="792" y="1026"/>
                    </a:lnTo>
                    <a:lnTo>
                      <a:pt x="780" y="1044"/>
                    </a:lnTo>
                    <a:lnTo>
                      <a:pt x="774" y="1050"/>
                    </a:lnTo>
                    <a:lnTo>
                      <a:pt x="768" y="1062"/>
                    </a:lnTo>
                    <a:lnTo>
                      <a:pt x="768" y="1068"/>
                    </a:lnTo>
                    <a:lnTo>
                      <a:pt x="762" y="1074"/>
                    </a:lnTo>
                    <a:lnTo>
                      <a:pt x="762" y="1080"/>
                    </a:lnTo>
                    <a:lnTo>
                      <a:pt x="756" y="1080"/>
                    </a:lnTo>
                    <a:lnTo>
                      <a:pt x="744" y="1086"/>
                    </a:lnTo>
                    <a:lnTo>
                      <a:pt x="744" y="1092"/>
                    </a:lnTo>
                    <a:lnTo>
                      <a:pt x="738" y="1092"/>
                    </a:lnTo>
                    <a:lnTo>
                      <a:pt x="726" y="1098"/>
                    </a:lnTo>
                    <a:lnTo>
                      <a:pt x="720" y="1104"/>
                    </a:lnTo>
                    <a:lnTo>
                      <a:pt x="714" y="1104"/>
                    </a:lnTo>
                    <a:lnTo>
                      <a:pt x="702" y="1116"/>
                    </a:lnTo>
                    <a:lnTo>
                      <a:pt x="696" y="1122"/>
                    </a:lnTo>
                    <a:lnTo>
                      <a:pt x="696" y="1134"/>
                    </a:lnTo>
                    <a:lnTo>
                      <a:pt x="690" y="1134"/>
                    </a:lnTo>
                    <a:lnTo>
                      <a:pt x="684" y="1134"/>
                    </a:lnTo>
                    <a:lnTo>
                      <a:pt x="678" y="1140"/>
                    </a:lnTo>
                    <a:lnTo>
                      <a:pt x="672" y="1146"/>
                    </a:lnTo>
                    <a:lnTo>
                      <a:pt x="672" y="1152"/>
                    </a:lnTo>
                    <a:lnTo>
                      <a:pt x="660" y="1152"/>
                    </a:lnTo>
                    <a:lnTo>
                      <a:pt x="642" y="1152"/>
                    </a:lnTo>
                    <a:lnTo>
                      <a:pt x="636" y="1152"/>
                    </a:lnTo>
                    <a:lnTo>
                      <a:pt x="630" y="1158"/>
                    </a:lnTo>
                    <a:lnTo>
                      <a:pt x="624" y="1164"/>
                    </a:lnTo>
                    <a:lnTo>
                      <a:pt x="618" y="1170"/>
                    </a:lnTo>
                    <a:lnTo>
                      <a:pt x="612" y="1170"/>
                    </a:lnTo>
                    <a:lnTo>
                      <a:pt x="600" y="1170"/>
                    </a:lnTo>
                    <a:lnTo>
                      <a:pt x="594" y="1170"/>
                    </a:lnTo>
                    <a:lnTo>
                      <a:pt x="588" y="1170"/>
                    </a:lnTo>
                    <a:lnTo>
                      <a:pt x="582" y="1170"/>
                    </a:lnTo>
                    <a:lnTo>
                      <a:pt x="582" y="1164"/>
                    </a:lnTo>
                    <a:lnTo>
                      <a:pt x="576" y="1158"/>
                    </a:lnTo>
                    <a:lnTo>
                      <a:pt x="570" y="1158"/>
                    </a:lnTo>
                    <a:lnTo>
                      <a:pt x="570" y="1152"/>
                    </a:lnTo>
                    <a:lnTo>
                      <a:pt x="570" y="1146"/>
                    </a:lnTo>
                    <a:lnTo>
                      <a:pt x="570" y="1140"/>
                    </a:lnTo>
                    <a:lnTo>
                      <a:pt x="564" y="1140"/>
                    </a:lnTo>
                    <a:lnTo>
                      <a:pt x="564" y="1134"/>
                    </a:lnTo>
                    <a:lnTo>
                      <a:pt x="564" y="1128"/>
                    </a:lnTo>
                    <a:lnTo>
                      <a:pt x="576" y="1104"/>
                    </a:lnTo>
                    <a:lnTo>
                      <a:pt x="582" y="1086"/>
                    </a:lnTo>
                    <a:lnTo>
                      <a:pt x="570" y="1068"/>
                    </a:lnTo>
                    <a:lnTo>
                      <a:pt x="534" y="1056"/>
                    </a:lnTo>
                    <a:lnTo>
                      <a:pt x="516" y="1026"/>
                    </a:lnTo>
                    <a:lnTo>
                      <a:pt x="492" y="1020"/>
                    </a:lnTo>
                    <a:lnTo>
                      <a:pt x="492" y="1014"/>
                    </a:lnTo>
                    <a:lnTo>
                      <a:pt x="480" y="1008"/>
                    </a:lnTo>
                    <a:lnTo>
                      <a:pt x="474" y="996"/>
                    </a:lnTo>
                    <a:lnTo>
                      <a:pt x="444" y="984"/>
                    </a:lnTo>
                    <a:lnTo>
                      <a:pt x="426" y="978"/>
                    </a:lnTo>
                    <a:lnTo>
                      <a:pt x="420" y="972"/>
                    </a:lnTo>
                    <a:lnTo>
                      <a:pt x="408" y="984"/>
                    </a:lnTo>
                    <a:lnTo>
                      <a:pt x="402" y="984"/>
                    </a:lnTo>
                    <a:lnTo>
                      <a:pt x="396" y="984"/>
                    </a:lnTo>
                    <a:lnTo>
                      <a:pt x="390" y="984"/>
                    </a:lnTo>
                    <a:lnTo>
                      <a:pt x="384" y="990"/>
                    </a:lnTo>
                    <a:lnTo>
                      <a:pt x="378" y="990"/>
                    </a:lnTo>
                    <a:lnTo>
                      <a:pt x="372" y="990"/>
                    </a:lnTo>
                    <a:lnTo>
                      <a:pt x="372" y="996"/>
                    </a:lnTo>
                    <a:lnTo>
                      <a:pt x="366" y="996"/>
                    </a:lnTo>
                    <a:lnTo>
                      <a:pt x="360" y="1002"/>
                    </a:lnTo>
                    <a:lnTo>
                      <a:pt x="360" y="1008"/>
                    </a:lnTo>
                    <a:lnTo>
                      <a:pt x="354" y="1008"/>
                    </a:lnTo>
                    <a:lnTo>
                      <a:pt x="342" y="1014"/>
                    </a:lnTo>
                    <a:lnTo>
                      <a:pt x="336" y="1020"/>
                    </a:lnTo>
                    <a:lnTo>
                      <a:pt x="336" y="1014"/>
                    </a:lnTo>
                    <a:lnTo>
                      <a:pt x="330" y="1014"/>
                    </a:lnTo>
                    <a:lnTo>
                      <a:pt x="330" y="1008"/>
                    </a:lnTo>
                    <a:lnTo>
                      <a:pt x="330" y="1002"/>
                    </a:lnTo>
                    <a:lnTo>
                      <a:pt x="324" y="1002"/>
                    </a:lnTo>
                    <a:lnTo>
                      <a:pt x="324" y="996"/>
                    </a:lnTo>
                    <a:lnTo>
                      <a:pt x="324" y="990"/>
                    </a:lnTo>
                    <a:lnTo>
                      <a:pt x="318" y="990"/>
                    </a:lnTo>
                    <a:lnTo>
                      <a:pt x="306" y="996"/>
                    </a:lnTo>
                    <a:lnTo>
                      <a:pt x="300" y="996"/>
                    </a:lnTo>
                    <a:lnTo>
                      <a:pt x="294" y="996"/>
                    </a:lnTo>
                    <a:lnTo>
                      <a:pt x="288" y="1002"/>
                    </a:lnTo>
                    <a:lnTo>
                      <a:pt x="282" y="990"/>
                    </a:lnTo>
                    <a:lnTo>
                      <a:pt x="276" y="984"/>
                    </a:lnTo>
                    <a:lnTo>
                      <a:pt x="270" y="990"/>
                    </a:lnTo>
                    <a:lnTo>
                      <a:pt x="270" y="996"/>
                    </a:lnTo>
                    <a:lnTo>
                      <a:pt x="270" y="1002"/>
                    </a:lnTo>
                    <a:lnTo>
                      <a:pt x="264" y="1008"/>
                    </a:lnTo>
                    <a:lnTo>
                      <a:pt x="252" y="996"/>
                    </a:lnTo>
                    <a:lnTo>
                      <a:pt x="246" y="996"/>
                    </a:lnTo>
                    <a:lnTo>
                      <a:pt x="234" y="1002"/>
                    </a:lnTo>
                    <a:lnTo>
                      <a:pt x="222" y="1002"/>
                    </a:lnTo>
                    <a:lnTo>
                      <a:pt x="210" y="1002"/>
                    </a:lnTo>
                    <a:lnTo>
                      <a:pt x="198" y="996"/>
                    </a:lnTo>
                    <a:lnTo>
                      <a:pt x="198" y="1002"/>
                    </a:lnTo>
                    <a:lnTo>
                      <a:pt x="198" y="1008"/>
                    </a:lnTo>
                    <a:lnTo>
                      <a:pt x="192" y="1020"/>
                    </a:lnTo>
                    <a:lnTo>
                      <a:pt x="198" y="1020"/>
                    </a:lnTo>
                    <a:lnTo>
                      <a:pt x="204" y="1020"/>
                    </a:lnTo>
                    <a:lnTo>
                      <a:pt x="210" y="1026"/>
                    </a:lnTo>
                    <a:lnTo>
                      <a:pt x="216" y="1026"/>
                    </a:lnTo>
                    <a:lnTo>
                      <a:pt x="216" y="1032"/>
                    </a:lnTo>
                    <a:lnTo>
                      <a:pt x="210" y="1032"/>
                    </a:lnTo>
                    <a:lnTo>
                      <a:pt x="210" y="1038"/>
                    </a:lnTo>
                    <a:lnTo>
                      <a:pt x="204" y="1038"/>
                    </a:lnTo>
                    <a:lnTo>
                      <a:pt x="204" y="1044"/>
                    </a:lnTo>
                    <a:lnTo>
                      <a:pt x="198" y="1044"/>
                    </a:lnTo>
                    <a:lnTo>
                      <a:pt x="192" y="1044"/>
                    </a:lnTo>
                    <a:lnTo>
                      <a:pt x="186" y="1050"/>
                    </a:lnTo>
                    <a:lnTo>
                      <a:pt x="186" y="1056"/>
                    </a:lnTo>
                    <a:lnTo>
                      <a:pt x="180" y="1056"/>
                    </a:lnTo>
                    <a:lnTo>
                      <a:pt x="180" y="1062"/>
                    </a:lnTo>
                    <a:lnTo>
                      <a:pt x="174" y="1062"/>
                    </a:lnTo>
                    <a:lnTo>
                      <a:pt x="168" y="1062"/>
                    </a:lnTo>
                    <a:lnTo>
                      <a:pt x="162" y="1062"/>
                    </a:lnTo>
                    <a:lnTo>
                      <a:pt x="156" y="1050"/>
                    </a:lnTo>
                    <a:lnTo>
                      <a:pt x="150" y="1044"/>
                    </a:lnTo>
                    <a:lnTo>
                      <a:pt x="150" y="1038"/>
                    </a:lnTo>
                    <a:lnTo>
                      <a:pt x="144" y="1032"/>
                    </a:lnTo>
                    <a:lnTo>
                      <a:pt x="144" y="1026"/>
                    </a:lnTo>
                    <a:lnTo>
                      <a:pt x="144" y="1014"/>
                    </a:lnTo>
                    <a:lnTo>
                      <a:pt x="150" y="1008"/>
                    </a:lnTo>
                    <a:lnTo>
                      <a:pt x="150" y="1002"/>
                    </a:lnTo>
                    <a:lnTo>
                      <a:pt x="156" y="984"/>
                    </a:lnTo>
                    <a:lnTo>
                      <a:pt x="162" y="978"/>
                    </a:lnTo>
                    <a:lnTo>
                      <a:pt x="162" y="972"/>
                    </a:lnTo>
                    <a:lnTo>
                      <a:pt x="150" y="966"/>
                    </a:lnTo>
                    <a:lnTo>
                      <a:pt x="144" y="966"/>
                    </a:lnTo>
                    <a:lnTo>
                      <a:pt x="138" y="966"/>
                    </a:lnTo>
                    <a:lnTo>
                      <a:pt x="138" y="954"/>
                    </a:lnTo>
                    <a:lnTo>
                      <a:pt x="132" y="954"/>
                    </a:lnTo>
                    <a:lnTo>
                      <a:pt x="138" y="948"/>
                    </a:lnTo>
                    <a:lnTo>
                      <a:pt x="138" y="942"/>
                    </a:lnTo>
                    <a:lnTo>
                      <a:pt x="138" y="930"/>
                    </a:lnTo>
                    <a:lnTo>
                      <a:pt x="138" y="924"/>
                    </a:lnTo>
                    <a:lnTo>
                      <a:pt x="132" y="930"/>
                    </a:lnTo>
                    <a:lnTo>
                      <a:pt x="132" y="924"/>
                    </a:lnTo>
                    <a:lnTo>
                      <a:pt x="126" y="918"/>
                    </a:lnTo>
                    <a:lnTo>
                      <a:pt x="132" y="918"/>
                    </a:lnTo>
                    <a:lnTo>
                      <a:pt x="132" y="912"/>
                    </a:lnTo>
                    <a:lnTo>
                      <a:pt x="126" y="912"/>
                    </a:lnTo>
                    <a:lnTo>
                      <a:pt x="120" y="912"/>
                    </a:lnTo>
                    <a:lnTo>
                      <a:pt x="120" y="918"/>
                    </a:lnTo>
                    <a:lnTo>
                      <a:pt x="114" y="918"/>
                    </a:lnTo>
                    <a:lnTo>
                      <a:pt x="114" y="912"/>
                    </a:lnTo>
                    <a:lnTo>
                      <a:pt x="108" y="912"/>
                    </a:lnTo>
                    <a:lnTo>
                      <a:pt x="102" y="912"/>
                    </a:lnTo>
                    <a:lnTo>
                      <a:pt x="108" y="906"/>
                    </a:lnTo>
                    <a:lnTo>
                      <a:pt x="102" y="906"/>
                    </a:lnTo>
                    <a:lnTo>
                      <a:pt x="96" y="906"/>
                    </a:lnTo>
                    <a:lnTo>
                      <a:pt x="96" y="912"/>
                    </a:lnTo>
                    <a:lnTo>
                      <a:pt x="90" y="918"/>
                    </a:lnTo>
                    <a:lnTo>
                      <a:pt x="90" y="912"/>
                    </a:lnTo>
                    <a:lnTo>
                      <a:pt x="84" y="912"/>
                    </a:lnTo>
                    <a:lnTo>
                      <a:pt x="84" y="918"/>
                    </a:lnTo>
                    <a:lnTo>
                      <a:pt x="78" y="918"/>
                    </a:lnTo>
                    <a:lnTo>
                      <a:pt x="78" y="912"/>
                    </a:lnTo>
                    <a:lnTo>
                      <a:pt x="78" y="906"/>
                    </a:lnTo>
                    <a:lnTo>
                      <a:pt x="72" y="900"/>
                    </a:lnTo>
                    <a:lnTo>
                      <a:pt x="78" y="900"/>
                    </a:lnTo>
                    <a:lnTo>
                      <a:pt x="72" y="900"/>
                    </a:lnTo>
                    <a:lnTo>
                      <a:pt x="72" y="894"/>
                    </a:lnTo>
                    <a:lnTo>
                      <a:pt x="78" y="894"/>
                    </a:lnTo>
                    <a:lnTo>
                      <a:pt x="72" y="894"/>
                    </a:lnTo>
                    <a:lnTo>
                      <a:pt x="78" y="894"/>
                    </a:lnTo>
                    <a:lnTo>
                      <a:pt x="78" y="888"/>
                    </a:lnTo>
                    <a:lnTo>
                      <a:pt x="72" y="888"/>
                    </a:lnTo>
                    <a:lnTo>
                      <a:pt x="72" y="882"/>
                    </a:lnTo>
                    <a:lnTo>
                      <a:pt x="66" y="876"/>
                    </a:lnTo>
                    <a:lnTo>
                      <a:pt x="60" y="882"/>
                    </a:lnTo>
                    <a:lnTo>
                      <a:pt x="54" y="876"/>
                    </a:lnTo>
                    <a:lnTo>
                      <a:pt x="54" y="882"/>
                    </a:lnTo>
                    <a:lnTo>
                      <a:pt x="48" y="882"/>
                    </a:lnTo>
                    <a:lnTo>
                      <a:pt x="42" y="870"/>
                    </a:lnTo>
                    <a:lnTo>
                      <a:pt x="42" y="864"/>
                    </a:lnTo>
                    <a:lnTo>
                      <a:pt x="36" y="858"/>
                    </a:lnTo>
                    <a:lnTo>
                      <a:pt x="36" y="852"/>
                    </a:lnTo>
                    <a:lnTo>
                      <a:pt x="30" y="852"/>
                    </a:lnTo>
                    <a:lnTo>
                      <a:pt x="30" y="846"/>
                    </a:lnTo>
                    <a:lnTo>
                      <a:pt x="24" y="846"/>
                    </a:lnTo>
                    <a:lnTo>
                      <a:pt x="18" y="840"/>
                    </a:lnTo>
                    <a:lnTo>
                      <a:pt x="12" y="834"/>
                    </a:lnTo>
                    <a:lnTo>
                      <a:pt x="0" y="828"/>
                    </a:lnTo>
                    <a:lnTo>
                      <a:pt x="0" y="822"/>
                    </a:lnTo>
                    <a:lnTo>
                      <a:pt x="0" y="816"/>
                    </a:lnTo>
                    <a:lnTo>
                      <a:pt x="0" y="810"/>
                    </a:lnTo>
                    <a:lnTo>
                      <a:pt x="6" y="804"/>
                    </a:lnTo>
                    <a:lnTo>
                      <a:pt x="12" y="804"/>
                    </a:lnTo>
                    <a:lnTo>
                      <a:pt x="12" y="798"/>
                    </a:lnTo>
                    <a:lnTo>
                      <a:pt x="12" y="792"/>
                    </a:lnTo>
                    <a:lnTo>
                      <a:pt x="6" y="792"/>
                    </a:lnTo>
                    <a:lnTo>
                      <a:pt x="6" y="786"/>
                    </a:lnTo>
                    <a:lnTo>
                      <a:pt x="6" y="780"/>
                    </a:lnTo>
                    <a:lnTo>
                      <a:pt x="18" y="780"/>
                    </a:lnTo>
                    <a:lnTo>
                      <a:pt x="18" y="774"/>
                    </a:lnTo>
                    <a:lnTo>
                      <a:pt x="24" y="768"/>
                    </a:lnTo>
                    <a:lnTo>
                      <a:pt x="30" y="768"/>
                    </a:lnTo>
                    <a:lnTo>
                      <a:pt x="30" y="774"/>
                    </a:lnTo>
                    <a:lnTo>
                      <a:pt x="36" y="768"/>
                    </a:lnTo>
                    <a:lnTo>
                      <a:pt x="42" y="768"/>
                    </a:lnTo>
                    <a:lnTo>
                      <a:pt x="60" y="750"/>
                    </a:lnTo>
                    <a:lnTo>
                      <a:pt x="60" y="744"/>
                    </a:lnTo>
                    <a:lnTo>
                      <a:pt x="54" y="738"/>
                    </a:lnTo>
                    <a:lnTo>
                      <a:pt x="60" y="732"/>
                    </a:lnTo>
                    <a:lnTo>
                      <a:pt x="54" y="732"/>
                    </a:lnTo>
                    <a:lnTo>
                      <a:pt x="60" y="726"/>
                    </a:lnTo>
                    <a:lnTo>
                      <a:pt x="66" y="720"/>
                    </a:lnTo>
                    <a:lnTo>
                      <a:pt x="72" y="714"/>
                    </a:lnTo>
                    <a:lnTo>
                      <a:pt x="78" y="708"/>
                    </a:lnTo>
                    <a:lnTo>
                      <a:pt x="78" y="702"/>
                    </a:lnTo>
                    <a:lnTo>
                      <a:pt x="84" y="696"/>
                    </a:lnTo>
                    <a:lnTo>
                      <a:pt x="90" y="684"/>
                    </a:lnTo>
                    <a:lnTo>
                      <a:pt x="90" y="678"/>
                    </a:lnTo>
                    <a:lnTo>
                      <a:pt x="90" y="672"/>
                    </a:lnTo>
                    <a:lnTo>
                      <a:pt x="96" y="666"/>
                    </a:lnTo>
                    <a:lnTo>
                      <a:pt x="90" y="660"/>
                    </a:lnTo>
                    <a:lnTo>
                      <a:pt x="84" y="654"/>
                    </a:lnTo>
                    <a:lnTo>
                      <a:pt x="84" y="648"/>
                    </a:lnTo>
                    <a:lnTo>
                      <a:pt x="78" y="636"/>
                    </a:lnTo>
                    <a:lnTo>
                      <a:pt x="66" y="630"/>
                    </a:lnTo>
                    <a:lnTo>
                      <a:pt x="66" y="624"/>
                    </a:lnTo>
                    <a:lnTo>
                      <a:pt x="60" y="624"/>
                    </a:lnTo>
                    <a:lnTo>
                      <a:pt x="60" y="618"/>
                    </a:lnTo>
                    <a:lnTo>
                      <a:pt x="60" y="612"/>
                    </a:lnTo>
                    <a:lnTo>
                      <a:pt x="60" y="600"/>
                    </a:lnTo>
                    <a:lnTo>
                      <a:pt x="66" y="600"/>
                    </a:lnTo>
                    <a:lnTo>
                      <a:pt x="60" y="594"/>
                    </a:lnTo>
                    <a:lnTo>
                      <a:pt x="60" y="588"/>
                    </a:lnTo>
                    <a:lnTo>
                      <a:pt x="66" y="588"/>
                    </a:lnTo>
                    <a:lnTo>
                      <a:pt x="66" y="582"/>
                    </a:lnTo>
                    <a:lnTo>
                      <a:pt x="72" y="582"/>
                    </a:lnTo>
                    <a:lnTo>
                      <a:pt x="78" y="576"/>
                    </a:lnTo>
                    <a:lnTo>
                      <a:pt x="72" y="576"/>
                    </a:lnTo>
                    <a:lnTo>
                      <a:pt x="66" y="570"/>
                    </a:lnTo>
                    <a:lnTo>
                      <a:pt x="72" y="564"/>
                    </a:lnTo>
                    <a:lnTo>
                      <a:pt x="78" y="558"/>
                    </a:lnTo>
                    <a:lnTo>
                      <a:pt x="78" y="546"/>
                    </a:lnTo>
                    <a:lnTo>
                      <a:pt x="78" y="540"/>
                    </a:lnTo>
                    <a:lnTo>
                      <a:pt x="90" y="528"/>
                    </a:lnTo>
                    <a:lnTo>
                      <a:pt x="96" y="522"/>
                    </a:lnTo>
                    <a:lnTo>
                      <a:pt x="102" y="522"/>
                    </a:lnTo>
                    <a:lnTo>
                      <a:pt x="102" y="516"/>
                    </a:lnTo>
                    <a:lnTo>
                      <a:pt x="114" y="510"/>
                    </a:lnTo>
                    <a:lnTo>
                      <a:pt x="120" y="510"/>
                    </a:lnTo>
                    <a:lnTo>
                      <a:pt x="120" y="504"/>
                    </a:lnTo>
                    <a:lnTo>
                      <a:pt x="120" y="498"/>
                    </a:lnTo>
                    <a:lnTo>
                      <a:pt x="120" y="492"/>
                    </a:lnTo>
                    <a:lnTo>
                      <a:pt x="126" y="480"/>
                    </a:lnTo>
                    <a:lnTo>
                      <a:pt x="132" y="474"/>
                    </a:lnTo>
                    <a:lnTo>
                      <a:pt x="132" y="468"/>
                    </a:lnTo>
                    <a:lnTo>
                      <a:pt x="138" y="462"/>
                    </a:lnTo>
                    <a:lnTo>
                      <a:pt x="138" y="456"/>
                    </a:lnTo>
                    <a:lnTo>
                      <a:pt x="138" y="450"/>
                    </a:lnTo>
                    <a:lnTo>
                      <a:pt x="144" y="444"/>
                    </a:lnTo>
                    <a:lnTo>
                      <a:pt x="162" y="438"/>
                    </a:lnTo>
                    <a:lnTo>
                      <a:pt x="186" y="438"/>
                    </a:lnTo>
                    <a:lnTo>
                      <a:pt x="210" y="444"/>
                    </a:lnTo>
                    <a:lnTo>
                      <a:pt x="276" y="450"/>
                    </a:lnTo>
                    <a:lnTo>
                      <a:pt x="342" y="450"/>
                    </a:lnTo>
                    <a:lnTo>
                      <a:pt x="348" y="450"/>
                    </a:lnTo>
                    <a:lnTo>
                      <a:pt x="354" y="450"/>
                    </a:lnTo>
                    <a:lnTo>
                      <a:pt x="360" y="456"/>
                    </a:lnTo>
                    <a:lnTo>
                      <a:pt x="354" y="462"/>
                    </a:lnTo>
                    <a:lnTo>
                      <a:pt x="354" y="468"/>
                    </a:lnTo>
                    <a:lnTo>
                      <a:pt x="354" y="474"/>
                    </a:lnTo>
                    <a:lnTo>
                      <a:pt x="348" y="468"/>
                    </a:lnTo>
                    <a:lnTo>
                      <a:pt x="342" y="474"/>
                    </a:lnTo>
                    <a:lnTo>
                      <a:pt x="342" y="480"/>
                    </a:lnTo>
                    <a:lnTo>
                      <a:pt x="348" y="498"/>
                    </a:lnTo>
                    <a:lnTo>
                      <a:pt x="342" y="510"/>
                    </a:lnTo>
                    <a:lnTo>
                      <a:pt x="348" y="528"/>
                    </a:lnTo>
                    <a:lnTo>
                      <a:pt x="348" y="534"/>
                    </a:lnTo>
                    <a:lnTo>
                      <a:pt x="354" y="552"/>
                    </a:lnTo>
                    <a:lnTo>
                      <a:pt x="366" y="546"/>
                    </a:lnTo>
                    <a:lnTo>
                      <a:pt x="372" y="540"/>
                    </a:lnTo>
                    <a:lnTo>
                      <a:pt x="384" y="540"/>
                    </a:lnTo>
                    <a:lnTo>
                      <a:pt x="396" y="534"/>
                    </a:lnTo>
                    <a:lnTo>
                      <a:pt x="402" y="534"/>
                    </a:lnTo>
                    <a:lnTo>
                      <a:pt x="414" y="546"/>
                    </a:lnTo>
                    <a:lnTo>
                      <a:pt x="432" y="540"/>
                    </a:lnTo>
                    <a:lnTo>
                      <a:pt x="450" y="534"/>
                    </a:lnTo>
                    <a:lnTo>
                      <a:pt x="450" y="528"/>
                    </a:lnTo>
                    <a:lnTo>
                      <a:pt x="456" y="528"/>
                    </a:lnTo>
                    <a:lnTo>
                      <a:pt x="456" y="522"/>
                    </a:lnTo>
                    <a:lnTo>
                      <a:pt x="456" y="516"/>
                    </a:lnTo>
                    <a:lnTo>
                      <a:pt x="462" y="516"/>
                    </a:lnTo>
                    <a:lnTo>
                      <a:pt x="468" y="510"/>
                    </a:lnTo>
                    <a:lnTo>
                      <a:pt x="468" y="504"/>
                    </a:lnTo>
                    <a:lnTo>
                      <a:pt x="474" y="504"/>
                    </a:lnTo>
                    <a:lnTo>
                      <a:pt x="480" y="504"/>
                    </a:lnTo>
                    <a:lnTo>
                      <a:pt x="486" y="498"/>
                    </a:lnTo>
                    <a:lnTo>
                      <a:pt x="492" y="498"/>
                    </a:lnTo>
                    <a:lnTo>
                      <a:pt x="486" y="480"/>
                    </a:lnTo>
                    <a:lnTo>
                      <a:pt x="492" y="462"/>
                    </a:lnTo>
                    <a:lnTo>
                      <a:pt x="498" y="444"/>
                    </a:lnTo>
                    <a:lnTo>
                      <a:pt x="498" y="426"/>
                    </a:lnTo>
                    <a:lnTo>
                      <a:pt x="498" y="420"/>
                    </a:lnTo>
                    <a:lnTo>
                      <a:pt x="504" y="426"/>
                    </a:lnTo>
                    <a:lnTo>
                      <a:pt x="504" y="420"/>
                    </a:lnTo>
                    <a:lnTo>
                      <a:pt x="510" y="420"/>
                    </a:lnTo>
                    <a:lnTo>
                      <a:pt x="510" y="414"/>
                    </a:lnTo>
                    <a:lnTo>
                      <a:pt x="510" y="408"/>
                    </a:lnTo>
                    <a:lnTo>
                      <a:pt x="504" y="402"/>
                    </a:lnTo>
                    <a:lnTo>
                      <a:pt x="504" y="396"/>
                    </a:lnTo>
                    <a:lnTo>
                      <a:pt x="504" y="384"/>
                    </a:lnTo>
                    <a:lnTo>
                      <a:pt x="504" y="378"/>
                    </a:lnTo>
                    <a:lnTo>
                      <a:pt x="504" y="360"/>
                    </a:lnTo>
                    <a:lnTo>
                      <a:pt x="504" y="354"/>
                    </a:lnTo>
                    <a:lnTo>
                      <a:pt x="504" y="348"/>
                    </a:lnTo>
                    <a:lnTo>
                      <a:pt x="510" y="348"/>
                    </a:lnTo>
                    <a:lnTo>
                      <a:pt x="510" y="336"/>
                    </a:lnTo>
                    <a:lnTo>
                      <a:pt x="516" y="330"/>
                    </a:lnTo>
                    <a:lnTo>
                      <a:pt x="522" y="324"/>
                    </a:lnTo>
                    <a:lnTo>
                      <a:pt x="528" y="318"/>
                    </a:lnTo>
                    <a:lnTo>
                      <a:pt x="534" y="312"/>
                    </a:lnTo>
                    <a:lnTo>
                      <a:pt x="534" y="300"/>
                    </a:lnTo>
                    <a:lnTo>
                      <a:pt x="540" y="294"/>
                    </a:lnTo>
                    <a:lnTo>
                      <a:pt x="546" y="288"/>
                    </a:lnTo>
                    <a:lnTo>
                      <a:pt x="552" y="276"/>
                    </a:lnTo>
                    <a:lnTo>
                      <a:pt x="558" y="264"/>
                    </a:lnTo>
                    <a:lnTo>
                      <a:pt x="558" y="258"/>
                    </a:lnTo>
                    <a:lnTo>
                      <a:pt x="558" y="252"/>
                    </a:lnTo>
                    <a:lnTo>
                      <a:pt x="558" y="246"/>
                    </a:lnTo>
                    <a:lnTo>
                      <a:pt x="564" y="246"/>
                    </a:lnTo>
                    <a:lnTo>
                      <a:pt x="564" y="240"/>
                    </a:lnTo>
                    <a:lnTo>
                      <a:pt x="570" y="234"/>
                    </a:lnTo>
                    <a:lnTo>
                      <a:pt x="564" y="216"/>
                    </a:lnTo>
                    <a:lnTo>
                      <a:pt x="564" y="210"/>
                    </a:lnTo>
                    <a:lnTo>
                      <a:pt x="570" y="210"/>
                    </a:lnTo>
                    <a:lnTo>
                      <a:pt x="570" y="204"/>
                    </a:lnTo>
                    <a:lnTo>
                      <a:pt x="570" y="198"/>
                    </a:lnTo>
                    <a:lnTo>
                      <a:pt x="582" y="180"/>
                    </a:lnTo>
                    <a:lnTo>
                      <a:pt x="582" y="174"/>
                    </a:lnTo>
                    <a:lnTo>
                      <a:pt x="582" y="168"/>
                    </a:lnTo>
                    <a:lnTo>
                      <a:pt x="582" y="162"/>
                    </a:lnTo>
                    <a:lnTo>
                      <a:pt x="582" y="156"/>
                    </a:lnTo>
                    <a:lnTo>
                      <a:pt x="606" y="150"/>
                    </a:lnTo>
                    <a:lnTo>
                      <a:pt x="612" y="150"/>
                    </a:lnTo>
                    <a:lnTo>
                      <a:pt x="618" y="150"/>
                    </a:lnTo>
                    <a:lnTo>
                      <a:pt x="624" y="138"/>
                    </a:lnTo>
                    <a:lnTo>
                      <a:pt x="618" y="132"/>
                    </a:lnTo>
                    <a:lnTo>
                      <a:pt x="618" y="126"/>
                    </a:lnTo>
                    <a:lnTo>
                      <a:pt x="618" y="120"/>
                    </a:lnTo>
                    <a:lnTo>
                      <a:pt x="618" y="114"/>
                    </a:lnTo>
                    <a:lnTo>
                      <a:pt x="612" y="108"/>
                    </a:lnTo>
                    <a:lnTo>
                      <a:pt x="612" y="102"/>
                    </a:lnTo>
                    <a:lnTo>
                      <a:pt x="618" y="90"/>
                    </a:lnTo>
                    <a:lnTo>
                      <a:pt x="624" y="84"/>
                    </a:lnTo>
                    <a:lnTo>
                      <a:pt x="618" y="84"/>
                    </a:lnTo>
                    <a:lnTo>
                      <a:pt x="618" y="78"/>
                    </a:lnTo>
                    <a:lnTo>
                      <a:pt x="612" y="78"/>
                    </a:lnTo>
                    <a:lnTo>
                      <a:pt x="606" y="78"/>
                    </a:lnTo>
                    <a:lnTo>
                      <a:pt x="600" y="72"/>
                    </a:lnTo>
                    <a:lnTo>
                      <a:pt x="600" y="66"/>
                    </a:lnTo>
                    <a:lnTo>
                      <a:pt x="600" y="60"/>
                    </a:lnTo>
                    <a:lnTo>
                      <a:pt x="600" y="48"/>
                    </a:lnTo>
                    <a:lnTo>
                      <a:pt x="612" y="42"/>
                    </a:lnTo>
                    <a:lnTo>
                      <a:pt x="618" y="36"/>
                    </a:lnTo>
                    <a:lnTo>
                      <a:pt x="624" y="36"/>
                    </a:lnTo>
                    <a:lnTo>
                      <a:pt x="630" y="36"/>
                    </a:lnTo>
                    <a:lnTo>
                      <a:pt x="630" y="30"/>
                    </a:lnTo>
                    <a:lnTo>
                      <a:pt x="636" y="24"/>
                    </a:lnTo>
                    <a:lnTo>
                      <a:pt x="642" y="24"/>
                    </a:lnTo>
                    <a:lnTo>
                      <a:pt x="648" y="24"/>
                    </a:lnTo>
                    <a:lnTo>
                      <a:pt x="648" y="18"/>
                    </a:lnTo>
                    <a:lnTo>
                      <a:pt x="654" y="12"/>
                    </a:lnTo>
                    <a:lnTo>
                      <a:pt x="660" y="0"/>
                    </a:lnTo>
                    <a:lnTo>
                      <a:pt x="678" y="0"/>
                    </a:lnTo>
                    <a:lnTo>
                      <a:pt x="696" y="0"/>
                    </a:lnTo>
                    <a:lnTo>
                      <a:pt x="702" y="0"/>
                    </a:lnTo>
                    <a:lnTo>
                      <a:pt x="714" y="0"/>
                    </a:lnTo>
                    <a:lnTo>
                      <a:pt x="720" y="6"/>
                    </a:lnTo>
                    <a:lnTo>
                      <a:pt x="720" y="18"/>
                    </a:lnTo>
                    <a:lnTo>
                      <a:pt x="726" y="18"/>
                    </a:lnTo>
                    <a:lnTo>
                      <a:pt x="744" y="24"/>
                    </a:lnTo>
                    <a:lnTo>
                      <a:pt x="744" y="30"/>
                    </a:lnTo>
                    <a:lnTo>
                      <a:pt x="732" y="42"/>
                    </a:lnTo>
                    <a:lnTo>
                      <a:pt x="726" y="42"/>
                    </a:lnTo>
                    <a:lnTo>
                      <a:pt x="720" y="42"/>
                    </a:lnTo>
                    <a:lnTo>
                      <a:pt x="720" y="48"/>
                    </a:lnTo>
                    <a:lnTo>
                      <a:pt x="714" y="48"/>
                    </a:lnTo>
                    <a:lnTo>
                      <a:pt x="708" y="54"/>
                    </a:lnTo>
                    <a:lnTo>
                      <a:pt x="702" y="66"/>
                    </a:lnTo>
                    <a:lnTo>
                      <a:pt x="708" y="66"/>
                    </a:lnTo>
                    <a:lnTo>
                      <a:pt x="714" y="90"/>
                    </a:lnTo>
                    <a:lnTo>
                      <a:pt x="726" y="84"/>
                    </a:lnTo>
                    <a:lnTo>
                      <a:pt x="738" y="84"/>
                    </a:lnTo>
                    <a:lnTo>
                      <a:pt x="750" y="96"/>
                    </a:lnTo>
                    <a:lnTo>
                      <a:pt x="768" y="96"/>
                    </a:lnTo>
                    <a:lnTo>
                      <a:pt x="768" y="90"/>
                    </a:lnTo>
                    <a:lnTo>
                      <a:pt x="774" y="84"/>
                    </a:lnTo>
                    <a:lnTo>
                      <a:pt x="780" y="78"/>
                    </a:lnTo>
                    <a:lnTo>
                      <a:pt x="786" y="78"/>
                    </a:lnTo>
                    <a:lnTo>
                      <a:pt x="792" y="72"/>
                    </a:lnTo>
                    <a:lnTo>
                      <a:pt x="804" y="72"/>
                    </a:lnTo>
                    <a:lnTo>
                      <a:pt x="804" y="66"/>
                    </a:lnTo>
                    <a:lnTo>
                      <a:pt x="810" y="66"/>
                    </a:lnTo>
                    <a:lnTo>
                      <a:pt x="810" y="72"/>
                    </a:lnTo>
                    <a:lnTo>
                      <a:pt x="816" y="66"/>
                    </a:lnTo>
                    <a:lnTo>
                      <a:pt x="828" y="66"/>
                    </a:lnTo>
                    <a:lnTo>
                      <a:pt x="834" y="72"/>
                    </a:lnTo>
                    <a:lnTo>
                      <a:pt x="840" y="72"/>
                    </a:lnTo>
                    <a:lnTo>
                      <a:pt x="840" y="78"/>
                    </a:lnTo>
                    <a:lnTo>
                      <a:pt x="840" y="84"/>
                    </a:lnTo>
                    <a:lnTo>
                      <a:pt x="852" y="84"/>
                    </a:lnTo>
                    <a:lnTo>
                      <a:pt x="858" y="96"/>
                    </a:lnTo>
                    <a:lnTo>
                      <a:pt x="864" y="108"/>
                    </a:lnTo>
                    <a:lnTo>
                      <a:pt x="876" y="114"/>
                    </a:lnTo>
                    <a:lnTo>
                      <a:pt x="894" y="114"/>
                    </a:lnTo>
                    <a:lnTo>
                      <a:pt x="906" y="114"/>
                    </a:lnTo>
                    <a:lnTo>
                      <a:pt x="906" y="126"/>
                    </a:lnTo>
                    <a:lnTo>
                      <a:pt x="912" y="144"/>
                    </a:lnTo>
                    <a:lnTo>
                      <a:pt x="930" y="138"/>
                    </a:lnTo>
                    <a:lnTo>
                      <a:pt x="936" y="138"/>
                    </a:lnTo>
                    <a:lnTo>
                      <a:pt x="942" y="144"/>
                    </a:lnTo>
                    <a:lnTo>
                      <a:pt x="948" y="150"/>
                    </a:lnTo>
                    <a:lnTo>
                      <a:pt x="954" y="156"/>
                    </a:lnTo>
                    <a:lnTo>
                      <a:pt x="954" y="168"/>
                    </a:lnTo>
                    <a:lnTo>
                      <a:pt x="954" y="174"/>
                    </a:lnTo>
                    <a:lnTo>
                      <a:pt x="960" y="180"/>
                    </a:lnTo>
                    <a:lnTo>
                      <a:pt x="966" y="186"/>
                    </a:lnTo>
                    <a:lnTo>
                      <a:pt x="960" y="186"/>
                    </a:lnTo>
                    <a:lnTo>
                      <a:pt x="966" y="192"/>
                    </a:lnTo>
                    <a:lnTo>
                      <a:pt x="966" y="198"/>
                    </a:lnTo>
                    <a:lnTo>
                      <a:pt x="978" y="204"/>
                    </a:lnTo>
                    <a:lnTo>
                      <a:pt x="1050" y="186"/>
                    </a:lnTo>
                    <a:lnTo>
                      <a:pt x="1056" y="198"/>
                    </a:lnTo>
                    <a:lnTo>
                      <a:pt x="1068" y="210"/>
                    </a:lnTo>
                    <a:lnTo>
                      <a:pt x="1074" y="216"/>
                    </a:lnTo>
                    <a:lnTo>
                      <a:pt x="1080" y="252"/>
                    </a:lnTo>
                    <a:lnTo>
                      <a:pt x="1086" y="270"/>
                    </a:lnTo>
                    <a:lnTo>
                      <a:pt x="1092" y="282"/>
                    </a:lnTo>
                    <a:lnTo>
                      <a:pt x="1086" y="300"/>
                    </a:lnTo>
                    <a:lnTo>
                      <a:pt x="1074" y="330"/>
                    </a:lnTo>
                    <a:lnTo>
                      <a:pt x="1068" y="336"/>
                    </a:lnTo>
                    <a:lnTo>
                      <a:pt x="1062" y="348"/>
                    </a:lnTo>
                    <a:lnTo>
                      <a:pt x="1062" y="360"/>
                    </a:lnTo>
                    <a:lnTo>
                      <a:pt x="1068" y="378"/>
                    </a:lnTo>
                    <a:lnTo>
                      <a:pt x="1074" y="390"/>
                    </a:lnTo>
                    <a:lnTo>
                      <a:pt x="1068" y="396"/>
                    </a:lnTo>
                    <a:lnTo>
                      <a:pt x="1068" y="408"/>
                    </a:lnTo>
                    <a:lnTo>
                      <a:pt x="1062" y="414"/>
                    </a:lnTo>
                    <a:lnTo>
                      <a:pt x="1050" y="432"/>
                    </a:lnTo>
                    <a:lnTo>
                      <a:pt x="1044" y="450"/>
                    </a:lnTo>
                    <a:lnTo>
                      <a:pt x="1038" y="456"/>
                    </a:lnTo>
                    <a:lnTo>
                      <a:pt x="1026" y="468"/>
                    </a:lnTo>
                    <a:lnTo>
                      <a:pt x="1026" y="474"/>
                    </a:lnTo>
                    <a:lnTo>
                      <a:pt x="1026" y="480"/>
                    </a:lnTo>
                    <a:lnTo>
                      <a:pt x="1032" y="492"/>
                    </a:lnTo>
                    <a:lnTo>
                      <a:pt x="1044" y="504"/>
                    </a:lnTo>
                    <a:lnTo>
                      <a:pt x="1044" y="516"/>
                    </a:lnTo>
                    <a:lnTo>
                      <a:pt x="1038" y="528"/>
                    </a:lnTo>
                    <a:lnTo>
                      <a:pt x="1032" y="546"/>
                    </a:lnTo>
                    <a:lnTo>
                      <a:pt x="1032" y="570"/>
                    </a:lnTo>
                    <a:lnTo>
                      <a:pt x="1050" y="594"/>
                    </a:lnTo>
                    <a:lnTo>
                      <a:pt x="1056" y="624"/>
                    </a:lnTo>
                    <a:lnTo>
                      <a:pt x="1056" y="654"/>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49" name="Freeform 25"/>
              <p:cNvSpPr>
                <a:spLocks/>
              </p:cNvSpPr>
              <p:nvPr/>
            </p:nvSpPr>
            <p:spPr bwMode="gray">
              <a:xfrm>
                <a:off x="1883" y="2325"/>
                <a:ext cx="710" cy="622"/>
              </a:xfrm>
              <a:custGeom>
                <a:avLst/>
                <a:gdLst>
                  <a:gd name="T0" fmla="*/ 116 w 1602"/>
                  <a:gd name="T1" fmla="*/ 91 h 1404"/>
                  <a:gd name="T2" fmla="*/ 111 w 1602"/>
                  <a:gd name="T3" fmla="*/ 95 h 1404"/>
                  <a:gd name="T4" fmla="*/ 102 w 1602"/>
                  <a:gd name="T5" fmla="*/ 101 h 1404"/>
                  <a:gd name="T6" fmla="*/ 99 w 1602"/>
                  <a:gd name="T7" fmla="*/ 103 h 1404"/>
                  <a:gd name="T8" fmla="*/ 96 w 1602"/>
                  <a:gd name="T9" fmla="*/ 106 h 1404"/>
                  <a:gd name="T10" fmla="*/ 93 w 1602"/>
                  <a:gd name="T11" fmla="*/ 108 h 1404"/>
                  <a:gd name="T12" fmla="*/ 88 w 1602"/>
                  <a:gd name="T13" fmla="*/ 106 h 1404"/>
                  <a:gd name="T14" fmla="*/ 86 w 1602"/>
                  <a:gd name="T15" fmla="*/ 108 h 1404"/>
                  <a:gd name="T16" fmla="*/ 81 w 1602"/>
                  <a:gd name="T17" fmla="*/ 119 h 1404"/>
                  <a:gd name="T18" fmla="*/ 71 w 1602"/>
                  <a:gd name="T19" fmla="*/ 109 h 1404"/>
                  <a:gd name="T20" fmla="*/ 72 w 1602"/>
                  <a:gd name="T21" fmla="*/ 101 h 1404"/>
                  <a:gd name="T22" fmla="*/ 74 w 1602"/>
                  <a:gd name="T23" fmla="*/ 93 h 1404"/>
                  <a:gd name="T24" fmla="*/ 73 w 1602"/>
                  <a:gd name="T25" fmla="*/ 82 h 1404"/>
                  <a:gd name="T26" fmla="*/ 64 w 1602"/>
                  <a:gd name="T27" fmla="*/ 79 h 1404"/>
                  <a:gd name="T28" fmla="*/ 59 w 1602"/>
                  <a:gd name="T29" fmla="*/ 75 h 1404"/>
                  <a:gd name="T30" fmla="*/ 54 w 1602"/>
                  <a:gd name="T31" fmla="*/ 71 h 1404"/>
                  <a:gd name="T32" fmla="*/ 51 w 1602"/>
                  <a:gd name="T33" fmla="*/ 70 h 1404"/>
                  <a:gd name="T34" fmla="*/ 45 w 1602"/>
                  <a:gd name="T35" fmla="*/ 71 h 1404"/>
                  <a:gd name="T36" fmla="*/ 43 w 1602"/>
                  <a:gd name="T37" fmla="*/ 68 h 1404"/>
                  <a:gd name="T38" fmla="*/ 43 w 1602"/>
                  <a:gd name="T39" fmla="*/ 64 h 1404"/>
                  <a:gd name="T40" fmla="*/ 36 w 1602"/>
                  <a:gd name="T41" fmla="*/ 66 h 1404"/>
                  <a:gd name="T42" fmla="*/ 31 w 1602"/>
                  <a:gd name="T43" fmla="*/ 55 h 1404"/>
                  <a:gd name="T44" fmla="*/ 25 w 1602"/>
                  <a:gd name="T45" fmla="*/ 53 h 1404"/>
                  <a:gd name="T46" fmla="*/ 19 w 1602"/>
                  <a:gd name="T47" fmla="*/ 51 h 1404"/>
                  <a:gd name="T48" fmla="*/ 17 w 1602"/>
                  <a:gd name="T49" fmla="*/ 43 h 1404"/>
                  <a:gd name="T50" fmla="*/ 17 w 1602"/>
                  <a:gd name="T51" fmla="*/ 39 h 1404"/>
                  <a:gd name="T52" fmla="*/ 12 w 1602"/>
                  <a:gd name="T53" fmla="*/ 39 h 1404"/>
                  <a:gd name="T54" fmla="*/ 10 w 1602"/>
                  <a:gd name="T55" fmla="*/ 35 h 1404"/>
                  <a:gd name="T56" fmla="*/ 5 w 1602"/>
                  <a:gd name="T57" fmla="*/ 30 h 1404"/>
                  <a:gd name="T58" fmla="*/ 3 w 1602"/>
                  <a:gd name="T59" fmla="*/ 27 h 1404"/>
                  <a:gd name="T60" fmla="*/ 2 w 1602"/>
                  <a:gd name="T61" fmla="*/ 25 h 1404"/>
                  <a:gd name="T62" fmla="*/ 0 w 1602"/>
                  <a:gd name="T63" fmla="*/ 22 h 1404"/>
                  <a:gd name="T64" fmla="*/ 8 w 1602"/>
                  <a:gd name="T65" fmla="*/ 14 h 1404"/>
                  <a:gd name="T66" fmla="*/ 16 w 1602"/>
                  <a:gd name="T67" fmla="*/ 16 h 1404"/>
                  <a:gd name="T68" fmla="*/ 31 w 1602"/>
                  <a:gd name="T69" fmla="*/ 18 h 1404"/>
                  <a:gd name="T70" fmla="*/ 43 w 1602"/>
                  <a:gd name="T71" fmla="*/ 17 h 1404"/>
                  <a:gd name="T72" fmla="*/ 47 w 1602"/>
                  <a:gd name="T73" fmla="*/ 6 h 1404"/>
                  <a:gd name="T74" fmla="*/ 52 w 1602"/>
                  <a:gd name="T75" fmla="*/ 0 h 1404"/>
                  <a:gd name="T76" fmla="*/ 55 w 1602"/>
                  <a:gd name="T77" fmla="*/ 3 h 1404"/>
                  <a:gd name="T78" fmla="*/ 59 w 1602"/>
                  <a:gd name="T79" fmla="*/ 9 h 1404"/>
                  <a:gd name="T80" fmla="*/ 62 w 1602"/>
                  <a:gd name="T81" fmla="*/ 16 h 1404"/>
                  <a:gd name="T82" fmla="*/ 66 w 1602"/>
                  <a:gd name="T83" fmla="*/ 20 h 1404"/>
                  <a:gd name="T84" fmla="*/ 70 w 1602"/>
                  <a:gd name="T85" fmla="*/ 25 h 1404"/>
                  <a:gd name="T86" fmla="*/ 74 w 1602"/>
                  <a:gd name="T87" fmla="*/ 30 h 1404"/>
                  <a:gd name="T88" fmla="*/ 76 w 1602"/>
                  <a:gd name="T89" fmla="*/ 27 h 1404"/>
                  <a:gd name="T90" fmla="*/ 78 w 1602"/>
                  <a:gd name="T91" fmla="*/ 27 h 1404"/>
                  <a:gd name="T92" fmla="*/ 78 w 1602"/>
                  <a:gd name="T93" fmla="*/ 23 h 1404"/>
                  <a:gd name="T94" fmla="*/ 82 w 1602"/>
                  <a:gd name="T95" fmla="*/ 20 h 1404"/>
                  <a:gd name="T96" fmla="*/ 82 w 1602"/>
                  <a:gd name="T97" fmla="*/ 18 h 1404"/>
                  <a:gd name="T98" fmla="*/ 90 w 1602"/>
                  <a:gd name="T99" fmla="*/ 24 h 1404"/>
                  <a:gd name="T100" fmla="*/ 90 w 1602"/>
                  <a:gd name="T101" fmla="*/ 45 h 1404"/>
                  <a:gd name="T102" fmla="*/ 104 w 1602"/>
                  <a:gd name="T103" fmla="*/ 41 h 1404"/>
                  <a:gd name="T104" fmla="*/ 117 w 1602"/>
                  <a:gd name="T105" fmla="*/ 39 h 1404"/>
                  <a:gd name="T106" fmla="*/ 125 w 1602"/>
                  <a:gd name="T107" fmla="*/ 39 h 1404"/>
                  <a:gd name="T108" fmla="*/ 127 w 1602"/>
                  <a:gd name="T109" fmla="*/ 43 h 1404"/>
                  <a:gd name="T110" fmla="*/ 131 w 1602"/>
                  <a:gd name="T111" fmla="*/ 53 h 1404"/>
                  <a:gd name="T112" fmla="*/ 133 w 1602"/>
                  <a:gd name="T113" fmla="*/ 60 h 1404"/>
                  <a:gd name="T114" fmla="*/ 138 w 1602"/>
                  <a:gd name="T115" fmla="*/ 73 h 1404"/>
                  <a:gd name="T116" fmla="*/ 136 w 1602"/>
                  <a:gd name="T117" fmla="*/ 80 h 1404"/>
                  <a:gd name="T118" fmla="*/ 129 w 1602"/>
                  <a:gd name="T119" fmla="*/ 87 h 1404"/>
                  <a:gd name="T120" fmla="*/ 123 w 1602"/>
                  <a:gd name="T121" fmla="*/ 95 h 140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02"/>
                  <a:gd name="T184" fmla="*/ 0 h 1404"/>
                  <a:gd name="T185" fmla="*/ 1602 w 1602"/>
                  <a:gd name="T186" fmla="*/ 1404 h 140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02" h="1404">
                    <a:moveTo>
                      <a:pt x="1392" y="1080"/>
                    </a:moveTo>
                    <a:lnTo>
                      <a:pt x="1380" y="1074"/>
                    </a:lnTo>
                    <a:lnTo>
                      <a:pt x="1368" y="1056"/>
                    </a:lnTo>
                    <a:lnTo>
                      <a:pt x="1356" y="1044"/>
                    </a:lnTo>
                    <a:lnTo>
                      <a:pt x="1344" y="1038"/>
                    </a:lnTo>
                    <a:lnTo>
                      <a:pt x="1338" y="1038"/>
                    </a:lnTo>
                    <a:lnTo>
                      <a:pt x="1332" y="1038"/>
                    </a:lnTo>
                    <a:lnTo>
                      <a:pt x="1326" y="1044"/>
                    </a:lnTo>
                    <a:lnTo>
                      <a:pt x="1320" y="1044"/>
                    </a:lnTo>
                    <a:lnTo>
                      <a:pt x="1314" y="1044"/>
                    </a:lnTo>
                    <a:lnTo>
                      <a:pt x="1296" y="1056"/>
                    </a:lnTo>
                    <a:lnTo>
                      <a:pt x="1296" y="1080"/>
                    </a:lnTo>
                    <a:lnTo>
                      <a:pt x="1290" y="1080"/>
                    </a:lnTo>
                    <a:lnTo>
                      <a:pt x="1284" y="1086"/>
                    </a:lnTo>
                    <a:lnTo>
                      <a:pt x="1278" y="1086"/>
                    </a:lnTo>
                    <a:lnTo>
                      <a:pt x="1278" y="1092"/>
                    </a:lnTo>
                    <a:lnTo>
                      <a:pt x="1272" y="1092"/>
                    </a:lnTo>
                    <a:lnTo>
                      <a:pt x="1266" y="1086"/>
                    </a:lnTo>
                    <a:lnTo>
                      <a:pt x="1260" y="1086"/>
                    </a:lnTo>
                    <a:lnTo>
                      <a:pt x="1260" y="1098"/>
                    </a:lnTo>
                    <a:lnTo>
                      <a:pt x="1248" y="1098"/>
                    </a:lnTo>
                    <a:lnTo>
                      <a:pt x="1212" y="1116"/>
                    </a:lnTo>
                    <a:lnTo>
                      <a:pt x="1206" y="1158"/>
                    </a:lnTo>
                    <a:lnTo>
                      <a:pt x="1176" y="1164"/>
                    </a:lnTo>
                    <a:lnTo>
                      <a:pt x="1158" y="1164"/>
                    </a:lnTo>
                    <a:lnTo>
                      <a:pt x="1152" y="1164"/>
                    </a:lnTo>
                    <a:lnTo>
                      <a:pt x="1152" y="1170"/>
                    </a:lnTo>
                    <a:lnTo>
                      <a:pt x="1152" y="1176"/>
                    </a:lnTo>
                    <a:lnTo>
                      <a:pt x="1146" y="1176"/>
                    </a:lnTo>
                    <a:lnTo>
                      <a:pt x="1140" y="1176"/>
                    </a:lnTo>
                    <a:lnTo>
                      <a:pt x="1134" y="1182"/>
                    </a:lnTo>
                    <a:lnTo>
                      <a:pt x="1134" y="1188"/>
                    </a:lnTo>
                    <a:lnTo>
                      <a:pt x="1128" y="1194"/>
                    </a:lnTo>
                    <a:lnTo>
                      <a:pt x="1122" y="1194"/>
                    </a:lnTo>
                    <a:lnTo>
                      <a:pt x="1116" y="1194"/>
                    </a:lnTo>
                    <a:lnTo>
                      <a:pt x="1110" y="1200"/>
                    </a:lnTo>
                    <a:lnTo>
                      <a:pt x="1110" y="1206"/>
                    </a:lnTo>
                    <a:lnTo>
                      <a:pt x="1104" y="1212"/>
                    </a:lnTo>
                    <a:lnTo>
                      <a:pt x="1104" y="1218"/>
                    </a:lnTo>
                    <a:lnTo>
                      <a:pt x="1098" y="1224"/>
                    </a:lnTo>
                    <a:lnTo>
                      <a:pt x="1092" y="1230"/>
                    </a:lnTo>
                    <a:lnTo>
                      <a:pt x="1086" y="1230"/>
                    </a:lnTo>
                    <a:lnTo>
                      <a:pt x="1080" y="1230"/>
                    </a:lnTo>
                    <a:lnTo>
                      <a:pt x="1080" y="1242"/>
                    </a:lnTo>
                    <a:lnTo>
                      <a:pt x="1074" y="1242"/>
                    </a:lnTo>
                    <a:lnTo>
                      <a:pt x="1068" y="1242"/>
                    </a:lnTo>
                    <a:lnTo>
                      <a:pt x="1068" y="1236"/>
                    </a:lnTo>
                    <a:lnTo>
                      <a:pt x="1062" y="1242"/>
                    </a:lnTo>
                    <a:lnTo>
                      <a:pt x="1056" y="1236"/>
                    </a:lnTo>
                    <a:lnTo>
                      <a:pt x="1050" y="1242"/>
                    </a:lnTo>
                    <a:lnTo>
                      <a:pt x="1050" y="1236"/>
                    </a:lnTo>
                    <a:lnTo>
                      <a:pt x="1044" y="1194"/>
                    </a:lnTo>
                    <a:lnTo>
                      <a:pt x="1032" y="1194"/>
                    </a:lnTo>
                    <a:lnTo>
                      <a:pt x="1032" y="1200"/>
                    </a:lnTo>
                    <a:lnTo>
                      <a:pt x="1026" y="1200"/>
                    </a:lnTo>
                    <a:lnTo>
                      <a:pt x="1014" y="1218"/>
                    </a:lnTo>
                    <a:lnTo>
                      <a:pt x="1014" y="1224"/>
                    </a:lnTo>
                    <a:lnTo>
                      <a:pt x="1014" y="1236"/>
                    </a:lnTo>
                    <a:lnTo>
                      <a:pt x="1014" y="1242"/>
                    </a:lnTo>
                    <a:lnTo>
                      <a:pt x="1008" y="1242"/>
                    </a:lnTo>
                    <a:lnTo>
                      <a:pt x="1002" y="1236"/>
                    </a:lnTo>
                    <a:lnTo>
                      <a:pt x="1002" y="1230"/>
                    </a:lnTo>
                    <a:lnTo>
                      <a:pt x="996" y="1236"/>
                    </a:lnTo>
                    <a:lnTo>
                      <a:pt x="990" y="1236"/>
                    </a:lnTo>
                    <a:lnTo>
                      <a:pt x="990" y="1230"/>
                    </a:lnTo>
                    <a:lnTo>
                      <a:pt x="984" y="1236"/>
                    </a:lnTo>
                    <a:lnTo>
                      <a:pt x="978" y="1248"/>
                    </a:lnTo>
                    <a:lnTo>
                      <a:pt x="972" y="1254"/>
                    </a:lnTo>
                    <a:lnTo>
                      <a:pt x="966" y="1260"/>
                    </a:lnTo>
                    <a:lnTo>
                      <a:pt x="930" y="1284"/>
                    </a:lnTo>
                    <a:lnTo>
                      <a:pt x="942" y="1356"/>
                    </a:lnTo>
                    <a:lnTo>
                      <a:pt x="930" y="1368"/>
                    </a:lnTo>
                    <a:lnTo>
                      <a:pt x="852" y="1404"/>
                    </a:lnTo>
                    <a:lnTo>
                      <a:pt x="834" y="1392"/>
                    </a:lnTo>
                    <a:lnTo>
                      <a:pt x="834" y="1362"/>
                    </a:lnTo>
                    <a:lnTo>
                      <a:pt x="828" y="1332"/>
                    </a:lnTo>
                    <a:lnTo>
                      <a:pt x="810" y="1308"/>
                    </a:lnTo>
                    <a:lnTo>
                      <a:pt x="810" y="1284"/>
                    </a:lnTo>
                    <a:lnTo>
                      <a:pt x="816" y="1266"/>
                    </a:lnTo>
                    <a:lnTo>
                      <a:pt x="822" y="1254"/>
                    </a:lnTo>
                    <a:lnTo>
                      <a:pt x="822" y="1242"/>
                    </a:lnTo>
                    <a:lnTo>
                      <a:pt x="810" y="1230"/>
                    </a:lnTo>
                    <a:lnTo>
                      <a:pt x="804" y="1218"/>
                    </a:lnTo>
                    <a:lnTo>
                      <a:pt x="804" y="1212"/>
                    </a:lnTo>
                    <a:lnTo>
                      <a:pt x="804" y="1206"/>
                    </a:lnTo>
                    <a:lnTo>
                      <a:pt x="816" y="1194"/>
                    </a:lnTo>
                    <a:lnTo>
                      <a:pt x="822" y="1188"/>
                    </a:lnTo>
                    <a:lnTo>
                      <a:pt x="828" y="1170"/>
                    </a:lnTo>
                    <a:lnTo>
                      <a:pt x="840" y="1152"/>
                    </a:lnTo>
                    <a:lnTo>
                      <a:pt x="846" y="1146"/>
                    </a:lnTo>
                    <a:lnTo>
                      <a:pt x="846" y="1134"/>
                    </a:lnTo>
                    <a:lnTo>
                      <a:pt x="852" y="1128"/>
                    </a:lnTo>
                    <a:lnTo>
                      <a:pt x="846" y="1116"/>
                    </a:lnTo>
                    <a:lnTo>
                      <a:pt x="840" y="1098"/>
                    </a:lnTo>
                    <a:lnTo>
                      <a:pt x="840" y="1086"/>
                    </a:lnTo>
                    <a:lnTo>
                      <a:pt x="846" y="1074"/>
                    </a:lnTo>
                    <a:lnTo>
                      <a:pt x="852" y="1068"/>
                    </a:lnTo>
                    <a:lnTo>
                      <a:pt x="864" y="1038"/>
                    </a:lnTo>
                    <a:lnTo>
                      <a:pt x="870" y="1020"/>
                    </a:lnTo>
                    <a:lnTo>
                      <a:pt x="864" y="1008"/>
                    </a:lnTo>
                    <a:lnTo>
                      <a:pt x="858" y="990"/>
                    </a:lnTo>
                    <a:lnTo>
                      <a:pt x="852" y="954"/>
                    </a:lnTo>
                    <a:lnTo>
                      <a:pt x="846" y="948"/>
                    </a:lnTo>
                    <a:lnTo>
                      <a:pt x="834" y="936"/>
                    </a:lnTo>
                    <a:lnTo>
                      <a:pt x="828" y="924"/>
                    </a:lnTo>
                    <a:lnTo>
                      <a:pt x="756" y="942"/>
                    </a:lnTo>
                    <a:lnTo>
                      <a:pt x="744" y="936"/>
                    </a:lnTo>
                    <a:lnTo>
                      <a:pt x="744" y="930"/>
                    </a:lnTo>
                    <a:lnTo>
                      <a:pt x="738" y="924"/>
                    </a:lnTo>
                    <a:lnTo>
                      <a:pt x="744" y="924"/>
                    </a:lnTo>
                    <a:lnTo>
                      <a:pt x="738" y="918"/>
                    </a:lnTo>
                    <a:lnTo>
                      <a:pt x="732" y="912"/>
                    </a:lnTo>
                    <a:lnTo>
                      <a:pt x="732" y="906"/>
                    </a:lnTo>
                    <a:lnTo>
                      <a:pt x="732" y="894"/>
                    </a:lnTo>
                    <a:lnTo>
                      <a:pt x="726" y="888"/>
                    </a:lnTo>
                    <a:lnTo>
                      <a:pt x="720" y="882"/>
                    </a:lnTo>
                    <a:lnTo>
                      <a:pt x="714" y="876"/>
                    </a:lnTo>
                    <a:lnTo>
                      <a:pt x="708" y="876"/>
                    </a:lnTo>
                    <a:lnTo>
                      <a:pt x="690" y="882"/>
                    </a:lnTo>
                    <a:lnTo>
                      <a:pt x="684" y="864"/>
                    </a:lnTo>
                    <a:lnTo>
                      <a:pt x="684" y="852"/>
                    </a:lnTo>
                    <a:lnTo>
                      <a:pt x="672" y="852"/>
                    </a:lnTo>
                    <a:lnTo>
                      <a:pt x="654" y="852"/>
                    </a:lnTo>
                    <a:lnTo>
                      <a:pt x="642" y="846"/>
                    </a:lnTo>
                    <a:lnTo>
                      <a:pt x="636" y="834"/>
                    </a:lnTo>
                    <a:lnTo>
                      <a:pt x="630" y="822"/>
                    </a:lnTo>
                    <a:lnTo>
                      <a:pt x="618" y="822"/>
                    </a:lnTo>
                    <a:lnTo>
                      <a:pt x="618" y="816"/>
                    </a:lnTo>
                    <a:lnTo>
                      <a:pt x="618" y="810"/>
                    </a:lnTo>
                    <a:lnTo>
                      <a:pt x="612" y="810"/>
                    </a:lnTo>
                    <a:lnTo>
                      <a:pt x="606" y="804"/>
                    </a:lnTo>
                    <a:lnTo>
                      <a:pt x="594" y="804"/>
                    </a:lnTo>
                    <a:lnTo>
                      <a:pt x="588" y="810"/>
                    </a:lnTo>
                    <a:lnTo>
                      <a:pt x="588" y="804"/>
                    </a:lnTo>
                    <a:lnTo>
                      <a:pt x="582" y="804"/>
                    </a:lnTo>
                    <a:lnTo>
                      <a:pt x="582" y="810"/>
                    </a:lnTo>
                    <a:lnTo>
                      <a:pt x="570" y="810"/>
                    </a:lnTo>
                    <a:lnTo>
                      <a:pt x="564" y="816"/>
                    </a:lnTo>
                    <a:lnTo>
                      <a:pt x="558" y="816"/>
                    </a:lnTo>
                    <a:lnTo>
                      <a:pt x="552" y="822"/>
                    </a:lnTo>
                    <a:lnTo>
                      <a:pt x="546" y="828"/>
                    </a:lnTo>
                    <a:lnTo>
                      <a:pt x="546" y="834"/>
                    </a:lnTo>
                    <a:lnTo>
                      <a:pt x="528" y="834"/>
                    </a:lnTo>
                    <a:lnTo>
                      <a:pt x="516" y="822"/>
                    </a:lnTo>
                    <a:lnTo>
                      <a:pt x="504" y="822"/>
                    </a:lnTo>
                    <a:lnTo>
                      <a:pt x="492" y="828"/>
                    </a:lnTo>
                    <a:lnTo>
                      <a:pt x="486" y="804"/>
                    </a:lnTo>
                    <a:lnTo>
                      <a:pt x="480" y="804"/>
                    </a:lnTo>
                    <a:lnTo>
                      <a:pt x="486" y="792"/>
                    </a:lnTo>
                    <a:lnTo>
                      <a:pt x="492" y="786"/>
                    </a:lnTo>
                    <a:lnTo>
                      <a:pt x="498" y="786"/>
                    </a:lnTo>
                    <a:lnTo>
                      <a:pt x="498" y="780"/>
                    </a:lnTo>
                    <a:lnTo>
                      <a:pt x="504" y="780"/>
                    </a:lnTo>
                    <a:lnTo>
                      <a:pt x="510" y="780"/>
                    </a:lnTo>
                    <a:lnTo>
                      <a:pt x="522" y="768"/>
                    </a:lnTo>
                    <a:lnTo>
                      <a:pt x="522" y="762"/>
                    </a:lnTo>
                    <a:lnTo>
                      <a:pt x="504" y="756"/>
                    </a:lnTo>
                    <a:lnTo>
                      <a:pt x="498" y="756"/>
                    </a:lnTo>
                    <a:lnTo>
                      <a:pt x="498" y="744"/>
                    </a:lnTo>
                    <a:lnTo>
                      <a:pt x="492" y="738"/>
                    </a:lnTo>
                    <a:lnTo>
                      <a:pt x="480" y="738"/>
                    </a:lnTo>
                    <a:lnTo>
                      <a:pt x="474" y="738"/>
                    </a:lnTo>
                    <a:lnTo>
                      <a:pt x="456" y="738"/>
                    </a:lnTo>
                    <a:lnTo>
                      <a:pt x="438" y="738"/>
                    </a:lnTo>
                    <a:lnTo>
                      <a:pt x="432" y="750"/>
                    </a:lnTo>
                    <a:lnTo>
                      <a:pt x="426" y="756"/>
                    </a:lnTo>
                    <a:lnTo>
                      <a:pt x="426" y="762"/>
                    </a:lnTo>
                    <a:lnTo>
                      <a:pt x="420" y="762"/>
                    </a:lnTo>
                    <a:lnTo>
                      <a:pt x="408" y="744"/>
                    </a:lnTo>
                    <a:lnTo>
                      <a:pt x="408" y="732"/>
                    </a:lnTo>
                    <a:lnTo>
                      <a:pt x="390" y="714"/>
                    </a:lnTo>
                    <a:lnTo>
                      <a:pt x="384" y="702"/>
                    </a:lnTo>
                    <a:lnTo>
                      <a:pt x="384" y="690"/>
                    </a:lnTo>
                    <a:lnTo>
                      <a:pt x="372" y="690"/>
                    </a:lnTo>
                    <a:lnTo>
                      <a:pt x="366" y="660"/>
                    </a:lnTo>
                    <a:lnTo>
                      <a:pt x="354" y="630"/>
                    </a:lnTo>
                    <a:lnTo>
                      <a:pt x="348" y="630"/>
                    </a:lnTo>
                    <a:lnTo>
                      <a:pt x="336" y="630"/>
                    </a:lnTo>
                    <a:lnTo>
                      <a:pt x="330" y="630"/>
                    </a:lnTo>
                    <a:lnTo>
                      <a:pt x="318" y="630"/>
                    </a:lnTo>
                    <a:lnTo>
                      <a:pt x="312" y="624"/>
                    </a:lnTo>
                    <a:lnTo>
                      <a:pt x="306" y="624"/>
                    </a:lnTo>
                    <a:lnTo>
                      <a:pt x="294" y="618"/>
                    </a:lnTo>
                    <a:lnTo>
                      <a:pt x="288" y="612"/>
                    </a:lnTo>
                    <a:lnTo>
                      <a:pt x="276" y="600"/>
                    </a:lnTo>
                    <a:lnTo>
                      <a:pt x="276" y="582"/>
                    </a:lnTo>
                    <a:lnTo>
                      <a:pt x="270" y="582"/>
                    </a:lnTo>
                    <a:lnTo>
                      <a:pt x="258" y="588"/>
                    </a:lnTo>
                    <a:lnTo>
                      <a:pt x="252" y="582"/>
                    </a:lnTo>
                    <a:lnTo>
                      <a:pt x="246" y="582"/>
                    </a:lnTo>
                    <a:lnTo>
                      <a:pt x="240" y="588"/>
                    </a:lnTo>
                    <a:lnTo>
                      <a:pt x="216" y="582"/>
                    </a:lnTo>
                    <a:lnTo>
                      <a:pt x="210" y="588"/>
                    </a:lnTo>
                    <a:lnTo>
                      <a:pt x="198" y="582"/>
                    </a:lnTo>
                    <a:lnTo>
                      <a:pt x="180" y="582"/>
                    </a:lnTo>
                    <a:lnTo>
                      <a:pt x="174" y="552"/>
                    </a:lnTo>
                    <a:lnTo>
                      <a:pt x="168" y="504"/>
                    </a:lnTo>
                    <a:lnTo>
                      <a:pt x="186" y="504"/>
                    </a:lnTo>
                    <a:lnTo>
                      <a:pt x="192" y="504"/>
                    </a:lnTo>
                    <a:lnTo>
                      <a:pt x="192" y="498"/>
                    </a:lnTo>
                    <a:lnTo>
                      <a:pt x="192" y="492"/>
                    </a:lnTo>
                    <a:lnTo>
                      <a:pt x="192" y="486"/>
                    </a:lnTo>
                    <a:lnTo>
                      <a:pt x="198" y="486"/>
                    </a:lnTo>
                    <a:lnTo>
                      <a:pt x="198" y="480"/>
                    </a:lnTo>
                    <a:lnTo>
                      <a:pt x="204" y="474"/>
                    </a:lnTo>
                    <a:lnTo>
                      <a:pt x="210" y="468"/>
                    </a:lnTo>
                    <a:lnTo>
                      <a:pt x="198" y="462"/>
                    </a:lnTo>
                    <a:lnTo>
                      <a:pt x="192" y="444"/>
                    </a:lnTo>
                    <a:lnTo>
                      <a:pt x="204" y="438"/>
                    </a:lnTo>
                    <a:lnTo>
                      <a:pt x="198" y="432"/>
                    </a:lnTo>
                    <a:lnTo>
                      <a:pt x="192" y="426"/>
                    </a:lnTo>
                    <a:lnTo>
                      <a:pt x="186" y="432"/>
                    </a:lnTo>
                    <a:lnTo>
                      <a:pt x="168" y="438"/>
                    </a:lnTo>
                    <a:lnTo>
                      <a:pt x="150" y="450"/>
                    </a:lnTo>
                    <a:lnTo>
                      <a:pt x="144" y="456"/>
                    </a:lnTo>
                    <a:lnTo>
                      <a:pt x="132" y="456"/>
                    </a:lnTo>
                    <a:lnTo>
                      <a:pt x="126" y="468"/>
                    </a:lnTo>
                    <a:lnTo>
                      <a:pt x="114" y="468"/>
                    </a:lnTo>
                    <a:lnTo>
                      <a:pt x="108" y="468"/>
                    </a:lnTo>
                    <a:lnTo>
                      <a:pt x="108" y="426"/>
                    </a:lnTo>
                    <a:lnTo>
                      <a:pt x="108" y="420"/>
                    </a:lnTo>
                    <a:lnTo>
                      <a:pt x="102" y="414"/>
                    </a:lnTo>
                    <a:lnTo>
                      <a:pt x="108" y="396"/>
                    </a:lnTo>
                    <a:lnTo>
                      <a:pt x="120" y="396"/>
                    </a:lnTo>
                    <a:lnTo>
                      <a:pt x="126" y="384"/>
                    </a:lnTo>
                    <a:lnTo>
                      <a:pt x="126" y="360"/>
                    </a:lnTo>
                    <a:lnTo>
                      <a:pt x="120" y="348"/>
                    </a:lnTo>
                    <a:lnTo>
                      <a:pt x="108" y="348"/>
                    </a:lnTo>
                    <a:lnTo>
                      <a:pt x="84" y="354"/>
                    </a:lnTo>
                    <a:lnTo>
                      <a:pt x="72" y="354"/>
                    </a:lnTo>
                    <a:lnTo>
                      <a:pt x="66" y="354"/>
                    </a:lnTo>
                    <a:lnTo>
                      <a:pt x="60" y="348"/>
                    </a:lnTo>
                    <a:lnTo>
                      <a:pt x="54" y="342"/>
                    </a:lnTo>
                    <a:lnTo>
                      <a:pt x="54" y="336"/>
                    </a:lnTo>
                    <a:lnTo>
                      <a:pt x="54" y="330"/>
                    </a:lnTo>
                    <a:lnTo>
                      <a:pt x="54" y="324"/>
                    </a:lnTo>
                    <a:lnTo>
                      <a:pt x="60" y="318"/>
                    </a:lnTo>
                    <a:lnTo>
                      <a:pt x="42" y="324"/>
                    </a:lnTo>
                    <a:lnTo>
                      <a:pt x="36" y="318"/>
                    </a:lnTo>
                    <a:lnTo>
                      <a:pt x="36" y="312"/>
                    </a:lnTo>
                    <a:lnTo>
                      <a:pt x="36" y="306"/>
                    </a:lnTo>
                    <a:lnTo>
                      <a:pt x="36" y="300"/>
                    </a:lnTo>
                    <a:lnTo>
                      <a:pt x="30" y="300"/>
                    </a:lnTo>
                    <a:lnTo>
                      <a:pt x="30" y="306"/>
                    </a:lnTo>
                    <a:lnTo>
                      <a:pt x="24" y="306"/>
                    </a:lnTo>
                    <a:lnTo>
                      <a:pt x="24" y="300"/>
                    </a:lnTo>
                    <a:lnTo>
                      <a:pt x="24" y="294"/>
                    </a:lnTo>
                    <a:lnTo>
                      <a:pt x="24" y="288"/>
                    </a:lnTo>
                    <a:lnTo>
                      <a:pt x="24" y="282"/>
                    </a:lnTo>
                    <a:lnTo>
                      <a:pt x="18" y="282"/>
                    </a:lnTo>
                    <a:lnTo>
                      <a:pt x="24" y="276"/>
                    </a:lnTo>
                    <a:lnTo>
                      <a:pt x="18" y="276"/>
                    </a:lnTo>
                    <a:lnTo>
                      <a:pt x="6" y="264"/>
                    </a:lnTo>
                    <a:lnTo>
                      <a:pt x="6" y="258"/>
                    </a:lnTo>
                    <a:lnTo>
                      <a:pt x="0" y="258"/>
                    </a:lnTo>
                    <a:lnTo>
                      <a:pt x="0" y="252"/>
                    </a:lnTo>
                    <a:lnTo>
                      <a:pt x="6" y="240"/>
                    </a:lnTo>
                    <a:lnTo>
                      <a:pt x="18" y="234"/>
                    </a:lnTo>
                    <a:lnTo>
                      <a:pt x="30" y="228"/>
                    </a:lnTo>
                    <a:lnTo>
                      <a:pt x="30" y="216"/>
                    </a:lnTo>
                    <a:lnTo>
                      <a:pt x="30" y="210"/>
                    </a:lnTo>
                    <a:lnTo>
                      <a:pt x="42" y="192"/>
                    </a:lnTo>
                    <a:lnTo>
                      <a:pt x="66" y="186"/>
                    </a:lnTo>
                    <a:lnTo>
                      <a:pt x="90" y="156"/>
                    </a:lnTo>
                    <a:lnTo>
                      <a:pt x="102" y="144"/>
                    </a:lnTo>
                    <a:lnTo>
                      <a:pt x="138" y="150"/>
                    </a:lnTo>
                    <a:lnTo>
                      <a:pt x="162" y="168"/>
                    </a:lnTo>
                    <a:lnTo>
                      <a:pt x="174" y="174"/>
                    </a:lnTo>
                    <a:lnTo>
                      <a:pt x="180" y="174"/>
                    </a:lnTo>
                    <a:lnTo>
                      <a:pt x="180" y="180"/>
                    </a:lnTo>
                    <a:lnTo>
                      <a:pt x="174" y="180"/>
                    </a:lnTo>
                    <a:lnTo>
                      <a:pt x="180" y="186"/>
                    </a:lnTo>
                    <a:lnTo>
                      <a:pt x="186" y="186"/>
                    </a:lnTo>
                    <a:lnTo>
                      <a:pt x="198" y="192"/>
                    </a:lnTo>
                    <a:lnTo>
                      <a:pt x="216" y="198"/>
                    </a:lnTo>
                    <a:lnTo>
                      <a:pt x="252" y="204"/>
                    </a:lnTo>
                    <a:lnTo>
                      <a:pt x="258" y="210"/>
                    </a:lnTo>
                    <a:lnTo>
                      <a:pt x="306" y="216"/>
                    </a:lnTo>
                    <a:lnTo>
                      <a:pt x="342" y="216"/>
                    </a:lnTo>
                    <a:lnTo>
                      <a:pt x="354" y="210"/>
                    </a:lnTo>
                    <a:lnTo>
                      <a:pt x="384" y="210"/>
                    </a:lnTo>
                    <a:lnTo>
                      <a:pt x="408" y="222"/>
                    </a:lnTo>
                    <a:lnTo>
                      <a:pt x="438" y="228"/>
                    </a:lnTo>
                    <a:lnTo>
                      <a:pt x="468" y="222"/>
                    </a:lnTo>
                    <a:lnTo>
                      <a:pt x="468" y="228"/>
                    </a:lnTo>
                    <a:lnTo>
                      <a:pt x="486" y="222"/>
                    </a:lnTo>
                    <a:lnTo>
                      <a:pt x="492" y="210"/>
                    </a:lnTo>
                    <a:lnTo>
                      <a:pt x="492" y="198"/>
                    </a:lnTo>
                    <a:lnTo>
                      <a:pt x="486" y="180"/>
                    </a:lnTo>
                    <a:lnTo>
                      <a:pt x="492" y="162"/>
                    </a:lnTo>
                    <a:lnTo>
                      <a:pt x="510" y="96"/>
                    </a:lnTo>
                    <a:lnTo>
                      <a:pt x="516" y="84"/>
                    </a:lnTo>
                    <a:lnTo>
                      <a:pt x="522" y="84"/>
                    </a:lnTo>
                    <a:lnTo>
                      <a:pt x="528" y="84"/>
                    </a:lnTo>
                    <a:lnTo>
                      <a:pt x="528" y="78"/>
                    </a:lnTo>
                    <a:lnTo>
                      <a:pt x="534" y="72"/>
                    </a:lnTo>
                    <a:lnTo>
                      <a:pt x="534" y="60"/>
                    </a:lnTo>
                    <a:lnTo>
                      <a:pt x="540" y="36"/>
                    </a:lnTo>
                    <a:lnTo>
                      <a:pt x="546" y="6"/>
                    </a:lnTo>
                    <a:lnTo>
                      <a:pt x="558" y="6"/>
                    </a:lnTo>
                    <a:lnTo>
                      <a:pt x="564" y="0"/>
                    </a:lnTo>
                    <a:lnTo>
                      <a:pt x="582" y="0"/>
                    </a:lnTo>
                    <a:lnTo>
                      <a:pt x="588" y="0"/>
                    </a:lnTo>
                    <a:lnTo>
                      <a:pt x="594" y="6"/>
                    </a:lnTo>
                    <a:lnTo>
                      <a:pt x="600" y="12"/>
                    </a:lnTo>
                    <a:lnTo>
                      <a:pt x="600" y="18"/>
                    </a:lnTo>
                    <a:lnTo>
                      <a:pt x="606" y="18"/>
                    </a:lnTo>
                    <a:lnTo>
                      <a:pt x="612" y="18"/>
                    </a:lnTo>
                    <a:lnTo>
                      <a:pt x="618" y="18"/>
                    </a:lnTo>
                    <a:lnTo>
                      <a:pt x="624" y="24"/>
                    </a:lnTo>
                    <a:lnTo>
                      <a:pt x="630" y="30"/>
                    </a:lnTo>
                    <a:lnTo>
                      <a:pt x="636" y="30"/>
                    </a:lnTo>
                    <a:lnTo>
                      <a:pt x="636" y="36"/>
                    </a:lnTo>
                    <a:lnTo>
                      <a:pt x="642" y="36"/>
                    </a:lnTo>
                    <a:lnTo>
                      <a:pt x="642" y="42"/>
                    </a:lnTo>
                    <a:lnTo>
                      <a:pt x="648" y="54"/>
                    </a:lnTo>
                    <a:lnTo>
                      <a:pt x="660" y="72"/>
                    </a:lnTo>
                    <a:lnTo>
                      <a:pt x="666" y="78"/>
                    </a:lnTo>
                    <a:lnTo>
                      <a:pt x="672" y="90"/>
                    </a:lnTo>
                    <a:lnTo>
                      <a:pt x="678" y="102"/>
                    </a:lnTo>
                    <a:lnTo>
                      <a:pt x="678" y="114"/>
                    </a:lnTo>
                    <a:lnTo>
                      <a:pt x="684" y="132"/>
                    </a:lnTo>
                    <a:lnTo>
                      <a:pt x="684" y="144"/>
                    </a:lnTo>
                    <a:lnTo>
                      <a:pt x="690" y="162"/>
                    </a:lnTo>
                    <a:lnTo>
                      <a:pt x="696" y="168"/>
                    </a:lnTo>
                    <a:lnTo>
                      <a:pt x="696" y="180"/>
                    </a:lnTo>
                    <a:lnTo>
                      <a:pt x="702" y="186"/>
                    </a:lnTo>
                    <a:lnTo>
                      <a:pt x="708" y="186"/>
                    </a:lnTo>
                    <a:lnTo>
                      <a:pt x="714" y="198"/>
                    </a:lnTo>
                    <a:lnTo>
                      <a:pt x="720" y="198"/>
                    </a:lnTo>
                    <a:lnTo>
                      <a:pt x="732" y="204"/>
                    </a:lnTo>
                    <a:lnTo>
                      <a:pt x="738" y="210"/>
                    </a:lnTo>
                    <a:lnTo>
                      <a:pt x="738" y="216"/>
                    </a:lnTo>
                    <a:lnTo>
                      <a:pt x="744" y="222"/>
                    </a:lnTo>
                    <a:lnTo>
                      <a:pt x="750" y="228"/>
                    </a:lnTo>
                    <a:lnTo>
                      <a:pt x="756" y="228"/>
                    </a:lnTo>
                    <a:lnTo>
                      <a:pt x="768" y="240"/>
                    </a:lnTo>
                    <a:lnTo>
                      <a:pt x="774" y="252"/>
                    </a:lnTo>
                    <a:lnTo>
                      <a:pt x="780" y="258"/>
                    </a:lnTo>
                    <a:lnTo>
                      <a:pt x="786" y="258"/>
                    </a:lnTo>
                    <a:lnTo>
                      <a:pt x="798" y="264"/>
                    </a:lnTo>
                    <a:lnTo>
                      <a:pt x="798" y="270"/>
                    </a:lnTo>
                    <a:lnTo>
                      <a:pt x="798" y="276"/>
                    </a:lnTo>
                    <a:lnTo>
                      <a:pt x="810" y="288"/>
                    </a:lnTo>
                    <a:lnTo>
                      <a:pt x="816" y="288"/>
                    </a:lnTo>
                    <a:lnTo>
                      <a:pt x="816" y="300"/>
                    </a:lnTo>
                    <a:lnTo>
                      <a:pt x="816" y="306"/>
                    </a:lnTo>
                    <a:lnTo>
                      <a:pt x="822" y="318"/>
                    </a:lnTo>
                    <a:lnTo>
                      <a:pt x="828" y="324"/>
                    </a:lnTo>
                    <a:lnTo>
                      <a:pt x="834" y="330"/>
                    </a:lnTo>
                    <a:lnTo>
                      <a:pt x="846" y="336"/>
                    </a:lnTo>
                    <a:lnTo>
                      <a:pt x="846" y="342"/>
                    </a:lnTo>
                    <a:lnTo>
                      <a:pt x="852" y="348"/>
                    </a:lnTo>
                    <a:lnTo>
                      <a:pt x="852" y="354"/>
                    </a:lnTo>
                    <a:lnTo>
                      <a:pt x="858" y="354"/>
                    </a:lnTo>
                    <a:lnTo>
                      <a:pt x="858" y="348"/>
                    </a:lnTo>
                    <a:lnTo>
                      <a:pt x="864" y="342"/>
                    </a:lnTo>
                    <a:lnTo>
                      <a:pt x="864" y="336"/>
                    </a:lnTo>
                    <a:lnTo>
                      <a:pt x="864" y="318"/>
                    </a:lnTo>
                    <a:lnTo>
                      <a:pt x="870" y="318"/>
                    </a:lnTo>
                    <a:lnTo>
                      <a:pt x="876" y="312"/>
                    </a:lnTo>
                    <a:lnTo>
                      <a:pt x="876" y="306"/>
                    </a:lnTo>
                    <a:lnTo>
                      <a:pt x="870" y="300"/>
                    </a:lnTo>
                    <a:lnTo>
                      <a:pt x="870" y="294"/>
                    </a:lnTo>
                    <a:lnTo>
                      <a:pt x="876" y="294"/>
                    </a:lnTo>
                    <a:lnTo>
                      <a:pt x="882" y="300"/>
                    </a:lnTo>
                    <a:lnTo>
                      <a:pt x="888" y="300"/>
                    </a:lnTo>
                    <a:lnTo>
                      <a:pt x="888" y="306"/>
                    </a:lnTo>
                    <a:lnTo>
                      <a:pt x="894" y="300"/>
                    </a:lnTo>
                    <a:lnTo>
                      <a:pt x="900" y="294"/>
                    </a:lnTo>
                    <a:lnTo>
                      <a:pt x="894" y="288"/>
                    </a:lnTo>
                    <a:lnTo>
                      <a:pt x="888" y="282"/>
                    </a:lnTo>
                    <a:lnTo>
                      <a:pt x="888" y="276"/>
                    </a:lnTo>
                    <a:lnTo>
                      <a:pt x="894" y="276"/>
                    </a:lnTo>
                    <a:lnTo>
                      <a:pt x="900" y="276"/>
                    </a:lnTo>
                    <a:lnTo>
                      <a:pt x="900" y="270"/>
                    </a:lnTo>
                    <a:lnTo>
                      <a:pt x="906" y="264"/>
                    </a:lnTo>
                    <a:lnTo>
                      <a:pt x="906" y="258"/>
                    </a:lnTo>
                    <a:lnTo>
                      <a:pt x="918" y="264"/>
                    </a:lnTo>
                    <a:lnTo>
                      <a:pt x="918" y="258"/>
                    </a:lnTo>
                    <a:lnTo>
                      <a:pt x="924" y="252"/>
                    </a:lnTo>
                    <a:lnTo>
                      <a:pt x="930" y="252"/>
                    </a:lnTo>
                    <a:lnTo>
                      <a:pt x="930" y="246"/>
                    </a:lnTo>
                    <a:lnTo>
                      <a:pt x="936" y="234"/>
                    </a:lnTo>
                    <a:lnTo>
                      <a:pt x="942" y="228"/>
                    </a:lnTo>
                    <a:lnTo>
                      <a:pt x="942" y="222"/>
                    </a:lnTo>
                    <a:lnTo>
                      <a:pt x="948" y="222"/>
                    </a:lnTo>
                    <a:lnTo>
                      <a:pt x="948" y="216"/>
                    </a:lnTo>
                    <a:lnTo>
                      <a:pt x="942" y="216"/>
                    </a:lnTo>
                    <a:lnTo>
                      <a:pt x="936" y="216"/>
                    </a:lnTo>
                    <a:lnTo>
                      <a:pt x="936" y="210"/>
                    </a:lnTo>
                    <a:lnTo>
                      <a:pt x="942" y="210"/>
                    </a:lnTo>
                    <a:lnTo>
                      <a:pt x="972" y="210"/>
                    </a:lnTo>
                    <a:lnTo>
                      <a:pt x="1032" y="216"/>
                    </a:lnTo>
                    <a:lnTo>
                      <a:pt x="1068" y="216"/>
                    </a:lnTo>
                    <a:lnTo>
                      <a:pt x="1056" y="234"/>
                    </a:lnTo>
                    <a:lnTo>
                      <a:pt x="1050" y="240"/>
                    </a:lnTo>
                    <a:lnTo>
                      <a:pt x="1044" y="246"/>
                    </a:lnTo>
                    <a:lnTo>
                      <a:pt x="1038" y="246"/>
                    </a:lnTo>
                    <a:lnTo>
                      <a:pt x="1026" y="282"/>
                    </a:lnTo>
                    <a:lnTo>
                      <a:pt x="1032" y="306"/>
                    </a:lnTo>
                    <a:lnTo>
                      <a:pt x="1044" y="324"/>
                    </a:lnTo>
                    <a:lnTo>
                      <a:pt x="1044" y="342"/>
                    </a:lnTo>
                    <a:lnTo>
                      <a:pt x="1062" y="366"/>
                    </a:lnTo>
                    <a:lnTo>
                      <a:pt x="1056" y="396"/>
                    </a:lnTo>
                    <a:lnTo>
                      <a:pt x="1038" y="462"/>
                    </a:lnTo>
                    <a:lnTo>
                      <a:pt x="1038" y="498"/>
                    </a:lnTo>
                    <a:lnTo>
                      <a:pt x="1038" y="522"/>
                    </a:lnTo>
                    <a:lnTo>
                      <a:pt x="1038" y="534"/>
                    </a:lnTo>
                    <a:lnTo>
                      <a:pt x="1056" y="522"/>
                    </a:lnTo>
                    <a:lnTo>
                      <a:pt x="1098" y="504"/>
                    </a:lnTo>
                    <a:lnTo>
                      <a:pt x="1104" y="498"/>
                    </a:lnTo>
                    <a:lnTo>
                      <a:pt x="1128" y="492"/>
                    </a:lnTo>
                    <a:lnTo>
                      <a:pt x="1152" y="480"/>
                    </a:lnTo>
                    <a:lnTo>
                      <a:pt x="1170" y="474"/>
                    </a:lnTo>
                    <a:lnTo>
                      <a:pt x="1188" y="468"/>
                    </a:lnTo>
                    <a:lnTo>
                      <a:pt x="1200" y="462"/>
                    </a:lnTo>
                    <a:lnTo>
                      <a:pt x="1224" y="450"/>
                    </a:lnTo>
                    <a:lnTo>
                      <a:pt x="1248" y="450"/>
                    </a:lnTo>
                    <a:lnTo>
                      <a:pt x="1266" y="450"/>
                    </a:lnTo>
                    <a:lnTo>
                      <a:pt x="1296" y="456"/>
                    </a:lnTo>
                    <a:lnTo>
                      <a:pt x="1308" y="456"/>
                    </a:lnTo>
                    <a:lnTo>
                      <a:pt x="1326" y="456"/>
                    </a:lnTo>
                    <a:lnTo>
                      <a:pt x="1338" y="456"/>
                    </a:lnTo>
                    <a:lnTo>
                      <a:pt x="1350" y="462"/>
                    </a:lnTo>
                    <a:lnTo>
                      <a:pt x="1356" y="462"/>
                    </a:lnTo>
                    <a:lnTo>
                      <a:pt x="1374" y="456"/>
                    </a:lnTo>
                    <a:lnTo>
                      <a:pt x="1386" y="456"/>
                    </a:lnTo>
                    <a:lnTo>
                      <a:pt x="1392" y="456"/>
                    </a:lnTo>
                    <a:lnTo>
                      <a:pt x="1398" y="456"/>
                    </a:lnTo>
                    <a:lnTo>
                      <a:pt x="1422" y="456"/>
                    </a:lnTo>
                    <a:lnTo>
                      <a:pt x="1440" y="456"/>
                    </a:lnTo>
                    <a:lnTo>
                      <a:pt x="1446" y="456"/>
                    </a:lnTo>
                    <a:lnTo>
                      <a:pt x="1476" y="456"/>
                    </a:lnTo>
                    <a:lnTo>
                      <a:pt x="1470" y="468"/>
                    </a:lnTo>
                    <a:lnTo>
                      <a:pt x="1470" y="474"/>
                    </a:lnTo>
                    <a:lnTo>
                      <a:pt x="1470" y="486"/>
                    </a:lnTo>
                    <a:lnTo>
                      <a:pt x="1464" y="492"/>
                    </a:lnTo>
                    <a:lnTo>
                      <a:pt x="1464" y="498"/>
                    </a:lnTo>
                    <a:lnTo>
                      <a:pt x="1458" y="498"/>
                    </a:lnTo>
                    <a:lnTo>
                      <a:pt x="1458" y="510"/>
                    </a:lnTo>
                    <a:lnTo>
                      <a:pt x="1452" y="522"/>
                    </a:lnTo>
                    <a:lnTo>
                      <a:pt x="1458" y="528"/>
                    </a:lnTo>
                    <a:lnTo>
                      <a:pt x="1464" y="546"/>
                    </a:lnTo>
                    <a:lnTo>
                      <a:pt x="1470" y="552"/>
                    </a:lnTo>
                    <a:lnTo>
                      <a:pt x="1476" y="564"/>
                    </a:lnTo>
                    <a:lnTo>
                      <a:pt x="1488" y="588"/>
                    </a:lnTo>
                    <a:lnTo>
                      <a:pt x="1506" y="606"/>
                    </a:lnTo>
                    <a:lnTo>
                      <a:pt x="1506" y="612"/>
                    </a:lnTo>
                    <a:lnTo>
                      <a:pt x="1518" y="618"/>
                    </a:lnTo>
                    <a:lnTo>
                      <a:pt x="1512" y="630"/>
                    </a:lnTo>
                    <a:lnTo>
                      <a:pt x="1518" y="642"/>
                    </a:lnTo>
                    <a:lnTo>
                      <a:pt x="1518" y="648"/>
                    </a:lnTo>
                    <a:lnTo>
                      <a:pt x="1530" y="666"/>
                    </a:lnTo>
                    <a:lnTo>
                      <a:pt x="1518" y="672"/>
                    </a:lnTo>
                    <a:lnTo>
                      <a:pt x="1524" y="696"/>
                    </a:lnTo>
                    <a:lnTo>
                      <a:pt x="1518" y="732"/>
                    </a:lnTo>
                    <a:lnTo>
                      <a:pt x="1524" y="762"/>
                    </a:lnTo>
                    <a:lnTo>
                      <a:pt x="1524" y="780"/>
                    </a:lnTo>
                    <a:lnTo>
                      <a:pt x="1524" y="810"/>
                    </a:lnTo>
                    <a:lnTo>
                      <a:pt x="1530" y="834"/>
                    </a:lnTo>
                    <a:lnTo>
                      <a:pt x="1536" y="846"/>
                    </a:lnTo>
                    <a:lnTo>
                      <a:pt x="1542" y="846"/>
                    </a:lnTo>
                    <a:lnTo>
                      <a:pt x="1584" y="840"/>
                    </a:lnTo>
                    <a:lnTo>
                      <a:pt x="1590" y="846"/>
                    </a:lnTo>
                    <a:lnTo>
                      <a:pt x="1596" y="858"/>
                    </a:lnTo>
                    <a:lnTo>
                      <a:pt x="1602" y="864"/>
                    </a:lnTo>
                    <a:lnTo>
                      <a:pt x="1596" y="870"/>
                    </a:lnTo>
                    <a:lnTo>
                      <a:pt x="1590" y="864"/>
                    </a:lnTo>
                    <a:lnTo>
                      <a:pt x="1578" y="882"/>
                    </a:lnTo>
                    <a:lnTo>
                      <a:pt x="1572" y="906"/>
                    </a:lnTo>
                    <a:lnTo>
                      <a:pt x="1560" y="924"/>
                    </a:lnTo>
                    <a:lnTo>
                      <a:pt x="1560" y="936"/>
                    </a:lnTo>
                    <a:lnTo>
                      <a:pt x="1548" y="960"/>
                    </a:lnTo>
                    <a:lnTo>
                      <a:pt x="1542" y="978"/>
                    </a:lnTo>
                    <a:lnTo>
                      <a:pt x="1536" y="990"/>
                    </a:lnTo>
                    <a:lnTo>
                      <a:pt x="1530" y="990"/>
                    </a:lnTo>
                    <a:lnTo>
                      <a:pt x="1506" y="996"/>
                    </a:lnTo>
                    <a:lnTo>
                      <a:pt x="1494" y="1002"/>
                    </a:lnTo>
                    <a:lnTo>
                      <a:pt x="1482" y="1002"/>
                    </a:lnTo>
                    <a:lnTo>
                      <a:pt x="1464" y="1008"/>
                    </a:lnTo>
                    <a:lnTo>
                      <a:pt x="1446" y="1026"/>
                    </a:lnTo>
                    <a:lnTo>
                      <a:pt x="1440" y="1026"/>
                    </a:lnTo>
                    <a:lnTo>
                      <a:pt x="1434" y="1038"/>
                    </a:lnTo>
                    <a:lnTo>
                      <a:pt x="1428" y="1044"/>
                    </a:lnTo>
                    <a:lnTo>
                      <a:pt x="1428" y="1062"/>
                    </a:lnTo>
                    <a:lnTo>
                      <a:pt x="1428" y="1086"/>
                    </a:lnTo>
                    <a:lnTo>
                      <a:pt x="1416" y="1092"/>
                    </a:lnTo>
                    <a:lnTo>
                      <a:pt x="1410" y="1080"/>
                    </a:lnTo>
                    <a:lnTo>
                      <a:pt x="1392" y="1080"/>
                    </a:lnTo>
                    <a:close/>
                  </a:path>
                </a:pathLst>
              </a:custGeom>
              <a:solidFill>
                <a:srgbClr val="FF6600"/>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50" name="Freeform 26"/>
              <p:cNvSpPr>
                <a:spLocks/>
              </p:cNvSpPr>
              <p:nvPr/>
            </p:nvSpPr>
            <p:spPr bwMode="gray">
              <a:xfrm>
                <a:off x="1121" y="2200"/>
                <a:ext cx="537" cy="588"/>
              </a:xfrm>
              <a:custGeom>
                <a:avLst/>
                <a:gdLst>
                  <a:gd name="T0" fmla="*/ 74 w 1212"/>
                  <a:gd name="T1" fmla="*/ 113 h 1326"/>
                  <a:gd name="T2" fmla="*/ 60 w 1212"/>
                  <a:gd name="T3" fmla="*/ 116 h 1326"/>
                  <a:gd name="T4" fmla="*/ 62 w 1212"/>
                  <a:gd name="T5" fmla="*/ 110 h 1326"/>
                  <a:gd name="T6" fmla="*/ 60 w 1212"/>
                  <a:gd name="T7" fmla="*/ 105 h 1326"/>
                  <a:gd name="T8" fmla="*/ 52 w 1212"/>
                  <a:gd name="T9" fmla="*/ 96 h 1326"/>
                  <a:gd name="T10" fmla="*/ 47 w 1212"/>
                  <a:gd name="T11" fmla="*/ 98 h 1326"/>
                  <a:gd name="T12" fmla="*/ 44 w 1212"/>
                  <a:gd name="T13" fmla="*/ 93 h 1326"/>
                  <a:gd name="T14" fmla="*/ 40 w 1212"/>
                  <a:gd name="T15" fmla="*/ 96 h 1326"/>
                  <a:gd name="T16" fmla="*/ 35 w 1212"/>
                  <a:gd name="T17" fmla="*/ 102 h 1326"/>
                  <a:gd name="T18" fmla="*/ 27 w 1212"/>
                  <a:gd name="T19" fmla="*/ 100 h 1326"/>
                  <a:gd name="T20" fmla="*/ 23 w 1212"/>
                  <a:gd name="T21" fmla="*/ 96 h 1326"/>
                  <a:gd name="T22" fmla="*/ 20 w 1212"/>
                  <a:gd name="T23" fmla="*/ 90 h 1326"/>
                  <a:gd name="T24" fmla="*/ 18 w 1212"/>
                  <a:gd name="T25" fmla="*/ 89 h 1326"/>
                  <a:gd name="T26" fmla="*/ 18 w 1212"/>
                  <a:gd name="T27" fmla="*/ 85 h 1326"/>
                  <a:gd name="T28" fmla="*/ 19 w 1212"/>
                  <a:gd name="T29" fmla="*/ 83 h 1326"/>
                  <a:gd name="T30" fmla="*/ 19 w 1212"/>
                  <a:gd name="T31" fmla="*/ 82 h 1326"/>
                  <a:gd name="T32" fmla="*/ 20 w 1212"/>
                  <a:gd name="T33" fmla="*/ 79 h 1326"/>
                  <a:gd name="T34" fmla="*/ 19 w 1212"/>
                  <a:gd name="T35" fmla="*/ 75 h 1326"/>
                  <a:gd name="T36" fmla="*/ 17 w 1212"/>
                  <a:gd name="T37" fmla="*/ 77 h 1326"/>
                  <a:gd name="T38" fmla="*/ 14 w 1212"/>
                  <a:gd name="T39" fmla="*/ 76 h 1326"/>
                  <a:gd name="T40" fmla="*/ 12 w 1212"/>
                  <a:gd name="T41" fmla="*/ 71 h 1326"/>
                  <a:gd name="T42" fmla="*/ 8 w 1212"/>
                  <a:gd name="T43" fmla="*/ 69 h 1326"/>
                  <a:gd name="T44" fmla="*/ 0 w 1212"/>
                  <a:gd name="T45" fmla="*/ 72 h 1326"/>
                  <a:gd name="T46" fmla="*/ 2 w 1212"/>
                  <a:gd name="T47" fmla="*/ 67 h 1326"/>
                  <a:gd name="T48" fmla="*/ 3 w 1212"/>
                  <a:gd name="T49" fmla="*/ 61 h 1326"/>
                  <a:gd name="T50" fmla="*/ 4 w 1212"/>
                  <a:gd name="T51" fmla="*/ 56 h 1326"/>
                  <a:gd name="T52" fmla="*/ 4 w 1212"/>
                  <a:gd name="T53" fmla="*/ 52 h 1326"/>
                  <a:gd name="T54" fmla="*/ 2 w 1212"/>
                  <a:gd name="T55" fmla="*/ 47 h 1326"/>
                  <a:gd name="T56" fmla="*/ 2 w 1212"/>
                  <a:gd name="T57" fmla="*/ 42 h 1326"/>
                  <a:gd name="T58" fmla="*/ 5 w 1212"/>
                  <a:gd name="T59" fmla="*/ 39 h 1326"/>
                  <a:gd name="T60" fmla="*/ 5 w 1212"/>
                  <a:gd name="T61" fmla="*/ 35 h 1326"/>
                  <a:gd name="T62" fmla="*/ 7 w 1212"/>
                  <a:gd name="T63" fmla="*/ 31 h 1326"/>
                  <a:gd name="T64" fmla="*/ 14 w 1212"/>
                  <a:gd name="T65" fmla="*/ 31 h 1326"/>
                  <a:gd name="T66" fmla="*/ 18 w 1212"/>
                  <a:gd name="T67" fmla="*/ 27 h 1326"/>
                  <a:gd name="T68" fmla="*/ 22 w 1212"/>
                  <a:gd name="T69" fmla="*/ 24 h 1326"/>
                  <a:gd name="T70" fmla="*/ 27 w 1212"/>
                  <a:gd name="T71" fmla="*/ 20 h 1326"/>
                  <a:gd name="T72" fmla="*/ 35 w 1212"/>
                  <a:gd name="T73" fmla="*/ 21 h 1326"/>
                  <a:gd name="T74" fmla="*/ 61 w 1212"/>
                  <a:gd name="T75" fmla="*/ 8 h 1326"/>
                  <a:gd name="T76" fmla="*/ 73 w 1212"/>
                  <a:gd name="T77" fmla="*/ 4 h 1326"/>
                  <a:gd name="T78" fmla="*/ 86 w 1212"/>
                  <a:gd name="T79" fmla="*/ 12 h 1326"/>
                  <a:gd name="T80" fmla="*/ 92 w 1212"/>
                  <a:gd name="T81" fmla="*/ 13 h 1326"/>
                  <a:gd name="T82" fmla="*/ 86 w 1212"/>
                  <a:gd name="T83" fmla="*/ 18 h 1326"/>
                  <a:gd name="T84" fmla="*/ 88 w 1212"/>
                  <a:gd name="T85" fmla="*/ 33 h 1326"/>
                  <a:gd name="T86" fmla="*/ 97 w 1212"/>
                  <a:gd name="T87" fmla="*/ 49 h 1326"/>
                  <a:gd name="T88" fmla="*/ 102 w 1212"/>
                  <a:gd name="T89" fmla="*/ 57 h 1326"/>
                  <a:gd name="T90" fmla="*/ 104 w 1212"/>
                  <a:gd name="T91" fmla="*/ 67 h 1326"/>
                  <a:gd name="T92" fmla="*/ 101 w 1212"/>
                  <a:gd name="T93" fmla="*/ 69 h 1326"/>
                  <a:gd name="T94" fmla="*/ 97 w 1212"/>
                  <a:gd name="T95" fmla="*/ 69 h 1326"/>
                  <a:gd name="T96" fmla="*/ 96 w 1212"/>
                  <a:gd name="T97" fmla="*/ 71 h 1326"/>
                  <a:gd name="T98" fmla="*/ 93 w 1212"/>
                  <a:gd name="T99" fmla="*/ 70 h 1326"/>
                  <a:gd name="T100" fmla="*/ 86 w 1212"/>
                  <a:gd name="T101" fmla="*/ 69 h 1326"/>
                  <a:gd name="T102" fmla="*/ 82 w 1212"/>
                  <a:gd name="T103" fmla="*/ 73 h 1326"/>
                  <a:gd name="T104" fmla="*/ 79 w 1212"/>
                  <a:gd name="T105" fmla="*/ 74 h 1326"/>
                  <a:gd name="T106" fmla="*/ 78 w 1212"/>
                  <a:gd name="T107" fmla="*/ 79 h 1326"/>
                  <a:gd name="T108" fmla="*/ 78 w 1212"/>
                  <a:gd name="T109" fmla="*/ 83 h 1326"/>
                  <a:gd name="T110" fmla="*/ 82 w 1212"/>
                  <a:gd name="T111" fmla="*/ 87 h 1326"/>
                  <a:gd name="T112" fmla="*/ 83 w 1212"/>
                  <a:gd name="T113" fmla="*/ 90 h 1326"/>
                  <a:gd name="T114" fmla="*/ 82 w 1212"/>
                  <a:gd name="T115" fmla="*/ 94 h 1326"/>
                  <a:gd name="T116" fmla="*/ 82 w 1212"/>
                  <a:gd name="T117" fmla="*/ 98 h 1326"/>
                  <a:gd name="T118" fmla="*/ 82 w 1212"/>
                  <a:gd name="T119" fmla="*/ 104 h 1326"/>
                  <a:gd name="T120" fmla="*/ 78 w 1212"/>
                  <a:gd name="T121" fmla="*/ 110 h 132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12"/>
                  <a:gd name="T184" fmla="*/ 0 h 1326"/>
                  <a:gd name="T185" fmla="*/ 1212 w 1212"/>
                  <a:gd name="T186" fmla="*/ 1326 h 132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12" h="1326">
                    <a:moveTo>
                      <a:pt x="906" y="1290"/>
                    </a:moveTo>
                    <a:lnTo>
                      <a:pt x="906" y="1296"/>
                    </a:lnTo>
                    <a:lnTo>
                      <a:pt x="900" y="1296"/>
                    </a:lnTo>
                    <a:lnTo>
                      <a:pt x="876" y="1290"/>
                    </a:lnTo>
                    <a:lnTo>
                      <a:pt x="870" y="1290"/>
                    </a:lnTo>
                    <a:lnTo>
                      <a:pt x="864" y="1296"/>
                    </a:lnTo>
                    <a:lnTo>
                      <a:pt x="852" y="1296"/>
                    </a:lnTo>
                    <a:lnTo>
                      <a:pt x="840" y="1302"/>
                    </a:lnTo>
                    <a:lnTo>
                      <a:pt x="834" y="1308"/>
                    </a:lnTo>
                    <a:lnTo>
                      <a:pt x="822" y="1320"/>
                    </a:lnTo>
                    <a:lnTo>
                      <a:pt x="816" y="1320"/>
                    </a:lnTo>
                    <a:lnTo>
                      <a:pt x="732" y="1320"/>
                    </a:lnTo>
                    <a:lnTo>
                      <a:pt x="696" y="1320"/>
                    </a:lnTo>
                    <a:lnTo>
                      <a:pt x="690" y="1326"/>
                    </a:lnTo>
                    <a:lnTo>
                      <a:pt x="678" y="1326"/>
                    </a:lnTo>
                    <a:lnTo>
                      <a:pt x="672" y="1308"/>
                    </a:lnTo>
                    <a:lnTo>
                      <a:pt x="696" y="1302"/>
                    </a:lnTo>
                    <a:lnTo>
                      <a:pt x="708" y="1296"/>
                    </a:lnTo>
                    <a:lnTo>
                      <a:pt x="720" y="1284"/>
                    </a:lnTo>
                    <a:lnTo>
                      <a:pt x="714" y="1278"/>
                    </a:lnTo>
                    <a:lnTo>
                      <a:pt x="714" y="1266"/>
                    </a:lnTo>
                    <a:lnTo>
                      <a:pt x="708" y="1260"/>
                    </a:lnTo>
                    <a:lnTo>
                      <a:pt x="708" y="1254"/>
                    </a:lnTo>
                    <a:lnTo>
                      <a:pt x="708" y="1248"/>
                    </a:lnTo>
                    <a:lnTo>
                      <a:pt x="702" y="1236"/>
                    </a:lnTo>
                    <a:lnTo>
                      <a:pt x="702" y="1230"/>
                    </a:lnTo>
                    <a:lnTo>
                      <a:pt x="702" y="1218"/>
                    </a:lnTo>
                    <a:lnTo>
                      <a:pt x="696" y="1200"/>
                    </a:lnTo>
                    <a:lnTo>
                      <a:pt x="696" y="1182"/>
                    </a:lnTo>
                    <a:lnTo>
                      <a:pt x="666" y="1182"/>
                    </a:lnTo>
                    <a:lnTo>
                      <a:pt x="672" y="1134"/>
                    </a:lnTo>
                    <a:lnTo>
                      <a:pt x="666" y="1128"/>
                    </a:lnTo>
                    <a:lnTo>
                      <a:pt x="660" y="1092"/>
                    </a:lnTo>
                    <a:lnTo>
                      <a:pt x="654" y="1098"/>
                    </a:lnTo>
                    <a:lnTo>
                      <a:pt x="594" y="1098"/>
                    </a:lnTo>
                    <a:lnTo>
                      <a:pt x="576" y="1098"/>
                    </a:lnTo>
                    <a:lnTo>
                      <a:pt x="570" y="1104"/>
                    </a:lnTo>
                    <a:lnTo>
                      <a:pt x="564" y="1110"/>
                    </a:lnTo>
                    <a:lnTo>
                      <a:pt x="558" y="1110"/>
                    </a:lnTo>
                    <a:lnTo>
                      <a:pt x="552" y="1110"/>
                    </a:lnTo>
                    <a:lnTo>
                      <a:pt x="546" y="1110"/>
                    </a:lnTo>
                    <a:lnTo>
                      <a:pt x="546" y="1116"/>
                    </a:lnTo>
                    <a:lnTo>
                      <a:pt x="546" y="1122"/>
                    </a:lnTo>
                    <a:lnTo>
                      <a:pt x="540" y="1128"/>
                    </a:lnTo>
                    <a:lnTo>
                      <a:pt x="510" y="1128"/>
                    </a:lnTo>
                    <a:lnTo>
                      <a:pt x="522" y="1104"/>
                    </a:lnTo>
                    <a:lnTo>
                      <a:pt x="510" y="1098"/>
                    </a:lnTo>
                    <a:lnTo>
                      <a:pt x="510" y="1074"/>
                    </a:lnTo>
                    <a:lnTo>
                      <a:pt x="504" y="1068"/>
                    </a:lnTo>
                    <a:lnTo>
                      <a:pt x="498" y="1068"/>
                    </a:lnTo>
                    <a:lnTo>
                      <a:pt x="492" y="1068"/>
                    </a:lnTo>
                    <a:lnTo>
                      <a:pt x="474" y="1080"/>
                    </a:lnTo>
                    <a:lnTo>
                      <a:pt x="474" y="1086"/>
                    </a:lnTo>
                    <a:lnTo>
                      <a:pt x="474" y="1092"/>
                    </a:lnTo>
                    <a:lnTo>
                      <a:pt x="468" y="1098"/>
                    </a:lnTo>
                    <a:lnTo>
                      <a:pt x="462" y="1104"/>
                    </a:lnTo>
                    <a:lnTo>
                      <a:pt x="456" y="1110"/>
                    </a:lnTo>
                    <a:lnTo>
                      <a:pt x="456" y="1122"/>
                    </a:lnTo>
                    <a:lnTo>
                      <a:pt x="456" y="1128"/>
                    </a:lnTo>
                    <a:lnTo>
                      <a:pt x="450" y="1140"/>
                    </a:lnTo>
                    <a:lnTo>
                      <a:pt x="444" y="1146"/>
                    </a:lnTo>
                    <a:lnTo>
                      <a:pt x="426" y="1170"/>
                    </a:lnTo>
                    <a:lnTo>
                      <a:pt x="408" y="1176"/>
                    </a:lnTo>
                    <a:lnTo>
                      <a:pt x="402" y="1170"/>
                    </a:lnTo>
                    <a:lnTo>
                      <a:pt x="396" y="1170"/>
                    </a:lnTo>
                    <a:lnTo>
                      <a:pt x="396" y="1158"/>
                    </a:lnTo>
                    <a:lnTo>
                      <a:pt x="384" y="1152"/>
                    </a:lnTo>
                    <a:lnTo>
                      <a:pt x="372" y="1140"/>
                    </a:lnTo>
                    <a:lnTo>
                      <a:pt x="354" y="1140"/>
                    </a:lnTo>
                    <a:lnTo>
                      <a:pt x="306" y="1146"/>
                    </a:lnTo>
                    <a:lnTo>
                      <a:pt x="294" y="1134"/>
                    </a:lnTo>
                    <a:lnTo>
                      <a:pt x="294" y="1128"/>
                    </a:lnTo>
                    <a:lnTo>
                      <a:pt x="288" y="1122"/>
                    </a:lnTo>
                    <a:lnTo>
                      <a:pt x="276" y="1122"/>
                    </a:lnTo>
                    <a:lnTo>
                      <a:pt x="276" y="1110"/>
                    </a:lnTo>
                    <a:lnTo>
                      <a:pt x="276" y="1104"/>
                    </a:lnTo>
                    <a:lnTo>
                      <a:pt x="270" y="1098"/>
                    </a:lnTo>
                    <a:lnTo>
                      <a:pt x="264" y="1086"/>
                    </a:lnTo>
                    <a:lnTo>
                      <a:pt x="264" y="1074"/>
                    </a:lnTo>
                    <a:lnTo>
                      <a:pt x="258" y="1068"/>
                    </a:lnTo>
                    <a:lnTo>
                      <a:pt x="252" y="1056"/>
                    </a:lnTo>
                    <a:lnTo>
                      <a:pt x="246" y="1056"/>
                    </a:lnTo>
                    <a:lnTo>
                      <a:pt x="246" y="1050"/>
                    </a:lnTo>
                    <a:lnTo>
                      <a:pt x="234" y="1038"/>
                    </a:lnTo>
                    <a:lnTo>
                      <a:pt x="228" y="1038"/>
                    </a:lnTo>
                    <a:lnTo>
                      <a:pt x="222" y="1038"/>
                    </a:lnTo>
                    <a:lnTo>
                      <a:pt x="216" y="1038"/>
                    </a:lnTo>
                    <a:lnTo>
                      <a:pt x="216" y="1032"/>
                    </a:lnTo>
                    <a:lnTo>
                      <a:pt x="216" y="1026"/>
                    </a:lnTo>
                    <a:lnTo>
                      <a:pt x="210" y="1020"/>
                    </a:lnTo>
                    <a:lnTo>
                      <a:pt x="204" y="1014"/>
                    </a:lnTo>
                    <a:lnTo>
                      <a:pt x="204" y="1008"/>
                    </a:lnTo>
                    <a:lnTo>
                      <a:pt x="198" y="1002"/>
                    </a:lnTo>
                    <a:lnTo>
                      <a:pt x="198" y="996"/>
                    </a:lnTo>
                    <a:lnTo>
                      <a:pt x="198" y="990"/>
                    </a:lnTo>
                    <a:lnTo>
                      <a:pt x="204" y="990"/>
                    </a:lnTo>
                    <a:lnTo>
                      <a:pt x="204" y="984"/>
                    </a:lnTo>
                    <a:lnTo>
                      <a:pt x="210" y="978"/>
                    </a:lnTo>
                    <a:lnTo>
                      <a:pt x="210" y="972"/>
                    </a:lnTo>
                    <a:lnTo>
                      <a:pt x="210" y="966"/>
                    </a:lnTo>
                    <a:lnTo>
                      <a:pt x="216" y="960"/>
                    </a:lnTo>
                    <a:lnTo>
                      <a:pt x="216" y="954"/>
                    </a:lnTo>
                    <a:lnTo>
                      <a:pt x="210" y="954"/>
                    </a:lnTo>
                    <a:lnTo>
                      <a:pt x="204" y="954"/>
                    </a:lnTo>
                    <a:lnTo>
                      <a:pt x="216" y="954"/>
                    </a:lnTo>
                    <a:lnTo>
                      <a:pt x="216" y="948"/>
                    </a:lnTo>
                    <a:lnTo>
                      <a:pt x="210" y="948"/>
                    </a:lnTo>
                    <a:lnTo>
                      <a:pt x="210" y="942"/>
                    </a:lnTo>
                    <a:lnTo>
                      <a:pt x="216" y="942"/>
                    </a:lnTo>
                    <a:lnTo>
                      <a:pt x="222" y="942"/>
                    </a:lnTo>
                    <a:lnTo>
                      <a:pt x="222" y="936"/>
                    </a:lnTo>
                    <a:lnTo>
                      <a:pt x="216" y="936"/>
                    </a:lnTo>
                    <a:lnTo>
                      <a:pt x="210" y="936"/>
                    </a:lnTo>
                    <a:lnTo>
                      <a:pt x="210" y="930"/>
                    </a:lnTo>
                    <a:lnTo>
                      <a:pt x="216" y="930"/>
                    </a:lnTo>
                    <a:lnTo>
                      <a:pt x="222" y="930"/>
                    </a:lnTo>
                    <a:lnTo>
                      <a:pt x="222" y="918"/>
                    </a:lnTo>
                    <a:lnTo>
                      <a:pt x="228" y="912"/>
                    </a:lnTo>
                    <a:lnTo>
                      <a:pt x="228" y="906"/>
                    </a:lnTo>
                    <a:lnTo>
                      <a:pt x="222" y="906"/>
                    </a:lnTo>
                    <a:lnTo>
                      <a:pt x="222" y="900"/>
                    </a:lnTo>
                    <a:lnTo>
                      <a:pt x="222" y="894"/>
                    </a:lnTo>
                    <a:lnTo>
                      <a:pt x="222" y="888"/>
                    </a:lnTo>
                    <a:lnTo>
                      <a:pt x="222" y="882"/>
                    </a:lnTo>
                    <a:lnTo>
                      <a:pt x="222" y="876"/>
                    </a:lnTo>
                    <a:lnTo>
                      <a:pt x="222" y="858"/>
                    </a:lnTo>
                    <a:lnTo>
                      <a:pt x="216" y="858"/>
                    </a:lnTo>
                    <a:lnTo>
                      <a:pt x="216" y="852"/>
                    </a:lnTo>
                    <a:lnTo>
                      <a:pt x="210" y="852"/>
                    </a:lnTo>
                    <a:lnTo>
                      <a:pt x="210" y="840"/>
                    </a:lnTo>
                    <a:lnTo>
                      <a:pt x="198" y="840"/>
                    </a:lnTo>
                    <a:lnTo>
                      <a:pt x="198" y="876"/>
                    </a:lnTo>
                    <a:lnTo>
                      <a:pt x="192" y="882"/>
                    </a:lnTo>
                    <a:lnTo>
                      <a:pt x="192" y="888"/>
                    </a:lnTo>
                    <a:lnTo>
                      <a:pt x="180" y="894"/>
                    </a:lnTo>
                    <a:lnTo>
                      <a:pt x="180" y="906"/>
                    </a:lnTo>
                    <a:lnTo>
                      <a:pt x="156" y="912"/>
                    </a:lnTo>
                    <a:lnTo>
                      <a:pt x="156" y="894"/>
                    </a:lnTo>
                    <a:lnTo>
                      <a:pt x="156" y="882"/>
                    </a:lnTo>
                    <a:lnTo>
                      <a:pt x="156" y="876"/>
                    </a:lnTo>
                    <a:lnTo>
                      <a:pt x="150" y="876"/>
                    </a:lnTo>
                    <a:lnTo>
                      <a:pt x="144" y="876"/>
                    </a:lnTo>
                    <a:lnTo>
                      <a:pt x="138" y="870"/>
                    </a:lnTo>
                    <a:lnTo>
                      <a:pt x="132" y="864"/>
                    </a:lnTo>
                    <a:lnTo>
                      <a:pt x="138" y="840"/>
                    </a:lnTo>
                    <a:lnTo>
                      <a:pt x="132" y="840"/>
                    </a:lnTo>
                    <a:lnTo>
                      <a:pt x="138" y="810"/>
                    </a:lnTo>
                    <a:lnTo>
                      <a:pt x="144" y="804"/>
                    </a:lnTo>
                    <a:lnTo>
                      <a:pt x="144" y="798"/>
                    </a:lnTo>
                    <a:lnTo>
                      <a:pt x="156" y="798"/>
                    </a:lnTo>
                    <a:lnTo>
                      <a:pt x="156" y="792"/>
                    </a:lnTo>
                    <a:lnTo>
                      <a:pt x="120" y="792"/>
                    </a:lnTo>
                    <a:lnTo>
                      <a:pt x="108" y="786"/>
                    </a:lnTo>
                    <a:lnTo>
                      <a:pt x="96" y="786"/>
                    </a:lnTo>
                    <a:lnTo>
                      <a:pt x="96" y="780"/>
                    </a:lnTo>
                    <a:lnTo>
                      <a:pt x="78" y="780"/>
                    </a:lnTo>
                    <a:lnTo>
                      <a:pt x="72" y="804"/>
                    </a:lnTo>
                    <a:lnTo>
                      <a:pt x="60" y="816"/>
                    </a:lnTo>
                    <a:lnTo>
                      <a:pt x="36" y="828"/>
                    </a:lnTo>
                    <a:lnTo>
                      <a:pt x="18" y="840"/>
                    </a:lnTo>
                    <a:lnTo>
                      <a:pt x="0" y="822"/>
                    </a:lnTo>
                    <a:lnTo>
                      <a:pt x="6" y="816"/>
                    </a:lnTo>
                    <a:lnTo>
                      <a:pt x="12" y="804"/>
                    </a:lnTo>
                    <a:lnTo>
                      <a:pt x="18" y="798"/>
                    </a:lnTo>
                    <a:lnTo>
                      <a:pt x="18" y="792"/>
                    </a:lnTo>
                    <a:lnTo>
                      <a:pt x="18" y="786"/>
                    </a:lnTo>
                    <a:lnTo>
                      <a:pt x="24" y="780"/>
                    </a:lnTo>
                    <a:lnTo>
                      <a:pt x="24" y="768"/>
                    </a:lnTo>
                    <a:lnTo>
                      <a:pt x="24" y="762"/>
                    </a:lnTo>
                    <a:lnTo>
                      <a:pt x="24" y="750"/>
                    </a:lnTo>
                    <a:lnTo>
                      <a:pt x="36" y="714"/>
                    </a:lnTo>
                    <a:lnTo>
                      <a:pt x="36" y="708"/>
                    </a:lnTo>
                    <a:lnTo>
                      <a:pt x="42" y="708"/>
                    </a:lnTo>
                    <a:lnTo>
                      <a:pt x="42" y="702"/>
                    </a:lnTo>
                    <a:lnTo>
                      <a:pt x="36" y="696"/>
                    </a:lnTo>
                    <a:lnTo>
                      <a:pt x="36" y="690"/>
                    </a:lnTo>
                    <a:lnTo>
                      <a:pt x="42" y="684"/>
                    </a:lnTo>
                    <a:lnTo>
                      <a:pt x="42" y="672"/>
                    </a:lnTo>
                    <a:lnTo>
                      <a:pt x="42" y="666"/>
                    </a:lnTo>
                    <a:lnTo>
                      <a:pt x="42" y="660"/>
                    </a:lnTo>
                    <a:lnTo>
                      <a:pt x="42" y="654"/>
                    </a:lnTo>
                    <a:lnTo>
                      <a:pt x="48" y="648"/>
                    </a:lnTo>
                    <a:lnTo>
                      <a:pt x="54" y="642"/>
                    </a:lnTo>
                    <a:lnTo>
                      <a:pt x="54" y="630"/>
                    </a:lnTo>
                    <a:lnTo>
                      <a:pt x="54" y="624"/>
                    </a:lnTo>
                    <a:lnTo>
                      <a:pt x="54" y="618"/>
                    </a:lnTo>
                    <a:lnTo>
                      <a:pt x="54" y="612"/>
                    </a:lnTo>
                    <a:lnTo>
                      <a:pt x="48" y="606"/>
                    </a:lnTo>
                    <a:lnTo>
                      <a:pt x="48" y="600"/>
                    </a:lnTo>
                    <a:lnTo>
                      <a:pt x="42" y="600"/>
                    </a:lnTo>
                    <a:lnTo>
                      <a:pt x="36" y="594"/>
                    </a:lnTo>
                    <a:lnTo>
                      <a:pt x="36" y="588"/>
                    </a:lnTo>
                    <a:lnTo>
                      <a:pt x="30" y="582"/>
                    </a:lnTo>
                    <a:lnTo>
                      <a:pt x="30" y="570"/>
                    </a:lnTo>
                    <a:lnTo>
                      <a:pt x="18" y="552"/>
                    </a:lnTo>
                    <a:lnTo>
                      <a:pt x="18" y="546"/>
                    </a:lnTo>
                    <a:lnTo>
                      <a:pt x="18" y="540"/>
                    </a:lnTo>
                    <a:lnTo>
                      <a:pt x="18" y="528"/>
                    </a:lnTo>
                    <a:lnTo>
                      <a:pt x="18" y="522"/>
                    </a:lnTo>
                    <a:lnTo>
                      <a:pt x="24" y="516"/>
                    </a:lnTo>
                    <a:lnTo>
                      <a:pt x="30" y="504"/>
                    </a:lnTo>
                    <a:lnTo>
                      <a:pt x="30" y="492"/>
                    </a:lnTo>
                    <a:lnTo>
                      <a:pt x="24" y="480"/>
                    </a:lnTo>
                    <a:lnTo>
                      <a:pt x="30" y="474"/>
                    </a:lnTo>
                    <a:lnTo>
                      <a:pt x="36" y="474"/>
                    </a:lnTo>
                    <a:lnTo>
                      <a:pt x="42" y="468"/>
                    </a:lnTo>
                    <a:lnTo>
                      <a:pt x="48" y="468"/>
                    </a:lnTo>
                    <a:lnTo>
                      <a:pt x="48" y="462"/>
                    </a:lnTo>
                    <a:lnTo>
                      <a:pt x="48" y="456"/>
                    </a:lnTo>
                    <a:lnTo>
                      <a:pt x="54" y="450"/>
                    </a:lnTo>
                    <a:lnTo>
                      <a:pt x="60" y="438"/>
                    </a:lnTo>
                    <a:lnTo>
                      <a:pt x="54" y="438"/>
                    </a:lnTo>
                    <a:lnTo>
                      <a:pt x="54" y="432"/>
                    </a:lnTo>
                    <a:lnTo>
                      <a:pt x="60" y="426"/>
                    </a:lnTo>
                    <a:lnTo>
                      <a:pt x="60" y="420"/>
                    </a:lnTo>
                    <a:lnTo>
                      <a:pt x="60" y="414"/>
                    </a:lnTo>
                    <a:lnTo>
                      <a:pt x="54" y="408"/>
                    </a:lnTo>
                    <a:lnTo>
                      <a:pt x="54" y="402"/>
                    </a:lnTo>
                    <a:lnTo>
                      <a:pt x="60" y="390"/>
                    </a:lnTo>
                    <a:lnTo>
                      <a:pt x="66" y="390"/>
                    </a:lnTo>
                    <a:lnTo>
                      <a:pt x="66" y="384"/>
                    </a:lnTo>
                    <a:lnTo>
                      <a:pt x="72" y="372"/>
                    </a:lnTo>
                    <a:lnTo>
                      <a:pt x="78" y="366"/>
                    </a:lnTo>
                    <a:lnTo>
                      <a:pt x="84" y="360"/>
                    </a:lnTo>
                    <a:lnTo>
                      <a:pt x="102" y="360"/>
                    </a:lnTo>
                    <a:lnTo>
                      <a:pt x="114" y="360"/>
                    </a:lnTo>
                    <a:lnTo>
                      <a:pt x="120" y="360"/>
                    </a:lnTo>
                    <a:lnTo>
                      <a:pt x="132" y="360"/>
                    </a:lnTo>
                    <a:lnTo>
                      <a:pt x="138" y="360"/>
                    </a:lnTo>
                    <a:lnTo>
                      <a:pt x="156" y="360"/>
                    </a:lnTo>
                    <a:lnTo>
                      <a:pt x="162" y="354"/>
                    </a:lnTo>
                    <a:lnTo>
                      <a:pt x="168" y="354"/>
                    </a:lnTo>
                    <a:lnTo>
                      <a:pt x="174" y="342"/>
                    </a:lnTo>
                    <a:lnTo>
                      <a:pt x="180" y="342"/>
                    </a:lnTo>
                    <a:lnTo>
                      <a:pt x="186" y="336"/>
                    </a:lnTo>
                    <a:lnTo>
                      <a:pt x="192" y="330"/>
                    </a:lnTo>
                    <a:lnTo>
                      <a:pt x="204" y="312"/>
                    </a:lnTo>
                    <a:lnTo>
                      <a:pt x="210" y="312"/>
                    </a:lnTo>
                    <a:lnTo>
                      <a:pt x="216" y="306"/>
                    </a:lnTo>
                    <a:lnTo>
                      <a:pt x="216" y="300"/>
                    </a:lnTo>
                    <a:lnTo>
                      <a:pt x="222" y="288"/>
                    </a:lnTo>
                    <a:lnTo>
                      <a:pt x="234" y="288"/>
                    </a:lnTo>
                    <a:lnTo>
                      <a:pt x="240" y="282"/>
                    </a:lnTo>
                    <a:lnTo>
                      <a:pt x="246" y="282"/>
                    </a:lnTo>
                    <a:lnTo>
                      <a:pt x="252" y="282"/>
                    </a:lnTo>
                    <a:lnTo>
                      <a:pt x="264" y="276"/>
                    </a:lnTo>
                    <a:lnTo>
                      <a:pt x="270" y="270"/>
                    </a:lnTo>
                    <a:lnTo>
                      <a:pt x="276" y="264"/>
                    </a:lnTo>
                    <a:lnTo>
                      <a:pt x="282" y="264"/>
                    </a:lnTo>
                    <a:lnTo>
                      <a:pt x="306" y="240"/>
                    </a:lnTo>
                    <a:lnTo>
                      <a:pt x="312" y="240"/>
                    </a:lnTo>
                    <a:lnTo>
                      <a:pt x="318" y="234"/>
                    </a:lnTo>
                    <a:lnTo>
                      <a:pt x="330" y="234"/>
                    </a:lnTo>
                    <a:lnTo>
                      <a:pt x="336" y="234"/>
                    </a:lnTo>
                    <a:lnTo>
                      <a:pt x="336" y="246"/>
                    </a:lnTo>
                    <a:lnTo>
                      <a:pt x="342" y="246"/>
                    </a:lnTo>
                    <a:lnTo>
                      <a:pt x="348" y="252"/>
                    </a:lnTo>
                    <a:lnTo>
                      <a:pt x="372" y="252"/>
                    </a:lnTo>
                    <a:lnTo>
                      <a:pt x="396" y="246"/>
                    </a:lnTo>
                    <a:lnTo>
                      <a:pt x="402" y="246"/>
                    </a:lnTo>
                    <a:lnTo>
                      <a:pt x="414" y="240"/>
                    </a:lnTo>
                    <a:lnTo>
                      <a:pt x="444" y="216"/>
                    </a:lnTo>
                    <a:lnTo>
                      <a:pt x="480" y="204"/>
                    </a:lnTo>
                    <a:lnTo>
                      <a:pt x="600" y="150"/>
                    </a:lnTo>
                    <a:lnTo>
                      <a:pt x="648" y="126"/>
                    </a:lnTo>
                    <a:lnTo>
                      <a:pt x="702" y="96"/>
                    </a:lnTo>
                    <a:lnTo>
                      <a:pt x="708" y="54"/>
                    </a:lnTo>
                    <a:lnTo>
                      <a:pt x="720" y="24"/>
                    </a:lnTo>
                    <a:lnTo>
                      <a:pt x="738" y="12"/>
                    </a:lnTo>
                    <a:lnTo>
                      <a:pt x="768" y="0"/>
                    </a:lnTo>
                    <a:lnTo>
                      <a:pt x="792" y="6"/>
                    </a:lnTo>
                    <a:lnTo>
                      <a:pt x="804" y="12"/>
                    </a:lnTo>
                    <a:lnTo>
                      <a:pt x="834" y="48"/>
                    </a:lnTo>
                    <a:lnTo>
                      <a:pt x="834" y="60"/>
                    </a:lnTo>
                    <a:lnTo>
                      <a:pt x="852" y="84"/>
                    </a:lnTo>
                    <a:lnTo>
                      <a:pt x="864" y="96"/>
                    </a:lnTo>
                    <a:lnTo>
                      <a:pt x="888" y="102"/>
                    </a:lnTo>
                    <a:lnTo>
                      <a:pt x="978" y="120"/>
                    </a:lnTo>
                    <a:lnTo>
                      <a:pt x="984" y="126"/>
                    </a:lnTo>
                    <a:lnTo>
                      <a:pt x="984" y="132"/>
                    </a:lnTo>
                    <a:lnTo>
                      <a:pt x="996" y="138"/>
                    </a:lnTo>
                    <a:lnTo>
                      <a:pt x="1038" y="126"/>
                    </a:lnTo>
                    <a:lnTo>
                      <a:pt x="1056" y="114"/>
                    </a:lnTo>
                    <a:lnTo>
                      <a:pt x="1068" y="126"/>
                    </a:lnTo>
                    <a:lnTo>
                      <a:pt x="1074" y="132"/>
                    </a:lnTo>
                    <a:lnTo>
                      <a:pt x="1068" y="138"/>
                    </a:lnTo>
                    <a:lnTo>
                      <a:pt x="1056" y="150"/>
                    </a:lnTo>
                    <a:lnTo>
                      <a:pt x="1038" y="162"/>
                    </a:lnTo>
                    <a:lnTo>
                      <a:pt x="1038" y="168"/>
                    </a:lnTo>
                    <a:lnTo>
                      <a:pt x="1020" y="174"/>
                    </a:lnTo>
                    <a:lnTo>
                      <a:pt x="1014" y="180"/>
                    </a:lnTo>
                    <a:lnTo>
                      <a:pt x="1008" y="186"/>
                    </a:lnTo>
                    <a:lnTo>
                      <a:pt x="1002" y="198"/>
                    </a:lnTo>
                    <a:lnTo>
                      <a:pt x="984" y="204"/>
                    </a:lnTo>
                    <a:lnTo>
                      <a:pt x="984" y="246"/>
                    </a:lnTo>
                    <a:lnTo>
                      <a:pt x="978" y="270"/>
                    </a:lnTo>
                    <a:lnTo>
                      <a:pt x="990" y="306"/>
                    </a:lnTo>
                    <a:lnTo>
                      <a:pt x="990" y="324"/>
                    </a:lnTo>
                    <a:lnTo>
                      <a:pt x="1002" y="336"/>
                    </a:lnTo>
                    <a:lnTo>
                      <a:pt x="1020" y="372"/>
                    </a:lnTo>
                    <a:lnTo>
                      <a:pt x="1014" y="378"/>
                    </a:lnTo>
                    <a:lnTo>
                      <a:pt x="1014" y="384"/>
                    </a:lnTo>
                    <a:lnTo>
                      <a:pt x="1020" y="384"/>
                    </a:lnTo>
                    <a:lnTo>
                      <a:pt x="1020" y="396"/>
                    </a:lnTo>
                    <a:lnTo>
                      <a:pt x="1062" y="468"/>
                    </a:lnTo>
                    <a:lnTo>
                      <a:pt x="1092" y="522"/>
                    </a:lnTo>
                    <a:lnTo>
                      <a:pt x="1110" y="546"/>
                    </a:lnTo>
                    <a:lnTo>
                      <a:pt x="1122" y="564"/>
                    </a:lnTo>
                    <a:lnTo>
                      <a:pt x="1134" y="576"/>
                    </a:lnTo>
                    <a:lnTo>
                      <a:pt x="1146" y="582"/>
                    </a:lnTo>
                    <a:lnTo>
                      <a:pt x="1146" y="588"/>
                    </a:lnTo>
                    <a:lnTo>
                      <a:pt x="1164" y="600"/>
                    </a:lnTo>
                    <a:lnTo>
                      <a:pt x="1170" y="612"/>
                    </a:lnTo>
                    <a:lnTo>
                      <a:pt x="1170" y="624"/>
                    </a:lnTo>
                    <a:lnTo>
                      <a:pt x="1176" y="654"/>
                    </a:lnTo>
                    <a:lnTo>
                      <a:pt x="1176" y="666"/>
                    </a:lnTo>
                    <a:lnTo>
                      <a:pt x="1182" y="684"/>
                    </a:lnTo>
                    <a:lnTo>
                      <a:pt x="1194" y="696"/>
                    </a:lnTo>
                    <a:lnTo>
                      <a:pt x="1212" y="696"/>
                    </a:lnTo>
                    <a:lnTo>
                      <a:pt x="1206" y="762"/>
                    </a:lnTo>
                    <a:lnTo>
                      <a:pt x="1200" y="768"/>
                    </a:lnTo>
                    <a:lnTo>
                      <a:pt x="1194" y="768"/>
                    </a:lnTo>
                    <a:lnTo>
                      <a:pt x="1194" y="774"/>
                    </a:lnTo>
                    <a:lnTo>
                      <a:pt x="1188" y="774"/>
                    </a:lnTo>
                    <a:lnTo>
                      <a:pt x="1182" y="780"/>
                    </a:lnTo>
                    <a:lnTo>
                      <a:pt x="1176" y="780"/>
                    </a:lnTo>
                    <a:lnTo>
                      <a:pt x="1170" y="780"/>
                    </a:lnTo>
                    <a:lnTo>
                      <a:pt x="1164" y="786"/>
                    </a:lnTo>
                    <a:lnTo>
                      <a:pt x="1158" y="786"/>
                    </a:lnTo>
                    <a:lnTo>
                      <a:pt x="1152" y="786"/>
                    </a:lnTo>
                    <a:lnTo>
                      <a:pt x="1140" y="786"/>
                    </a:lnTo>
                    <a:lnTo>
                      <a:pt x="1134" y="786"/>
                    </a:lnTo>
                    <a:lnTo>
                      <a:pt x="1134" y="780"/>
                    </a:lnTo>
                    <a:lnTo>
                      <a:pt x="1122" y="780"/>
                    </a:lnTo>
                    <a:lnTo>
                      <a:pt x="1116" y="786"/>
                    </a:lnTo>
                    <a:lnTo>
                      <a:pt x="1116" y="792"/>
                    </a:lnTo>
                    <a:lnTo>
                      <a:pt x="1122" y="804"/>
                    </a:lnTo>
                    <a:lnTo>
                      <a:pt x="1128" y="804"/>
                    </a:lnTo>
                    <a:lnTo>
                      <a:pt x="1128" y="816"/>
                    </a:lnTo>
                    <a:lnTo>
                      <a:pt x="1122" y="822"/>
                    </a:lnTo>
                    <a:lnTo>
                      <a:pt x="1116" y="816"/>
                    </a:lnTo>
                    <a:lnTo>
                      <a:pt x="1110" y="816"/>
                    </a:lnTo>
                    <a:lnTo>
                      <a:pt x="1104" y="816"/>
                    </a:lnTo>
                    <a:lnTo>
                      <a:pt x="1098" y="816"/>
                    </a:lnTo>
                    <a:lnTo>
                      <a:pt x="1098" y="822"/>
                    </a:lnTo>
                    <a:lnTo>
                      <a:pt x="1092" y="834"/>
                    </a:lnTo>
                    <a:lnTo>
                      <a:pt x="1092" y="840"/>
                    </a:lnTo>
                    <a:lnTo>
                      <a:pt x="1074" y="840"/>
                    </a:lnTo>
                    <a:lnTo>
                      <a:pt x="1074" y="828"/>
                    </a:lnTo>
                    <a:lnTo>
                      <a:pt x="1062" y="804"/>
                    </a:lnTo>
                    <a:lnTo>
                      <a:pt x="1056" y="792"/>
                    </a:lnTo>
                    <a:lnTo>
                      <a:pt x="1056" y="786"/>
                    </a:lnTo>
                    <a:lnTo>
                      <a:pt x="1026" y="780"/>
                    </a:lnTo>
                    <a:lnTo>
                      <a:pt x="1026" y="768"/>
                    </a:lnTo>
                    <a:lnTo>
                      <a:pt x="1008" y="768"/>
                    </a:lnTo>
                    <a:lnTo>
                      <a:pt x="1002" y="780"/>
                    </a:lnTo>
                    <a:lnTo>
                      <a:pt x="996" y="792"/>
                    </a:lnTo>
                    <a:lnTo>
                      <a:pt x="978" y="798"/>
                    </a:lnTo>
                    <a:lnTo>
                      <a:pt x="972" y="810"/>
                    </a:lnTo>
                    <a:lnTo>
                      <a:pt x="972" y="822"/>
                    </a:lnTo>
                    <a:lnTo>
                      <a:pt x="978" y="828"/>
                    </a:lnTo>
                    <a:lnTo>
                      <a:pt x="978" y="834"/>
                    </a:lnTo>
                    <a:lnTo>
                      <a:pt x="960" y="840"/>
                    </a:lnTo>
                    <a:lnTo>
                      <a:pt x="936" y="840"/>
                    </a:lnTo>
                    <a:lnTo>
                      <a:pt x="918" y="846"/>
                    </a:lnTo>
                    <a:lnTo>
                      <a:pt x="912" y="840"/>
                    </a:lnTo>
                    <a:lnTo>
                      <a:pt x="912" y="834"/>
                    </a:lnTo>
                    <a:lnTo>
                      <a:pt x="906" y="834"/>
                    </a:lnTo>
                    <a:lnTo>
                      <a:pt x="906" y="840"/>
                    </a:lnTo>
                    <a:lnTo>
                      <a:pt x="900" y="846"/>
                    </a:lnTo>
                    <a:lnTo>
                      <a:pt x="906" y="852"/>
                    </a:lnTo>
                    <a:lnTo>
                      <a:pt x="900" y="864"/>
                    </a:lnTo>
                    <a:lnTo>
                      <a:pt x="900" y="876"/>
                    </a:lnTo>
                    <a:lnTo>
                      <a:pt x="900" y="882"/>
                    </a:lnTo>
                    <a:lnTo>
                      <a:pt x="894" y="888"/>
                    </a:lnTo>
                    <a:lnTo>
                      <a:pt x="900" y="900"/>
                    </a:lnTo>
                    <a:lnTo>
                      <a:pt x="900" y="906"/>
                    </a:lnTo>
                    <a:lnTo>
                      <a:pt x="894" y="906"/>
                    </a:lnTo>
                    <a:lnTo>
                      <a:pt x="894" y="912"/>
                    </a:lnTo>
                    <a:lnTo>
                      <a:pt x="900" y="918"/>
                    </a:lnTo>
                    <a:lnTo>
                      <a:pt x="900" y="924"/>
                    </a:lnTo>
                    <a:lnTo>
                      <a:pt x="900" y="948"/>
                    </a:lnTo>
                    <a:lnTo>
                      <a:pt x="888" y="948"/>
                    </a:lnTo>
                    <a:lnTo>
                      <a:pt x="888" y="954"/>
                    </a:lnTo>
                    <a:lnTo>
                      <a:pt x="894" y="954"/>
                    </a:lnTo>
                    <a:lnTo>
                      <a:pt x="900" y="960"/>
                    </a:lnTo>
                    <a:lnTo>
                      <a:pt x="900" y="972"/>
                    </a:lnTo>
                    <a:lnTo>
                      <a:pt x="906" y="984"/>
                    </a:lnTo>
                    <a:lnTo>
                      <a:pt x="912" y="984"/>
                    </a:lnTo>
                    <a:lnTo>
                      <a:pt x="918" y="990"/>
                    </a:lnTo>
                    <a:lnTo>
                      <a:pt x="936" y="990"/>
                    </a:lnTo>
                    <a:lnTo>
                      <a:pt x="936" y="996"/>
                    </a:lnTo>
                    <a:lnTo>
                      <a:pt x="942" y="996"/>
                    </a:lnTo>
                    <a:lnTo>
                      <a:pt x="942" y="1002"/>
                    </a:lnTo>
                    <a:lnTo>
                      <a:pt x="942" y="1008"/>
                    </a:lnTo>
                    <a:lnTo>
                      <a:pt x="948" y="1008"/>
                    </a:lnTo>
                    <a:lnTo>
                      <a:pt x="948" y="1014"/>
                    </a:lnTo>
                    <a:lnTo>
                      <a:pt x="948" y="1020"/>
                    </a:lnTo>
                    <a:lnTo>
                      <a:pt x="954" y="1032"/>
                    </a:lnTo>
                    <a:lnTo>
                      <a:pt x="948" y="1038"/>
                    </a:lnTo>
                    <a:lnTo>
                      <a:pt x="954" y="1044"/>
                    </a:lnTo>
                    <a:lnTo>
                      <a:pt x="954" y="1056"/>
                    </a:lnTo>
                    <a:lnTo>
                      <a:pt x="960" y="1056"/>
                    </a:lnTo>
                    <a:lnTo>
                      <a:pt x="960" y="1062"/>
                    </a:lnTo>
                    <a:lnTo>
                      <a:pt x="954" y="1068"/>
                    </a:lnTo>
                    <a:lnTo>
                      <a:pt x="948" y="1074"/>
                    </a:lnTo>
                    <a:lnTo>
                      <a:pt x="948" y="1080"/>
                    </a:lnTo>
                    <a:lnTo>
                      <a:pt x="948" y="1086"/>
                    </a:lnTo>
                    <a:lnTo>
                      <a:pt x="942" y="1092"/>
                    </a:lnTo>
                    <a:lnTo>
                      <a:pt x="942" y="1098"/>
                    </a:lnTo>
                    <a:lnTo>
                      <a:pt x="942" y="1104"/>
                    </a:lnTo>
                    <a:lnTo>
                      <a:pt x="942" y="1110"/>
                    </a:lnTo>
                    <a:lnTo>
                      <a:pt x="936" y="1116"/>
                    </a:lnTo>
                    <a:lnTo>
                      <a:pt x="936" y="1122"/>
                    </a:lnTo>
                    <a:lnTo>
                      <a:pt x="936" y="1128"/>
                    </a:lnTo>
                    <a:lnTo>
                      <a:pt x="936" y="1134"/>
                    </a:lnTo>
                    <a:lnTo>
                      <a:pt x="942" y="1146"/>
                    </a:lnTo>
                    <a:lnTo>
                      <a:pt x="936" y="1158"/>
                    </a:lnTo>
                    <a:lnTo>
                      <a:pt x="936" y="1170"/>
                    </a:lnTo>
                    <a:lnTo>
                      <a:pt x="936" y="1194"/>
                    </a:lnTo>
                    <a:lnTo>
                      <a:pt x="930" y="1200"/>
                    </a:lnTo>
                    <a:lnTo>
                      <a:pt x="930" y="1212"/>
                    </a:lnTo>
                    <a:lnTo>
                      <a:pt x="918" y="1218"/>
                    </a:lnTo>
                    <a:lnTo>
                      <a:pt x="918" y="1230"/>
                    </a:lnTo>
                    <a:lnTo>
                      <a:pt x="906" y="1230"/>
                    </a:lnTo>
                    <a:lnTo>
                      <a:pt x="900" y="1254"/>
                    </a:lnTo>
                    <a:lnTo>
                      <a:pt x="900" y="1260"/>
                    </a:lnTo>
                    <a:lnTo>
                      <a:pt x="900" y="1266"/>
                    </a:lnTo>
                    <a:lnTo>
                      <a:pt x="900" y="1272"/>
                    </a:lnTo>
                    <a:lnTo>
                      <a:pt x="900" y="1278"/>
                    </a:lnTo>
                    <a:lnTo>
                      <a:pt x="900" y="1284"/>
                    </a:lnTo>
                    <a:lnTo>
                      <a:pt x="906" y="1290"/>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51" name="Freeform 27"/>
              <p:cNvSpPr>
                <a:spLocks/>
              </p:cNvSpPr>
              <p:nvPr/>
            </p:nvSpPr>
            <p:spPr bwMode="gray">
              <a:xfrm>
                <a:off x="1128" y="2546"/>
                <a:ext cx="543" cy="465"/>
              </a:xfrm>
              <a:custGeom>
                <a:avLst/>
                <a:gdLst>
                  <a:gd name="T0" fmla="*/ 95 w 1224"/>
                  <a:gd name="T1" fmla="*/ 89 h 1050"/>
                  <a:gd name="T2" fmla="*/ 90 w 1224"/>
                  <a:gd name="T3" fmla="*/ 84 h 1050"/>
                  <a:gd name="T4" fmla="*/ 84 w 1224"/>
                  <a:gd name="T5" fmla="*/ 83 h 1050"/>
                  <a:gd name="T6" fmla="*/ 82 w 1224"/>
                  <a:gd name="T7" fmla="*/ 80 h 1050"/>
                  <a:gd name="T8" fmla="*/ 85 w 1224"/>
                  <a:gd name="T9" fmla="*/ 77 h 1050"/>
                  <a:gd name="T10" fmla="*/ 81 w 1224"/>
                  <a:gd name="T11" fmla="*/ 76 h 1050"/>
                  <a:gd name="T12" fmla="*/ 77 w 1224"/>
                  <a:gd name="T13" fmla="*/ 77 h 1050"/>
                  <a:gd name="T14" fmla="*/ 78 w 1224"/>
                  <a:gd name="T15" fmla="*/ 73 h 1050"/>
                  <a:gd name="T16" fmla="*/ 59 w 1224"/>
                  <a:gd name="T17" fmla="*/ 71 h 1050"/>
                  <a:gd name="T18" fmla="*/ 41 w 1224"/>
                  <a:gd name="T19" fmla="*/ 73 h 1050"/>
                  <a:gd name="T20" fmla="*/ 33 w 1224"/>
                  <a:gd name="T21" fmla="*/ 71 h 1050"/>
                  <a:gd name="T22" fmla="*/ 30 w 1224"/>
                  <a:gd name="T23" fmla="*/ 75 h 1050"/>
                  <a:gd name="T24" fmla="*/ 27 w 1224"/>
                  <a:gd name="T25" fmla="*/ 80 h 1050"/>
                  <a:gd name="T26" fmla="*/ 12 w 1224"/>
                  <a:gd name="T27" fmla="*/ 81 h 1050"/>
                  <a:gd name="T28" fmla="*/ 9 w 1224"/>
                  <a:gd name="T29" fmla="*/ 84 h 1050"/>
                  <a:gd name="T30" fmla="*/ 6 w 1224"/>
                  <a:gd name="T31" fmla="*/ 83 h 1050"/>
                  <a:gd name="T32" fmla="*/ 1 w 1224"/>
                  <a:gd name="T33" fmla="*/ 83 h 1050"/>
                  <a:gd name="T34" fmla="*/ 3 w 1224"/>
                  <a:gd name="T35" fmla="*/ 77 h 1050"/>
                  <a:gd name="T36" fmla="*/ 5 w 1224"/>
                  <a:gd name="T37" fmla="*/ 70 h 1050"/>
                  <a:gd name="T38" fmla="*/ 2 w 1224"/>
                  <a:gd name="T39" fmla="*/ 65 h 1050"/>
                  <a:gd name="T40" fmla="*/ 3 w 1224"/>
                  <a:gd name="T41" fmla="*/ 58 h 1050"/>
                  <a:gd name="T42" fmla="*/ 4 w 1224"/>
                  <a:gd name="T43" fmla="*/ 51 h 1050"/>
                  <a:gd name="T44" fmla="*/ 3 w 1224"/>
                  <a:gd name="T45" fmla="*/ 47 h 1050"/>
                  <a:gd name="T46" fmla="*/ 4 w 1224"/>
                  <a:gd name="T47" fmla="*/ 39 h 1050"/>
                  <a:gd name="T48" fmla="*/ 6 w 1224"/>
                  <a:gd name="T49" fmla="*/ 29 h 1050"/>
                  <a:gd name="T50" fmla="*/ 3 w 1224"/>
                  <a:gd name="T51" fmla="*/ 22 h 1050"/>
                  <a:gd name="T52" fmla="*/ 2 w 1224"/>
                  <a:gd name="T53" fmla="*/ 14 h 1050"/>
                  <a:gd name="T54" fmla="*/ 0 w 1224"/>
                  <a:gd name="T55" fmla="*/ 6 h 1050"/>
                  <a:gd name="T56" fmla="*/ 9 w 1224"/>
                  <a:gd name="T57" fmla="*/ 1 h 1050"/>
                  <a:gd name="T58" fmla="*/ 11 w 1224"/>
                  <a:gd name="T59" fmla="*/ 8 h 1050"/>
                  <a:gd name="T60" fmla="*/ 15 w 1224"/>
                  <a:gd name="T61" fmla="*/ 9 h 1050"/>
                  <a:gd name="T62" fmla="*/ 18 w 1224"/>
                  <a:gd name="T63" fmla="*/ 8 h 1050"/>
                  <a:gd name="T64" fmla="*/ 18 w 1224"/>
                  <a:gd name="T65" fmla="*/ 13 h 1050"/>
                  <a:gd name="T66" fmla="*/ 17 w 1224"/>
                  <a:gd name="T67" fmla="*/ 15 h 1050"/>
                  <a:gd name="T68" fmla="*/ 17 w 1224"/>
                  <a:gd name="T69" fmla="*/ 17 h 1050"/>
                  <a:gd name="T70" fmla="*/ 17 w 1224"/>
                  <a:gd name="T71" fmla="*/ 21 h 1050"/>
                  <a:gd name="T72" fmla="*/ 21 w 1224"/>
                  <a:gd name="T73" fmla="*/ 25 h 1050"/>
                  <a:gd name="T74" fmla="*/ 24 w 1224"/>
                  <a:gd name="T75" fmla="*/ 31 h 1050"/>
                  <a:gd name="T76" fmla="*/ 35 w 1224"/>
                  <a:gd name="T77" fmla="*/ 34 h 1050"/>
                  <a:gd name="T78" fmla="*/ 40 w 1224"/>
                  <a:gd name="T79" fmla="*/ 27 h 1050"/>
                  <a:gd name="T80" fmla="*/ 46 w 1224"/>
                  <a:gd name="T81" fmla="*/ 30 h 1050"/>
                  <a:gd name="T82" fmla="*/ 51 w 1224"/>
                  <a:gd name="T83" fmla="*/ 27 h 1050"/>
                  <a:gd name="T84" fmla="*/ 59 w 1224"/>
                  <a:gd name="T85" fmla="*/ 39 h 1050"/>
                  <a:gd name="T86" fmla="*/ 59 w 1224"/>
                  <a:gd name="T87" fmla="*/ 45 h 1050"/>
                  <a:gd name="T88" fmla="*/ 72 w 1224"/>
                  <a:gd name="T89" fmla="*/ 45 h 1050"/>
                  <a:gd name="T90" fmla="*/ 79 w 1224"/>
                  <a:gd name="T91" fmla="*/ 44 h 1050"/>
                  <a:gd name="T92" fmla="*/ 87 w 1224"/>
                  <a:gd name="T93" fmla="*/ 48 h 1050"/>
                  <a:gd name="T94" fmla="*/ 93 w 1224"/>
                  <a:gd name="T95" fmla="*/ 50 h 1050"/>
                  <a:gd name="T96" fmla="*/ 98 w 1224"/>
                  <a:gd name="T97" fmla="*/ 51 h 1050"/>
                  <a:gd name="T98" fmla="*/ 106 w 1224"/>
                  <a:gd name="T99" fmla="*/ 50 h 1050"/>
                  <a:gd name="T100" fmla="*/ 104 w 1224"/>
                  <a:gd name="T101" fmla="*/ 54 h 1050"/>
                  <a:gd name="T102" fmla="*/ 104 w 1224"/>
                  <a:gd name="T103" fmla="*/ 60 h 1050"/>
                  <a:gd name="T104" fmla="*/ 101 w 1224"/>
                  <a:gd name="T105" fmla="*/ 63 h 1050"/>
                  <a:gd name="T106" fmla="*/ 98 w 1224"/>
                  <a:gd name="T107" fmla="*/ 66 h 1050"/>
                  <a:gd name="T108" fmla="*/ 95 w 1224"/>
                  <a:gd name="T109" fmla="*/ 68 h 1050"/>
                  <a:gd name="T110" fmla="*/ 93 w 1224"/>
                  <a:gd name="T111" fmla="*/ 72 h 1050"/>
                  <a:gd name="T112" fmla="*/ 98 w 1224"/>
                  <a:gd name="T113" fmla="*/ 75 h 1050"/>
                  <a:gd name="T114" fmla="*/ 102 w 1224"/>
                  <a:gd name="T115" fmla="*/ 77 h 1050"/>
                  <a:gd name="T116" fmla="*/ 107 w 1224"/>
                  <a:gd name="T117" fmla="*/ 76 h 1050"/>
                  <a:gd name="T118" fmla="*/ 104 w 1224"/>
                  <a:gd name="T119" fmla="*/ 84 h 1050"/>
                  <a:gd name="T120" fmla="*/ 103 w 1224"/>
                  <a:gd name="T121" fmla="*/ 87 h 1050"/>
                  <a:gd name="T122" fmla="*/ 104 w 1224"/>
                  <a:gd name="T123" fmla="*/ 91 h 10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24"/>
                  <a:gd name="T187" fmla="*/ 0 h 1050"/>
                  <a:gd name="T188" fmla="*/ 1224 w 1224"/>
                  <a:gd name="T189" fmla="*/ 1050 h 105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24" h="1050">
                    <a:moveTo>
                      <a:pt x="1128" y="1032"/>
                    </a:moveTo>
                    <a:lnTo>
                      <a:pt x="1122" y="1026"/>
                    </a:lnTo>
                    <a:lnTo>
                      <a:pt x="1116" y="1026"/>
                    </a:lnTo>
                    <a:lnTo>
                      <a:pt x="1110" y="1026"/>
                    </a:lnTo>
                    <a:lnTo>
                      <a:pt x="1104" y="1026"/>
                    </a:lnTo>
                    <a:lnTo>
                      <a:pt x="1104" y="1020"/>
                    </a:lnTo>
                    <a:lnTo>
                      <a:pt x="1098" y="1020"/>
                    </a:lnTo>
                    <a:lnTo>
                      <a:pt x="1092" y="1020"/>
                    </a:lnTo>
                    <a:lnTo>
                      <a:pt x="1086" y="1020"/>
                    </a:lnTo>
                    <a:lnTo>
                      <a:pt x="1080" y="1014"/>
                    </a:lnTo>
                    <a:lnTo>
                      <a:pt x="1068" y="1014"/>
                    </a:lnTo>
                    <a:lnTo>
                      <a:pt x="1062" y="1014"/>
                    </a:lnTo>
                    <a:lnTo>
                      <a:pt x="1062" y="1008"/>
                    </a:lnTo>
                    <a:lnTo>
                      <a:pt x="1062" y="990"/>
                    </a:lnTo>
                    <a:lnTo>
                      <a:pt x="1062" y="984"/>
                    </a:lnTo>
                    <a:lnTo>
                      <a:pt x="1062" y="972"/>
                    </a:lnTo>
                    <a:lnTo>
                      <a:pt x="1044" y="966"/>
                    </a:lnTo>
                    <a:lnTo>
                      <a:pt x="1026" y="966"/>
                    </a:lnTo>
                    <a:lnTo>
                      <a:pt x="1014" y="966"/>
                    </a:lnTo>
                    <a:lnTo>
                      <a:pt x="996" y="966"/>
                    </a:lnTo>
                    <a:lnTo>
                      <a:pt x="996" y="972"/>
                    </a:lnTo>
                    <a:lnTo>
                      <a:pt x="990" y="972"/>
                    </a:lnTo>
                    <a:lnTo>
                      <a:pt x="984" y="966"/>
                    </a:lnTo>
                    <a:lnTo>
                      <a:pt x="978" y="966"/>
                    </a:lnTo>
                    <a:lnTo>
                      <a:pt x="978" y="960"/>
                    </a:lnTo>
                    <a:lnTo>
                      <a:pt x="972" y="954"/>
                    </a:lnTo>
                    <a:lnTo>
                      <a:pt x="966" y="954"/>
                    </a:lnTo>
                    <a:lnTo>
                      <a:pt x="960" y="954"/>
                    </a:lnTo>
                    <a:lnTo>
                      <a:pt x="954" y="954"/>
                    </a:lnTo>
                    <a:lnTo>
                      <a:pt x="954" y="948"/>
                    </a:lnTo>
                    <a:lnTo>
                      <a:pt x="942" y="942"/>
                    </a:lnTo>
                    <a:lnTo>
                      <a:pt x="936" y="942"/>
                    </a:lnTo>
                    <a:lnTo>
                      <a:pt x="936" y="936"/>
                    </a:lnTo>
                    <a:lnTo>
                      <a:pt x="936" y="930"/>
                    </a:lnTo>
                    <a:lnTo>
                      <a:pt x="942" y="930"/>
                    </a:lnTo>
                    <a:lnTo>
                      <a:pt x="942" y="924"/>
                    </a:lnTo>
                    <a:lnTo>
                      <a:pt x="942" y="918"/>
                    </a:lnTo>
                    <a:lnTo>
                      <a:pt x="948" y="918"/>
                    </a:lnTo>
                    <a:lnTo>
                      <a:pt x="960" y="918"/>
                    </a:lnTo>
                    <a:lnTo>
                      <a:pt x="966" y="912"/>
                    </a:lnTo>
                    <a:lnTo>
                      <a:pt x="978" y="906"/>
                    </a:lnTo>
                    <a:lnTo>
                      <a:pt x="978" y="900"/>
                    </a:lnTo>
                    <a:lnTo>
                      <a:pt x="978" y="894"/>
                    </a:lnTo>
                    <a:lnTo>
                      <a:pt x="978" y="888"/>
                    </a:lnTo>
                    <a:lnTo>
                      <a:pt x="972" y="888"/>
                    </a:lnTo>
                    <a:lnTo>
                      <a:pt x="978" y="888"/>
                    </a:lnTo>
                    <a:lnTo>
                      <a:pt x="978" y="882"/>
                    </a:lnTo>
                    <a:lnTo>
                      <a:pt x="972" y="876"/>
                    </a:lnTo>
                    <a:lnTo>
                      <a:pt x="966" y="870"/>
                    </a:lnTo>
                    <a:lnTo>
                      <a:pt x="954" y="876"/>
                    </a:lnTo>
                    <a:lnTo>
                      <a:pt x="948" y="876"/>
                    </a:lnTo>
                    <a:lnTo>
                      <a:pt x="942" y="870"/>
                    </a:lnTo>
                    <a:lnTo>
                      <a:pt x="936" y="876"/>
                    </a:lnTo>
                    <a:lnTo>
                      <a:pt x="930" y="876"/>
                    </a:lnTo>
                    <a:lnTo>
                      <a:pt x="924" y="882"/>
                    </a:lnTo>
                    <a:lnTo>
                      <a:pt x="912" y="888"/>
                    </a:lnTo>
                    <a:lnTo>
                      <a:pt x="906" y="894"/>
                    </a:lnTo>
                    <a:lnTo>
                      <a:pt x="900" y="900"/>
                    </a:lnTo>
                    <a:lnTo>
                      <a:pt x="894" y="888"/>
                    </a:lnTo>
                    <a:lnTo>
                      <a:pt x="888" y="894"/>
                    </a:lnTo>
                    <a:lnTo>
                      <a:pt x="882" y="888"/>
                    </a:lnTo>
                    <a:lnTo>
                      <a:pt x="876" y="894"/>
                    </a:lnTo>
                    <a:lnTo>
                      <a:pt x="876" y="888"/>
                    </a:lnTo>
                    <a:lnTo>
                      <a:pt x="876" y="882"/>
                    </a:lnTo>
                    <a:lnTo>
                      <a:pt x="876" y="876"/>
                    </a:lnTo>
                    <a:lnTo>
                      <a:pt x="870" y="858"/>
                    </a:lnTo>
                    <a:lnTo>
                      <a:pt x="864" y="858"/>
                    </a:lnTo>
                    <a:lnTo>
                      <a:pt x="870" y="852"/>
                    </a:lnTo>
                    <a:lnTo>
                      <a:pt x="870" y="846"/>
                    </a:lnTo>
                    <a:lnTo>
                      <a:pt x="876" y="846"/>
                    </a:lnTo>
                    <a:lnTo>
                      <a:pt x="882" y="846"/>
                    </a:lnTo>
                    <a:lnTo>
                      <a:pt x="888" y="840"/>
                    </a:lnTo>
                    <a:lnTo>
                      <a:pt x="894" y="834"/>
                    </a:lnTo>
                    <a:lnTo>
                      <a:pt x="894" y="828"/>
                    </a:lnTo>
                    <a:lnTo>
                      <a:pt x="894" y="816"/>
                    </a:lnTo>
                    <a:lnTo>
                      <a:pt x="858" y="810"/>
                    </a:lnTo>
                    <a:lnTo>
                      <a:pt x="858" y="816"/>
                    </a:lnTo>
                    <a:lnTo>
                      <a:pt x="852" y="816"/>
                    </a:lnTo>
                    <a:lnTo>
                      <a:pt x="780" y="816"/>
                    </a:lnTo>
                    <a:lnTo>
                      <a:pt x="750" y="816"/>
                    </a:lnTo>
                    <a:lnTo>
                      <a:pt x="684" y="816"/>
                    </a:lnTo>
                    <a:lnTo>
                      <a:pt x="636" y="816"/>
                    </a:lnTo>
                    <a:lnTo>
                      <a:pt x="612" y="816"/>
                    </a:lnTo>
                    <a:lnTo>
                      <a:pt x="492" y="816"/>
                    </a:lnTo>
                    <a:lnTo>
                      <a:pt x="486" y="816"/>
                    </a:lnTo>
                    <a:lnTo>
                      <a:pt x="480" y="816"/>
                    </a:lnTo>
                    <a:lnTo>
                      <a:pt x="480" y="822"/>
                    </a:lnTo>
                    <a:lnTo>
                      <a:pt x="480" y="834"/>
                    </a:lnTo>
                    <a:lnTo>
                      <a:pt x="474" y="840"/>
                    </a:lnTo>
                    <a:lnTo>
                      <a:pt x="468" y="840"/>
                    </a:lnTo>
                    <a:lnTo>
                      <a:pt x="432" y="840"/>
                    </a:lnTo>
                    <a:lnTo>
                      <a:pt x="426" y="834"/>
                    </a:lnTo>
                    <a:lnTo>
                      <a:pt x="420" y="834"/>
                    </a:lnTo>
                    <a:lnTo>
                      <a:pt x="420" y="828"/>
                    </a:lnTo>
                    <a:lnTo>
                      <a:pt x="414" y="822"/>
                    </a:lnTo>
                    <a:lnTo>
                      <a:pt x="408" y="822"/>
                    </a:lnTo>
                    <a:lnTo>
                      <a:pt x="396" y="822"/>
                    </a:lnTo>
                    <a:lnTo>
                      <a:pt x="396" y="816"/>
                    </a:lnTo>
                    <a:lnTo>
                      <a:pt x="384" y="816"/>
                    </a:lnTo>
                    <a:lnTo>
                      <a:pt x="372" y="810"/>
                    </a:lnTo>
                    <a:lnTo>
                      <a:pt x="372" y="804"/>
                    </a:lnTo>
                    <a:lnTo>
                      <a:pt x="366" y="804"/>
                    </a:lnTo>
                    <a:lnTo>
                      <a:pt x="360" y="804"/>
                    </a:lnTo>
                    <a:lnTo>
                      <a:pt x="348" y="828"/>
                    </a:lnTo>
                    <a:lnTo>
                      <a:pt x="348" y="834"/>
                    </a:lnTo>
                    <a:lnTo>
                      <a:pt x="348" y="852"/>
                    </a:lnTo>
                    <a:lnTo>
                      <a:pt x="348" y="858"/>
                    </a:lnTo>
                    <a:lnTo>
                      <a:pt x="342" y="864"/>
                    </a:lnTo>
                    <a:lnTo>
                      <a:pt x="342" y="870"/>
                    </a:lnTo>
                    <a:lnTo>
                      <a:pt x="330" y="876"/>
                    </a:lnTo>
                    <a:lnTo>
                      <a:pt x="324" y="888"/>
                    </a:lnTo>
                    <a:lnTo>
                      <a:pt x="324" y="894"/>
                    </a:lnTo>
                    <a:lnTo>
                      <a:pt x="330" y="900"/>
                    </a:lnTo>
                    <a:lnTo>
                      <a:pt x="330" y="906"/>
                    </a:lnTo>
                    <a:lnTo>
                      <a:pt x="324" y="906"/>
                    </a:lnTo>
                    <a:lnTo>
                      <a:pt x="318" y="912"/>
                    </a:lnTo>
                    <a:lnTo>
                      <a:pt x="312" y="918"/>
                    </a:lnTo>
                    <a:lnTo>
                      <a:pt x="306" y="924"/>
                    </a:lnTo>
                    <a:lnTo>
                      <a:pt x="288" y="924"/>
                    </a:lnTo>
                    <a:lnTo>
                      <a:pt x="282" y="924"/>
                    </a:lnTo>
                    <a:lnTo>
                      <a:pt x="276" y="930"/>
                    </a:lnTo>
                    <a:lnTo>
                      <a:pt x="270" y="930"/>
                    </a:lnTo>
                    <a:lnTo>
                      <a:pt x="264" y="930"/>
                    </a:lnTo>
                    <a:lnTo>
                      <a:pt x="198" y="930"/>
                    </a:lnTo>
                    <a:lnTo>
                      <a:pt x="132" y="930"/>
                    </a:lnTo>
                    <a:lnTo>
                      <a:pt x="132" y="936"/>
                    </a:lnTo>
                    <a:lnTo>
                      <a:pt x="132" y="942"/>
                    </a:lnTo>
                    <a:lnTo>
                      <a:pt x="132" y="948"/>
                    </a:lnTo>
                    <a:lnTo>
                      <a:pt x="126" y="948"/>
                    </a:lnTo>
                    <a:lnTo>
                      <a:pt x="120" y="948"/>
                    </a:lnTo>
                    <a:lnTo>
                      <a:pt x="120" y="954"/>
                    </a:lnTo>
                    <a:lnTo>
                      <a:pt x="114" y="954"/>
                    </a:lnTo>
                    <a:lnTo>
                      <a:pt x="114" y="960"/>
                    </a:lnTo>
                    <a:lnTo>
                      <a:pt x="108" y="960"/>
                    </a:lnTo>
                    <a:lnTo>
                      <a:pt x="108" y="966"/>
                    </a:lnTo>
                    <a:lnTo>
                      <a:pt x="102" y="966"/>
                    </a:lnTo>
                    <a:lnTo>
                      <a:pt x="102" y="972"/>
                    </a:lnTo>
                    <a:lnTo>
                      <a:pt x="96" y="972"/>
                    </a:lnTo>
                    <a:lnTo>
                      <a:pt x="96" y="966"/>
                    </a:lnTo>
                    <a:lnTo>
                      <a:pt x="90" y="966"/>
                    </a:lnTo>
                    <a:lnTo>
                      <a:pt x="84" y="966"/>
                    </a:lnTo>
                    <a:lnTo>
                      <a:pt x="78" y="960"/>
                    </a:lnTo>
                    <a:lnTo>
                      <a:pt x="72" y="960"/>
                    </a:lnTo>
                    <a:lnTo>
                      <a:pt x="66" y="960"/>
                    </a:lnTo>
                    <a:lnTo>
                      <a:pt x="60" y="960"/>
                    </a:lnTo>
                    <a:lnTo>
                      <a:pt x="54" y="966"/>
                    </a:lnTo>
                    <a:lnTo>
                      <a:pt x="48" y="966"/>
                    </a:lnTo>
                    <a:lnTo>
                      <a:pt x="42" y="966"/>
                    </a:lnTo>
                    <a:lnTo>
                      <a:pt x="36" y="966"/>
                    </a:lnTo>
                    <a:lnTo>
                      <a:pt x="30" y="966"/>
                    </a:lnTo>
                    <a:lnTo>
                      <a:pt x="24" y="960"/>
                    </a:lnTo>
                    <a:lnTo>
                      <a:pt x="18" y="960"/>
                    </a:lnTo>
                    <a:lnTo>
                      <a:pt x="12" y="960"/>
                    </a:lnTo>
                    <a:lnTo>
                      <a:pt x="12" y="948"/>
                    </a:lnTo>
                    <a:lnTo>
                      <a:pt x="18" y="942"/>
                    </a:lnTo>
                    <a:lnTo>
                      <a:pt x="18" y="936"/>
                    </a:lnTo>
                    <a:lnTo>
                      <a:pt x="18" y="930"/>
                    </a:lnTo>
                    <a:lnTo>
                      <a:pt x="18" y="924"/>
                    </a:lnTo>
                    <a:lnTo>
                      <a:pt x="18" y="912"/>
                    </a:lnTo>
                    <a:lnTo>
                      <a:pt x="24" y="906"/>
                    </a:lnTo>
                    <a:lnTo>
                      <a:pt x="30" y="900"/>
                    </a:lnTo>
                    <a:lnTo>
                      <a:pt x="36" y="894"/>
                    </a:lnTo>
                    <a:lnTo>
                      <a:pt x="36" y="882"/>
                    </a:lnTo>
                    <a:lnTo>
                      <a:pt x="30" y="876"/>
                    </a:lnTo>
                    <a:lnTo>
                      <a:pt x="30" y="870"/>
                    </a:lnTo>
                    <a:lnTo>
                      <a:pt x="24" y="858"/>
                    </a:lnTo>
                    <a:lnTo>
                      <a:pt x="24" y="846"/>
                    </a:lnTo>
                    <a:lnTo>
                      <a:pt x="36" y="822"/>
                    </a:lnTo>
                    <a:lnTo>
                      <a:pt x="42" y="816"/>
                    </a:lnTo>
                    <a:lnTo>
                      <a:pt x="48" y="816"/>
                    </a:lnTo>
                    <a:lnTo>
                      <a:pt x="60" y="804"/>
                    </a:lnTo>
                    <a:lnTo>
                      <a:pt x="60" y="786"/>
                    </a:lnTo>
                    <a:lnTo>
                      <a:pt x="60" y="774"/>
                    </a:lnTo>
                    <a:lnTo>
                      <a:pt x="60" y="768"/>
                    </a:lnTo>
                    <a:lnTo>
                      <a:pt x="54" y="762"/>
                    </a:lnTo>
                    <a:lnTo>
                      <a:pt x="42" y="762"/>
                    </a:lnTo>
                    <a:lnTo>
                      <a:pt x="36" y="762"/>
                    </a:lnTo>
                    <a:lnTo>
                      <a:pt x="30" y="762"/>
                    </a:lnTo>
                    <a:lnTo>
                      <a:pt x="30" y="756"/>
                    </a:lnTo>
                    <a:lnTo>
                      <a:pt x="24" y="750"/>
                    </a:lnTo>
                    <a:lnTo>
                      <a:pt x="24" y="744"/>
                    </a:lnTo>
                    <a:lnTo>
                      <a:pt x="24" y="738"/>
                    </a:lnTo>
                    <a:lnTo>
                      <a:pt x="24" y="732"/>
                    </a:lnTo>
                    <a:lnTo>
                      <a:pt x="36" y="714"/>
                    </a:lnTo>
                    <a:lnTo>
                      <a:pt x="30" y="708"/>
                    </a:lnTo>
                    <a:lnTo>
                      <a:pt x="30" y="702"/>
                    </a:lnTo>
                    <a:lnTo>
                      <a:pt x="36" y="684"/>
                    </a:lnTo>
                    <a:lnTo>
                      <a:pt x="36" y="678"/>
                    </a:lnTo>
                    <a:lnTo>
                      <a:pt x="36" y="666"/>
                    </a:lnTo>
                    <a:lnTo>
                      <a:pt x="36" y="654"/>
                    </a:lnTo>
                    <a:lnTo>
                      <a:pt x="18" y="654"/>
                    </a:lnTo>
                    <a:lnTo>
                      <a:pt x="18" y="648"/>
                    </a:lnTo>
                    <a:lnTo>
                      <a:pt x="18" y="618"/>
                    </a:lnTo>
                    <a:lnTo>
                      <a:pt x="18" y="612"/>
                    </a:lnTo>
                    <a:lnTo>
                      <a:pt x="24" y="612"/>
                    </a:lnTo>
                    <a:lnTo>
                      <a:pt x="30" y="600"/>
                    </a:lnTo>
                    <a:lnTo>
                      <a:pt x="36" y="594"/>
                    </a:lnTo>
                    <a:lnTo>
                      <a:pt x="48" y="594"/>
                    </a:lnTo>
                    <a:lnTo>
                      <a:pt x="54" y="588"/>
                    </a:lnTo>
                    <a:lnTo>
                      <a:pt x="60" y="588"/>
                    </a:lnTo>
                    <a:lnTo>
                      <a:pt x="60" y="582"/>
                    </a:lnTo>
                    <a:lnTo>
                      <a:pt x="54" y="576"/>
                    </a:lnTo>
                    <a:lnTo>
                      <a:pt x="48" y="564"/>
                    </a:lnTo>
                    <a:lnTo>
                      <a:pt x="42" y="564"/>
                    </a:lnTo>
                    <a:lnTo>
                      <a:pt x="36" y="558"/>
                    </a:lnTo>
                    <a:lnTo>
                      <a:pt x="30" y="552"/>
                    </a:lnTo>
                    <a:lnTo>
                      <a:pt x="30" y="546"/>
                    </a:lnTo>
                    <a:lnTo>
                      <a:pt x="36" y="540"/>
                    </a:lnTo>
                    <a:lnTo>
                      <a:pt x="48" y="534"/>
                    </a:lnTo>
                    <a:lnTo>
                      <a:pt x="54" y="528"/>
                    </a:lnTo>
                    <a:lnTo>
                      <a:pt x="60" y="504"/>
                    </a:lnTo>
                    <a:lnTo>
                      <a:pt x="60" y="492"/>
                    </a:lnTo>
                    <a:lnTo>
                      <a:pt x="54" y="492"/>
                    </a:lnTo>
                    <a:lnTo>
                      <a:pt x="54" y="480"/>
                    </a:lnTo>
                    <a:lnTo>
                      <a:pt x="48" y="456"/>
                    </a:lnTo>
                    <a:lnTo>
                      <a:pt x="42" y="450"/>
                    </a:lnTo>
                    <a:lnTo>
                      <a:pt x="36" y="444"/>
                    </a:lnTo>
                    <a:lnTo>
                      <a:pt x="36" y="420"/>
                    </a:lnTo>
                    <a:lnTo>
                      <a:pt x="36" y="408"/>
                    </a:lnTo>
                    <a:lnTo>
                      <a:pt x="36" y="372"/>
                    </a:lnTo>
                    <a:lnTo>
                      <a:pt x="36" y="342"/>
                    </a:lnTo>
                    <a:lnTo>
                      <a:pt x="42" y="342"/>
                    </a:lnTo>
                    <a:lnTo>
                      <a:pt x="60" y="342"/>
                    </a:lnTo>
                    <a:lnTo>
                      <a:pt x="66" y="336"/>
                    </a:lnTo>
                    <a:lnTo>
                      <a:pt x="66" y="330"/>
                    </a:lnTo>
                    <a:lnTo>
                      <a:pt x="66" y="300"/>
                    </a:lnTo>
                    <a:lnTo>
                      <a:pt x="60" y="294"/>
                    </a:lnTo>
                    <a:lnTo>
                      <a:pt x="60" y="288"/>
                    </a:lnTo>
                    <a:lnTo>
                      <a:pt x="54" y="282"/>
                    </a:lnTo>
                    <a:lnTo>
                      <a:pt x="42" y="276"/>
                    </a:lnTo>
                    <a:lnTo>
                      <a:pt x="36" y="276"/>
                    </a:lnTo>
                    <a:lnTo>
                      <a:pt x="36" y="270"/>
                    </a:lnTo>
                    <a:lnTo>
                      <a:pt x="30" y="264"/>
                    </a:lnTo>
                    <a:lnTo>
                      <a:pt x="36" y="258"/>
                    </a:lnTo>
                    <a:lnTo>
                      <a:pt x="30" y="252"/>
                    </a:lnTo>
                    <a:lnTo>
                      <a:pt x="24" y="246"/>
                    </a:lnTo>
                    <a:lnTo>
                      <a:pt x="24" y="240"/>
                    </a:lnTo>
                    <a:lnTo>
                      <a:pt x="24" y="228"/>
                    </a:lnTo>
                    <a:lnTo>
                      <a:pt x="24" y="216"/>
                    </a:lnTo>
                    <a:lnTo>
                      <a:pt x="24" y="210"/>
                    </a:lnTo>
                    <a:lnTo>
                      <a:pt x="18" y="192"/>
                    </a:lnTo>
                    <a:lnTo>
                      <a:pt x="18" y="186"/>
                    </a:lnTo>
                    <a:lnTo>
                      <a:pt x="24" y="162"/>
                    </a:lnTo>
                    <a:lnTo>
                      <a:pt x="24" y="144"/>
                    </a:lnTo>
                    <a:lnTo>
                      <a:pt x="24" y="132"/>
                    </a:lnTo>
                    <a:lnTo>
                      <a:pt x="24" y="114"/>
                    </a:lnTo>
                    <a:lnTo>
                      <a:pt x="24" y="102"/>
                    </a:lnTo>
                    <a:lnTo>
                      <a:pt x="18" y="90"/>
                    </a:lnTo>
                    <a:lnTo>
                      <a:pt x="12" y="90"/>
                    </a:lnTo>
                    <a:lnTo>
                      <a:pt x="12" y="84"/>
                    </a:lnTo>
                    <a:lnTo>
                      <a:pt x="6" y="78"/>
                    </a:lnTo>
                    <a:lnTo>
                      <a:pt x="6" y="72"/>
                    </a:lnTo>
                    <a:lnTo>
                      <a:pt x="0" y="60"/>
                    </a:lnTo>
                    <a:lnTo>
                      <a:pt x="18" y="48"/>
                    </a:lnTo>
                    <a:lnTo>
                      <a:pt x="42" y="36"/>
                    </a:lnTo>
                    <a:lnTo>
                      <a:pt x="54" y="24"/>
                    </a:lnTo>
                    <a:lnTo>
                      <a:pt x="60" y="0"/>
                    </a:lnTo>
                    <a:lnTo>
                      <a:pt x="78" y="0"/>
                    </a:lnTo>
                    <a:lnTo>
                      <a:pt x="78" y="6"/>
                    </a:lnTo>
                    <a:lnTo>
                      <a:pt x="90" y="6"/>
                    </a:lnTo>
                    <a:lnTo>
                      <a:pt x="102" y="12"/>
                    </a:lnTo>
                    <a:lnTo>
                      <a:pt x="138" y="12"/>
                    </a:lnTo>
                    <a:lnTo>
                      <a:pt x="138" y="18"/>
                    </a:lnTo>
                    <a:lnTo>
                      <a:pt x="126" y="18"/>
                    </a:lnTo>
                    <a:lnTo>
                      <a:pt x="126" y="24"/>
                    </a:lnTo>
                    <a:lnTo>
                      <a:pt x="120" y="30"/>
                    </a:lnTo>
                    <a:lnTo>
                      <a:pt x="114" y="60"/>
                    </a:lnTo>
                    <a:lnTo>
                      <a:pt x="120" y="60"/>
                    </a:lnTo>
                    <a:lnTo>
                      <a:pt x="114" y="84"/>
                    </a:lnTo>
                    <a:lnTo>
                      <a:pt x="120" y="90"/>
                    </a:lnTo>
                    <a:lnTo>
                      <a:pt x="126" y="96"/>
                    </a:lnTo>
                    <a:lnTo>
                      <a:pt x="132" y="96"/>
                    </a:lnTo>
                    <a:lnTo>
                      <a:pt x="138" y="96"/>
                    </a:lnTo>
                    <a:lnTo>
                      <a:pt x="138" y="102"/>
                    </a:lnTo>
                    <a:lnTo>
                      <a:pt x="138" y="114"/>
                    </a:lnTo>
                    <a:lnTo>
                      <a:pt x="138" y="132"/>
                    </a:lnTo>
                    <a:lnTo>
                      <a:pt x="162" y="126"/>
                    </a:lnTo>
                    <a:lnTo>
                      <a:pt x="162" y="114"/>
                    </a:lnTo>
                    <a:lnTo>
                      <a:pt x="174" y="108"/>
                    </a:lnTo>
                    <a:lnTo>
                      <a:pt x="174" y="102"/>
                    </a:lnTo>
                    <a:lnTo>
                      <a:pt x="180" y="96"/>
                    </a:lnTo>
                    <a:lnTo>
                      <a:pt x="180" y="60"/>
                    </a:lnTo>
                    <a:lnTo>
                      <a:pt x="192" y="60"/>
                    </a:lnTo>
                    <a:lnTo>
                      <a:pt x="192" y="72"/>
                    </a:lnTo>
                    <a:lnTo>
                      <a:pt x="198" y="72"/>
                    </a:lnTo>
                    <a:lnTo>
                      <a:pt x="198" y="78"/>
                    </a:lnTo>
                    <a:lnTo>
                      <a:pt x="204" y="78"/>
                    </a:lnTo>
                    <a:lnTo>
                      <a:pt x="204" y="96"/>
                    </a:lnTo>
                    <a:lnTo>
                      <a:pt x="204" y="102"/>
                    </a:lnTo>
                    <a:lnTo>
                      <a:pt x="204" y="108"/>
                    </a:lnTo>
                    <a:lnTo>
                      <a:pt x="204" y="114"/>
                    </a:lnTo>
                    <a:lnTo>
                      <a:pt x="204" y="120"/>
                    </a:lnTo>
                    <a:lnTo>
                      <a:pt x="204" y="126"/>
                    </a:lnTo>
                    <a:lnTo>
                      <a:pt x="210" y="126"/>
                    </a:lnTo>
                    <a:lnTo>
                      <a:pt x="210" y="132"/>
                    </a:lnTo>
                    <a:lnTo>
                      <a:pt x="204" y="138"/>
                    </a:lnTo>
                    <a:lnTo>
                      <a:pt x="204" y="150"/>
                    </a:lnTo>
                    <a:lnTo>
                      <a:pt x="198" y="150"/>
                    </a:lnTo>
                    <a:lnTo>
                      <a:pt x="192" y="150"/>
                    </a:lnTo>
                    <a:lnTo>
                      <a:pt x="192" y="156"/>
                    </a:lnTo>
                    <a:lnTo>
                      <a:pt x="198" y="156"/>
                    </a:lnTo>
                    <a:lnTo>
                      <a:pt x="204" y="156"/>
                    </a:lnTo>
                    <a:lnTo>
                      <a:pt x="204" y="162"/>
                    </a:lnTo>
                    <a:lnTo>
                      <a:pt x="198" y="162"/>
                    </a:lnTo>
                    <a:lnTo>
                      <a:pt x="192" y="162"/>
                    </a:lnTo>
                    <a:lnTo>
                      <a:pt x="192" y="168"/>
                    </a:lnTo>
                    <a:lnTo>
                      <a:pt x="198" y="168"/>
                    </a:lnTo>
                    <a:lnTo>
                      <a:pt x="198" y="174"/>
                    </a:lnTo>
                    <a:lnTo>
                      <a:pt x="186" y="174"/>
                    </a:lnTo>
                    <a:lnTo>
                      <a:pt x="192" y="174"/>
                    </a:lnTo>
                    <a:lnTo>
                      <a:pt x="198" y="174"/>
                    </a:lnTo>
                    <a:lnTo>
                      <a:pt x="198" y="180"/>
                    </a:lnTo>
                    <a:lnTo>
                      <a:pt x="192" y="186"/>
                    </a:lnTo>
                    <a:lnTo>
                      <a:pt x="192" y="192"/>
                    </a:lnTo>
                    <a:lnTo>
                      <a:pt x="192" y="198"/>
                    </a:lnTo>
                    <a:lnTo>
                      <a:pt x="186" y="204"/>
                    </a:lnTo>
                    <a:lnTo>
                      <a:pt x="186" y="210"/>
                    </a:lnTo>
                    <a:lnTo>
                      <a:pt x="180" y="210"/>
                    </a:lnTo>
                    <a:lnTo>
                      <a:pt x="180" y="216"/>
                    </a:lnTo>
                    <a:lnTo>
                      <a:pt x="180" y="222"/>
                    </a:lnTo>
                    <a:lnTo>
                      <a:pt x="186" y="228"/>
                    </a:lnTo>
                    <a:lnTo>
                      <a:pt x="186" y="234"/>
                    </a:lnTo>
                    <a:lnTo>
                      <a:pt x="192" y="240"/>
                    </a:lnTo>
                    <a:lnTo>
                      <a:pt x="198" y="246"/>
                    </a:lnTo>
                    <a:lnTo>
                      <a:pt x="198" y="252"/>
                    </a:lnTo>
                    <a:lnTo>
                      <a:pt x="198" y="258"/>
                    </a:lnTo>
                    <a:lnTo>
                      <a:pt x="204" y="258"/>
                    </a:lnTo>
                    <a:lnTo>
                      <a:pt x="210" y="258"/>
                    </a:lnTo>
                    <a:lnTo>
                      <a:pt x="216" y="258"/>
                    </a:lnTo>
                    <a:lnTo>
                      <a:pt x="228" y="270"/>
                    </a:lnTo>
                    <a:lnTo>
                      <a:pt x="228" y="276"/>
                    </a:lnTo>
                    <a:lnTo>
                      <a:pt x="234" y="276"/>
                    </a:lnTo>
                    <a:lnTo>
                      <a:pt x="240" y="288"/>
                    </a:lnTo>
                    <a:lnTo>
                      <a:pt x="246" y="294"/>
                    </a:lnTo>
                    <a:lnTo>
                      <a:pt x="246" y="306"/>
                    </a:lnTo>
                    <a:lnTo>
                      <a:pt x="252" y="318"/>
                    </a:lnTo>
                    <a:lnTo>
                      <a:pt x="258" y="324"/>
                    </a:lnTo>
                    <a:lnTo>
                      <a:pt x="258" y="330"/>
                    </a:lnTo>
                    <a:lnTo>
                      <a:pt x="258" y="342"/>
                    </a:lnTo>
                    <a:lnTo>
                      <a:pt x="270" y="342"/>
                    </a:lnTo>
                    <a:lnTo>
                      <a:pt x="276" y="348"/>
                    </a:lnTo>
                    <a:lnTo>
                      <a:pt x="276" y="354"/>
                    </a:lnTo>
                    <a:lnTo>
                      <a:pt x="288" y="366"/>
                    </a:lnTo>
                    <a:lnTo>
                      <a:pt x="336" y="360"/>
                    </a:lnTo>
                    <a:lnTo>
                      <a:pt x="354" y="360"/>
                    </a:lnTo>
                    <a:lnTo>
                      <a:pt x="366" y="372"/>
                    </a:lnTo>
                    <a:lnTo>
                      <a:pt x="378" y="378"/>
                    </a:lnTo>
                    <a:lnTo>
                      <a:pt x="378" y="390"/>
                    </a:lnTo>
                    <a:lnTo>
                      <a:pt x="384" y="390"/>
                    </a:lnTo>
                    <a:lnTo>
                      <a:pt x="390" y="396"/>
                    </a:lnTo>
                    <a:lnTo>
                      <a:pt x="408" y="390"/>
                    </a:lnTo>
                    <a:lnTo>
                      <a:pt x="426" y="366"/>
                    </a:lnTo>
                    <a:lnTo>
                      <a:pt x="432" y="360"/>
                    </a:lnTo>
                    <a:lnTo>
                      <a:pt x="438" y="348"/>
                    </a:lnTo>
                    <a:lnTo>
                      <a:pt x="438" y="342"/>
                    </a:lnTo>
                    <a:lnTo>
                      <a:pt x="438" y="330"/>
                    </a:lnTo>
                    <a:lnTo>
                      <a:pt x="444" y="324"/>
                    </a:lnTo>
                    <a:lnTo>
                      <a:pt x="450" y="318"/>
                    </a:lnTo>
                    <a:lnTo>
                      <a:pt x="456" y="312"/>
                    </a:lnTo>
                    <a:lnTo>
                      <a:pt x="456" y="306"/>
                    </a:lnTo>
                    <a:lnTo>
                      <a:pt x="456" y="300"/>
                    </a:lnTo>
                    <a:lnTo>
                      <a:pt x="474" y="288"/>
                    </a:lnTo>
                    <a:lnTo>
                      <a:pt x="480" y="288"/>
                    </a:lnTo>
                    <a:lnTo>
                      <a:pt x="486" y="288"/>
                    </a:lnTo>
                    <a:lnTo>
                      <a:pt x="492" y="294"/>
                    </a:lnTo>
                    <a:lnTo>
                      <a:pt x="492" y="318"/>
                    </a:lnTo>
                    <a:lnTo>
                      <a:pt x="504" y="324"/>
                    </a:lnTo>
                    <a:lnTo>
                      <a:pt x="492" y="348"/>
                    </a:lnTo>
                    <a:lnTo>
                      <a:pt x="522" y="348"/>
                    </a:lnTo>
                    <a:lnTo>
                      <a:pt x="528" y="342"/>
                    </a:lnTo>
                    <a:lnTo>
                      <a:pt x="528" y="336"/>
                    </a:lnTo>
                    <a:lnTo>
                      <a:pt x="528" y="330"/>
                    </a:lnTo>
                    <a:lnTo>
                      <a:pt x="534" y="330"/>
                    </a:lnTo>
                    <a:lnTo>
                      <a:pt x="540" y="330"/>
                    </a:lnTo>
                    <a:lnTo>
                      <a:pt x="546" y="330"/>
                    </a:lnTo>
                    <a:lnTo>
                      <a:pt x="552" y="324"/>
                    </a:lnTo>
                    <a:lnTo>
                      <a:pt x="558" y="318"/>
                    </a:lnTo>
                    <a:lnTo>
                      <a:pt x="576" y="318"/>
                    </a:lnTo>
                    <a:lnTo>
                      <a:pt x="636" y="318"/>
                    </a:lnTo>
                    <a:lnTo>
                      <a:pt x="642" y="312"/>
                    </a:lnTo>
                    <a:lnTo>
                      <a:pt x="648" y="348"/>
                    </a:lnTo>
                    <a:lnTo>
                      <a:pt x="654" y="354"/>
                    </a:lnTo>
                    <a:lnTo>
                      <a:pt x="648" y="402"/>
                    </a:lnTo>
                    <a:lnTo>
                      <a:pt x="678" y="402"/>
                    </a:lnTo>
                    <a:lnTo>
                      <a:pt x="678" y="420"/>
                    </a:lnTo>
                    <a:lnTo>
                      <a:pt x="684" y="438"/>
                    </a:lnTo>
                    <a:lnTo>
                      <a:pt x="684" y="450"/>
                    </a:lnTo>
                    <a:lnTo>
                      <a:pt x="684" y="456"/>
                    </a:lnTo>
                    <a:lnTo>
                      <a:pt x="690" y="468"/>
                    </a:lnTo>
                    <a:lnTo>
                      <a:pt x="690" y="474"/>
                    </a:lnTo>
                    <a:lnTo>
                      <a:pt x="690" y="480"/>
                    </a:lnTo>
                    <a:lnTo>
                      <a:pt x="696" y="486"/>
                    </a:lnTo>
                    <a:lnTo>
                      <a:pt x="696" y="498"/>
                    </a:lnTo>
                    <a:lnTo>
                      <a:pt x="702" y="504"/>
                    </a:lnTo>
                    <a:lnTo>
                      <a:pt x="690" y="516"/>
                    </a:lnTo>
                    <a:lnTo>
                      <a:pt x="678" y="522"/>
                    </a:lnTo>
                    <a:lnTo>
                      <a:pt x="654" y="528"/>
                    </a:lnTo>
                    <a:lnTo>
                      <a:pt x="660" y="546"/>
                    </a:lnTo>
                    <a:lnTo>
                      <a:pt x="672" y="546"/>
                    </a:lnTo>
                    <a:lnTo>
                      <a:pt x="678" y="540"/>
                    </a:lnTo>
                    <a:lnTo>
                      <a:pt x="714" y="540"/>
                    </a:lnTo>
                    <a:lnTo>
                      <a:pt x="798" y="540"/>
                    </a:lnTo>
                    <a:lnTo>
                      <a:pt x="804" y="540"/>
                    </a:lnTo>
                    <a:lnTo>
                      <a:pt x="816" y="528"/>
                    </a:lnTo>
                    <a:lnTo>
                      <a:pt x="822" y="522"/>
                    </a:lnTo>
                    <a:lnTo>
                      <a:pt x="834" y="516"/>
                    </a:lnTo>
                    <a:lnTo>
                      <a:pt x="846" y="516"/>
                    </a:lnTo>
                    <a:lnTo>
                      <a:pt x="852" y="510"/>
                    </a:lnTo>
                    <a:lnTo>
                      <a:pt x="858" y="510"/>
                    </a:lnTo>
                    <a:lnTo>
                      <a:pt x="882" y="516"/>
                    </a:lnTo>
                    <a:lnTo>
                      <a:pt x="888" y="516"/>
                    </a:lnTo>
                    <a:lnTo>
                      <a:pt x="888" y="510"/>
                    </a:lnTo>
                    <a:lnTo>
                      <a:pt x="894" y="510"/>
                    </a:lnTo>
                    <a:lnTo>
                      <a:pt x="906" y="504"/>
                    </a:lnTo>
                    <a:lnTo>
                      <a:pt x="918" y="498"/>
                    </a:lnTo>
                    <a:lnTo>
                      <a:pt x="930" y="492"/>
                    </a:lnTo>
                    <a:lnTo>
                      <a:pt x="936" y="492"/>
                    </a:lnTo>
                    <a:lnTo>
                      <a:pt x="948" y="492"/>
                    </a:lnTo>
                    <a:lnTo>
                      <a:pt x="954" y="528"/>
                    </a:lnTo>
                    <a:lnTo>
                      <a:pt x="954" y="564"/>
                    </a:lnTo>
                    <a:lnTo>
                      <a:pt x="972" y="564"/>
                    </a:lnTo>
                    <a:lnTo>
                      <a:pt x="978" y="558"/>
                    </a:lnTo>
                    <a:lnTo>
                      <a:pt x="990" y="552"/>
                    </a:lnTo>
                    <a:lnTo>
                      <a:pt x="1002" y="540"/>
                    </a:lnTo>
                    <a:lnTo>
                      <a:pt x="1026" y="534"/>
                    </a:lnTo>
                    <a:lnTo>
                      <a:pt x="1032" y="540"/>
                    </a:lnTo>
                    <a:lnTo>
                      <a:pt x="1044" y="546"/>
                    </a:lnTo>
                    <a:lnTo>
                      <a:pt x="1062" y="552"/>
                    </a:lnTo>
                    <a:lnTo>
                      <a:pt x="1068" y="552"/>
                    </a:lnTo>
                    <a:lnTo>
                      <a:pt x="1068" y="570"/>
                    </a:lnTo>
                    <a:lnTo>
                      <a:pt x="1068" y="576"/>
                    </a:lnTo>
                    <a:lnTo>
                      <a:pt x="1068" y="582"/>
                    </a:lnTo>
                    <a:lnTo>
                      <a:pt x="1068" y="588"/>
                    </a:lnTo>
                    <a:lnTo>
                      <a:pt x="1068" y="594"/>
                    </a:lnTo>
                    <a:lnTo>
                      <a:pt x="1080" y="600"/>
                    </a:lnTo>
                    <a:lnTo>
                      <a:pt x="1086" y="606"/>
                    </a:lnTo>
                    <a:lnTo>
                      <a:pt x="1092" y="594"/>
                    </a:lnTo>
                    <a:lnTo>
                      <a:pt x="1104" y="588"/>
                    </a:lnTo>
                    <a:lnTo>
                      <a:pt x="1116" y="588"/>
                    </a:lnTo>
                    <a:lnTo>
                      <a:pt x="1122" y="588"/>
                    </a:lnTo>
                    <a:lnTo>
                      <a:pt x="1122" y="594"/>
                    </a:lnTo>
                    <a:lnTo>
                      <a:pt x="1128" y="594"/>
                    </a:lnTo>
                    <a:lnTo>
                      <a:pt x="1134" y="594"/>
                    </a:lnTo>
                    <a:lnTo>
                      <a:pt x="1140" y="594"/>
                    </a:lnTo>
                    <a:lnTo>
                      <a:pt x="1146" y="588"/>
                    </a:lnTo>
                    <a:lnTo>
                      <a:pt x="1158" y="582"/>
                    </a:lnTo>
                    <a:lnTo>
                      <a:pt x="1164" y="576"/>
                    </a:lnTo>
                    <a:lnTo>
                      <a:pt x="1176" y="576"/>
                    </a:lnTo>
                    <a:lnTo>
                      <a:pt x="1194" y="576"/>
                    </a:lnTo>
                    <a:lnTo>
                      <a:pt x="1218" y="576"/>
                    </a:lnTo>
                    <a:lnTo>
                      <a:pt x="1224" y="582"/>
                    </a:lnTo>
                    <a:lnTo>
                      <a:pt x="1224" y="588"/>
                    </a:lnTo>
                    <a:lnTo>
                      <a:pt x="1224" y="594"/>
                    </a:lnTo>
                    <a:lnTo>
                      <a:pt x="1212" y="600"/>
                    </a:lnTo>
                    <a:lnTo>
                      <a:pt x="1206" y="606"/>
                    </a:lnTo>
                    <a:lnTo>
                      <a:pt x="1200" y="606"/>
                    </a:lnTo>
                    <a:lnTo>
                      <a:pt x="1200" y="612"/>
                    </a:lnTo>
                    <a:lnTo>
                      <a:pt x="1194" y="612"/>
                    </a:lnTo>
                    <a:lnTo>
                      <a:pt x="1194" y="618"/>
                    </a:lnTo>
                    <a:lnTo>
                      <a:pt x="1194" y="624"/>
                    </a:lnTo>
                    <a:lnTo>
                      <a:pt x="1194" y="630"/>
                    </a:lnTo>
                    <a:lnTo>
                      <a:pt x="1194" y="648"/>
                    </a:lnTo>
                    <a:lnTo>
                      <a:pt x="1194" y="660"/>
                    </a:lnTo>
                    <a:lnTo>
                      <a:pt x="1194" y="666"/>
                    </a:lnTo>
                    <a:lnTo>
                      <a:pt x="1194" y="672"/>
                    </a:lnTo>
                    <a:lnTo>
                      <a:pt x="1194" y="678"/>
                    </a:lnTo>
                    <a:lnTo>
                      <a:pt x="1188" y="684"/>
                    </a:lnTo>
                    <a:lnTo>
                      <a:pt x="1188" y="690"/>
                    </a:lnTo>
                    <a:lnTo>
                      <a:pt x="1188" y="696"/>
                    </a:lnTo>
                    <a:lnTo>
                      <a:pt x="1188" y="702"/>
                    </a:lnTo>
                    <a:lnTo>
                      <a:pt x="1188" y="708"/>
                    </a:lnTo>
                    <a:lnTo>
                      <a:pt x="1188" y="714"/>
                    </a:lnTo>
                    <a:lnTo>
                      <a:pt x="1182" y="720"/>
                    </a:lnTo>
                    <a:lnTo>
                      <a:pt x="1170" y="720"/>
                    </a:lnTo>
                    <a:lnTo>
                      <a:pt x="1158" y="726"/>
                    </a:lnTo>
                    <a:lnTo>
                      <a:pt x="1152" y="726"/>
                    </a:lnTo>
                    <a:lnTo>
                      <a:pt x="1152" y="732"/>
                    </a:lnTo>
                    <a:lnTo>
                      <a:pt x="1146" y="738"/>
                    </a:lnTo>
                    <a:lnTo>
                      <a:pt x="1140" y="738"/>
                    </a:lnTo>
                    <a:lnTo>
                      <a:pt x="1140" y="744"/>
                    </a:lnTo>
                    <a:lnTo>
                      <a:pt x="1134" y="744"/>
                    </a:lnTo>
                    <a:lnTo>
                      <a:pt x="1128" y="744"/>
                    </a:lnTo>
                    <a:lnTo>
                      <a:pt x="1122" y="750"/>
                    </a:lnTo>
                    <a:lnTo>
                      <a:pt x="1128" y="750"/>
                    </a:lnTo>
                    <a:lnTo>
                      <a:pt x="1122" y="756"/>
                    </a:lnTo>
                    <a:lnTo>
                      <a:pt x="1116" y="756"/>
                    </a:lnTo>
                    <a:lnTo>
                      <a:pt x="1110" y="762"/>
                    </a:lnTo>
                    <a:lnTo>
                      <a:pt x="1104" y="762"/>
                    </a:lnTo>
                    <a:lnTo>
                      <a:pt x="1104" y="768"/>
                    </a:lnTo>
                    <a:lnTo>
                      <a:pt x="1098" y="768"/>
                    </a:lnTo>
                    <a:lnTo>
                      <a:pt x="1098" y="774"/>
                    </a:lnTo>
                    <a:lnTo>
                      <a:pt x="1092" y="774"/>
                    </a:lnTo>
                    <a:lnTo>
                      <a:pt x="1092" y="780"/>
                    </a:lnTo>
                    <a:lnTo>
                      <a:pt x="1086" y="780"/>
                    </a:lnTo>
                    <a:lnTo>
                      <a:pt x="1086" y="786"/>
                    </a:lnTo>
                    <a:lnTo>
                      <a:pt x="1080" y="786"/>
                    </a:lnTo>
                    <a:lnTo>
                      <a:pt x="1080" y="792"/>
                    </a:lnTo>
                    <a:lnTo>
                      <a:pt x="1080" y="798"/>
                    </a:lnTo>
                    <a:lnTo>
                      <a:pt x="1080" y="804"/>
                    </a:lnTo>
                    <a:lnTo>
                      <a:pt x="1086" y="810"/>
                    </a:lnTo>
                    <a:lnTo>
                      <a:pt x="1080" y="816"/>
                    </a:lnTo>
                    <a:lnTo>
                      <a:pt x="1080" y="822"/>
                    </a:lnTo>
                    <a:lnTo>
                      <a:pt x="1074" y="822"/>
                    </a:lnTo>
                    <a:lnTo>
                      <a:pt x="1068" y="828"/>
                    </a:lnTo>
                    <a:lnTo>
                      <a:pt x="1074" y="828"/>
                    </a:lnTo>
                    <a:lnTo>
                      <a:pt x="1074" y="834"/>
                    </a:lnTo>
                    <a:lnTo>
                      <a:pt x="1080" y="846"/>
                    </a:lnTo>
                    <a:lnTo>
                      <a:pt x="1086" y="846"/>
                    </a:lnTo>
                    <a:lnTo>
                      <a:pt x="1092" y="852"/>
                    </a:lnTo>
                    <a:lnTo>
                      <a:pt x="1092" y="858"/>
                    </a:lnTo>
                    <a:lnTo>
                      <a:pt x="1098" y="858"/>
                    </a:lnTo>
                    <a:lnTo>
                      <a:pt x="1110" y="864"/>
                    </a:lnTo>
                    <a:lnTo>
                      <a:pt x="1116" y="864"/>
                    </a:lnTo>
                    <a:lnTo>
                      <a:pt x="1122" y="864"/>
                    </a:lnTo>
                    <a:lnTo>
                      <a:pt x="1128" y="864"/>
                    </a:lnTo>
                    <a:lnTo>
                      <a:pt x="1134" y="876"/>
                    </a:lnTo>
                    <a:lnTo>
                      <a:pt x="1140" y="882"/>
                    </a:lnTo>
                    <a:lnTo>
                      <a:pt x="1140" y="888"/>
                    </a:lnTo>
                    <a:lnTo>
                      <a:pt x="1152" y="918"/>
                    </a:lnTo>
                    <a:lnTo>
                      <a:pt x="1158" y="894"/>
                    </a:lnTo>
                    <a:lnTo>
                      <a:pt x="1164" y="888"/>
                    </a:lnTo>
                    <a:lnTo>
                      <a:pt x="1164" y="882"/>
                    </a:lnTo>
                    <a:lnTo>
                      <a:pt x="1176" y="864"/>
                    </a:lnTo>
                    <a:lnTo>
                      <a:pt x="1182" y="858"/>
                    </a:lnTo>
                    <a:lnTo>
                      <a:pt x="1188" y="846"/>
                    </a:lnTo>
                    <a:lnTo>
                      <a:pt x="1200" y="840"/>
                    </a:lnTo>
                    <a:lnTo>
                      <a:pt x="1212" y="840"/>
                    </a:lnTo>
                    <a:lnTo>
                      <a:pt x="1218" y="846"/>
                    </a:lnTo>
                    <a:lnTo>
                      <a:pt x="1224" y="858"/>
                    </a:lnTo>
                    <a:lnTo>
                      <a:pt x="1224" y="864"/>
                    </a:lnTo>
                    <a:lnTo>
                      <a:pt x="1224" y="876"/>
                    </a:lnTo>
                    <a:lnTo>
                      <a:pt x="1212" y="912"/>
                    </a:lnTo>
                    <a:lnTo>
                      <a:pt x="1218" y="918"/>
                    </a:lnTo>
                    <a:lnTo>
                      <a:pt x="1218" y="930"/>
                    </a:lnTo>
                    <a:lnTo>
                      <a:pt x="1200" y="930"/>
                    </a:lnTo>
                    <a:lnTo>
                      <a:pt x="1200" y="942"/>
                    </a:lnTo>
                    <a:lnTo>
                      <a:pt x="1194" y="948"/>
                    </a:lnTo>
                    <a:lnTo>
                      <a:pt x="1194" y="960"/>
                    </a:lnTo>
                    <a:lnTo>
                      <a:pt x="1194" y="966"/>
                    </a:lnTo>
                    <a:lnTo>
                      <a:pt x="1188" y="972"/>
                    </a:lnTo>
                    <a:lnTo>
                      <a:pt x="1182" y="984"/>
                    </a:lnTo>
                    <a:lnTo>
                      <a:pt x="1170" y="984"/>
                    </a:lnTo>
                    <a:lnTo>
                      <a:pt x="1164" y="984"/>
                    </a:lnTo>
                    <a:lnTo>
                      <a:pt x="1158" y="984"/>
                    </a:lnTo>
                    <a:lnTo>
                      <a:pt x="1146" y="984"/>
                    </a:lnTo>
                    <a:lnTo>
                      <a:pt x="1140" y="990"/>
                    </a:lnTo>
                    <a:lnTo>
                      <a:pt x="1140" y="996"/>
                    </a:lnTo>
                    <a:lnTo>
                      <a:pt x="1152" y="996"/>
                    </a:lnTo>
                    <a:lnTo>
                      <a:pt x="1176" y="1002"/>
                    </a:lnTo>
                    <a:lnTo>
                      <a:pt x="1194" y="1008"/>
                    </a:lnTo>
                    <a:lnTo>
                      <a:pt x="1206" y="1008"/>
                    </a:lnTo>
                    <a:lnTo>
                      <a:pt x="1218" y="1014"/>
                    </a:lnTo>
                    <a:lnTo>
                      <a:pt x="1212" y="1038"/>
                    </a:lnTo>
                    <a:lnTo>
                      <a:pt x="1212" y="1044"/>
                    </a:lnTo>
                    <a:lnTo>
                      <a:pt x="1206" y="1044"/>
                    </a:lnTo>
                    <a:lnTo>
                      <a:pt x="1206" y="1050"/>
                    </a:lnTo>
                    <a:lnTo>
                      <a:pt x="1194" y="1050"/>
                    </a:lnTo>
                    <a:lnTo>
                      <a:pt x="1188" y="1044"/>
                    </a:lnTo>
                    <a:lnTo>
                      <a:pt x="1158" y="1020"/>
                    </a:lnTo>
                    <a:lnTo>
                      <a:pt x="1152" y="1020"/>
                    </a:lnTo>
                    <a:lnTo>
                      <a:pt x="1140" y="1020"/>
                    </a:lnTo>
                    <a:lnTo>
                      <a:pt x="1134" y="1020"/>
                    </a:lnTo>
                    <a:lnTo>
                      <a:pt x="1134" y="1026"/>
                    </a:lnTo>
                    <a:lnTo>
                      <a:pt x="1134" y="1032"/>
                    </a:lnTo>
                    <a:lnTo>
                      <a:pt x="1128" y="1032"/>
                    </a:lnTo>
                    <a:close/>
                  </a:path>
                </a:pathLst>
              </a:custGeom>
              <a:solidFill>
                <a:srgbClr val="C3D69B"/>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52" name="Freeform 28"/>
              <p:cNvSpPr>
                <a:spLocks/>
              </p:cNvSpPr>
              <p:nvPr/>
            </p:nvSpPr>
            <p:spPr bwMode="gray">
              <a:xfrm>
                <a:off x="1514" y="2500"/>
                <a:ext cx="285" cy="314"/>
              </a:xfrm>
              <a:custGeom>
                <a:avLst/>
                <a:gdLst>
                  <a:gd name="T0" fmla="*/ 43 w 642"/>
                  <a:gd name="T1" fmla="*/ 41 h 708"/>
                  <a:gd name="T2" fmla="*/ 39 w 642"/>
                  <a:gd name="T3" fmla="*/ 41 h 708"/>
                  <a:gd name="T4" fmla="*/ 38 w 642"/>
                  <a:gd name="T5" fmla="*/ 47 h 708"/>
                  <a:gd name="T6" fmla="*/ 38 w 642"/>
                  <a:gd name="T7" fmla="*/ 49 h 708"/>
                  <a:gd name="T8" fmla="*/ 38 w 642"/>
                  <a:gd name="T9" fmla="*/ 50 h 708"/>
                  <a:gd name="T10" fmla="*/ 36 w 642"/>
                  <a:gd name="T11" fmla="*/ 52 h 708"/>
                  <a:gd name="T12" fmla="*/ 35 w 642"/>
                  <a:gd name="T13" fmla="*/ 53 h 708"/>
                  <a:gd name="T14" fmla="*/ 33 w 642"/>
                  <a:gd name="T15" fmla="*/ 55 h 708"/>
                  <a:gd name="T16" fmla="*/ 32 w 642"/>
                  <a:gd name="T17" fmla="*/ 56 h 708"/>
                  <a:gd name="T18" fmla="*/ 31 w 642"/>
                  <a:gd name="T19" fmla="*/ 59 h 708"/>
                  <a:gd name="T20" fmla="*/ 26 w 642"/>
                  <a:gd name="T21" fmla="*/ 59 h 708"/>
                  <a:gd name="T22" fmla="*/ 23 w 642"/>
                  <a:gd name="T23" fmla="*/ 61 h 708"/>
                  <a:gd name="T24" fmla="*/ 20 w 642"/>
                  <a:gd name="T25" fmla="*/ 61 h 708"/>
                  <a:gd name="T26" fmla="*/ 17 w 642"/>
                  <a:gd name="T27" fmla="*/ 59 h 708"/>
                  <a:gd name="T28" fmla="*/ 15 w 642"/>
                  <a:gd name="T29" fmla="*/ 56 h 708"/>
                  <a:gd name="T30" fmla="*/ 9 w 642"/>
                  <a:gd name="T31" fmla="*/ 58 h 708"/>
                  <a:gd name="T32" fmla="*/ 6 w 642"/>
                  <a:gd name="T33" fmla="*/ 52 h 708"/>
                  <a:gd name="T34" fmla="*/ 2 w 642"/>
                  <a:gd name="T35" fmla="*/ 53 h 708"/>
                  <a:gd name="T36" fmla="*/ 1 w 642"/>
                  <a:gd name="T37" fmla="*/ 51 h 708"/>
                  <a:gd name="T38" fmla="*/ 4 w 642"/>
                  <a:gd name="T39" fmla="*/ 47 h 708"/>
                  <a:gd name="T40" fmla="*/ 5 w 642"/>
                  <a:gd name="T41" fmla="*/ 41 h 708"/>
                  <a:gd name="T42" fmla="*/ 5 w 642"/>
                  <a:gd name="T43" fmla="*/ 38 h 708"/>
                  <a:gd name="T44" fmla="*/ 5 w 642"/>
                  <a:gd name="T45" fmla="*/ 35 h 708"/>
                  <a:gd name="T46" fmla="*/ 6 w 642"/>
                  <a:gd name="T47" fmla="*/ 33 h 708"/>
                  <a:gd name="T48" fmla="*/ 5 w 642"/>
                  <a:gd name="T49" fmla="*/ 29 h 708"/>
                  <a:gd name="T50" fmla="*/ 4 w 642"/>
                  <a:gd name="T51" fmla="*/ 28 h 708"/>
                  <a:gd name="T52" fmla="*/ 1 w 642"/>
                  <a:gd name="T53" fmla="*/ 26 h 708"/>
                  <a:gd name="T54" fmla="*/ 1 w 642"/>
                  <a:gd name="T55" fmla="*/ 24 h 708"/>
                  <a:gd name="T56" fmla="*/ 1 w 642"/>
                  <a:gd name="T57" fmla="*/ 20 h 708"/>
                  <a:gd name="T58" fmla="*/ 1 w 642"/>
                  <a:gd name="T59" fmla="*/ 16 h 708"/>
                  <a:gd name="T60" fmla="*/ 2 w 642"/>
                  <a:gd name="T61" fmla="*/ 14 h 708"/>
                  <a:gd name="T62" fmla="*/ 8 w 642"/>
                  <a:gd name="T63" fmla="*/ 14 h 708"/>
                  <a:gd name="T64" fmla="*/ 9 w 642"/>
                  <a:gd name="T65" fmla="*/ 10 h 708"/>
                  <a:gd name="T66" fmla="*/ 15 w 642"/>
                  <a:gd name="T67" fmla="*/ 9 h 708"/>
                  <a:gd name="T68" fmla="*/ 18 w 642"/>
                  <a:gd name="T69" fmla="*/ 14 h 708"/>
                  <a:gd name="T70" fmla="*/ 20 w 642"/>
                  <a:gd name="T71" fmla="*/ 12 h 708"/>
                  <a:gd name="T72" fmla="*/ 20 w 642"/>
                  <a:gd name="T73" fmla="*/ 11 h 708"/>
                  <a:gd name="T74" fmla="*/ 21 w 642"/>
                  <a:gd name="T75" fmla="*/ 9 h 708"/>
                  <a:gd name="T76" fmla="*/ 24 w 642"/>
                  <a:gd name="T77" fmla="*/ 9 h 708"/>
                  <a:gd name="T78" fmla="*/ 27 w 642"/>
                  <a:gd name="T79" fmla="*/ 8 h 708"/>
                  <a:gd name="T80" fmla="*/ 33 w 642"/>
                  <a:gd name="T81" fmla="*/ 2 h 708"/>
                  <a:gd name="T82" fmla="*/ 42 w 642"/>
                  <a:gd name="T83" fmla="*/ 2 h 708"/>
                  <a:gd name="T84" fmla="*/ 49 w 642"/>
                  <a:gd name="T85" fmla="*/ 1 h 708"/>
                  <a:gd name="T86" fmla="*/ 53 w 642"/>
                  <a:gd name="T87" fmla="*/ 4 h 708"/>
                  <a:gd name="T88" fmla="*/ 55 w 642"/>
                  <a:gd name="T89" fmla="*/ 4 h 708"/>
                  <a:gd name="T90" fmla="*/ 55 w 642"/>
                  <a:gd name="T91" fmla="*/ 7 h 708"/>
                  <a:gd name="T92" fmla="*/ 52 w 642"/>
                  <a:gd name="T93" fmla="*/ 9 h 708"/>
                  <a:gd name="T94" fmla="*/ 49 w 642"/>
                  <a:gd name="T95" fmla="*/ 12 h 708"/>
                  <a:gd name="T96" fmla="*/ 47 w 642"/>
                  <a:gd name="T97" fmla="*/ 14 h 708"/>
                  <a:gd name="T98" fmla="*/ 47 w 642"/>
                  <a:gd name="T99" fmla="*/ 17 h 708"/>
                  <a:gd name="T100" fmla="*/ 45 w 642"/>
                  <a:gd name="T101" fmla="*/ 26 h 708"/>
                  <a:gd name="T102" fmla="*/ 50 w 642"/>
                  <a:gd name="T103" fmla="*/ 37 h 70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42"/>
                  <a:gd name="T157" fmla="*/ 0 h 708"/>
                  <a:gd name="T158" fmla="*/ 642 w 642"/>
                  <a:gd name="T159" fmla="*/ 708 h 70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42" h="708">
                    <a:moveTo>
                      <a:pt x="576" y="468"/>
                    </a:moveTo>
                    <a:lnTo>
                      <a:pt x="564" y="468"/>
                    </a:lnTo>
                    <a:lnTo>
                      <a:pt x="516" y="468"/>
                    </a:lnTo>
                    <a:lnTo>
                      <a:pt x="498" y="474"/>
                    </a:lnTo>
                    <a:lnTo>
                      <a:pt x="492" y="468"/>
                    </a:lnTo>
                    <a:lnTo>
                      <a:pt x="486" y="468"/>
                    </a:lnTo>
                    <a:lnTo>
                      <a:pt x="480" y="468"/>
                    </a:lnTo>
                    <a:lnTo>
                      <a:pt x="468" y="474"/>
                    </a:lnTo>
                    <a:lnTo>
                      <a:pt x="456" y="468"/>
                    </a:lnTo>
                    <a:lnTo>
                      <a:pt x="444" y="474"/>
                    </a:lnTo>
                    <a:lnTo>
                      <a:pt x="438" y="492"/>
                    </a:lnTo>
                    <a:lnTo>
                      <a:pt x="438" y="504"/>
                    </a:lnTo>
                    <a:lnTo>
                      <a:pt x="432" y="516"/>
                    </a:lnTo>
                    <a:lnTo>
                      <a:pt x="432" y="528"/>
                    </a:lnTo>
                    <a:lnTo>
                      <a:pt x="432" y="534"/>
                    </a:lnTo>
                    <a:lnTo>
                      <a:pt x="444" y="540"/>
                    </a:lnTo>
                    <a:lnTo>
                      <a:pt x="444" y="546"/>
                    </a:lnTo>
                    <a:lnTo>
                      <a:pt x="438" y="546"/>
                    </a:lnTo>
                    <a:lnTo>
                      <a:pt x="432" y="552"/>
                    </a:lnTo>
                    <a:lnTo>
                      <a:pt x="432" y="558"/>
                    </a:lnTo>
                    <a:lnTo>
                      <a:pt x="438" y="564"/>
                    </a:lnTo>
                    <a:lnTo>
                      <a:pt x="444" y="564"/>
                    </a:lnTo>
                    <a:lnTo>
                      <a:pt x="438" y="564"/>
                    </a:lnTo>
                    <a:lnTo>
                      <a:pt x="438" y="570"/>
                    </a:lnTo>
                    <a:lnTo>
                      <a:pt x="432" y="570"/>
                    </a:lnTo>
                    <a:lnTo>
                      <a:pt x="432" y="576"/>
                    </a:lnTo>
                    <a:lnTo>
                      <a:pt x="426" y="588"/>
                    </a:lnTo>
                    <a:lnTo>
                      <a:pt x="420" y="594"/>
                    </a:lnTo>
                    <a:lnTo>
                      <a:pt x="420" y="600"/>
                    </a:lnTo>
                    <a:lnTo>
                      <a:pt x="414" y="600"/>
                    </a:lnTo>
                    <a:lnTo>
                      <a:pt x="414" y="606"/>
                    </a:lnTo>
                    <a:lnTo>
                      <a:pt x="408" y="606"/>
                    </a:lnTo>
                    <a:lnTo>
                      <a:pt x="408" y="612"/>
                    </a:lnTo>
                    <a:lnTo>
                      <a:pt x="402" y="612"/>
                    </a:lnTo>
                    <a:lnTo>
                      <a:pt x="396" y="612"/>
                    </a:lnTo>
                    <a:lnTo>
                      <a:pt x="390" y="612"/>
                    </a:lnTo>
                    <a:lnTo>
                      <a:pt x="390" y="618"/>
                    </a:lnTo>
                    <a:lnTo>
                      <a:pt x="384" y="618"/>
                    </a:lnTo>
                    <a:lnTo>
                      <a:pt x="378" y="618"/>
                    </a:lnTo>
                    <a:lnTo>
                      <a:pt x="378" y="624"/>
                    </a:lnTo>
                    <a:lnTo>
                      <a:pt x="384" y="630"/>
                    </a:lnTo>
                    <a:lnTo>
                      <a:pt x="384" y="636"/>
                    </a:lnTo>
                    <a:lnTo>
                      <a:pt x="378" y="630"/>
                    </a:lnTo>
                    <a:lnTo>
                      <a:pt x="372" y="636"/>
                    </a:lnTo>
                    <a:lnTo>
                      <a:pt x="372" y="642"/>
                    </a:lnTo>
                    <a:lnTo>
                      <a:pt x="366" y="642"/>
                    </a:lnTo>
                    <a:lnTo>
                      <a:pt x="360" y="654"/>
                    </a:lnTo>
                    <a:lnTo>
                      <a:pt x="354" y="666"/>
                    </a:lnTo>
                    <a:lnTo>
                      <a:pt x="354" y="672"/>
                    </a:lnTo>
                    <a:lnTo>
                      <a:pt x="354" y="678"/>
                    </a:lnTo>
                    <a:lnTo>
                      <a:pt x="354" y="684"/>
                    </a:lnTo>
                    <a:lnTo>
                      <a:pt x="348" y="678"/>
                    </a:lnTo>
                    <a:lnTo>
                      <a:pt x="324" y="678"/>
                    </a:lnTo>
                    <a:lnTo>
                      <a:pt x="306" y="678"/>
                    </a:lnTo>
                    <a:lnTo>
                      <a:pt x="294" y="678"/>
                    </a:lnTo>
                    <a:lnTo>
                      <a:pt x="288" y="684"/>
                    </a:lnTo>
                    <a:lnTo>
                      <a:pt x="276" y="690"/>
                    </a:lnTo>
                    <a:lnTo>
                      <a:pt x="270" y="696"/>
                    </a:lnTo>
                    <a:lnTo>
                      <a:pt x="264" y="696"/>
                    </a:lnTo>
                    <a:lnTo>
                      <a:pt x="258" y="696"/>
                    </a:lnTo>
                    <a:lnTo>
                      <a:pt x="252" y="696"/>
                    </a:lnTo>
                    <a:lnTo>
                      <a:pt x="252" y="690"/>
                    </a:lnTo>
                    <a:lnTo>
                      <a:pt x="246" y="690"/>
                    </a:lnTo>
                    <a:lnTo>
                      <a:pt x="234" y="690"/>
                    </a:lnTo>
                    <a:lnTo>
                      <a:pt x="222" y="696"/>
                    </a:lnTo>
                    <a:lnTo>
                      <a:pt x="216" y="708"/>
                    </a:lnTo>
                    <a:lnTo>
                      <a:pt x="210" y="702"/>
                    </a:lnTo>
                    <a:lnTo>
                      <a:pt x="198" y="696"/>
                    </a:lnTo>
                    <a:lnTo>
                      <a:pt x="198" y="690"/>
                    </a:lnTo>
                    <a:lnTo>
                      <a:pt x="198" y="684"/>
                    </a:lnTo>
                    <a:lnTo>
                      <a:pt x="198" y="678"/>
                    </a:lnTo>
                    <a:lnTo>
                      <a:pt x="198" y="672"/>
                    </a:lnTo>
                    <a:lnTo>
                      <a:pt x="198" y="654"/>
                    </a:lnTo>
                    <a:lnTo>
                      <a:pt x="192" y="654"/>
                    </a:lnTo>
                    <a:lnTo>
                      <a:pt x="174" y="648"/>
                    </a:lnTo>
                    <a:lnTo>
                      <a:pt x="162" y="642"/>
                    </a:lnTo>
                    <a:lnTo>
                      <a:pt x="156" y="636"/>
                    </a:lnTo>
                    <a:lnTo>
                      <a:pt x="132" y="642"/>
                    </a:lnTo>
                    <a:lnTo>
                      <a:pt x="120" y="654"/>
                    </a:lnTo>
                    <a:lnTo>
                      <a:pt x="108" y="660"/>
                    </a:lnTo>
                    <a:lnTo>
                      <a:pt x="102" y="666"/>
                    </a:lnTo>
                    <a:lnTo>
                      <a:pt x="84" y="666"/>
                    </a:lnTo>
                    <a:lnTo>
                      <a:pt x="84" y="630"/>
                    </a:lnTo>
                    <a:lnTo>
                      <a:pt x="78" y="594"/>
                    </a:lnTo>
                    <a:lnTo>
                      <a:pt x="66" y="594"/>
                    </a:lnTo>
                    <a:lnTo>
                      <a:pt x="60" y="594"/>
                    </a:lnTo>
                    <a:lnTo>
                      <a:pt x="48" y="600"/>
                    </a:lnTo>
                    <a:lnTo>
                      <a:pt x="36" y="606"/>
                    </a:lnTo>
                    <a:lnTo>
                      <a:pt x="24" y="612"/>
                    </a:lnTo>
                    <a:lnTo>
                      <a:pt x="18" y="612"/>
                    </a:lnTo>
                    <a:lnTo>
                      <a:pt x="12" y="606"/>
                    </a:lnTo>
                    <a:lnTo>
                      <a:pt x="12" y="600"/>
                    </a:lnTo>
                    <a:lnTo>
                      <a:pt x="12" y="594"/>
                    </a:lnTo>
                    <a:lnTo>
                      <a:pt x="12" y="588"/>
                    </a:lnTo>
                    <a:lnTo>
                      <a:pt x="12" y="582"/>
                    </a:lnTo>
                    <a:lnTo>
                      <a:pt x="12" y="576"/>
                    </a:lnTo>
                    <a:lnTo>
                      <a:pt x="18" y="552"/>
                    </a:lnTo>
                    <a:lnTo>
                      <a:pt x="30" y="552"/>
                    </a:lnTo>
                    <a:lnTo>
                      <a:pt x="30" y="540"/>
                    </a:lnTo>
                    <a:lnTo>
                      <a:pt x="42" y="534"/>
                    </a:lnTo>
                    <a:lnTo>
                      <a:pt x="42" y="522"/>
                    </a:lnTo>
                    <a:lnTo>
                      <a:pt x="48" y="516"/>
                    </a:lnTo>
                    <a:lnTo>
                      <a:pt x="48" y="492"/>
                    </a:lnTo>
                    <a:lnTo>
                      <a:pt x="48" y="480"/>
                    </a:lnTo>
                    <a:lnTo>
                      <a:pt x="54" y="468"/>
                    </a:lnTo>
                    <a:lnTo>
                      <a:pt x="48" y="456"/>
                    </a:lnTo>
                    <a:lnTo>
                      <a:pt x="48" y="450"/>
                    </a:lnTo>
                    <a:lnTo>
                      <a:pt x="48" y="444"/>
                    </a:lnTo>
                    <a:lnTo>
                      <a:pt x="48" y="438"/>
                    </a:lnTo>
                    <a:lnTo>
                      <a:pt x="54" y="432"/>
                    </a:lnTo>
                    <a:lnTo>
                      <a:pt x="54" y="426"/>
                    </a:lnTo>
                    <a:lnTo>
                      <a:pt x="54" y="420"/>
                    </a:lnTo>
                    <a:lnTo>
                      <a:pt x="54" y="414"/>
                    </a:lnTo>
                    <a:lnTo>
                      <a:pt x="60" y="408"/>
                    </a:lnTo>
                    <a:lnTo>
                      <a:pt x="60" y="402"/>
                    </a:lnTo>
                    <a:lnTo>
                      <a:pt x="60" y="396"/>
                    </a:lnTo>
                    <a:lnTo>
                      <a:pt x="66" y="390"/>
                    </a:lnTo>
                    <a:lnTo>
                      <a:pt x="72" y="384"/>
                    </a:lnTo>
                    <a:lnTo>
                      <a:pt x="72" y="378"/>
                    </a:lnTo>
                    <a:lnTo>
                      <a:pt x="66" y="378"/>
                    </a:lnTo>
                    <a:lnTo>
                      <a:pt x="66" y="366"/>
                    </a:lnTo>
                    <a:lnTo>
                      <a:pt x="60" y="360"/>
                    </a:lnTo>
                    <a:lnTo>
                      <a:pt x="66" y="354"/>
                    </a:lnTo>
                    <a:lnTo>
                      <a:pt x="60" y="342"/>
                    </a:lnTo>
                    <a:lnTo>
                      <a:pt x="60" y="336"/>
                    </a:lnTo>
                    <a:lnTo>
                      <a:pt x="60" y="330"/>
                    </a:lnTo>
                    <a:lnTo>
                      <a:pt x="54" y="330"/>
                    </a:lnTo>
                    <a:lnTo>
                      <a:pt x="54" y="324"/>
                    </a:lnTo>
                    <a:lnTo>
                      <a:pt x="54" y="318"/>
                    </a:lnTo>
                    <a:lnTo>
                      <a:pt x="48" y="318"/>
                    </a:lnTo>
                    <a:lnTo>
                      <a:pt x="48" y="312"/>
                    </a:lnTo>
                    <a:lnTo>
                      <a:pt x="30" y="312"/>
                    </a:lnTo>
                    <a:lnTo>
                      <a:pt x="24" y="306"/>
                    </a:lnTo>
                    <a:lnTo>
                      <a:pt x="18" y="306"/>
                    </a:lnTo>
                    <a:lnTo>
                      <a:pt x="12" y="294"/>
                    </a:lnTo>
                    <a:lnTo>
                      <a:pt x="12" y="282"/>
                    </a:lnTo>
                    <a:lnTo>
                      <a:pt x="6" y="276"/>
                    </a:lnTo>
                    <a:lnTo>
                      <a:pt x="0" y="276"/>
                    </a:lnTo>
                    <a:lnTo>
                      <a:pt x="0" y="270"/>
                    </a:lnTo>
                    <a:lnTo>
                      <a:pt x="12" y="270"/>
                    </a:lnTo>
                    <a:lnTo>
                      <a:pt x="12" y="246"/>
                    </a:lnTo>
                    <a:lnTo>
                      <a:pt x="12" y="240"/>
                    </a:lnTo>
                    <a:lnTo>
                      <a:pt x="6" y="234"/>
                    </a:lnTo>
                    <a:lnTo>
                      <a:pt x="6" y="228"/>
                    </a:lnTo>
                    <a:lnTo>
                      <a:pt x="12" y="228"/>
                    </a:lnTo>
                    <a:lnTo>
                      <a:pt x="12" y="222"/>
                    </a:lnTo>
                    <a:lnTo>
                      <a:pt x="6" y="210"/>
                    </a:lnTo>
                    <a:lnTo>
                      <a:pt x="12" y="204"/>
                    </a:lnTo>
                    <a:lnTo>
                      <a:pt x="12" y="198"/>
                    </a:lnTo>
                    <a:lnTo>
                      <a:pt x="12" y="186"/>
                    </a:lnTo>
                    <a:lnTo>
                      <a:pt x="18" y="174"/>
                    </a:lnTo>
                    <a:lnTo>
                      <a:pt x="12" y="168"/>
                    </a:lnTo>
                    <a:lnTo>
                      <a:pt x="18" y="162"/>
                    </a:lnTo>
                    <a:lnTo>
                      <a:pt x="18" y="156"/>
                    </a:lnTo>
                    <a:lnTo>
                      <a:pt x="24" y="156"/>
                    </a:lnTo>
                    <a:lnTo>
                      <a:pt x="24" y="162"/>
                    </a:lnTo>
                    <a:lnTo>
                      <a:pt x="30" y="168"/>
                    </a:lnTo>
                    <a:lnTo>
                      <a:pt x="48" y="162"/>
                    </a:lnTo>
                    <a:lnTo>
                      <a:pt x="72" y="162"/>
                    </a:lnTo>
                    <a:lnTo>
                      <a:pt x="90" y="156"/>
                    </a:lnTo>
                    <a:lnTo>
                      <a:pt x="90" y="150"/>
                    </a:lnTo>
                    <a:lnTo>
                      <a:pt x="84" y="144"/>
                    </a:lnTo>
                    <a:lnTo>
                      <a:pt x="84" y="132"/>
                    </a:lnTo>
                    <a:lnTo>
                      <a:pt x="90" y="120"/>
                    </a:lnTo>
                    <a:lnTo>
                      <a:pt x="108" y="114"/>
                    </a:lnTo>
                    <a:lnTo>
                      <a:pt x="114" y="102"/>
                    </a:lnTo>
                    <a:lnTo>
                      <a:pt x="120" y="90"/>
                    </a:lnTo>
                    <a:lnTo>
                      <a:pt x="138" y="90"/>
                    </a:lnTo>
                    <a:lnTo>
                      <a:pt x="138" y="102"/>
                    </a:lnTo>
                    <a:lnTo>
                      <a:pt x="168" y="108"/>
                    </a:lnTo>
                    <a:lnTo>
                      <a:pt x="168" y="114"/>
                    </a:lnTo>
                    <a:lnTo>
                      <a:pt x="174" y="126"/>
                    </a:lnTo>
                    <a:lnTo>
                      <a:pt x="186" y="150"/>
                    </a:lnTo>
                    <a:lnTo>
                      <a:pt x="186" y="162"/>
                    </a:lnTo>
                    <a:lnTo>
                      <a:pt x="204" y="162"/>
                    </a:lnTo>
                    <a:lnTo>
                      <a:pt x="204" y="156"/>
                    </a:lnTo>
                    <a:lnTo>
                      <a:pt x="210" y="144"/>
                    </a:lnTo>
                    <a:lnTo>
                      <a:pt x="210" y="138"/>
                    </a:lnTo>
                    <a:lnTo>
                      <a:pt x="216" y="138"/>
                    </a:lnTo>
                    <a:lnTo>
                      <a:pt x="222" y="138"/>
                    </a:lnTo>
                    <a:lnTo>
                      <a:pt x="228" y="138"/>
                    </a:lnTo>
                    <a:lnTo>
                      <a:pt x="234" y="144"/>
                    </a:lnTo>
                    <a:lnTo>
                      <a:pt x="240" y="138"/>
                    </a:lnTo>
                    <a:lnTo>
                      <a:pt x="240" y="126"/>
                    </a:lnTo>
                    <a:lnTo>
                      <a:pt x="234" y="126"/>
                    </a:lnTo>
                    <a:lnTo>
                      <a:pt x="228" y="114"/>
                    </a:lnTo>
                    <a:lnTo>
                      <a:pt x="228" y="108"/>
                    </a:lnTo>
                    <a:lnTo>
                      <a:pt x="234" y="102"/>
                    </a:lnTo>
                    <a:lnTo>
                      <a:pt x="246" y="102"/>
                    </a:lnTo>
                    <a:lnTo>
                      <a:pt x="246" y="108"/>
                    </a:lnTo>
                    <a:lnTo>
                      <a:pt x="252" y="108"/>
                    </a:lnTo>
                    <a:lnTo>
                      <a:pt x="264" y="108"/>
                    </a:lnTo>
                    <a:lnTo>
                      <a:pt x="270" y="108"/>
                    </a:lnTo>
                    <a:lnTo>
                      <a:pt x="276" y="108"/>
                    </a:lnTo>
                    <a:lnTo>
                      <a:pt x="282" y="102"/>
                    </a:lnTo>
                    <a:lnTo>
                      <a:pt x="288" y="102"/>
                    </a:lnTo>
                    <a:lnTo>
                      <a:pt x="294" y="102"/>
                    </a:lnTo>
                    <a:lnTo>
                      <a:pt x="300" y="96"/>
                    </a:lnTo>
                    <a:lnTo>
                      <a:pt x="306" y="96"/>
                    </a:lnTo>
                    <a:lnTo>
                      <a:pt x="306" y="90"/>
                    </a:lnTo>
                    <a:lnTo>
                      <a:pt x="312" y="90"/>
                    </a:lnTo>
                    <a:lnTo>
                      <a:pt x="318" y="84"/>
                    </a:lnTo>
                    <a:lnTo>
                      <a:pt x="324" y="18"/>
                    </a:lnTo>
                    <a:lnTo>
                      <a:pt x="360" y="18"/>
                    </a:lnTo>
                    <a:lnTo>
                      <a:pt x="378" y="18"/>
                    </a:lnTo>
                    <a:lnTo>
                      <a:pt x="378" y="30"/>
                    </a:lnTo>
                    <a:lnTo>
                      <a:pt x="390" y="30"/>
                    </a:lnTo>
                    <a:lnTo>
                      <a:pt x="432" y="30"/>
                    </a:lnTo>
                    <a:lnTo>
                      <a:pt x="456" y="24"/>
                    </a:lnTo>
                    <a:lnTo>
                      <a:pt x="480" y="24"/>
                    </a:lnTo>
                    <a:lnTo>
                      <a:pt x="498" y="30"/>
                    </a:lnTo>
                    <a:lnTo>
                      <a:pt x="522" y="18"/>
                    </a:lnTo>
                    <a:lnTo>
                      <a:pt x="528" y="0"/>
                    </a:lnTo>
                    <a:lnTo>
                      <a:pt x="558" y="6"/>
                    </a:lnTo>
                    <a:lnTo>
                      <a:pt x="558" y="12"/>
                    </a:lnTo>
                    <a:lnTo>
                      <a:pt x="570" y="18"/>
                    </a:lnTo>
                    <a:lnTo>
                      <a:pt x="576" y="24"/>
                    </a:lnTo>
                    <a:lnTo>
                      <a:pt x="588" y="36"/>
                    </a:lnTo>
                    <a:lnTo>
                      <a:pt x="594" y="48"/>
                    </a:lnTo>
                    <a:lnTo>
                      <a:pt x="606" y="48"/>
                    </a:lnTo>
                    <a:lnTo>
                      <a:pt x="606" y="42"/>
                    </a:lnTo>
                    <a:lnTo>
                      <a:pt x="618" y="36"/>
                    </a:lnTo>
                    <a:lnTo>
                      <a:pt x="624" y="36"/>
                    </a:lnTo>
                    <a:lnTo>
                      <a:pt x="630" y="42"/>
                    </a:lnTo>
                    <a:lnTo>
                      <a:pt x="636" y="42"/>
                    </a:lnTo>
                    <a:lnTo>
                      <a:pt x="636" y="48"/>
                    </a:lnTo>
                    <a:lnTo>
                      <a:pt x="642" y="54"/>
                    </a:lnTo>
                    <a:lnTo>
                      <a:pt x="636" y="60"/>
                    </a:lnTo>
                    <a:lnTo>
                      <a:pt x="636" y="66"/>
                    </a:lnTo>
                    <a:lnTo>
                      <a:pt x="636" y="78"/>
                    </a:lnTo>
                    <a:lnTo>
                      <a:pt x="624" y="84"/>
                    </a:lnTo>
                    <a:lnTo>
                      <a:pt x="618" y="90"/>
                    </a:lnTo>
                    <a:lnTo>
                      <a:pt x="612" y="90"/>
                    </a:lnTo>
                    <a:lnTo>
                      <a:pt x="600" y="102"/>
                    </a:lnTo>
                    <a:lnTo>
                      <a:pt x="594" y="108"/>
                    </a:lnTo>
                    <a:lnTo>
                      <a:pt x="582" y="114"/>
                    </a:lnTo>
                    <a:lnTo>
                      <a:pt x="570" y="132"/>
                    </a:lnTo>
                    <a:lnTo>
                      <a:pt x="564" y="132"/>
                    </a:lnTo>
                    <a:lnTo>
                      <a:pt x="564" y="138"/>
                    </a:lnTo>
                    <a:lnTo>
                      <a:pt x="558" y="144"/>
                    </a:lnTo>
                    <a:lnTo>
                      <a:pt x="558" y="150"/>
                    </a:lnTo>
                    <a:lnTo>
                      <a:pt x="552" y="150"/>
                    </a:lnTo>
                    <a:lnTo>
                      <a:pt x="546" y="156"/>
                    </a:lnTo>
                    <a:lnTo>
                      <a:pt x="546" y="162"/>
                    </a:lnTo>
                    <a:lnTo>
                      <a:pt x="540" y="162"/>
                    </a:lnTo>
                    <a:lnTo>
                      <a:pt x="534" y="168"/>
                    </a:lnTo>
                    <a:lnTo>
                      <a:pt x="534" y="174"/>
                    </a:lnTo>
                    <a:lnTo>
                      <a:pt x="534" y="180"/>
                    </a:lnTo>
                    <a:lnTo>
                      <a:pt x="540" y="186"/>
                    </a:lnTo>
                    <a:lnTo>
                      <a:pt x="540" y="198"/>
                    </a:lnTo>
                    <a:lnTo>
                      <a:pt x="540" y="210"/>
                    </a:lnTo>
                    <a:lnTo>
                      <a:pt x="528" y="234"/>
                    </a:lnTo>
                    <a:lnTo>
                      <a:pt x="528" y="246"/>
                    </a:lnTo>
                    <a:lnTo>
                      <a:pt x="528" y="252"/>
                    </a:lnTo>
                    <a:lnTo>
                      <a:pt x="516" y="294"/>
                    </a:lnTo>
                    <a:lnTo>
                      <a:pt x="516" y="312"/>
                    </a:lnTo>
                    <a:lnTo>
                      <a:pt x="528" y="318"/>
                    </a:lnTo>
                    <a:lnTo>
                      <a:pt x="540" y="360"/>
                    </a:lnTo>
                    <a:lnTo>
                      <a:pt x="558" y="408"/>
                    </a:lnTo>
                    <a:lnTo>
                      <a:pt x="570" y="426"/>
                    </a:lnTo>
                    <a:lnTo>
                      <a:pt x="576" y="432"/>
                    </a:lnTo>
                    <a:lnTo>
                      <a:pt x="576" y="438"/>
                    </a:lnTo>
                    <a:lnTo>
                      <a:pt x="576" y="444"/>
                    </a:lnTo>
                    <a:lnTo>
                      <a:pt x="576" y="468"/>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53" name="Freeform 29"/>
              <p:cNvSpPr>
                <a:spLocks/>
              </p:cNvSpPr>
              <p:nvPr/>
            </p:nvSpPr>
            <p:spPr bwMode="gray">
              <a:xfrm>
                <a:off x="1742" y="2509"/>
                <a:ext cx="270" cy="225"/>
              </a:xfrm>
              <a:custGeom>
                <a:avLst/>
                <a:gdLst>
                  <a:gd name="T0" fmla="*/ 5 w 606"/>
                  <a:gd name="T1" fmla="*/ 36 h 510"/>
                  <a:gd name="T2" fmla="*/ 4 w 606"/>
                  <a:gd name="T3" fmla="*/ 34 h 510"/>
                  <a:gd name="T4" fmla="*/ 0 w 606"/>
                  <a:gd name="T5" fmla="*/ 25 h 510"/>
                  <a:gd name="T6" fmla="*/ 1 w 606"/>
                  <a:gd name="T7" fmla="*/ 20 h 510"/>
                  <a:gd name="T8" fmla="*/ 2 w 606"/>
                  <a:gd name="T9" fmla="*/ 15 h 510"/>
                  <a:gd name="T10" fmla="*/ 2 w 606"/>
                  <a:gd name="T11" fmla="*/ 13 h 510"/>
                  <a:gd name="T12" fmla="*/ 3 w 606"/>
                  <a:gd name="T13" fmla="*/ 12 h 510"/>
                  <a:gd name="T14" fmla="*/ 4 w 606"/>
                  <a:gd name="T15" fmla="*/ 11 h 510"/>
                  <a:gd name="T16" fmla="*/ 4 w 606"/>
                  <a:gd name="T17" fmla="*/ 10 h 510"/>
                  <a:gd name="T18" fmla="*/ 7 w 606"/>
                  <a:gd name="T19" fmla="*/ 8 h 510"/>
                  <a:gd name="T20" fmla="*/ 9 w 606"/>
                  <a:gd name="T21" fmla="*/ 6 h 510"/>
                  <a:gd name="T22" fmla="*/ 11 w 606"/>
                  <a:gd name="T23" fmla="*/ 4 h 510"/>
                  <a:gd name="T24" fmla="*/ 12 w 606"/>
                  <a:gd name="T25" fmla="*/ 3 h 510"/>
                  <a:gd name="T26" fmla="*/ 13 w 606"/>
                  <a:gd name="T27" fmla="*/ 4 h 510"/>
                  <a:gd name="T28" fmla="*/ 15 w 606"/>
                  <a:gd name="T29" fmla="*/ 2 h 510"/>
                  <a:gd name="T30" fmla="*/ 17 w 606"/>
                  <a:gd name="T31" fmla="*/ 2 h 510"/>
                  <a:gd name="T32" fmla="*/ 19 w 606"/>
                  <a:gd name="T33" fmla="*/ 5 h 510"/>
                  <a:gd name="T34" fmla="*/ 22 w 606"/>
                  <a:gd name="T35" fmla="*/ 5 h 510"/>
                  <a:gd name="T36" fmla="*/ 25 w 606"/>
                  <a:gd name="T37" fmla="*/ 6 h 510"/>
                  <a:gd name="T38" fmla="*/ 29 w 606"/>
                  <a:gd name="T39" fmla="*/ 1 h 510"/>
                  <a:gd name="T40" fmla="*/ 38 w 606"/>
                  <a:gd name="T41" fmla="*/ 0 h 510"/>
                  <a:gd name="T42" fmla="*/ 38 w 606"/>
                  <a:gd name="T43" fmla="*/ 5 h 510"/>
                  <a:gd name="T44" fmla="*/ 41 w 606"/>
                  <a:gd name="T45" fmla="*/ 4 h 510"/>
                  <a:gd name="T46" fmla="*/ 45 w 606"/>
                  <a:gd name="T47" fmla="*/ 2 h 510"/>
                  <a:gd name="T48" fmla="*/ 46 w 606"/>
                  <a:gd name="T49" fmla="*/ 2 h 510"/>
                  <a:gd name="T50" fmla="*/ 47 w 606"/>
                  <a:gd name="T51" fmla="*/ 5 h 510"/>
                  <a:gd name="T52" fmla="*/ 45 w 606"/>
                  <a:gd name="T53" fmla="*/ 6 h 510"/>
                  <a:gd name="T54" fmla="*/ 45 w 606"/>
                  <a:gd name="T55" fmla="*/ 7 h 510"/>
                  <a:gd name="T56" fmla="*/ 43 w 606"/>
                  <a:gd name="T57" fmla="*/ 8 h 510"/>
                  <a:gd name="T58" fmla="*/ 45 w 606"/>
                  <a:gd name="T59" fmla="*/ 15 h 510"/>
                  <a:gd name="T60" fmla="*/ 49 w 606"/>
                  <a:gd name="T61" fmla="*/ 15 h 510"/>
                  <a:gd name="T62" fmla="*/ 51 w 606"/>
                  <a:gd name="T63" fmla="*/ 15 h 510"/>
                  <a:gd name="T64" fmla="*/ 53 w 606"/>
                  <a:gd name="T65" fmla="*/ 16 h 510"/>
                  <a:gd name="T66" fmla="*/ 52 w 606"/>
                  <a:gd name="T67" fmla="*/ 20 h 510"/>
                  <a:gd name="T68" fmla="*/ 48 w 606"/>
                  <a:gd name="T69" fmla="*/ 23 h 510"/>
                  <a:gd name="T70" fmla="*/ 45 w 606"/>
                  <a:gd name="T71" fmla="*/ 25 h 510"/>
                  <a:gd name="T72" fmla="*/ 44 w 606"/>
                  <a:gd name="T73" fmla="*/ 28 h 510"/>
                  <a:gd name="T74" fmla="*/ 43 w 606"/>
                  <a:gd name="T75" fmla="*/ 33 h 510"/>
                  <a:gd name="T76" fmla="*/ 39 w 606"/>
                  <a:gd name="T77" fmla="*/ 38 h 510"/>
                  <a:gd name="T78" fmla="*/ 37 w 606"/>
                  <a:gd name="T79" fmla="*/ 41 h 510"/>
                  <a:gd name="T80" fmla="*/ 31 w 606"/>
                  <a:gd name="T81" fmla="*/ 44 h 510"/>
                  <a:gd name="T82" fmla="*/ 28 w 606"/>
                  <a:gd name="T83" fmla="*/ 43 h 510"/>
                  <a:gd name="T84" fmla="*/ 28 w 606"/>
                  <a:gd name="T85" fmla="*/ 41 h 510"/>
                  <a:gd name="T86" fmla="*/ 28 w 606"/>
                  <a:gd name="T87" fmla="*/ 40 h 510"/>
                  <a:gd name="T88" fmla="*/ 27 w 606"/>
                  <a:gd name="T89" fmla="*/ 38 h 510"/>
                  <a:gd name="T90" fmla="*/ 27 w 606"/>
                  <a:gd name="T91" fmla="*/ 36 h 510"/>
                  <a:gd name="T92" fmla="*/ 24 w 606"/>
                  <a:gd name="T93" fmla="*/ 35 h 510"/>
                  <a:gd name="T94" fmla="*/ 16 w 606"/>
                  <a:gd name="T95" fmla="*/ 34 h 510"/>
                  <a:gd name="T96" fmla="*/ 13 w 606"/>
                  <a:gd name="T97" fmla="*/ 34 h 510"/>
                  <a:gd name="T98" fmla="*/ 9 w 606"/>
                  <a:gd name="T99" fmla="*/ 36 h 510"/>
                  <a:gd name="T100" fmla="*/ 8 w 606"/>
                  <a:gd name="T101" fmla="*/ 38 h 510"/>
                  <a:gd name="T102" fmla="*/ 7 w 606"/>
                  <a:gd name="T103" fmla="*/ 39 h 5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06"/>
                  <a:gd name="T157" fmla="*/ 0 h 510"/>
                  <a:gd name="T158" fmla="*/ 606 w 606"/>
                  <a:gd name="T159" fmla="*/ 510 h 51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06" h="510">
                    <a:moveTo>
                      <a:pt x="60" y="450"/>
                    </a:moveTo>
                    <a:lnTo>
                      <a:pt x="60" y="426"/>
                    </a:lnTo>
                    <a:lnTo>
                      <a:pt x="60" y="420"/>
                    </a:lnTo>
                    <a:lnTo>
                      <a:pt x="60" y="414"/>
                    </a:lnTo>
                    <a:lnTo>
                      <a:pt x="54" y="408"/>
                    </a:lnTo>
                    <a:lnTo>
                      <a:pt x="42" y="390"/>
                    </a:lnTo>
                    <a:lnTo>
                      <a:pt x="24" y="342"/>
                    </a:lnTo>
                    <a:lnTo>
                      <a:pt x="12" y="300"/>
                    </a:lnTo>
                    <a:lnTo>
                      <a:pt x="0" y="294"/>
                    </a:lnTo>
                    <a:lnTo>
                      <a:pt x="0" y="276"/>
                    </a:lnTo>
                    <a:lnTo>
                      <a:pt x="12" y="234"/>
                    </a:lnTo>
                    <a:lnTo>
                      <a:pt x="12" y="228"/>
                    </a:lnTo>
                    <a:lnTo>
                      <a:pt x="12" y="216"/>
                    </a:lnTo>
                    <a:lnTo>
                      <a:pt x="24" y="192"/>
                    </a:lnTo>
                    <a:lnTo>
                      <a:pt x="24" y="180"/>
                    </a:lnTo>
                    <a:lnTo>
                      <a:pt x="24" y="168"/>
                    </a:lnTo>
                    <a:lnTo>
                      <a:pt x="18" y="162"/>
                    </a:lnTo>
                    <a:lnTo>
                      <a:pt x="18" y="156"/>
                    </a:lnTo>
                    <a:lnTo>
                      <a:pt x="18" y="150"/>
                    </a:lnTo>
                    <a:lnTo>
                      <a:pt x="24" y="144"/>
                    </a:lnTo>
                    <a:lnTo>
                      <a:pt x="30" y="144"/>
                    </a:lnTo>
                    <a:lnTo>
                      <a:pt x="30" y="138"/>
                    </a:lnTo>
                    <a:lnTo>
                      <a:pt x="36" y="132"/>
                    </a:lnTo>
                    <a:lnTo>
                      <a:pt x="42" y="132"/>
                    </a:lnTo>
                    <a:lnTo>
                      <a:pt x="42" y="126"/>
                    </a:lnTo>
                    <a:lnTo>
                      <a:pt x="48" y="120"/>
                    </a:lnTo>
                    <a:lnTo>
                      <a:pt x="48" y="114"/>
                    </a:lnTo>
                    <a:lnTo>
                      <a:pt x="54" y="114"/>
                    </a:lnTo>
                    <a:lnTo>
                      <a:pt x="66" y="96"/>
                    </a:lnTo>
                    <a:lnTo>
                      <a:pt x="78" y="90"/>
                    </a:lnTo>
                    <a:lnTo>
                      <a:pt x="84" y="84"/>
                    </a:lnTo>
                    <a:lnTo>
                      <a:pt x="96" y="72"/>
                    </a:lnTo>
                    <a:lnTo>
                      <a:pt x="102" y="72"/>
                    </a:lnTo>
                    <a:lnTo>
                      <a:pt x="108" y="66"/>
                    </a:lnTo>
                    <a:lnTo>
                      <a:pt x="120" y="60"/>
                    </a:lnTo>
                    <a:lnTo>
                      <a:pt x="120" y="48"/>
                    </a:lnTo>
                    <a:lnTo>
                      <a:pt x="120" y="42"/>
                    </a:lnTo>
                    <a:lnTo>
                      <a:pt x="126" y="36"/>
                    </a:lnTo>
                    <a:lnTo>
                      <a:pt x="138" y="36"/>
                    </a:lnTo>
                    <a:lnTo>
                      <a:pt x="138" y="42"/>
                    </a:lnTo>
                    <a:lnTo>
                      <a:pt x="144" y="48"/>
                    </a:lnTo>
                    <a:lnTo>
                      <a:pt x="150" y="48"/>
                    </a:lnTo>
                    <a:lnTo>
                      <a:pt x="162" y="36"/>
                    </a:lnTo>
                    <a:lnTo>
                      <a:pt x="162" y="30"/>
                    </a:lnTo>
                    <a:lnTo>
                      <a:pt x="168" y="24"/>
                    </a:lnTo>
                    <a:lnTo>
                      <a:pt x="180" y="24"/>
                    </a:lnTo>
                    <a:lnTo>
                      <a:pt x="192" y="24"/>
                    </a:lnTo>
                    <a:lnTo>
                      <a:pt x="198" y="24"/>
                    </a:lnTo>
                    <a:lnTo>
                      <a:pt x="210" y="30"/>
                    </a:lnTo>
                    <a:lnTo>
                      <a:pt x="216" y="30"/>
                    </a:lnTo>
                    <a:lnTo>
                      <a:pt x="210" y="54"/>
                    </a:lnTo>
                    <a:lnTo>
                      <a:pt x="216" y="60"/>
                    </a:lnTo>
                    <a:lnTo>
                      <a:pt x="222" y="60"/>
                    </a:lnTo>
                    <a:lnTo>
                      <a:pt x="246" y="60"/>
                    </a:lnTo>
                    <a:lnTo>
                      <a:pt x="252" y="66"/>
                    </a:lnTo>
                    <a:lnTo>
                      <a:pt x="258" y="66"/>
                    </a:lnTo>
                    <a:lnTo>
                      <a:pt x="276" y="66"/>
                    </a:lnTo>
                    <a:lnTo>
                      <a:pt x="312" y="66"/>
                    </a:lnTo>
                    <a:lnTo>
                      <a:pt x="318" y="60"/>
                    </a:lnTo>
                    <a:lnTo>
                      <a:pt x="330" y="12"/>
                    </a:lnTo>
                    <a:lnTo>
                      <a:pt x="414" y="6"/>
                    </a:lnTo>
                    <a:lnTo>
                      <a:pt x="420" y="0"/>
                    </a:lnTo>
                    <a:lnTo>
                      <a:pt x="426" y="6"/>
                    </a:lnTo>
                    <a:lnTo>
                      <a:pt x="426" y="12"/>
                    </a:lnTo>
                    <a:lnTo>
                      <a:pt x="426" y="54"/>
                    </a:lnTo>
                    <a:lnTo>
                      <a:pt x="432" y="54"/>
                    </a:lnTo>
                    <a:lnTo>
                      <a:pt x="444" y="54"/>
                    </a:lnTo>
                    <a:lnTo>
                      <a:pt x="450" y="42"/>
                    </a:lnTo>
                    <a:lnTo>
                      <a:pt x="462" y="42"/>
                    </a:lnTo>
                    <a:lnTo>
                      <a:pt x="468" y="36"/>
                    </a:lnTo>
                    <a:lnTo>
                      <a:pt x="486" y="24"/>
                    </a:lnTo>
                    <a:lnTo>
                      <a:pt x="504" y="18"/>
                    </a:lnTo>
                    <a:lnTo>
                      <a:pt x="510" y="12"/>
                    </a:lnTo>
                    <a:lnTo>
                      <a:pt x="516" y="18"/>
                    </a:lnTo>
                    <a:lnTo>
                      <a:pt x="522" y="24"/>
                    </a:lnTo>
                    <a:lnTo>
                      <a:pt x="510" y="30"/>
                    </a:lnTo>
                    <a:lnTo>
                      <a:pt x="516" y="48"/>
                    </a:lnTo>
                    <a:lnTo>
                      <a:pt x="528" y="54"/>
                    </a:lnTo>
                    <a:lnTo>
                      <a:pt x="522" y="60"/>
                    </a:lnTo>
                    <a:lnTo>
                      <a:pt x="516" y="66"/>
                    </a:lnTo>
                    <a:lnTo>
                      <a:pt x="516" y="72"/>
                    </a:lnTo>
                    <a:lnTo>
                      <a:pt x="510" y="72"/>
                    </a:lnTo>
                    <a:lnTo>
                      <a:pt x="510" y="78"/>
                    </a:lnTo>
                    <a:lnTo>
                      <a:pt x="510" y="84"/>
                    </a:lnTo>
                    <a:lnTo>
                      <a:pt x="510" y="90"/>
                    </a:lnTo>
                    <a:lnTo>
                      <a:pt x="504" y="90"/>
                    </a:lnTo>
                    <a:lnTo>
                      <a:pt x="486" y="90"/>
                    </a:lnTo>
                    <a:lnTo>
                      <a:pt x="492" y="138"/>
                    </a:lnTo>
                    <a:lnTo>
                      <a:pt x="498" y="168"/>
                    </a:lnTo>
                    <a:lnTo>
                      <a:pt x="516" y="168"/>
                    </a:lnTo>
                    <a:lnTo>
                      <a:pt x="528" y="174"/>
                    </a:lnTo>
                    <a:lnTo>
                      <a:pt x="534" y="168"/>
                    </a:lnTo>
                    <a:lnTo>
                      <a:pt x="558" y="174"/>
                    </a:lnTo>
                    <a:lnTo>
                      <a:pt x="564" y="168"/>
                    </a:lnTo>
                    <a:lnTo>
                      <a:pt x="570" y="168"/>
                    </a:lnTo>
                    <a:lnTo>
                      <a:pt x="576" y="174"/>
                    </a:lnTo>
                    <a:lnTo>
                      <a:pt x="588" y="168"/>
                    </a:lnTo>
                    <a:lnTo>
                      <a:pt x="594" y="168"/>
                    </a:lnTo>
                    <a:lnTo>
                      <a:pt x="594" y="186"/>
                    </a:lnTo>
                    <a:lnTo>
                      <a:pt x="606" y="198"/>
                    </a:lnTo>
                    <a:lnTo>
                      <a:pt x="600" y="210"/>
                    </a:lnTo>
                    <a:lnTo>
                      <a:pt x="588" y="234"/>
                    </a:lnTo>
                    <a:lnTo>
                      <a:pt x="564" y="246"/>
                    </a:lnTo>
                    <a:lnTo>
                      <a:pt x="546" y="258"/>
                    </a:lnTo>
                    <a:lnTo>
                      <a:pt x="540" y="270"/>
                    </a:lnTo>
                    <a:lnTo>
                      <a:pt x="534" y="294"/>
                    </a:lnTo>
                    <a:lnTo>
                      <a:pt x="528" y="300"/>
                    </a:lnTo>
                    <a:lnTo>
                      <a:pt x="516" y="294"/>
                    </a:lnTo>
                    <a:lnTo>
                      <a:pt x="510" y="300"/>
                    </a:lnTo>
                    <a:lnTo>
                      <a:pt x="498" y="318"/>
                    </a:lnTo>
                    <a:lnTo>
                      <a:pt x="492" y="324"/>
                    </a:lnTo>
                    <a:lnTo>
                      <a:pt x="486" y="336"/>
                    </a:lnTo>
                    <a:lnTo>
                      <a:pt x="486" y="354"/>
                    </a:lnTo>
                    <a:lnTo>
                      <a:pt x="486" y="384"/>
                    </a:lnTo>
                    <a:lnTo>
                      <a:pt x="474" y="408"/>
                    </a:lnTo>
                    <a:lnTo>
                      <a:pt x="450" y="426"/>
                    </a:lnTo>
                    <a:lnTo>
                      <a:pt x="444" y="444"/>
                    </a:lnTo>
                    <a:lnTo>
                      <a:pt x="426" y="474"/>
                    </a:lnTo>
                    <a:lnTo>
                      <a:pt x="420" y="486"/>
                    </a:lnTo>
                    <a:lnTo>
                      <a:pt x="414" y="486"/>
                    </a:lnTo>
                    <a:lnTo>
                      <a:pt x="414" y="498"/>
                    </a:lnTo>
                    <a:lnTo>
                      <a:pt x="378" y="504"/>
                    </a:lnTo>
                    <a:lnTo>
                      <a:pt x="348" y="510"/>
                    </a:lnTo>
                    <a:lnTo>
                      <a:pt x="330" y="510"/>
                    </a:lnTo>
                    <a:lnTo>
                      <a:pt x="324" y="504"/>
                    </a:lnTo>
                    <a:lnTo>
                      <a:pt x="318" y="504"/>
                    </a:lnTo>
                    <a:lnTo>
                      <a:pt x="312" y="504"/>
                    </a:lnTo>
                    <a:lnTo>
                      <a:pt x="312" y="498"/>
                    </a:lnTo>
                    <a:lnTo>
                      <a:pt x="312" y="486"/>
                    </a:lnTo>
                    <a:lnTo>
                      <a:pt x="312" y="480"/>
                    </a:lnTo>
                    <a:lnTo>
                      <a:pt x="318" y="468"/>
                    </a:lnTo>
                    <a:lnTo>
                      <a:pt x="318" y="462"/>
                    </a:lnTo>
                    <a:lnTo>
                      <a:pt x="312" y="456"/>
                    </a:lnTo>
                    <a:lnTo>
                      <a:pt x="312" y="450"/>
                    </a:lnTo>
                    <a:lnTo>
                      <a:pt x="306" y="444"/>
                    </a:lnTo>
                    <a:lnTo>
                      <a:pt x="306" y="438"/>
                    </a:lnTo>
                    <a:lnTo>
                      <a:pt x="300" y="426"/>
                    </a:lnTo>
                    <a:lnTo>
                      <a:pt x="300" y="420"/>
                    </a:lnTo>
                    <a:lnTo>
                      <a:pt x="294" y="414"/>
                    </a:lnTo>
                    <a:lnTo>
                      <a:pt x="294" y="408"/>
                    </a:lnTo>
                    <a:lnTo>
                      <a:pt x="270" y="408"/>
                    </a:lnTo>
                    <a:lnTo>
                      <a:pt x="246" y="408"/>
                    </a:lnTo>
                    <a:lnTo>
                      <a:pt x="222" y="408"/>
                    </a:lnTo>
                    <a:lnTo>
                      <a:pt x="180" y="402"/>
                    </a:lnTo>
                    <a:lnTo>
                      <a:pt x="180" y="396"/>
                    </a:lnTo>
                    <a:lnTo>
                      <a:pt x="156" y="402"/>
                    </a:lnTo>
                    <a:lnTo>
                      <a:pt x="144" y="396"/>
                    </a:lnTo>
                    <a:lnTo>
                      <a:pt x="126" y="396"/>
                    </a:lnTo>
                    <a:lnTo>
                      <a:pt x="108" y="408"/>
                    </a:lnTo>
                    <a:lnTo>
                      <a:pt x="102" y="414"/>
                    </a:lnTo>
                    <a:lnTo>
                      <a:pt x="102" y="420"/>
                    </a:lnTo>
                    <a:lnTo>
                      <a:pt x="96" y="426"/>
                    </a:lnTo>
                    <a:lnTo>
                      <a:pt x="96" y="438"/>
                    </a:lnTo>
                    <a:lnTo>
                      <a:pt x="90" y="444"/>
                    </a:lnTo>
                    <a:lnTo>
                      <a:pt x="90" y="450"/>
                    </a:lnTo>
                    <a:lnTo>
                      <a:pt x="78" y="450"/>
                    </a:lnTo>
                    <a:lnTo>
                      <a:pt x="60" y="450"/>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54" name="Freeform 30"/>
              <p:cNvSpPr>
                <a:spLocks/>
              </p:cNvSpPr>
              <p:nvPr/>
            </p:nvSpPr>
            <p:spPr bwMode="gray">
              <a:xfrm>
                <a:off x="1603" y="2597"/>
                <a:ext cx="467" cy="534"/>
              </a:xfrm>
              <a:custGeom>
                <a:avLst/>
                <a:gdLst>
                  <a:gd name="T0" fmla="*/ 39 w 1056"/>
                  <a:gd name="T1" fmla="*/ 94 h 1206"/>
                  <a:gd name="T2" fmla="*/ 35 w 1056"/>
                  <a:gd name="T3" fmla="*/ 103 h 1206"/>
                  <a:gd name="T4" fmla="*/ 29 w 1056"/>
                  <a:gd name="T5" fmla="*/ 99 h 1206"/>
                  <a:gd name="T6" fmla="*/ 23 w 1056"/>
                  <a:gd name="T7" fmla="*/ 94 h 1206"/>
                  <a:gd name="T8" fmla="*/ 21 w 1056"/>
                  <a:gd name="T9" fmla="*/ 91 h 1206"/>
                  <a:gd name="T10" fmla="*/ 18 w 1056"/>
                  <a:gd name="T11" fmla="*/ 89 h 1206"/>
                  <a:gd name="T12" fmla="*/ 15 w 1056"/>
                  <a:gd name="T13" fmla="*/ 86 h 1206"/>
                  <a:gd name="T14" fmla="*/ 11 w 1056"/>
                  <a:gd name="T15" fmla="*/ 83 h 1206"/>
                  <a:gd name="T16" fmla="*/ 8 w 1056"/>
                  <a:gd name="T17" fmla="*/ 81 h 1206"/>
                  <a:gd name="T18" fmla="*/ 6 w 1056"/>
                  <a:gd name="T19" fmla="*/ 79 h 1206"/>
                  <a:gd name="T20" fmla="*/ 13 w 1056"/>
                  <a:gd name="T21" fmla="*/ 78 h 1206"/>
                  <a:gd name="T22" fmla="*/ 8 w 1056"/>
                  <a:gd name="T23" fmla="*/ 75 h 1206"/>
                  <a:gd name="T24" fmla="*/ 13 w 1056"/>
                  <a:gd name="T25" fmla="*/ 71 h 1206"/>
                  <a:gd name="T26" fmla="*/ 10 w 1056"/>
                  <a:gd name="T27" fmla="*/ 63 h 1206"/>
                  <a:gd name="T28" fmla="*/ 6 w 1056"/>
                  <a:gd name="T29" fmla="*/ 66 h 1206"/>
                  <a:gd name="T30" fmla="*/ 1 w 1056"/>
                  <a:gd name="T31" fmla="*/ 63 h 1206"/>
                  <a:gd name="T32" fmla="*/ 1 w 1056"/>
                  <a:gd name="T33" fmla="*/ 59 h 1206"/>
                  <a:gd name="T34" fmla="*/ 3 w 1056"/>
                  <a:gd name="T35" fmla="*/ 57 h 1206"/>
                  <a:gd name="T36" fmla="*/ 6 w 1056"/>
                  <a:gd name="T37" fmla="*/ 55 h 1206"/>
                  <a:gd name="T38" fmla="*/ 10 w 1056"/>
                  <a:gd name="T39" fmla="*/ 51 h 1206"/>
                  <a:gd name="T40" fmla="*/ 11 w 1056"/>
                  <a:gd name="T41" fmla="*/ 46 h 1206"/>
                  <a:gd name="T42" fmla="*/ 14 w 1056"/>
                  <a:gd name="T43" fmla="*/ 42 h 1206"/>
                  <a:gd name="T44" fmla="*/ 15 w 1056"/>
                  <a:gd name="T45" fmla="*/ 36 h 1206"/>
                  <a:gd name="T46" fmla="*/ 17 w 1056"/>
                  <a:gd name="T47" fmla="*/ 34 h 1206"/>
                  <a:gd name="T48" fmla="*/ 20 w 1056"/>
                  <a:gd name="T49" fmla="*/ 31 h 1206"/>
                  <a:gd name="T50" fmla="*/ 21 w 1056"/>
                  <a:gd name="T51" fmla="*/ 29 h 1206"/>
                  <a:gd name="T52" fmla="*/ 23 w 1056"/>
                  <a:gd name="T53" fmla="*/ 22 h 1206"/>
                  <a:gd name="T54" fmla="*/ 35 w 1056"/>
                  <a:gd name="T55" fmla="*/ 22 h 1206"/>
                  <a:gd name="T56" fmla="*/ 41 w 1056"/>
                  <a:gd name="T57" fmla="*/ 18 h 1206"/>
                  <a:gd name="T58" fmla="*/ 54 w 1056"/>
                  <a:gd name="T59" fmla="*/ 20 h 1206"/>
                  <a:gd name="T60" fmla="*/ 54 w 1056"/>
                  <a:gd name="T61" fmla="*/ 26 h 1206"/>
                  <a:gd name="T62" fmla="*/ 64 w 1056"/>
                  <a:gd name="T63" fmla="*/ 25 h 1206"/>
                  <a:gd name="T64" fmla="*/ 71 w 1056"/>
                  <a:gd name="T65" fmla="*/ 10 h 1206"/>
                  <a:gd name="T66" fmla="*/ 80 w 1056"/>
                  <a:gd name="T67" fmla="*/ 1 h 1206"/>
                  <a:gd name="T68" fmla="*/ 86 w 1056"/>
                  <a:gd name="T69" fmla="*/ 2 h 1206"/>
                  <a:gd name="T70" fmla="*/ 91 w 1056"/>
                  <a:gd name="T71" fmla="*/ 13 h 1206"/>
                  <a:gd name="T72" fmla="*/ 88 w 1056"/>
                  <a:gd name="T73" fmla="*/ 17 h 1206"/>
                  <a:gd name="T74" fmla="*/ 89 w 1056"/>
                  <a:gd name="T75" fmla="*/ 21 h 1206"/>
                  <a:gd name="T76" fmla="*/ 86 w 1056"/>
                  <a:gd name="T77" fmla="*/ 25 h 1206"/>
                  <a:gd name="T78" fmla="*/ 85 w 1056"/>
                  <a:gd name="T79" fmla="*/ 31 h 1206"/>
                  <a:gd name="T80" fmla="*/ 83 w 1056"/>
                  <a:gd name="T81" fmla="*/ 36 h 1206"/>
                  <a:gd name="T82" fmla="*/ 80 w 1056"/>
                  <a:gd name="T83" fmla="*/ 42 h 1206"/>
                  <a:gd name="T84" fmla="*/ 80 w 1056"/>
                  <a:gd name="T85" fmla="*/ 47 h 1206"/>
                  <a:gd name="T86" fmla="*/ 77 w 1056"/>
                  <a:gd name="T87" fmla="*/ 55 h 1206"/>
                  <a:gd name="T88" fmla="*/ 75 w 1056"/>
                  <a:gd name="T89" fmla="*/ 57 h 1206"/>
                  <a:gd name="T90" fmla="*/ 66 w 1056"/>
                  <a:gd name="T91" fmla="*/ 57 h 1206"/>
                  <a:gd name="T92" fmla="*/ 66 w 1056"/>
                  <a:gd name="T93" fmla="*/ 51 h 1206"/>
                  <a:gd name="T94" fmla="*/ 48 w 1056"/>
                  <a:gd name="T95" fmla="*/ 50 h 1206"/>
                  <a:gd name="T96" fmla="*/ 46 w 1056"/>
                  <a:gd name="T97" fmla="*/ 55 h 1206"/>
                  <a:gd name="T98" fmla="*/ 42 w 1056"/>
                  <a:gd name="T99" fmla="*/ 59 h 1206"/>
                  <a:gd name="T100" fmla="*/ 41 w 1056"/>
                  <a:gd name="T101" fmla="*/ 62 h 1206"/>
                  <a:gd name="T102" fmla="*/ 43 w 1056"/>
                  <a:gd name="T103" fmla="*/ 67 h 1206"/>
                  <a:gd name="T104" fmla="*/ 42 w 1056"/>
                  <a:gd name="T105" fmla="*/ 72 h 1206"/>
                  <a:gd name="T106" fmla="*/ 39 w 1056"/>
                  <a:gd name="T107" fmla="*/ 77 h 1206"/>
                  <a:gd name="T108" fmla="*/ 36 w 1056"/>
                  <a:gd name="T109" fmla="*/ 80 h 1206"/>
                  <a:gd name="T110" fmla="*/ 37 w 1056"/>
                  <a:gd name="T111" fmla="*/ 83 h 1206"/>
                  <a:gd name="T112" fmla="*/ 40 w 1056"/>
                  <a:gd name="T113" fmla="*/ 87 h 1206"/>
                  <a:gd name="T114" fmla="*/ 42 w 1056"/>
                  <a:gd name="T115" fmla="*/ 89 h 12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6"/>
                  <a:gd name="T175" fmla="*/ 0 h 1206"/>
                  <a:gd name="T176" fmla="*/ 1056 w 1056"/>
                  <a:gd name="T177" fmla="*/ 1206 h 12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6" h="1206">
                    <a:moveTo>
                      <a:pt x="492" y="1032"/>
                    </a:moveTo>
                    <a:lnTo>
                      <a:pt x="486" y="1038"/>
                    </a:lnTo>
                    <a:lnTo>
                      <a:pt x="486" y="1044"/>
                    </a:lnTo>
                    <a:lnTo>
                      <a:pt x="480" y="1044"/>
                    </a:lnTo>
                    <a:lnTo>
                      <a:pt x="474" y="1056"/>
                    </a:lnTo>
                    <a:lnTo>
                      <a:pt x="462" y="1068"/>
                    </a:lnTo>
                    <a:lnTo>
                      <a:pt x="456" y="1080"/>
                    </a:lnTo>
                    <a:lnTo>
                      <a:pt x="450" y="1080"/>
                    </a:lnTo>
                    <a:lnTo>
                      <a:pt x="450" y="1086"/>
                    </a:lnTo>
                    <a:lnTo>
                      <a:pt x="450" y="1092"/>
                    </a:lnTo>
                    <a:lnTo>
                      <a:pt x="444" y="1104"/>
                    </a:lnTo>
                    <a:lnTo>
                      <a:pt x="444" y="1116"/>
                    </a:lnTo>
                    <a:lnTo>
                      <a:pt x="438" y="1128"/>
                    </a:lnTo>
                    <a:lnTo>
                      <a:pt x="432" y="1134"/>
                    </a:lnTo>
                    <a:lnTo>
                      <a:pt x="432" y="1140"/>
                    </a:lnTo>
                    <a:lnTo>
                      <a:pt x="420" y="1152"/>
                    </a:lnTo>
                    <a:lnTo>
                      <a:pt x="420" y="1158"/>
                    </a:lnTo>
                    <a:lnTo>
                      <a:pt x="408" y="1182"/>
                    </a:lnTo>
                    <a:lnTo>
                      <a:pt x="396" y="1194"/>
                    </a:lnTo>
                    <a:lnTo>
                      <a:pt x="390" y="1206"/>
                    </a:lnTo>
                    <a:lnTo>
                      <a:pt x="390" y="1200"/>
                    </a:lnTo>
                    <a:lnTo>
                      <a:pt x="384" y="1194"/>
                    </a:lnTo>
                    <a:lnTo>
                      <a:pt x="378" y="1188"/>
                    </a:lnTo>
                    <a:lnTo>
                      <a:pt x="366" y="1176"/>
                    </a:lnTo>
                    <a:lnTo>
                      <a:pt x="366" y="1170"/>
                    </a:lnTo>
                    <a:lnTo>
                      <a:pt x="348" y="1152"/>
                    </a:lnTo>
                    <a:lnTo>
                      <a:pt x="336" y="1140"/>
                    </a:lnTo>
                    <a:lnTo>
                      <a:pt x="330" y="1134"/>
                    </a:lnTo>
                    <a:lnTo>
                      <a:pt x="324" y="1128"/>
                    </a:lnTo>
                    <a:lnTo>
                      <a:pt x="318" y="1122"/>
                    </a:lnTo>
                    <a:lnTo>
                      <a:pt x="312" y="1116"/>
                    </a:lnTo>
                    <a:lnTo>
                      <a:pt x="306" y="1110"/>
                    </a:lnTo>
                    <a:lnTo>
                      <a:pt x="300" y="1104"/>
                    </a:lnTo>
                    <a:lnTo>
                      <a:pt x="294" y="1098"/>
                    </a:lnTo>
                    <a:lnTo>
                      <a:pt x="276" y="1080"/>
                    </a:lnTo>
                    <a:lnTo>
                      <a:pt x="270" y="1080"/>
                    </a:lnTo>
                    <a:lnTo>
                      <a:pt x="270" y="1074"/>
                    </a:lnTo>
                    <a:lnTo>
                      <a:pt x="264" y="1068"/>
                    </a:lnTo>
                    <a:lnTo>
                      <a:pt x="258" y="1062"/>
                    </a:lnTo>
                    <a:lnTo>
                      <a:pt x="252" y="1062"/>
                    </a:lnTo>
                    <a:lnTo>
                      <a:pt x="252" y="1056"/>
                    </a:lnTo>
                    <a:lnTo>
                      <a:pt x="252" y="1062"/>
                    </a:lnTo>
                    <a:lnTo>
                      <a:pt x="252" y="1056"/>
                    </a:lnTo>
                    <a:lnTo>
                      <a:pt x="246" y="1056"/>
                    </a:lnTo>
                    <a:lnTo>
                      <a:pt x="246" y="1050"/>
                    </a:lnTo>
                    <a:lnTo>
                      <a:pt x="240" y="1050"/>
                    </a:lnTo>
                    <a:lnTo>
                      <a:pt x="234" y="1044"/>
                    </a:lnTo>
                    <a:lnTo>
                      <a:pt x="228" y="1044"/>
                    </a:lnTo>
                    <a:lnTo>
                      <a:pt x="222" y="1038"/>
                    </a:lnTo>
                    <a:lnTo>
                      <a:pt x="222" y="1032"/>
                    </a:lnTo>
                    <a:lnTo>
                      <a:pt x="216" y="1032"/>
                    </a:lnTo>
                    <a:lnTo>
                      <a:pt x="216" y="1026"/>
                    </a:lnTo>
                    <a:lnTo>
                      <a:pt x="210" y="1026"/>
                    </a:lnTo>
                    <a:lnTo>
                      <a:pt x="204" y="1020"/>
                    </a:lnTo>
                    <a:lnTo>
                      <a:pt x="204" y="1014"/>
                    </a:lnTo>
                    <a:lnTo>
                      <a:pt x="198" y="1014"/>
                    </a:lnTo>
                    <a:lnTo>
                      <a:pt x="192" y="1014"/>
                    </a:lnTo>
                    <a:lnTo>
                      <a:pt x="192" y="1008"/>
                    </a:lnTo>
                    <a:lnTo>
                      <a:pt x="186" y="1008"/>
                    </a:lnTo>
                    <a:lnTo>
                      <a:pt x="186" y="1002"/>
                    </a:lnTo>
                    <a:lnTo>
                      <a:pt x="180" y="1002"/>
                    </a:lnTo>
                    <a:lnTo>
                      <a:pt x="174" y="996"/>
                    </a:lnTo>
                    <a:lnTo>
                      <a:pt x="168" y="996"/>
                    </a:lnTo>
                    <a:lnTo>
                      <a:pt x="168" y="990"/>
                    </a:lnTo>
                    <a:lnTo>
                      <a:pt x="162" y="990"/>
                    </a:lnTo>
                    <a:lnTo>
                      <a:pt x="162" y="984"/>
                    </a:lnTo>
                    <a:lnTo>
                      <a:pt x="150" y="978"/>
                    </a:lnTo>
                    <a:lnTo>
                      <a:pt x="144" y="972"/>
                    </a:lnTo>
                    <a:lnTo>
                      <a:pt x="138" y="972"/>
                    </a:lnTo>
                    <a:lnTo>
                      <a:pt x="138" y="966"/>
                    </a:lnTo>
                    <a:lnTo>
                      <a:pt x="132" y="966"/>
                    </a:lnTo>
                    <a:lnTo>
                      <a:pt x="126" y="960"/>
                    </a:lnTo>
                    <a:lnTo>
                      <a:pt x="126" y="954"/>
                    </a:lnTo>
                    <a:lnTo>
                      <a:pt x="120" y="954"/>
                    </a:lnTo>
                    <a:lnTo>
                      <a:pt x="114" y="948"/>
                    </a:lnTo>
                    <a:lnTo>
                      <a:pt x="108" y="948"/>
                    </a:lnTo>
                    <a:lnTo>
                      <a:pt x="108" y="942"/>
                    </a:lnTo>
                    <a:lnTo>
                      <a:pt x="102" y="942"/>
                    </a:lnTo>
                    <a:lnTo>
                      <a:pt x="96" y="942"/>
                    </a:lnTo>
                    <a:lnTo>
                      <a:pt x="96" y="936"/>
                    </a:lnTo>
                    <a:lnTo>
                      <a:pt x="90" y="936"/>
                    </a:lnTo>
                    <a:lnTo>
                      <a:pt x="90" y="930"/>
                    </a:lnTo>
                    <a:lnTo>
                      <a:pt x="84" y="930"/>
                    </a:lnTo>
                    <a:lnTo>
                      <a:pt x="78" y="930"/>
                    </a:lnTo>
                    <a:lnTo>
                      <a:pt x="78" y="924"/>
                    </a:lnTo>
                    <a:lnTo>
                      <a:pt x="60" y="918"/>
                    </a:lnTo>
                    <a:lnTo>
                      <a:pt x="66" y="918"/>
                    </a:lnTo>
                    <a:lnTo>
                      <a:pt x="66" y="912"/>
                    </a:lnTo>
                    <a:lnTo>
                      <a:pt x="66" y="906"/>
                    </a:lnTo>
                    <a:lnTo>
                      <a:pt x="72" y="906"/>
                    </a:lnTo>
                    <a:lnTo>
                      <a:pt x="84" y="906"/>
                    </a:lnTo>
                    <a:lnTo>
                      <a:pt x="90" y="906"/>
                    </a:lnTo>
                    <a:lnTo>
                      <a:pt x="120" y="930"/>
                    </a:lnTo>
                    <a:lnTo>
                      <a:pt x="126" y="936"/>
                    </a:lnTo>
                    <a:lnTo>
                      <a:pt x="138" y="936"/>
                    </a:lnTo>
                    <a:lnTo>
                      <a:pt x="138" y="930"/>
                    </a:lnTo>
                    <a:lnTo>
                      <a:pt x="144" y="930"/>
                    </a:lnTo>
                    <a:lnTo>
                      <a:pt x="144" y="924"/>
                    </a:lnTo>
                    <a:lnTo>
                      <a:pt x="150" y="900"/>
                    </a:lnTo>
                    <a:lnTo>
                      <a:pt x="138" y="894"/>
                    </a:lnTo>
                    <a:lnTo>
                      <a:pt x="126" y="894"/>
                    </a:lnTo>
                    <a:lnTo>
                      <a:pt x="108" y="888"/>
                    </a:lnTo>
                    <a:lnTo>
                      <a:pt x="84" y="882"/>
                    </a:lnTo>
                    <a:lnTo>
                      <a:pt x="72" y="882"/>
                    </a:lnTo>
                    <a:lnTo>
                      <a:pt x="72" y="876"/>
                    </a:lnTo>
                    <a:lnTo>
                      <a:pt x="78" y="870"/>
                    </a:lnTo>
                    <a:lnTo>
                      <a:pt x="90" y="870"/>
                    </a:lnTo>
                    <a:lnTo>
                      <a:pt x="96" y="870"/>
                    </a:lnTo>
                    <a:lnTo>
                      <a:pt x="102" y="870"/>
                    </a:lnTo>
                    <a:lnTo>
                      <a:pt x="114" y="870"/>
                    </a:lnTo>
                    <a:lnTo>
                      <a:pt x="120" y="858"/>
                    </a:lnTo>
                    <a:lnTo>
                      <a:pt x="126" y="852"/>
                    </a:lnTo>
                    <a:lnTo>
                      <a:pt x="126" y="846"/>
                    </a:lnTo>
                    <a:lnTo>
                      <a:pt x="126" y="834"/>
                    </a:lnTo>
                    <a:lnTo>
                      <a:pt x="132" y="828"/>
                    </a:lnTo>
                    <a:lnTo>
                      <a:pt x="132" y="816"/>
                    </a:lnTo>
                    <a:lnTo>
                      <a:pt x="150" y="816"/>
                    </a:lnTo>
                    <a:lnTo>
                      <a:pt x="150" y="804"/>
                    </a:lnTo>
                    <a:lnTo>
                      <a:pt x="144" y="798"/>
                    </a:lnTo>
                    <a:lnTo>
                      <a:pt x="156" y="762"/>
                    </a:lnTo>
                    <a:lnTo>
                      <a:pt x="156" y="750"/>
                    </a:lnTo>
                    <a:lnTo>
                      <a:pt x="156" y="744"/>
                    </a:lnTo>
                    <a:lnTo>
                      <a:pt x="150" y="732"/>
                    </a:lnTo>
                    <a:lnTo>
                      <a:pt x="144" y="726"/>
                    </a:lnTo>
                    <a:lnTo>
                      <a:pt x="132" y="726"/>
                    </a:lnTo>
                    <a:lnTo>
                      <a:pt x="120" y="732"/>
                    </a:lnTo>
                    <a:lnTo>
                      <a:pt x="114" y="744"/>
                    </a:lnTo>
                    <a:lnTo>
                      <a:pt x="108" y="750"/>
                    </a:lnTo>
                    <a:lnTo>
                      <a:pt x="96" y="768"/>
                    </a:lnTo>
                    <a:lnTo>
                      <a:pt x="96" y="774"/>
                    </a:lnTo>
                    <a:lnTo>
                      <a:pt x="90" y="780"/>
                    </a:lnTo>
                    <a:lnTo>
                      <a:pt x="84" y="804"/>
                    </a:lnTo>
                    <a:lnTo>
                      <a:pt x="72" y="774"/>
                    </a:lnTo>
                    <a:lnTo>
                      <a:pt x="72" y="768"/>
                    </a:lnTo>
                    <a:lnTo>
                      <a:pt x="66" y="762"/>
                    </a:lnTo>
                    <a:lnTo>
                      <a:pt x="60" y="750"/>
                    </a:lnTo>
                    <a:lnTo>
                      <a:pt x="54" y="750"/>
                    </a:lnTo>
                    <a:lnTo>
                      <a:pt x="48" y="750"/>
                    </a:lnTo>
                    <a:lnTo>
                      <a:pt x="42" y="750"/>
                    </a:lnTo>
                    <a:lnTo>
                      <a:pt x="30" y="744"/>
                    </a:lnTo>
                    <a:lnTo>
                      <a:pt x="24" y="744"/>
                    </a:lnTo>
                    <a:lnTo>
                      <a:pt x="24" y="738"/>
                    </a:lnTo>
                    <a:lnTo>
                      <a:pt x="18" y="732"/>
                    </a:lnTo>
                    <a:lnTo>
                      <a:pt x="12" y="732"/>
                    </a:lnTo>
                    <a:lnTo>
                      <a:pt x="6" y="720"/>
                    </a:lnTo>
                    <a:lnTo>
                      <a:pt x="6" y="714"/>
                    </a:lnTo>
                    <a:lnTo>
                      <a:pt x="0" y="714"/>
                    </a:lnTo>
                    <a:lnTo>
                      <a:pt x="6" y="708"/>
                    </a:lnTo>
                    <a:lnTo>
                      <a:pt x="12" y="708"/>
                    </a:lnTo>
                    <a:lnTo>
                      <a:pt x="12" y="702"/>
                    </a:lnTo>
                    <a:lnTo>
                      <a:pt x="18" y="696"/>
                    </a:lnTo>
                    <a:lnTo>
                      <a:pt x="12" y="690"/>
                    </a:lnTo>
                    <a:lnTo>
                      <a:pt x="12" y="684"/>
                    </a:lnTo>
                    <a:lnTo>
                      <a:pt x="12" y="678"/>
                    </a:lnTo>
                    <a:lnTo>
                      <a:pt x="12" y="672"/>
                    </a:lnTo>
                    <a:lnTo>
                      <a:pt x="18" y="672"/>
                    </a:lnTo>
                    <a:lnTo>
                      <a:pt x="18" y="666"/>
                    </a:lnTo>
                    <a:lnTo>
                      <a:pt x="24" y="666"/>
                    </a:lnTo>
                    <a:lnTo>
                      <a:pt x="24" y="660"/>
                    </a:lnTo>
                    <a:lnTo>
                      <a:pt x="30" y="660"/>
                    </a:lnTo>
                    <a:lnTo>
                      <a:pt x="30" y="654"/>
                    </a:lnTo>
                    <a:lnTo>
                      <a:pt x="36" y="654"/>
                    </a:lnTo>
                    <a:lnTo>
                      <a:pt x="36" y="648"/>
                    </a:lnTo>
                    <a:lnTo>
                      <a:pt x="42" y="648"/>
                    </a:lnTo>
                    <a:lnTo>
                      <a:pt x="48" y="642"/>
                    </a:lnTo>
                    <a:lnTo>
                      <a:pt x="54" y="642"/>
                    </a:lnTo>
                    <a:lnTo>
                      <a:pt x="60" y="636"/>
                    </a:lnTo>
                    <a:lnTo>
                      <a:pt x="54" y="636"/>
                    </a:lnTo>
                    <a:lnTo>
                      <a:pt x="60" y="630"/>
                    </a:lnTo>
                    <a:lnTo>
                      <a:pt x="66" y="630"/>
                    </a:lnTo>
                    <a:lnTo>
                      <a:pt x="72" y="630"/>
                    </a:lnTo>
                    <a:lnTo>
                      <a:pt x="72" y="624"/>
                    </a:lnTo>
                    <a:lnTo>
                      <a:pt x="78" y="624"/>
                    </a:lnTo>
                    <a:lnTo>
                      <a:pt x="84" y="618"/>
                    </a:lnTo>
                    <a:lnTo>
                      <a:pt x="84" y="612"/>
                    </a:lnTo>
                    <a:lnTo>
                      <a:pt x="90" y="612"/>
                    </a:lnTo>
                    <a:lnTo>
                      <a:pt x="102" y="606"/>
                    </a:lnTo>
                    <a:lnTo>
                      <a:pt x="114" y="606"/>
                    </a:lnTo>
                    <a:lnTo>
                      <a:pt x="120" y="600"/>
                    </a:lnTo>
                    <a:lnTo>
                      <a:pt x="120" y="594"/>
                    </a:lnTo>
                    <a:lnTo>
                      <a:pt x="120" y="588"/>
                    </a:lnTo>
                    <a:lnTo>
                      <a:pt x="120" y="582"/>
                    </a:lnTo>
                    <a:lnTo>
                      <a:pt x="120" y="576"/>
                    </a:lnTo>
                    <a:lnTo>
                      <a:pt x="120" y="570"/>
                    </a:lnTo>
                    <a:lnTo>
                      <a:pt x="126" y="564"/>
                    </a:lnTo>
                    <a:lnTo>
                      <a:pt x="126" y="558"/>
                    </a:lnTo>
                    <a:lnTo>
                      <a:pt x="126" y="552"/>
                    </a:lnTo>
                    <a:lnTo>
                      <a:pt x="126" y="546"/>
                    </a:lnTo>
                    <a:lnTo>
                      <a:pt x="126" y="534"/>
                    </a:lnTo>
                    <a:lnTo>
                      <a:pt x="126" y="516"/>
                    </a:lnTo>
                    <a:lnTo>
                      <a:pt x="126" y="510"/>
                    </a:lnTo>
                    <a:lnTo>
                      <a:pt x="126" y="504"/>
                    </a:lnTo>
                    <a:lnTo>
                      <a:pt x="126" y="498"/>
                    </a:lnTo>
                    <a:lnTo>
                      <a:pt x="132" y="498"/>
                    </a:lnTo>
                    <a:lnTo>
                      <a:pt x="132" y="492"/>
                    </a:lnTo>
                    <a:lnTo>
                      <a:pt x="138" y="492"/>
                    </a:lnTo>
                    <a:lnTo>
                      <a:pt x="144" y="486"/>
                    </a:lnTo>
                    <a:lnTo>
                      <a:pt x="156" y="480"/>
                    </a:lnTo>
                    <a:lnTo>
                      <a:pt x="156" y="474"/>
                    </a:lnTo>
                    <a:lnTo>
                      <a:pt x="156" y="468"/>
                    </a:lnTo>
                    <a:lnTo>
                      <a:pt x="156" y="462"/>
                    </a:lnTo>
                    <a:lnTo>
                      <a:pt x="156" y="456"/>
                    </a:lnTo>
                    <a:lnTo>
                      <a:pt x="156" y="450"/>
                    </a:lnTo>
                    <a:lnTo>
                      <a:pt x="162" y="438"/>
                    </a:lnTo>
                    <a:lnTo>
                      <a:pt x="168" y="426"/>
                    </a:lnTo>
                    <a:lnTo>
                      <a:pt x="174" y="426"/>
                    </a:lnTo>
                    <a:lnTo>
                      <a:pt x="174" y="420"/>
                    </a:lnTo>
                    <a:lnTo>
                      <a:pt x="180" y="414"/>
                    </a:lnTo>
                    <a:lnTo>
                      <a:pt x="186" y="420"/>
                    </a:lnTo>
                    <a:lnTo>
                      <a:pt x="186" y="414"/>
                    </a:lnTo>
                    <a:lnTo>
                      <a:pt x="180" y="408"/>
                    </a:lnTo>
                    <a:lnTo>
                      <a:pt x="180" y="402"/>
                    </a:lnTo>
                    <a:lnTo>
                      <a:pt x="186" y="402"/>
                    </a:lnTo>
                    <a:lnTo>
                      <a:pt x="192" y="402"/>
                    </a:lnTo>
                    <a:lnTo>
                      <a:pt x="192" y="396"/>
                    </a:lnTo>
                    <a:lnTo>
                      <a:pt x="198" y="396"/>
                    </a:lnTo>
                    <a:lnTo>
                      <a:pt x="204" y="396"/>
                    </a:lnTo>
                    <a:lnTo>
                      <a:pt x="210" y="396"/>
                    </a:lnTo>
                    <a:lnTo>
                      <a:pt x="210" y="390"/>
                    </a:lnTo>
                    <a:lnTo>
                      <a:pt x="216" y="390"/>
                    </a:lnTo>
                    <a:lnTo>
                      <a:pt x="216" y="384"/>
                    </a:lnTo>
                    <a:lnTo>
                      <a:pt x="222" y="384"/>
                    </a:lnTo>
                    <a:lnTo>
                      <a:pt x="222" y="378"/>
                    </a:lnTo>
                    <a:lnTo>
                      <a:pt x="228" y="372"/>
                    </a:lnTo>
                    <a:lnTo>
                      <a:pt x="234" y="360"/>
                    </a:lnTo>
                    <a:lnTo>
                      <a:pt x="234" y="354"/>
                    </a:lnTo>
                    <a:lnTo>
                      <a:pt x="240" y="354"/>
                    </a:lnTo>
                    <a:lnTo>
                      <a:pt x="240" y="348"/>
                    </a:lnTo>
                    <a:lnTo>
                      <a:pt x="246" y="348"/>
                    </a:lnTo>
                    <a:lnTo>
                      <a:pt x="240" y="348"/>
                    </a:lnTo>
                    <a:lnTo>
                      <a:pt x="234" y="342"/>
                    </a:lnTo>
                    <a:lnTo>
                      <a:pt x="234" y="336"/>
                    </a:lnTo>
                    <a:lnTo>
                      <a:pt x="240" y="330"/>
                    </a:lnTo>
                    <a:lnTo>
                      <a:pt x="246" y="330"/>
                    </a:lnTo>
                    <a:lnTo>
                      <a:pt x="246" y="324"/>
                    </a:lnTo>
                    <a:lnTo>
                      <a:pt x="234" y="318"/>
                    </a:lnTo>
                    <a:lnTo>
                      <a:pt x="234" y="312"/>
                    </a:lnTo>
                    <a:lnTo>
                      <a:pt x="234" y="300"/>
                    </a:lnTo>
                    <a:lnTo>
                      <a:pt x="240" y="288"/>
                    </a:lnTo>
                    <a:lnTo>
                      <a:pt x="240" y="276"/>
                    </a:lnTo>
                    <a:lnTo>
                      <a:pt x="246" y="258"/>
                    </a:lnTo>
                    <a:lnTo>
                      <a:pt x="258" y="252"/>
                    </a:lnTo>
                    <a:lnTo>
                      <a:pt x="270" y="258"/>
                    </a:lnTo>
                    <a:lnTo>
                      <a:pt x="282" y="252"/>
                    </a:lnTo>
                    <a:lnTo>
                      <a:pt x="288" y="252"/>
                    </a:lnTo>
                    <a:lnTo>
                      <a:pt x="294" y="252"/>
                    </a:lnTo>
                    <a:lnTo>
                      <a:pt x="300" y="258"/>
                    </a:lnTo>
                    <a:lnTo>
                      <a:pt x="318" y="252"/>
                    </a:lnTo>
                    <a:lnTo>
                      <a:pt x="366" y="252"/>
                    </a:lnTo>
                    <a:lnTo>
                      <a:pt x="378" y="252"/>
                    </a:lnTo>
                    <a:lnTo>
                      <a:pt x="396" y="252"/>
                    </a:lnTo>
                    <a:lnTo>
                      <a:pt x="408" y="252"/>
                    </a:lnTo>
                    <a:lnTo>
                      <a:pt x="408" y="246"/>
                    </a:lnTo>
                    <a:lnTo>
                      <a:pt x="414" y="240"/>
                    </a:lnTo>
                    <a:lnTo>
                      <a:pt x="414" y="228"/>
                    </a:lnTo>
                    <a:lnTo>
                      <a:pt x="420" y="222"/>
                    </a:lnTo>
                    <a:lnTo>
                      <a:pt x="420" y="216"/>
                    </a:lnTo>
                    <a:lnTo>
                      <a:pt x="426" y="210"/>
                    </a:lnTo>
                    <a:lnTo>
                      <a:pt x="444" y="198"/>
                    </a:lnTo>
                    <a:lnTo>
                      <a:pt x="462" y="198"/>
                    </a:lnTo>
                    <a:lnTo>
                      <a:pt x="474" y="204"/>
                    </a:lnTo>
                    <a:lnTo>
                      <a:pt x="498" y="198"/>
                    </a:lnTo>
                    <a:lnTo>
                      <a:pt x="498" y="204"/>
                    </a:lnTo>
                    <a:lnTo>
                      <a:pt x="540" y="210"/>
                    </a:lnTo>
                    <a:lnTo>
                      <a:pt x="564" y="210"/>
                    </a:lnTo>
                    <a:lnTo>
                      <a:pt x="588" y="210"/>
                    </a:lnTo>
                    <a:lnTo>
                      <a:pt x="612" y="210"/>
                    </a:lnTo>
                    <a:lnTo>
                      <a:pt x="612" y="216"/>
                    </a:lnTo>
                    <a:lnTo>
                      <a:pt x="618" y="222"/>
                    </a:lnTo>
                    <a:lnTo>
                      <a:pt x="618" y="228"/>
                    </a:lnTo>
                    <a:lnTo>
                      <a:pt x="624" y="240"/>
                    </a:lnTo>
                    <a:lnTo>
                      <a:pt x="624" y="246"/>
                    </a:lnTo>
                    <a:lnTo>
                      <a:pt x="630" y="252"/>
                    </a:lnTo>
                    <a:lnTo>
                      <a:pt x="630" y="258"/>
                    </a:lnTo>
                    <a:lnTo>
                      <a:pt x="636" y="264"/>
                    </a:lnTo>
                    <a:lnTo>
                      <a:pt x="636" y="270"/>
                    </a:lnTo>
                    <a:lnTo>
                      <a:pt x="630" y="282"/>
                    </a:lnTo>
                    <a:lnTo>
                      <a:pt x="630" y="288"/>
                    </a:lnTo>
                    <a:lnTo>
                      <a:pt x="630" y="300"/>
                    </a:lnTo>
                    <a:lnTo>
                      <a:pt x="630" y="306"/>
                    </a:lnTo>
                    <a:lnTo>
                      <a:pt x="636" y="306"/>
                    </a:lnTo>
                    <a:lnTo>
                      <a:pt x="642" y="306"/>
                    </a:lnTo>
                    <a:lnTo>
                      <a:pt x="648" y="312"/>
                    </a:lnTo>
                    <a:lnTo>
                      <a:pt x="666" y="312"/>
                    </a:lnTo>
                    <a:lnTo>
                      <a:pt x="696" y="306"/>
                    </a:lnTo>
                    <a:lnTo>
                      <a:pt x="732" y="300"/>
                    </a:lnTo>
                    <a:lnTo>
                      <a:pt x="732" y="288"/>
                    </a:lnTo>
                    <a:lnTo>
                      <a:pt x="738" y="288"/>
                    </a:lnTo>
                    <a:lnTo>
                      <a:pt x="744" y="276"/>
                    </a:lnTo>
                    <a:lnTo>
                      <a:pt x="762" y="246"/>
                    </a:lnTo>
                    <a:lnTo>
                      <a:pt x="768" y="228"/>
                    </a:lnTo>
                    <a:lnTo>
                      <a:pt x="792" y="210"/>
                    </a:lnTo>
                    <a:lnTo>
                      <a:pt x="804" y="186"/>
                    </a:lnTo>
                    <a:lnTo>
                      <a:pt x="804" y="156"/>
                    </a:lnTo>
                    <a:lnTo>
                      <a:pt x="804" y="138"/>
                    </a:lnTo>
                    <a:lnTo>
                      <a:pt x="810" y="126"/>
                    </a:lnTo>
                    <a:lnTo>
                      <a:pt x="816" y="120"/>
                    </a:lnTo>
                    <a:lnTo>
                      <a:pt x="828" y="102"/>
                    </a:lnTo>
                    <a:lnTo>
                      <a:pt x="834" y="96"/>
                    </a:lnTo>
                    <a:lnTo>
                      <a:pt x="846" y="102"/>
                    </a:lnTo>
                    <a:lnTo>
                      <a:pt x="852" y="96"/>
                    </a:lnTo>
                    <a:lnTo>
                      <a:pt x="858" y="72"/>
                    </a:lnTo>
                    <a:lnTo>
                      <a:pt x="864" y="60"/>
                    </a:lnTo>
                    <a:lnTo>
                      <a:pt x="882" y="48"/>
                    </a:lnTo>
                    <a:lnTo>
                      <a:pt x="906" y="36"/>
                    </a:lnTo>
                    <a:lnTo>
                      <a:pt x="918" y="12"/>
                    </a:lnTo>
                    <a:lnTo>
                      <a:pt x="924" y="0"/>
                    </a:lnTo>
                    <a:lnTo>
                      <a:pt x="930" y="6"/>
                    </a:lnTo>
                    <a:lnTo>
                      <a:pt x="942" y="12"/>
                    </a:lnTo>
                    <a:lnTo>
                      <a:pt x="948" y="12"/>
                    </a:lnTo>
                    <a:lnTo>
                      <a:pt x="954" y="18"/>
                    </a:lnTo>
                    <a:lnTo>
                      <a:pt x="966" y="18"/>
                    </a:lnTo>
                    <a:lnTo>
                      <a:pt x="972" y="18"/>
                    </a:lnTo>
                    <a:lnTo>
                      <a:pt x="984" y="18"/>
                    </a:lnTo>
                    <a:lnTo>
                      <a:pt x="990" y="18"/>
                    </a:lnTo>
                    <a:lnTo>
                      <a:pt x="1002" y="48"/>
                    </a:lnTo>
                    <a:lnTo>
                      <a:pt x="1008" y="78"/>
                    </a:lnTo>
                    <a:lnTo>
                      <a:pt x="1020" y="78"/>
                    </a:lnTo>
                    <a:lnTo>
                      <a:pt x="1020" y="90"/>
                    </a:lnTo>
                    <a:lnTo>
                      <a:pt x="1026" y="102"/>
                    </a:lnTo>
                    <a:lnTo>
                      <a:pt x="1044" y="120"/>
                    </a:lnTo>
                    <a:lnTo>
                      <a:pt x="1044" y="132"/>
                    </a:lnTo>
                    <a:lnTo>
                      <a:pt x="1056" y="150"/>
                    </a:lnTo>
                    <a:lnTo>
                      <a:pt x="1050" y="150"/>
                    </a:lnTo>
                    <a:lnTo>
                      <a:pt x="1044" y="156"/>
                    </a:lnTo>
                    <a:lnTo>
                      <a:pt x="1044" y="162"/>
                    </a:lnTo>
                    <a:lnTo>
                      <a:pt x="1038" y="162"/>
                    </a:lnTo>
                    <a:lnTo>
                      <a:pt x="1032" y="162"/>
                    </a:lnTo>
                    <a:lnTo>
                      <a:pt x="1026" y="168"/>
                    </a:lnTo>
                    <a:lnTo>
                      <a:pt x="1014" y="174"/>
                    </a:lnTo>
                    <a:lnTo>
                      <a:pt x="1014" y="186"/>
                    </a:lnTo>
                    <a:lnTo>
                      <a:pt x="1014" y="192"/>
                    </a:lnTo>
                    <a:lnTo>
                      <a:pt x="1014" y="198"/>
                    </a:lnTo>
                    <a:lnTo>
                      <a:pt x="1020" y="204"/>
                    </a:lnTo>
                    <a:lnTo>
                      <a:pt x="1026" y="204"/>
                    </a:lnTo>
                    <a:lnTo>
                      <a:pt x="1032" y="204"/>
                    </a:lnTo>
                    <a:lnTo>
                      <a:pt x="1032" y="210"/>
                    </a:lnTo>
                    <a:lnTo>
                      <a:pt x="1038" y="210"/>
                    </a:lnTo>
                    <a:lnTo>
                      <a:pt x="1032" y="216"/>
                    </a:lnTo>
                    <a:lnTo>
                      <a:pt x="1026" y="228"/>
                    </a:lnTo>
                    <a:lnTo>
                      <a:pt x="1026" y="234"/>
                    </a:lnTo>
                    <a:lnTo>
                      <a:pt x="1032" y="240"/>
                    </a:lnTo>
                    <a:lnTo>
                      <a:pt x="1032" y="246"/>
                    </a:lnTo>
                    <a:lnTo>
                      <a:pt x="1032" y="252"/>
                    </a:lnTo>
                    <a:lnTo>
                      <a:pt x="1032" y="258"/>
                    </a:lnTo>
                    <a:lnTo>
                      <a:pt x="1038" y="264"/>
                    </a:lnTo>
                    <a:lnTo>
                      <a:pt x="1032" y="276"/>
                    </a:lnTo>
                    <a:lnTo>
                      <a:pt x="1026" y="276"/>
                    </a:lnTo>
                    <a:lnTo>
                      <a:pt x="1020" y="276"/>
                    </a:lnTo>
                    <a:lnTo>
                      <a:pt x="996" y="282"/>
                    </a:lnTo>
                    <a:lnTo>
                      <a:pt x="996" y="288"/>
                    </a:lnTo>
                    <a:lnTo>
                      <a:pt x="996" y="294"/>
                    </a:lnTo>
                    <a:lnTo>
                      <a:pt x="996" y="300"/>
                    </a:lnTo>
                    <a:lnTo>
                      <a:pt x="996" y="306"/>
                    </a:lnTo>
                    <a:lnTo>
                      <a:pt x="984" y="324"/>
                    </a:lnTo>
                    <a:lnTo>
                      <a:pt x="984" y="330"/>
                    </a:lnTo>
                    <a:lnTo>
                      <a:pt x="984" y="336"/>
                    </a:lnTo>
                    <a:lnTo>
                      <a:pt x="978" y="336"/>
                    </a:lnTo>
                    <a:lnTo>
                      <a:pt x="978" y="342"/>
                    </a:lnTo>
                    <a:lnTo>
                      <a:pt x="984" y="360"/>
                    </a:lnTo>
                    <a:lnTo>
                      <a:pt x="978" y="366"/>
                    </a:lnTo>
                    <a:lnTo>
                      <a:pt x="978" y="372"/>
                    </a:lnTo>
                    <a:lnTo>
                      <a:pt x="972" y="372"/>
                    </a:lnTo>
                    <a:lnTo>
                      <a:pt x="972" y="378"/>
                    </a:lnTo>
                    <a:lnTo>
                      <a:pt x="972" y="384"/>
                    </a:lnTo>
                    <a:lnTo>
                      <a:pt x="972" y="390"/>
                    </a:lnTo>
                    <a:lnTo>
                      <a:pt x="966" y="402"/>
                    </a:lnTo>
                    <a:lnTo>
                      <a:pt x="960" y="414"/>
                    </a:lnTo>
                    <a:lnTo>
                      <a:pt x="954" y="420"/>
                    </a:lnTo>
                    <a:lnTo>
                      <a:pt x="948" y="426"/>
                    </a:lnTo>
                    <a:lnTo>
                      <a:pt x="948" y="438"/>
                    </a:lnTo>
                    <a:lnTo>
                      <a:pt x="942" y="444"/>
                    </a:lnTo>
                    <a:lnTo>
                      <a:pt x="936" y="450"/>
                    </a:lnTo>
                    <a:lnTo>
                      <a:pt x="930" y="456"/>
                    </a:lnTo>
                    <a:lnTo>
                      <a:pt x="924" y="462"/>
                    </a:lnTo>
                    <a:lnTo>
                      <a:pt x="924" y="474"/>
                    </a:lnTo>
                    <a:lnTo>
                      <a:pt x="918" y="474"/>
                    </a:lnTo>
                    <a:lnTo>
                      <a:pt x="918" y="480"/>
                    </a:lnTo>
                    <a:lnTo>
                      <a:pt x="918" y="486"/>
                    </a:lnTo>
                    <a:lnTo>
                      <a:pt x="918" y="504"/>
                    </a:lnTo>
                    <a:lnTo>
                      <a:pt x="918" y="510"/>
                    </a:lnTo>
                    <a:lnTo>
                      <a:pt x="918" y="522"/>
                    </a:lnTo>
                    <a:lnTo>
                      <a:pt x="918" y="528"/>
                    </a:lnTo>
                    <a:lnTo>
                      <a:pt x="924" y="534"/>
                    </a:lnTo>
                    <a:lnTo>
                      <a:pt x="924" y="540"/>
                    </a:lnTo>
                    <a:lnTo>
                      <a:pt x="924" y="546"/>
                    </a:lnTo>
                    <a:lnTo>
                      <a:pt x="918" y="546"/>
                    </a:lnTo>
                    <a:lnTo>
                      <a:pt x="918" y="552"/>
                    </a:lnTo>
                    <a:lnTo>
                      <a:pt x="912" y="546"/>
                    </a:lnTo>
                    <a:lnTo>
                      <a:pt x="912" y="552"/>
                    </a:lnTo>
                    <a:lnTo>
                      <a:pt x="912" y="570"/>
                    </a:lnTo>
                    <a:lnTo>
                      <a:pt x="906" y="588"/>
                    </a:lnTo>
                    <a:lnTo>
                      <a:pt x="900" y="606"/>
                    </a:lnTo>
                    <a:lnTo>
                      <a:pt x="906" y="624"/>
                    </a:lnTo>
                    <a:lnTo>
                      <a:pt x="900" y="624"/>
                    </a:lnTo>
                    <a:lnTo>
                      <a:pt x="894" y="630"/>
                    </a:lnTo>
                    <a:lnTo>
                      <a:pt x="888" y="630"/>
                    </a:lnTo>
                    <a:lnTo>
                      <a:pt x="882" y="630"/>
                    </a:lnTo>
                    <a:lnTo>
                      <a:pt x="882" y="636"/>
                    </a:lnTo>
                    <a:lnTo>
                      <a:pt x="876" y="642"/>
                    </a:lnTo>
                    <a:lnTo>
                      <a:pt x="870" y="642"/>
                    </a:lnTo>
                    <a:lnTo>
                      <a:pt x="870" y="648"/>
                    </a:lnTo>
                    <a:lnTo>
                      <a:pt x="870" y="654"/>
                    </a:lnTo>
                    <a:lnTo>
                      <a:pt x="864" y="654"/>
                    </a:lnTo>
                    <a:lnTo>
                      <a:pt x="864" y="660"/>
                    </a:lnTo>
                    <a:lnTo>
                      <a:pt x="846" y="666"/>
                    </a:lnTo>
                    <a:lnTo>
                      <a:pt x="828" y="672"/>
                    </a:lnTo>
                    <a:lnTo>
                      <a:pt x="816" y="660"/>
                    </a:lnTo>
                    <a:lnTo>
                      <a:pt x="810" y="660"/>
                    </a:lnTo>
                    <a:lnTo>
                      <a:pt x="798" y="666"/>
                    </a:lnTo>
                    <a:lnTo>
                      <a:pt x="786" y="666"/>
                    </a:lnTo>
                    <a:lnTo>
                      <a:pt x="780" y="672"/>
                    </a:lnTo>
                    <a:lnTo>
                      <a:pt x="768" y="678"/>
                    </a:lnTo>
                    <a:lnTo>
                      <a:pt x="762" y="660"/>
                    </a:lnTo>
                    <a:lnTo>
                      <a:pt x="762" y="654"/>
                    </a:lnTo>
                    <a:lnTo>
                      <a:pt x="756" y="636"/>
                    </a:lnTo>
                    <a:lnTo>
                      <a:pt x="762" y="624"/>
                    </a:lnTo>
                    <a:lnTo>
                      <a:pt x="756" y="606"/>
                    </a:lnTo>
                    <a:lnTo>
                      <a:pt x="756" y="600"/>
                    </a:lnTo>
                    <a:lnTo>
                      <a:pt x="762" y="594"/>
                    </a:lnTo>
                    <a:lnTo>
                      <a:pt x="768" y="600"/>
                    </a:lnTo>
                    <a:lnTo>
                      <a:pt x="768" y="594"/>
                    </a:lnTo>
                    <a:lnTo>
                      <a:pt x="768" y="588"/>
                    </a:lnTo>
                    <a:lnTo>
                      <a:pt x="774" y="582"/>
                    </a:lnTo>
                    <a:lnTo>
                      <a:pt x="768" y="576"/>
                    </a:lnTo>
                    <a:lnTo>
                      <a:pt x="762" y="576"/>
                    </a:lnTo>
                    <a:lnTo>
                      <a:pt x="756" y="576"/>
                    </a:lnTo>
                    <a:lnTo>
                      <a:pt x="690" y="576"/>
                    </a:lnTo>
                    <a:lnTo>
                      <a:pt x="624" y="570"/>
                    </a:lnTo>
                    <a:lnTo>
                      <a:pt x="600" y="564"/>
                    </a:lnTo>
                    <a:lnTo>
                      <a:pt x="576" y="564"/>
                    </a:lnTo>
                    <a:lnTo>
                      <a:pt x="558" y="570"/>
                    </a:lnTo>
                    <a:lnTo>
                      <a:pt x="552" y="576"/>
                    </a:lnTo>
                    <a:lnTo>
                      <a:pt x="552" y="582"/>
                    </a:lnTo>
                    <a:lnTo>
                      <a:pt x="552" y="588"/>
                    </a:lnTo>
                    <a:lnTo>
                      <a:pt x="546" y="594"/>
                    </a:lnTo>
                    <a:lnTo>
                      <a:pt x="546" y="600"/>
                    </a:lnTo>
                    <a:lnTo>
                      <a:pt x="540" y="606"/>
                    </a:lnTo>
                    <a:lnTo>
                      <a:pt x="534" y="618"/>
                    </a:lnTo>
                    <a:lnTo>
                      <a:pt x="534" y="624"/>
                    </a:lnTo>
                    <a:lnTo>
                      <a:pt x="534" y="630"/>
                    </a:lnTo>
                    <a:lnTo>
                      <a:pt x="534" y="636"/>
                    </a:lnTo>
                    <a:lnTo>
                      <a:pt x="528" y="636"/>
                    </a:lnTo>
                    <a:lnTo>
                      <a:pt x="516" y="642"/>
                    </a:lnTo>
                    <a:lnTo>
                      <a:pt x="516" y="648"/>
                    </a:lnTo>
                    <a:lnTo>
                      <a:pt x="510" y="648"/>
                    </a:lnTo>
                    <a:lnTo>
                      <a:pt x="504" y="654"/>
                    </a:lnTo>
                    <a:lnTo>
                      <a:pt x="492" y="666"/>
                    </a:lnTo>
                    <a:lnTo>
                      <a:pt x="492" y="672"/>
                    </a:lnTo>
                    <a:lnTo>
                      <a:pt x="492" y="684"/>
                    </a:lnTo>
                    <a:lnTo>
                      <a:pt x="486" y="690"/>
                    </a:lnTo>
                    <a:lnTo>
                      <a:pt x="480" y="696"/>
                    </a:lnTo>
                    <a:lnTo>
                      <a:pt x="486" y="702"/>
                    </a:lnTo>
                    <a:lnTo>
                      <a:pt x="492" y="702"/>
                    </a:lnTo>
                    <a:lnTo>
                      <a:pt x="486" y="708"/>
                    </a:lnTo>
                    <a:lnTo>
                      <a:pt x="480" y="708"/>
                    </a:lnTo>
                    <a:lnTo>
                      <a:pt x="480" y="714"/>
                    </a:lnTo>
                    <a:lnTo>
                      <a:pt x="474" y="714"/>
                    </a:lnTo>
                    <a:lnTo>
                      <a:pt x="474" y="720"/>
                    </a:lnTo>
                    <a:lnTo>
                      <a:pt x="480" y="726"/>
                    </a:lnTo>
                    <a:lnTo>
                      <a:pt x="474" y="726"/>
                    </a:lnTo>
                    <a:lnTo>
                      <a:pt x="474" y="738"/>
                    </a:lnTo>
                    <a:lnTo>
                      <a:pt x="474" y="744"/>
                    </a:lnTo>
                    <a:lnTo>
                      <a:pt x="474" y="750"/>
                    </a:lnTo>
                    <a:lnTo>
                      <a:pt x="480" y="750"/>
                    </a:lnTo>
                    <a:lnTo>
                      <a:pt x="480" y="756"/>
                    </a:lnTo>
                    <a:lnTo>
                      <a:pt x="492" y="762"/>
                    </a:lnTo>
                    <a:lnTo>
                      <a:pt x="498" y="774"/>
                    </a:lnTo>
                    <a:lnTo>
                      <a:pt x="498" y="780"/>
                    </a:lnTo>
                    <a:lnTo>
                      <a:pt x="504" y="786"/>
                    </a:lnTo>
                    <a:lnTo>
                      <a:pt x="510" y="792"/>
                    </a:lnTo>
                    <a:lnTo>
                      <a:pt x="504" y="798"/>
                    </a:lnTo>
                    <a:lnTo>
                      <a:pt x="504" y="804"/>
                    </a:lnTo>
                    <a:lnTo>
                      <a:pt x="504" y="810"/>
                    </a:lnTo>
                    <a:lnTo>
                      <a:pt x="498" y="822"/>
                    </a:lnTo>
                    <a:lnTo>
                      <a:pt x="492" y="828"/>
                    </a:lnTo>
                    <a:lnTo>
                      <a:pt x="492" y="834"/>
                    </a:lnTo>
                    <a:lnTo>
                      <a:pt x="486" y="840"/>
                    </a:lnTo>
                    <a:lnTo>
                      <a:pt x="480" y="846"/>
                    </a:lnTo>
                    <a:lnTo>
                      <a:pt x="474" y="852"/>
                    </a:lnTo>
                    <a:lnTo>
                      <a:pt x="468" y="858"/>
                    </a:lnTo>
                    <a:lnTo>
                      <a:pt x="474" y="858"/>
                    </a:lnTo>
                    <a:lnTo>
                      <a:pt x="468" y="864"/>
                    </a:lnTo>
                    <a:lnTo>
                      <a:pt x="474" y="870"/>
                    </a:lnTo>
                    <a:lnTo>
                      <a:pt x="474" y="876"/>
                    </a:lnTo>
                    <a:lnTo>
                      <a:pt x="456" y="894"/>
                    </a:lnTo>
                    <a:lnTo>
                      <a:pt x="450" y="894"/>
                    </a:lnTo>
                    <a:lnTo>
                      <a:pt x="444" y="900"/>
                    </a:lnTo>
                    <a:lnTo>
                      <a:pt x="444" y="894"/>
                    </a:lnTo>
                    <a:lnTo>
                      <a:pt x="438" y="894"/>
                    </a:lnTo>
                    <a:lnTo>
                      <a:pt x="432" y="900"/>
                    </a:lnTo>
                    <a:lnTo>
                      <a:pt x="432" y="906"/>
                    </a:lnTo>
                    <a:lnTo>
                      <a:pt x="420" y="906"/>
                    </a:lnTo>
                    <a:lnTo>
                      <a:pt x="420" y="912"/>
                    </a:lnTo>
                    <a:lnTo>
                      <a:pt x="420" y="918"/>
                    </a:lnTo>
                    <a:lnTo>
                      <a:pt x="426" y="918"/>
                    </a:lnTo>
                    <a:lnTo>
                      <a:pt x="426" y="924"/>
                    </a:lnTo>
                    <a:lnTo>
                      <a:pt x="426" y="930"/>
                    </a:lnTo>
                    <a:lnTo>
                      <a:pt x="420" y="930"/>
                    </a:lnTo>
                    <a:lnTo>
                      <a:pt x="414" y="936"/>
                    </a:lnTo>
                    <a:lnTo>
                      <a:pt x="414" y="942"/>
                    </a:lnTo>
                    <a:lnTo>
                      <a:pt x="414" y="948"/>
                    </a:lnTo>
                    <a:lnTo>
                      <a:pt x="414" y="954"/>
                    </a:lnTo>
                    <a:lnTo>
                      <a:pt x="426" y="960"/>
                    </a:lnTo>
                    <a:lnTo>
                      <a:pt x="432" y="966"/>
                    </a:lnTo>
                    <a:lnTo>
                      <a:pt x="438" y="972"/>
                    </a:lnTo>
                    <a:lnTo>
                      <a:pt x="444" y="972"/>
                    </a:lnTo>
                    <a:lnTo>
                      <a:pt x="444" y="978"/>
                    </a:lnTo>
                    <a:lnTo>
                      <a:pt x="450" y="978"/>
                    </a:lnTo>
                    <a:lnTo>
                      <a:pt x="450" y="984"/>
                    </a:lnTo>
                    <a:lnTo>
                      <a:pt x="456" y="990"/>
                    </a:lnTo>
                    <a:lnTo>
                      <a:pt x="456" y="996"/>
                    </a:lnTo>
                    <a:lnTo>
                      <a:pt x="462" y="1008"/>
                    </a:lnTo>
                    <a:lnTo>
                      <a:pt x="468" y="1008"/>
                    </a:lnTo>
                    <a:lnTo>
                      <a:pt x="468" y="1002"/>
                    </a:lnTo>
                    <a:lnTo>
                      <a:pt x="474" y="1008"/>
                    </a:lnTo>
                    <a:lnTo>
                      <a:pt x="480" y="1002"/>
                    </a:lnTo>
                    <a:lnTo>
                      <a:pt x="486" y="1008"/>
                    </a:lnTo>
                    <a:lnTo>
                      <a:pt x="486" y="1014"/>
                    </a:lnTo>
                    <a:lnTo>
                      <a:pt x="492" y="1014"/>
                    </a:lnTo>
                    <a:lnTo>
                      <a:pt x="492" y="1020"/>
                    </a:lnTo>
                    <a:lnTo>
                      <a:pt x="486" y="1020"/>
                    </a:lnTo>
                    <a:lnTo>
                      <a:pt x="492" y="1020"/>
                    </a:lnTo>
                    <a:lnTo>
                      <a:pt x="486" y="1020"/>
                    </a:lnTo>
                    <a:lnTo>
                      <a:pt x="486" y="1026"/>
                    </a:lnTo>
                    <a:lnTo>
                      <a:pt x="492" y="1026"/>
                    </a:lnTo>
                    <a:lnTo>
                      <a:pt x="486" y="1026"/>
                    </a:lnTo>
                    <a:lnTo>
                      <a:pt x="492" y="1032"/>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55" name="Freeform 31"/>
              <p:cNvSpPr>
                <a:spLocks noEditPoints="1"/>
              </p:cNvSpPr>
              <p:nvPr/>
            </p:nvSpPr>
            <p:spPr bwMode="gray">
              <a:xfrm>
                <a:off x="1132" y="2902"/>
                <a:ext cx="467" cy="93"/>
              </a:xfrm>
              <a:custGeom>
                <a:avLst/>
                <a:gdLst>
                  <a:gd name="T0" fmla="*/ 69 w 1056"/>
                  <a:gd name="T1" fmla="*/ 7 h 210"/>
                  <a:gd name="T2" fmla="*/ 63 w 1056"/>
                  <a:gd name="T3" fmla="*/ 5 h 210"/>
                  <a:gd name="T4" fmla="*/ 57 w 1056"/>
                  <a:gd name="T5" fmla="*/ 5 h 210"/>
                  <a:gd name="T6" fmla="*/ 54 w 1056"/>
                  <a:gd name="T7" fmla="*/ 6 h 210"/>
                  <a:gd name="T8" fmla="*/ 51 w 1056"/>
                  <a:gd name="T9" fmla="*/ 7 h 210"/>
                  <a:gd name="T10" fmla="*/ 46 w 1056"/>
                  <a:gd name="T11" fmla="*/ 9 h 210"/>
                  <a:gd name="T12" fmla="*/ 42 w 1056"/>
                  <a:gd name="T13" fmla="*/ 8 h 210"/>
                  <a:gd name="T14" fmla="*/ 42 w 1056"/>
                  <a:gd name="T15" fmla="*/ 5 h 210"/>
                  <a:gd name="T16" fmla="*/ 41 w 1056"/>
                  <a:gd name="T17" fmla="*/ 7 h 210"/>
                  <a:gd name="T18" fmla="*/ 38 w 1056"/>
                  <a:gd name="T19" fmla="*/ 10 h 210"/>
                  <a:gd name="T20" fmla="*/ 37 w 1056"/>
                  <a:gd name="T21" fmla="*/ 12 h 210"/>
                  <a:gd name="T22" fmla="*/ 37 w 1056"/>
                  <a:gd name="T23" fmla="*/ 15 h 210"/>
                  <a:gd name="T24" fmla="*/ 37 w 1056"/>
                  <a:gd name="T25" fmla="*/ 16 h 210"/>
                  <a:gd name="T26" fmla="*/ 38 w 1056"/>
                  <a:gd name="T27" fmla="*/ 16 h 210"/>
                  <a:gd name="T28" fmla="*/ 34 w 1056"/>
                  <a:gd name="T29" fmla="*/ 16 h 210"/>
                  <a:gd name="T30" fmla="*/ 26 w 1056"/>
                  <a:gd name="T31" fmla="*/ 16 h 210"/>
                  <a:gd name="T32" fmla="*/ 20 w 1056"/>
                  <a:gd name="T33" fmla="*/ 17 h 210"/>
                  <a:gd name="T34" fmla="*/ 13 w 1056"/>
                  <a:gd name="T35" fmla="*/ 17 h 210"/>
                  <a:gd name="T36" fmla="*/ 6 w 1056"/>
                  <a:gd name="T37" fmla="*/ 17 h 210"/>
                  <a:gd name="T38" fmla="*/ 1 w 1056"/>
                  <a:gd name="T39" fmla="*/ 18 h 210"/>
                  <a:gd name="T40" fmla="*/ 3 w 1056"/>
                  <a:gd name="T41" fmla="*/ 14 h 210"/>
                  <a:gd name="T42" fmla="*/ 8 w 1056"/>
                  <a:gd name="T43" fmla="*/ 15 h 210"/>
                  <a:gd name="T44" fmla="*/ 11 w 1056"/>
                  <a:gd name="T45" fmla="*/ 12 h 210"/>
                  <a:gd name="T46" fmla="*/ 26 w 1056"/>
                  <a:gd name="T47" fmla="*/ 10 h 210"/>
                  <a:gd name="T48" fmla="*/ 29 w 1056"/>
                  <a:gd name="T49" fmla="*/ 5 h 210"/>
                  <a:gd name="T50" fmla="*/ 34 w 1056"/>
                  <a:gd name="T51" fmla="*/ 1 h 210"/>
                  <a:gd name="T52" fmla="*/ 41 w 1056"/>
                  <a:gd name="T53" fmla="*/ 3 h 210"/>
                  <a:gd name="T54" fmla="*/ 73 w 1056"/>
                  <a:gd name="T55" fmla="*/ 1 h 210"/>
                  <a:gd name="T56" fmla="*/ 75 w 1056"/>
                  <a:gd name="T57" fmla="*/ 4 h 210"/>
                  <a:gd name="T58" fmla="*/ 85 w 1056"/>
                  <a:gd name="T59" fmla="*/ 15 h 210"/>
                  <a:gd name="T60" fmla="*/ 91 w 1056"/>
                  <a:gd name="T61" fmla="*/ 18 h 210"/>
                  <a:gd name="T62" fmla="*/ 85 w 1056"/>
                  <a:gd name="T63" fmla="*/ 18 h 210"/>
                  <a:gd name="T64" fmla="*/ 79 w 1056"/>
                  <a:gd name="T65" fmla="*/ 16 h 210"/>
                  <a:gd name="T66" fmla="*/ 74 w 1056"/>
                  <a:gd name="T67" fmla="*/ 16 h 210"/>
                  <a:gd name="T68" fmla="*/ 69 w 1056"/>
                  <a:gd name="T69" fmla="*/ 15 h 210"/>
                  <a:gd name="T70" fmla="*/ 65 w 1056"/>
                  <a:gd name="T71" fmla="*/ 14 h 210"/>
                  <a:gd name="T72" fmla="*/ 59 w 1056"/>
                  <a:gd name="T73" fmla="*/ 15 h 210"/>
                  <a:gd name="T74" fmla="*/ 54 w 1056"/>
                  <a:gd name="T75" fmla="*/ 15 h 210"/>
                  <a:gd name="T76" fmla="*/ 49 w 1056"/>
                  <a:gd name="T77" fmla="*/ 15 h 210"/>
                  <a:gd name="T78" fmla="*/ 42 w 1056"/>
                  <a:gd name="T79" fmla="*/ 15 h 210"/>
                  <a:gd name="T80" fmla="*/ 38 w 1056"/>
                  <a:gd name="T81" fmla="*/ 16 h 210"/>
                  <a:gd name="T82" fmla="*/ 41 w 1056"/>
                  <a:gd name="T83" fmla="*/ 14 h 210"/>
                  <a:gd name="T84" fmla="*/ 42 w 1056"/>
                  <a:gd name="T85" fmla="*/ 13 h 210"/>
                  <a:gd name="T86" fmla="*/ 45 w 1056"/>
                  <a:gd name="T87" fmla="*/ 13 h 210"/>
                  <a:gd name="T88" fmla="*/ 48 w 1056"/>
                  <a:gd name="T89" fmla="*/ 12 h 210"/>
                  <a:gd name="T90" fmla="*/ 51 w 1056"/>
                  <a:gd name="T91" fmla="*/ 11 h 210"/>
                  <a:gd name="T92" fmla="*/ 54 w 1056"/>
                  <a:gd name="T93" fmla="*/ 9 h 210"/>
                  <a:gd name="T94" fmla="*/ 57 w 1056"/>
                  <a:gd name="T95" fmla="*/ 8 h 210"/>
                  <a:gd name="T96" fmla="*/ 60 w 1056"/>
                  <a:gd name="T97" fmla="*/ 5 h 210"/>
                  <a:gd name="T98" fmla="*/ 65 w 1056"/>
                  <a:gd name="T99" fmla="*/ 5 h 210"/>
                  <a:gd name="T100" fmla="*/ 72 w 1056"/>
                  <a:gd name="T101" fmla="*/ 7 h 210"/>
                  <a:gd name="T102" fmla="*/ 77 w 1056"/>
                  <a:gd name="T103" fmla="*/ 11 h 210"/>
                  <a:gd name="T104" fmla="*/ 69 w 1056"/>
                  <a:gd name="T105" fmla="*/ 10 h 210"/>
                  <a:gd name="T106" fmla="*/ 72 w 1056"/>
                  <a:gd name="T107" fmla="*/ 12 h 210"/>
                  <a:gd name="T108" fmla="*/ 78 w 1056"/>
                  <a:gd name="T109" fmla="*/ 15 h 210"/>
                  <a:gd name="T110" fmla="*/ 84 w 1056"/>
                  <a:gd name="T111" fmla="*/ 14 h 210"/>
                  <a:gd name="T112" fmla="*/ 84 w 1056"/>
                  <a:gd name="T113" fmla="*/ 14 h 210"/>
                  <a:gd name="T114" fmla="*/ 78 w 1056"/>
                  <a:gd name="T115" fmla="*/ 13 h 210"/>
                  <a:gd name="T116" fmla="*/ 76 w 1056"/>
                  <a:gd name="T117" fmla="*/ 14 h 210"/>
                  <a:gd name="T118" fmla="*/ 38 w 1056"/>
                  <a:gd name="T119" fmla="*/ 12 h 210"/>
                  <a:gd name="T120" fmla="*/ 41 w 1056"/>
                  <a:gd name="T121" fmla="*/ 12 h 210"/>
                  <a:gd name="T122" fmla="*/ 40 w 1056"/>
                  <a:gd name="T123" fmla="*/ 14 h 2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56"/>
                  <a:gd name="T187" fmla="*/ 0 h 210"/>
                  <a:gd name="T188" fmla="*/ 1056 w 1056"/>
                  <a:gd name="T189" fmla="*/ 210 h 2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56" h="210">
                    <a:moveTo>
                      <a:pt x="870" y="90"/>
                    </a:moveTo>
                    <a:lnTo>
                      <a:pt x="864" y="90"/>
                    </a:lnTo>
                    <a:lnTo>
                      <a:pt x="852" y="84"/>
                    </a:lnTo>
                    <a:lnTo>
                      <a:pt x="846" y="84"/>
                    </a:lnTo>
                    <a:lnTo>
                      <a:pt x="846" y="78"/>
                    </a:lnTo>
                    <a:lnTo>
                      <a:pt x="840" y="78"/>
                    </a:lnTo>
                    <a:lnTo>
                      <a:pt x="834" y="78"/>
                    </a:lnTo>
                    <a:lnTo>
                      <a:pt x="834" y="72"/>
                    </a:lnTo>
                    <a:lnTo>
                      <a:pt x="804" y="78"/>
                    </a:lnTo>
                    <a:lnTo>
                      <a:pt x="798" y="78"/>
                    </a:lnTo>
                    <a:lnTo>
                      <a:pt x="792" y="72"/>
                    </a:lnTo>
                    <a:lnTo>
                      <a:pt x="780" y="60"/>
                    </a:lnTo>
                    <a:lnTo>
                      <a:pt x="768" y="54"/>
                    </a:lnTo>
                    <a:lnTo>
                      <a:pt x="756" y="54"/>
                    </a:lnTo>
                    <a:lnTo>
                      <a:pt x="750" y="54"/>
                    </a:lnTo>
                    <a:lnTo>
                      <a:pt x="750" y="48"/>
                    </a:lnTo>
                    <a:lnTo>
                      <a:pt x="744" y="48"/>
                    </a:lnTo>
                    <a:lnTo>
                      <a:pt x="738" y="48"/>
                    </a:lnTo>
                    <a:lnTo>
                      <a:pt x="732" y="48"/>
                    </a:lnTo>
                    <a:lnTo>
                      <a:pt x="732" y="54"/>
                    </a:lnTo>
                    <a:lnTo>
                      <a:pt x="726" y="48"/>
                    </a:lnTo>
                    <a:lnTo>
                      <a:pt x="720" y="48"/>
                    </a:lnTo>
                    <a:lnTo>
                      <a:pt x="714" y="48"/>
                    </a:lnTo>
                    <a:lnTo>
                      <a:pt x="708" y="48"/>
                    </a:lnTo>
                    <a:lnTo>
                      <a:pt x="702" y="48"/>
                    </a:lnTo>
                    <a:lnTo>
                      <a:pt x="696" y="48"/>
                    </a:lnTo>
                    <a:lnTo>
                      <a:pt x="684" y="48"/>
                    </a:lnTo>
                    <a:lnTo>
                      <a:pt x="678" y="48"/>
                    </a:lnTo>
                    <a:lnTo>
                      <a:pt x="672" y="48"/>
                    </a:lnTo>
                    <a:lnTo>
                      <a:pt x="666" y="54"/>
                    </a:lnTo>
                    <a:lnTo>
                      <a:pt x="660" y="54"/>
                    </a:lnTo>
                    <a:lnTo>
                      <a:pt x="660" y="48"/>
                    </a:lnTo>
                    <a:lnTo>
                      <a:pt x="654" y="48"/>
                    </a:lnTo>
                    <a:lnTo>
                      <a:pt x="648" y="48"/>
                    </a:lnTo>
                    <a:lnTo>
                      <a:pt x="642" y="48"/>
                    </a:lnTo>
                    <a:lnTo>
                      <a:pt x="642" y="54"/>
                    </a:lnTo>
                    <a:lnTo>
                      <a:pt x="636" y="54"/>
                    </a:lnTo>
                    <a:lnTo>
                      <a:pt x="636" y="60"/>
                    </a:lnTo>
                    <a:lnTo>
                      <a:pt x="630" y="60"/>
                    </a:lnTo>
                    <a:lnTo>
                      <a:pt x="630" y="66"/>
                    </a:lnTo>
                    <a:lnTo>
                      <a:pt x="624" y="66"/>
                    </a:lnTo>
                    <a:lnTo>
                      <a:pt x="618" y="66"/>
                    </a:lnTo>
                    <a:lnTo>
                      <a:pt x="618" y="72"/>
                    </a:lnTo>
                    <a:lnTo>
                      <a:pt x="612" y="78"/>
                    </a:lnTo>
                    <a:lnTo>
                      <a:pt x="606" y="78"/>
                    </a:lnTo>
                    <a:lnTo>
                      <a:pt x="606" y="84"/>
                    </a:lnTo>
                    <a:lnTo>
                      <a:pt x="600" y="84"/>
                    </a:lnTo>
                    <a:lnTo>
                      <a:pt x="594" y="90"/>
                    </a:lnTo>
                    <a:lnTo>
                      <a:pt x="588" y="90"/>
                    </a:lnTo>
                    <a:lnTo>
                      <a:pt x="588" y="84"/>
                    </a:lnTo>
                    <a:lnTo>
                      <a:pt x="582" y="84"/>
                    </a:lnTo>
                    <a:lnTo>
                      <a:pt x="576" y="84"/>
                    </a:lnTo>
                    <a:lnTo>
                      <a:pt x="570" y="84"/>
                    </a:lnTo>
                    <a:lnTo>
                      <a:pt x="564" y="84"/>
                    </a:lnTo>
                    <a:lnTo>
                      <a:pt x="558" y="90"/>
                    </a:lnTo>
                    <a:lnTo>
                      <a:pt x="558" y="96"/>
                    </a:lnTo>
                    <a:lnTo>
                      <a:pt x="552" y="96"/>
                    </a:lnTo>
                    <a:lnTo>
                      <a:pt x="546" y="102"/>
                    </a:lnTo>
                    <a:lnTo>
                      <a:pt x="540" y="102"/>
                    </a:lnTo>
                    <a:lnTo>
                      <a:pt x="534" y="102"/>
                    </a:lnTo>
                    <a:lnTo>
                      <a:pt x="528" y="102"/>
                    </a:lnTo>
                    <a:lnTo>
                      <a:pt x="528" y="108"/>
                    </a:lnTo>
                    <a:lnTo>
                      <a:pt x="522" y="108"/>
                    </a:lnTo>
                    <a:lnTo>
                      <a:pt x="522" y="102"/>
                    </a:lnTo>
                    <a:lnTo>
                      <a:pt x="516" y="102"/>
                    </a:lnTo>
                    <a:lnTo>
                      <a:pt x="510" y="102"/>
                    </a:lnTo>
                    <a:lnTo>
                      <a:pt x="504" y="102"/>
                    </a:lnTo>
                    <a:lnTo>
                      <a:pt x="498" y="102"/>
                    </a:lnTo>
                    <a:lnTo>
                      <a:pt x="498" y="96"/>
                    </a:lnTo>
                    <a:lnTo>
                      <a:pt x="492" y="96"/>
                    </a:lnTo>
                    <a:lnTo>
                      <a:pt x="492" y="90"/>
                    </a:lnTo>
                    <a:lnTo>
                      <a:pt x="492" y="84"/>
                    </a:lnTo>
                    <a:lnTo>
                      <a:pt x="492" y="78"/>
                    </a:lnTo>
                    <a:lnTo>
                      <a:pt x="498" y="78"/>
                    </a:lnTo>
                    <a:lnTo>
                      <a:pt x="498" y="72"/>
                    </a:lnTo>
                    <a:lnTo>
                      <a:pt x="498" y="66"/>
                    </a:lnTo>
                    <a:lnTo>
                      <a:pt x="504" y="60"/>
                    </a:lnTo>
                    <a:lnTo>
                      <a:pt x="498" y="60"/>
                    </a:lnTo>
                    <a:lnTo>
                      <a:pt x="498" y="54"/>
                    </a:lnTo>
                    <a:lnTo>
                      <a:pt x="492" y="54"/>
                    </a:lnTo>
                    <a:lnTo>
                      <a:pt x="492" y="60"/>
                    </a:lnTo>
                    <a:lnTo>
                      <a:pt x="486" y="60"/>
                    </a:lnTo>
                    <a:lnTo>
                      <a:pt x="486" y="66"/>
                    </a:lnTo>
                    <a:lnTo>
                      <a:pt x="480" y="66"/>
                    </a:lnTo>
                    <a:lnTo>
                      <a:pt x="474" y="72"/>
                    </a:lnTo>
                    <a:lnTo>
                      <a:pt x="474" y="66"/>
                    </a:lnTo>
                    <a:lnTo>
                      <a:pt x="474" y="72"/>
                    </a:lnTo>
                    <a:lnTo>
                      <a:pt x="468" y="72"/>
                    </a:lnTo>
                    <a:lnTo>
                      <a:pt x="468" y="78"/>
                    </a:lnTo>
                    <a:lnTo>
                      <a:pt x="468" y="84"/>
                    </a:lnTo>
                    <a:lnTo>
                      <a:pt x="462" y="90"/>
                    </a:lnTo>
                    <a:lnTo>
                      <a:pt x="462" y="84"/>
                    </a:lnTo>
                    <a:lnTo>
                      <a:pt x="456" y="84"/>
                    </a:lnTo>
                    <a:lnTo>
                      <a:pt x="450" y="84"/>
                    </a:lnTo>
                    <a:lnTo>
                      <a:pt x="450" y="90"/>
                    </a:lnTo>
                    <a:lnTo>
                      <a:pt x="450" y="96"/>
                    </a:lnTo>
                    <a:lnTo>
                      <a:pt x="450" y="102"/>
                    </a:lnTo>
                    <a:lnTo>
                      <a:pt x="444" y="102"/>
                    </a:lnTo>
                    <a:lnTo>
                      <a:pt x="444" y="108"/>
                    </a:lnTo>
                    <a:lnTo>
                      <a:pt x="444" y="114"/>
                    </a:lnTo>
                    <a:lnTo>
                      <a:pt x="450" y="114"/>
                    </a:lnTo>
                    <a:lnTo>
                      <a:pt x="444" y="120"/>
                    </a:lnTo>
                    <a:lnTo>
                      <a:pt x="444" y="126"/>
                    </a:lnTo>
                    <a:lnTo>
                      <a:pt x="438" y="126"/>
                    </a:lnTo>
                    <a:lnTo>
                      <a:pt x="438" y="132"/>
                    </a:lnTo>
                    <a:lnTo>
                      <a:pt x="438" y="138"/>
                    </a:lnTo>
                    <a:lnTo>
                      <a:pt x="438" y="144"/>
                    </a:lnTo>
                    <a:lnTo>
                      <a:pt x="432" y="144"/>
                    </a:lnTo>
                    <a:lnTo>
                      <a:pt x="432" y="150"/>
                    </a:lnTo>
                    <a:lnTo>
                      <a:pt x="432" y="144"/>
                    </a:lnTo>
                    <a:lnTo>
                      <a:pt x="426" y="144"/>
                    </a:lnTo>
                    <a:lnTo>
                      <a:pt x="426" y="150"/>
                    </a:lnTo>
                    <a:lnTo>
                      <a:pt x="426" y="156"/>
                    </a:lnTo>
                    <a:lnTo>
                      <a:pt x="432" y="156"/>
                    </a:lnTo>
                    <a:lnTo>
                      <a:pt x="438" y="156"/>
                    </a:lnTo>
                    <a:lnTo>
                      <a:pt x="438" y="162"/>
                    </a:lnTo>
                    <a:lnTo>
                      <a:pt x="438" y="168"/>
                    </a:lnTo>
                    <a:lnTo>
                      <a:pt x="432" y="162"/>
                    </a:lnTo>
                    <a:lnTo>
                      <a:pt x="432" y="168"/>
                    </a:lnTo>
                    <a:lnTo>
                      <a:pt x="426" y="168"/>
                    </a:lnTo>
                    <a:lnTo>
                      <a:pt x="420" y="168"/>
                    </a:lnTo>
                    <a:lnTo>
                      <a:pt x="420" y="174"/>
                    </a:lnTo>
                    <a:lnTo>
                      <a:pt x="426" y="168"/>
                    </a:lnTo>
                    <a:lnTo>
                      <a:pt x="432" y="168"/>
                    </a:lnTo>
                    <a:lnTo>
                      <a:pt x="438" y="168"/>
                    </a:lnTo>
                    <a:lnTo>
                      <a:pt x="432" y="168"/>
                    </a:lnTo>
                    <a:lnTo>
                      <a:pt x="438" y="168"/>
                    </a:lnTo>
                    <a:lnTo>
                      <a:pt x="438" y="174"/>
                    </a:lnTo>
                    <a:lnTo>
                      <a:pt x="438" y="180"/>
                    </a:lnTo>
                    <a:lnTo>
                      <a:pt x="432" y="180"/>
                    </a:lnTo>
                    <a:lnTo>
                      <a:pt x="432" y="186"/>
                    </a:lnTo>
                    <a:lnTo>
                      <a:pt x="432" y="180"/>
                    </a:lnTo>
                    <a:lnTo>
                      <a:pt x="438" y="180"/>
                    </a:lnTo>
                    <a:lnTo>
                      <a:pt x="438" y="174"/>
                    </a:lnTo>
                    <a:lnTo>
                      <a:pt x="444" y="174"/>
                    </a:lnTo>
                    <a:lnTo>
                      <a:pt x="438" y="174"/>
                    </a:lnTo>
                    <a:lnTo>
                      <a:pt x="444" y="174"/>
                    </a:lnTo>
                    <a:lnTo>
                      <a:pt x="444" y="168"/>
                    </a:lnTo>
                    <a:lnTo>
                      <a:pt x="444" y="174"/>
                    </a:lnTo>
                    <a:lnTo>
                      <a:pt x="444" y="180"/>
                    </a:lnTo>
                    <a:lnTo>
                      <a:pt x="444" y="186"/>
                    </a:lnTo>
                    <a:lnTo>
                      <a:pt x="444" y="192"/>
                    </a:lnTo>
                    <a:lnTo>
                      <a:pt x="438" y="192"/>
                    </a:lnTo>
                    <a:lnTo>
                      <a:pt x="432" y="192"/>
                    </a:lnTo>
                    <a:lnTo>
                      <a:pt x="426" y="192"/>
                    </a:lnTo>
                    <a:lnTo>
                      <a:pt x="420" y="186"/>
                    </a:lnTo>
                    <a:lnTo>
                      <a:pt x="414" y="186"/>
                    </a:lnTo>
                    <a:lnTo>
                      <a:pt x="408" y="186"/>
                    </a:lnTo>
                    <a:lnTo>
                      <a:pt x="402" y="186"/>
                    </a:lnTo>
                    <a:lnTo>
                      <a:pt x="396" y="186"/>
                    </a:lnTo>
                    <a:lnTo>
                      <a:pt x="390" y="186"/>
                    </a:lnTo>
                    <a:lnTo>
                      <a:pt x="384" y="186"/>
                    </a:lnTo>
                    <a:lnTo>
                      <a:pt x="378" y="186"/>
                    </a:lnTo>
                    <a:lnTo>
                      <a:pt x="372" y="186"/>
                    </a:lnTo>
                    <a:lnTo>
                      <a:pt x="354" y="186"/>
                    </a:lnTo>
                    <a:lnTo>
                      <a:pt x="342" y="186"/>
                    </a:lnTo>
                    <a:lnTo>
                      <a:pt x="324" y="186"/>
                    </a:lnTo>
                    <a:lnTo>
                      <a:pt x="312" y="186"/>
                    </a:lnTo>
                    <a:lnTo>
                      <a:pt x="306" y="186"/>
                    </a:lnTo>
                    <a:lnTo>
                      <a:pt x="300" y="186"/>
                    </a:lnTo>
                    <a:lnTo>
                      <a:pt x="294" y="186"/>
                    </a:lnTo>
                    <a:lnTo>
                      <a:pt x="282" y="186"/>
                    </a:lnTo>
                    <a:lnTo>
                      <a:pt x="270" y="186"/>
                    </a:lnTo>
                    <a:lnTo>
                      <a:pt x="264" y="186"/>
                    </a:lnTo>
                    <a:lnTo>
                      <a:pt x="258" y="192"/>
                    </a:lnTo>
                    <a:lnTo>
                      <a:pt x="258" y="186"/>
                    </a:lnTo>
                    <a:lnTo>
                      <a:pt x="246" y="186"/>
                    </a:lnTo>
                    <a:lnTo>
                      <a:pt x="240" y="186"/>
                    </a:lnTo>
                    <a:lnTo>
                      <a:pt x="234" y="186"/>
                    </a:lnTo>
                    <a:lnTo>
                      <a:pt x="228" y="192"/>
                    </a:lnTo>
                    <a:lnTo>
                      <a:pt x="222" y="192"/>
                    </a:lnTo>
                    <a:lnTo>
                      <a:pt x="216" y="192"/>
                    </a:lnTo>
                    <a:lnTo>
                      <a:pt x="210" y="192"/>
                    </a:lnTo>
                    <a:lnTo>
                      <a:pt x="204" y="192"/>
                    </a:lnTo>
                    <a:lnTo>
                      <a:pt x="198" y="192"/>
                    </a:lnTo>
                    <a:lnTo>
                      <a:pt x="192" y="192"/>
                    </a:lnTo>
                    <a:lnTo>
                      <a:pt x="180" y="192"/>
                    </a:lnTo>
                    <a:lnTo>
                      <a:pt x="168" y="192"/>
                    </a:lnTo>
                    <a:lnTo>
                      <a:pt x="162" y="192"/>
                    </a:lnTo>
                    <a:lnTo>
                      <a:pt x="150" y="192"/>
                    </a:lnTo>
                    <a:lnTo>
                      <a:pt x="138" y="192"/>
                    </a:lnTo>
                    <a:lnTo>
                      <a:pt x="132" y="192"/>
                    </a:lnTo>
                    <a:lnTo>
                      <a:pt x="120" y="192"/>
                    </a:lnTo>
                    <a:lnTo>
                      <a:pt x="114" y="192"/>
                    </a:lnTo>
                    <a:lnTo>
                      <a:pt x="108" y="192"/>
                    </a:lnTo>
                    <a:lnTo>
                      <a:pt x="102" y="192"/>
                    </a:lnTo>
                    <a:lnTo>
                      <a:pt x="90" y="192"/>
                    </a:lnTo>
                    <a:lnTo>
                      <a:pt x="84" y="192"/>
                    </a:lnTo>
                    <a:lnTo>
                      <a:pt x="78" y="192"/>
                    </a:lnTo>
                    <a:lnTo>
                      <a:pt x="72" y="198"/>
                    </a:lnTo>
                    <a:lnTo>
                      <a:pt x="66" y="198"/>
                    </a:lnTo>
                    <a:lnTo>
                      <a:pt x="60" y="198"/>
                    </a:lnTo>
                    <a:lnTo>
                      <a:pt x="54" y="198"/>
                    </a:lnTo>
                    <a:lnTo>
                      <a:pt x="48" y="198"/>
                    </a:lnTo>
                    <a:lnTo>
                      <a:pt x="42" y="198"/>
                    </a:lnTo>
                    <a:lnTo>
                      <a:pt x="36" y="198"/>
                    </a:lnTo>
                    <a:lnTo>
                      <a:pt x="30" y="204"/>
                    </a:lnTo>
                    <a:lnTo>
                      <a:pt x="24" y="204"/>
                    </a:lnTo>
                    <a:lnTo>
                      <a:pt x="18" y="204"/>
                    </a:lnTo>
                    <a:lnTo>
                      <a:pt x="12" y="204"/>
                    </a:lnTo>
                    <a:lnTo>
                      <a:pt x="6" y="210"/>
                    </a:lnTo>
                    <a:lnTo>
                      <a:pt x="0" y="186"/>
                    </a:lnTo>
                    <a:lnTo>
                      <a:pt x="0" y="180"/>
                    </a:lnTo>
                    <a:lnTo>
                      <a:pt x="0" y="174"/>
                    </a:lnTo>
                    <a:lnTo>
                      <a:pt x="6" y="156"/>
                    </a:lnTo>
                    <a:lnTo>
                      <a:pt x="12" y="156"/>
                    </a:lnTo>
                    <a:lnTo>
                      <a:pt x="18" y="156"/>
                    </a:lnTo>
                    <a:lnTo>
                      <a:pt x="24" y="162"/>
                    </a:lnTo>
                    <a:lnTo>
                      <a:pt x="30" y="162"/>
                    </a:lnTo>
                    <a:lnTo>
                      <a:pt x="36" y="162"/>
                    </a:lnTo>
                    <a:lnTo>
                      <a:pt x="42" y="162"/>
                    </a:lnTo>
                    <a:lnTo>
                      <a:pt x="48" y="162"/>
                    </a:lnTo>
                    <a:lnTo>
                      <a:pt x="54" y="156"/>
                    </a:lnTo>
                    <a:lnTo>
                      <a:pt x="60" y="156"/>
                    </a:lnTo>
                    <a:lnTo>
                      <a:pt x="66" y="156"/>
                    </a:lnTo>
                    <a:lnTo>
                      <a:pt x="72" y="156"/>
                    </a:lnTo>
                    <a:lnTo>
                      <a:pt x="78" y="162"/>
                    </a:lnTo>
                    <a:lnTo>
                      <a:pt x="84" y="162"/>
                    </a:lnTo>
                    <a:lnTo>
                      <a:pt x="90" y="162"/>
                    </a:lnTo>
                    <a:lnTo>
                      <a:pt x="90" y="168"/>
                    </a:lnTo>
                    <a:lnTo>
                      <a:pt x="96" y="168"/>
                    </a:lnTo>
                    <a:lnTo>
                      <a:pt x="96" y="162"/>
                    </a:lnTo>
                    <a:lnTo>
                      <a:pt x="102" y="162"/>
                    </a:lnTo>
                    <a:lnTo>
                      <a:pt x="102" y="156"/>
                    </a:lnTo>
                    <a:lnTo>
                      <a:pt x="108" y="156"/>
                    </a:lnTo>
                    <a:lnTo>
                      <a:pt x="108" y="150"/>
                    </a:lnTo>
                    <a:lnTo>
                      <a:pt x="114" y="150"/>
                    </a:lnTo>
                    <a:lnTo>
                      <a:pt x="114" y="144"/>
                    </a:lnTo>
                    <a:lnTo>
                      <a:pt x="120" y="144"/>
                    </a:lnTo>
                    <a:lnTo>
                      <a:pt x="126" y="144"/>
                    </a:lnTo>
                    <a:lnTo>
                      <a:pt x="126" y="138"/>
                    </a:lnTo>
                    <a:lnTo>
                      <a:pt x="126" y="132"/>
                    </a:lnTo>
                    <a:lnTo>
                      <a:pt x="126" y="126"/>
                    </a:lnTo>
                    <a:lnTo>
                      <a:pt x="192" y="126"/>
                    </a:lnTo>
                    <a:lnTo>
                      <a:pt x="258" y="126"/>
                    </a:lnTo>
                    <a:lnTo>
                      <a:pt x="264" y="126"/>
                    </a:lnTo>
                    <a:lnTo>
                      <a:pt x="270" y="126"/>
                    </a:lnTo>
                    <a:lnTo>
                      <a:pt x="276" y="120"/>
                    </a:lnTo>
                    <a:lnTo>
                      <a:pt x="282" y="120"/>
                    </a:lnTo>
                    <a:lnTo>
                      <a:pt x="300" y="120"/>
                    </a:lnTo>
                    <a:lnTo>
                      <a:pt x="306" y="114"/>
                    </a:lnTo>
                    <a:lnTo>
                      <a:pt x="312" y="108"/>
                    </a:lnTo>
                    <a:lnTo>
                      <a:pt x="318" y="102"/>
                    </a:lnTo>
                    <a:lnTo>
                      <a:pt x="324" y="102"/>
                    </a:lnTo>
                    <a:lnTo>
                      <a:pt x="324" y="96"/>
                    </a:lnTo>
                    <a:lnTo>
                      <a:pt x="318" y="90"/>
                    </a:lnTo>
                    <a:lnTo>
                      <a:pt x="318" y="84"/>
                    </a:lnTo>
                    <a:lnTo>
                      <a:pt x="324" y="72"/>
                    </a:lnTo>
                    <a:lnTo>
                      <a:pt x="336" y="66"/>
                    </a:lnTo>
                    <a:lnTo>
                      <a:pt x="336" y="60"/>
                    </a:lnTo>
                    <a:lnTo>
                      <a:pt x="342" y="54"/>
                    </a:lnTo>
                    <a:lnTo>
                      <a:pt x="342" y="48"/>
                    </a:lnTo>
                    <a:lnTo>
                      <a:pt x="342" y="30"/>
                    </a:lnTo>
                    <a:lnTo>
                      <a:pt x="342" y="24"/>
                    </a:lnTo>
                    <a:lnTo>
                      <a:pt x="354" y="0"/>
                    </a:lnTo>
                    <a:lnTo>
                      <a:pt x="360" y="0"/>
                    </a:lnTo>
                    <a:lnTo>
                      <a:pt x="366" y="0"/>
                    </a:lnTo>
                    <a:lnTo>
                      <a:pt x="366" y="6"/>
                    </a:lnTo>
                    <a:lnTo>
                      <a:pt x="378" y="12"/>
                    </a:lnTo>
                    <a:lnTo>
                      <a:pt x="390" y="12"/>
                    </a:lnTo>
                    <a:lnTo>
                      <a:pt x="390" y="18"/>
                    </a:lnTo>
                    <a:lnTo>
                      <a:pt x="402" y="18"/>
                    </a:lnTo>
                    <a:lnTo>
                      <a:pt x="408" y="18"/>
                    </a:lnTo>
                    <a:lnTo>
                      <a:pt x="414" y="24"/>
                    </a:lnTo>
                    <a:lnTo>
                      <a:pt x="414" y="30"/>
                    </a:lnTo>
                    <a:lnTo>
                      <a:pt x="420" y="30"/>
                    </a:lnTo>
                    <a:lnTo>
                      <a:pt x="426" y="36"/>
                    </a:lnTo>
                    <a:lnTo>
                      <a:pt x="462" y="36"/>
                    </a:lnTo>
                    <a:lnTo>
                      <a:pt x="468" y="36"/>
                    </a:lnTo>
                    <a:lnTo>
                      <a:pt x="474" y="30"/>
                    </a:lnTo>
                    <a:lnTo>
                      <a:pt x="474" y="18"/>
                    </a:lnTo>
                    <a:lnTo>
                      <a:pt x="474" y="12"/>
                    </a:lnTo>
                    <a:lnTo>
                      <a:pt x="480" y="12"/>
                    </a:lnTo>
                    <a:lnTo>
                      <a:pt x="486" y="12"/>
                    </a:lnTo>
                    <a:lnTo>
                      <a:pt x="606" y="12"/>
                    </a:lnTo>
                    <a:lnTo>
                      <a:pt x="630" y="12"/>
                    </a:lnTo>
                    <a:lnTo>
                      <a:pt x="678" y="12"/>
                    </a:lnTo>
                    <a:lnTo>
                      <a:pt x="744" y="12"/>
                    </a:lnTo>
                    <a:lnTo>
                      <a:pt x="774" y="12"/>
                    </a:lnTo>
                    <a:lnTo>
                      <a:pt x="846" y="12"/>
                    </a:lnTo>
                    <a:lnTo>
                      <a:pt x="852" y="12"/>
                    </a:lnTo>
                    <a:lnTo>
                      <a:pt x="852" y="6"/>
                    </a:lnTo>
                    <a:lnTo>
                      <a:pt x="888" y="12"/>
                    </a:lnTo>
                    <a:lnTo>
                      <a:pt x="888" y="24"/>
                    </a:lnTo>
                    <a:lnTo>
                      <a:pt x="888" y="30"/>
                    </a:lnTo>
                    <a:lnTo>
                      <a:pt x="882" y="36"/>
                    </a:lnTo>
                    <a:lnTo>
                      <a:pt x="876" y="42"/>
                    </a:lnTo>
                    <a:lnTo>
                      <a:pt x="870" y="42"/>
                    </a:lnTo>
                    <a:lnTo>
                      <a:pt x="864" y="42"/>
                    </a:lnTo>
                    <a:lnTo>
                      <a:pt x="864" y="48"/>
                    </a:lnTo>
                    <a:lnTo>
                      <a:pt x="858" y="54"/>
                    </a:lnTo>
                    <a:lnTo>
                      <a:pt x="864" y="54"/>
                    </a:lnTo>
                    <a:lnTo>
                      <a:pt x="870" y="72"/>
                    </a:lnTo>
                    <a:lnTo>
                      <a:pt x="870" y="78"/>
                    </a:lnTo>
                    <a:lnTo>
                      <a:pt x="870" y="84"/>
                    </a:lnTo>
                    <a:lnTo>
                      <a:pt x="870" y="90"/>
                    </a:lnTo>
                    <a:close/>
                    <a:moveTo>
                      <a:pt x="972" y="156"/>
                    </a:moveTo>
                    <a:lnTo>
                      <a:pt x="972" y="162"/>
                    </a:lnTo>
                    <a:lnTo>
                      <a:pt x="978" y="162"/>
                    </a:lnTo>
                    <a:lnTo>
                      <a:pt x="984" y="168"/>
                    </a:lnTo>
                    <a:lnTo>
                      <a:pt x="990" y="168"/>
                    </a:lnTo>
                    <a:lnTo>
                      <a:pt x="990" y="162"/>
                    </a:lnTo>
                    <a:lnTo>
                      <a:pt x="1008" y="162"/>
                    </a:lnTo>
                    <a:lnTo>
                      <a:pt x="1020" y="162"/>
                    </a:lnTo>
                    <a:lnTo>
                      <a:pt x="1038" y="162"/>
                    </a:lnTo>
                    <a:lnTo>
                      <a:pt x="1056" y="168"/>
                    </a:lnTo>
                    <a:lnTo>
                      <a:pt x="1056" y="180"/>
                    </a:lnTo>
                    <a:lnTo>
                      <a:pt x="1056" y="186"/>
                    </a:lnTo>
                    <a:lnTo>
                      <a:pt x="1056" y="204"/>
                    </a:lnTo>
                    <a:lnTo>
                      <a:pt x="1050" y="204"/>
                    </a:lnTo>
                    <a:lnTo>
                      <a:pt x="1044" y="204"/>
                    </a:lnTo>
                    <a:lnTo>
                      <a:pt x="1038" y="204"/>
                    </a:lnTo>
                    <a:lnTo>
                      <a:pt x="1032" y="204"/>
                    </a:lnTo>
                    <a:lnTo>
                      <a:pt x="1026" y="204"/>
                    </a:lnTo>
                    <a:lnTo>
                      <a:pt x="1020" y="204"/>
                    </a:lnTo>
                    <a:lnTo>
                      <a:pt x="1014" y="204"/>
                    </a:lnTo>
                    <a:lnTo>
                      <a:pt x="1008" y="204"/>
                    </a:lnTo>
                    <a:lnTo>
                      <a:pt x="1002" y="204"/>
                    </a:lnTo>
                    <a:lnTo>
                      <a:pt x="996" y="204"/>
                    </a:lnTo>
                    <a:lnTo>
                      <a:pt x="984" y="204"/>
                    </a:lnTo>
                    <a:lnTo>
                      <a:pt x="984" y="198"/>
                    </a:lnTo>
                    <a:lnTo>
                      <a:pt x="978" y="198"/>
                    </a:lnTo>
                    <a:lnTo>
                      <a:pt x="966" y="198"/>
                    </a:lnTo>
                    <a:lnTo>
                      <a:pt x="948" y="192"/>
                    </a:lnTo>
                    <a:lnTo>
                      <a:pt x="942" y="192"/>
                    </a:lnTo>
                    <a:lnTo>
                      <a:pt x="936" y="192"/>
                    </a:lnTo>
                    <a:lnTo>
                      <a:pt x="924" y="192"/>
                    </a:lnTo>
                    <a:lnTo>
                      <a:pt x="918" y="192"/>
                    </a:lnTo>
                    <a:lnTo>
                      <a:pt x="918" y="186"/>
                    </a:lnTo>
                    <a:lnTo>
                      <a:pt x="912" y="186"/>
                    </a:lnTo>
                    <a:lnTo>
                      <a:pt x="906" y="186"/>
                    </a:lnTo>
                    <a:lnTo>
                      <a:pt x="900" y="186"/>
                    </a:lnTo>
                    <a:lnTo>
                      <a:pt x="894" y="186"/>
                    </a:lnTo>
                    <a:lnTo>
                      <a:pt x="888" y="186"/>
                    </a:lnTo>
                    <a:lnTo>
                      <a:pt x="888" y="180"/>
                    </a:lnTo>
                    <a:lnTo>
                      <a:pt x="882" y="180"/>
                    </a:lnTo>
                    <a:lnTo>
                      <a:pt x="876" y="180"/>
                    </a:lnTo>
                    <a:lnTo>
                      <a:pt x="870" y="180"/>
                    </a:lnTo>
                    <a:lnTo>
                      <a:pt x="864" y="180"/>
                    </a:lnTo>
                    <a:lnTo>
                      <a:pt x="858" y="180"/>
                    </a:lnTo>
                    <a:lnTo>
                      <a:pt x="852" y="180"/>
                    </a:lnTo>
                    <a:lnTo>
                      <a:pt x="852" y="174"/>
                    </a:lnTo>
                    <a:lnTo>
                      <a:pt x="846" y="174"/>
                    </a:lnTo>
                    <a:lnTo>
                      <a:pt x="840" y="174"/>
                    </a:lnTo>
                    <a:lnTo>
                      <a:pt x="834" y="174"/>
                    </a:lnTo>
                    <a:lnTo>
                      <a:pt x="828" y="174"/>
                    </a:lnTo>
                    <a:lnTo>
                      <a:pt x="822" y="174"/>
                    </a:lnTo>
                    <a:lnTo>
                      <a:pt x="816" y="174"/>
                    </a:lnTo>
                    <a:lnTo>
                      <a:pt x="810" y="168"/>
                    </a:lnTo>
                    <a:lnTo>
                      <a:pt x="804" y="168"/>
                    </a:lnTo>
                    <a:lnTo>
                      <a:pt x="798" y="168"/>
                    </a:lnTo>
                    <a:lnTo>
                      <a:pt x="792" y="168"/>
                    </a:lnTo>
                    <a:lnTo>
                      <a:pt x="786" y="168"/>
                    </a:lnTo>
                    <a:lnTo>
                      <a:pt x="780" y="168"/>
                    </a:lnTo>
                    <a:lnTo>
                      <a:pt x="774" y="168"/>
                    </a:lnTo>
                    <a:lnTo>
                      <a:pt x="768" y="168"/>
                    </a:lnTo>
                    <a:lnTo>
                      <a:pt x="762" y="168"/>
                    </a:lnTo>
                    <a:lnTo>
                      <a:pt x="756" y="168"/>
                    </a:lnTo>
                    <a:lnTo>
                      <a:pt x="750" y="168"/>
                    </a:lnTo>
                    <a:lnTo>
                      <a:pt x="750" y="162"/>
                    </a:lnTo>
                    <a:lnTo>
                      <a:pt x="744" y="168"/>
                    </a:lnTo>
                    <a:lnTo>
                      <a:pt x="738" y="162"/>
                    </a:lnTo>
                    <a:lnTo>
                      <a:pt x="732" y="162"/>
                    </a:lnTo>
                    <a:lnTo>
                      <a:pt x="726" y="162"/>
                    </a:lnTo>
                    <a:lnTo>
                      <a:pt x="714" y="162"/>
                    </a:lnTo>
                    <a:lnTo>
                      <a:pt x="702" y="162"/>
                    </a:lnTo>
                    <a:lnTo>
                      <a:pt x="696" y="168"/>
                    </a:lnTo>
                    <a:lnTo>
                      <a:pt x="690" y="168"/>
                    </a:lnTo>
                    <a:lnTo>
                      <a:pt x="684" y="168"/>
                    </a:lnTo>
                    <a:lnTo>
                      <a:pt x="678" y="168"/>
                    </a:lnTo>
                    <a:lnTo>
                      <a:pt x="672" y="168"/>
                    </a:lnTo>
                    <a:lnTo>
                      <a:pt x="666" y="168"/>
                    </a:lnTo>
                    <a:lnTo>
                      <a:pt x="660" y="168"/>
                    </a:lnTo>
                    <a:lnTo>
                      <a:pt x="654" y="168"/>
                    </a:lnTo>
                    <a:lnTo>
                      <a:pt x="648" y="174"/>
                    </a:lnTo>
                    <a:lnTo>
                      <a:pt x="648" y="168"/>
                    </a:lnTo>
                    <a:lnTo>
                      <a:pt x="642" y="174"/>
                    </a:lnTo>
                    <a:lnTo>
                      <a:pt x="636" y="174"/>
                    </a:lnTo>
                    <a:lnTo>
                      <a:pt x="630" y="174"/>
                    </a:lnTo>
                    <a:lnTo>
                      <a:pt x="624" y="174"/>
                    </a:lnTo>
                    <a:lnTo>
                      <a:pt x="618" y="174"/>
                    </a:lnTo>
                    <a:lnTo>
                      <a:pt x="612" y="174"/>
                    </a:lnTo>
                    <a:lnTo>
                      <a:pt x="606" y="174"/>
                    </a:lnTo>
                    <a:lnTo>
                      <a:pt x="600" y="174"/>
                    </a:lnTo>
                    <a:lnTo>
                      <a:pt x="594" y="174"/>
                    </a:lnTo>
                    <a:lnTo>
                      <a:pt x="588" y="174"/>
                    </a:lnTo>
                    <a:lnTo>
                      <a:pt x="582" y="174"/>
                    </a:lnTo>
                    <a:lnTo>
                      <a:pt x="576" y="174"/>
                    </a:lnTo>
                    <a:lnTo>
                      <a:pt x="570" y="174"/>
                    </a:lnTo>
                    <a:lnTo>
                      <a:pt x="564" y="174"/>
                    </a:lnTo>
                    <a:lnTo>
                      <a:pt x="558" y="174"/>
                    </a:lnTo>
                    <a:lnTo>
                      <a:pt x="552" y="174"/>
                    </a:lnTo>
                    <a:lnTo>
                      <a:pt x="540" y="174"/>
                    </a:lnTo>
                    <a:lnTo>
                      <a:pt x="534" y="174"/>
                    </a:lnTo>
                    <a:lnTo>
                      <a:pt x="522" y="174"/>
                    </a:lnTo>
                    <a:lnTo>
                      <a:pt x="510" y="174"/>
                    </a:lnTo>
                    <a:lnTo>
                      <a:pt x="504" y="174"/>
                    </a:lnTo>
                    <a:lnTo>
                      <a:pt x="498" y="174"/>
                    </a:lnTo>
                    <a:lnTo>
                      <a:pt x="492" y="174"/>
                    </a:lnTo>
                    <a:lnTo>
                      <a:pt x="486" y="174"/>
                    </a:lnTo>
                    <a:lnTo>
                      <a:pt x="480" y="174"/>
                    </a:lnTo>
                    <a:lnTo>
                      <a:pt x="474" y="174"/>
                    </a:lnTo>
                    <a:lnTo>
                      <a:pt x="468" y="174"/>
                    </a:lnTo>
                    <a:lnTo>
                      <a:pt x="462" y="174"/>
                    </a:lnTo>
                    <a:lnTo>
                      <a:pt x="456" y="174"/>
                    </a:lnTo>
                    <a:lnTo>
                      <a:pt x="450" y="180"/>
                    </a:lnTo>
                    <a:lnTo>
                      <a:pt x="450" y="186"/>
                    </a:lnTo>
                    <a:lnTo>
                      <a:pt x="450" y="192"/>
                    </a:lnTo>
                    <a:lnTo>
                      <a:pt x="444" y="192"/>
                    </a:lnTo>
                    <a:lnTo>
                      <a:pt x="444" y="186"/>
                    </a:lnTo>
                    <a:lnTo>
                      <a:pt x="444" y="180"/>
                    </a:lnTo>
                    <a:lnTo>
                      <a:pt x="450" y="180"/>
                    </a:lnTo>
                    <a:lnTo>
                      <a:pt x="450" y="174"/>
                    </a:lnTo>
                    <a:lnTo>
                      <a:pt x="450" y="168"/>
                    </a:lnTo>
                    <a:lnTo>
                      <a:pt x="450" y="162"/>
                    </a:lnTo>
                    <a:lnTo>
                      <a:pt x="456" y="162"/>
                    </a:lnTo>
                    <a:lnTo>
                      <a:pt x="456" y="168"/>
                    </a:lnTo>
                    <a:lnTo>
                      <a:pt x="456" y="162"/>
                    </a:lnTo>
                    <a:lnTo>
                      <a:pt x="462" y="162"/>
                    </a:lnTo>
                    <a:lnTo>
                      <a:pt x="468" y="162"/>
                    </a:lnTo>
                    <a:lnTo>
                      <a:pt x="468" y="168"/>
                    </a:lnTo>
                    <a:lnTo>
                      <a:pt x="474" y="168"/>
                    </a:lnTo>
                    <a:lnTo>
                      <a:pt x="480" y="168"/>
                    </a:lnTo>
                    <a:lnTo>
                      <a:pt x="480" y="162"/>
                    </a:lnTo>
                    <a:lnTo>
                      <a:pt x="480" y="156"/>
                    </a:lnTo>
                    <a:lnTo>
                      <a:pt x="486" y="156"/>
                    </a:lnTo>
                    <a:lnTo>
                      <a:pt x="486" y="162"/>
                    </a:lnTo>
                    <a:lnTo>
                      <a:pt x="486" y="156"/>
                    </a:lnTo>
                    <a:lnTo>
                      <a:pt x="492" y="156"/>
                    </a:lnTo>
                    <a:lnTo>
                      <a:pt x="486" y="150"/>
                    </a:lnTo>
                    <a:lnTo>
                      <a:pt x="492" y="150"/>
                    </a:lnTo>
                    <a:lnTo>
                      <a:pt x="498" y="150"/>
                    </a:lnTo>
                    <a:lnTo>
                      <a:pt x="498" y="156"/>
                    </a:lnTo>
                    <a:lnTo>
                      <a:pt x="504" y="156"/>
                    </a:lnTo>
                    <a:lnTo>
                      <a:pt x="504" y="162"/>
                    </a:lnTo>
                    <a:lnTo>
                      <a:pt x="504" y="156"/>
                    </a:lnTo>
                    <a:lnTo>
                      <a:pt x="510" y="156"/>
                    </a:lnTo>
                    <a:lnTo>
                      <a:pt x="510" y="150"/>
                    </a:lnTo>
                    <a:lnTo>
                      <a:pt x="516" y="150"/>
                    </a:lnTo>
                    <a:lnTo>
                      <a:pt x="522" y="150"/>
                    </a:lnTo>
                    <a:lnTo>
                      <a:pt x="522" y="144"/>
                    </a:lnTo>
                    <a:lnTo>
                      <a:pt x="522" y="150"/>
                    </a:lnTo>
                    <a:lnTo>
                      <a:pt x="528" y="150"/>
                    </a:lnTo>
                    <a:lnTo>
                      <a:pt x="534" y="150"/>
                    </a:lnTo>
                    <a:lnTo>
                      <a:pt x="528" y="150"/>
                    </a:lnTo>
                    <a:lnTo>
                      <a:pt x="528" y="144"/>
                    </a:lnTo>
                    <a:lnTo>
                      <a:pt x="540" y="144"/>
                    </a:lnTo>
                    <a:lnTo>
                      <a:pt x="546" y="144"/>
                    </a:lnTo>
                    <a:lnTo>
                      <a:pt x="552" y="138"/>
                    </a:lnTo>
                    <a:lnTo>
                      <a:pt x="552" y="132"/>
                    </a:lnTo>
                    <a:lnTo>
                      <a:pt x="558" y="132"/>
                    </a:lnTo>
                    <a:lnTo>
                      <a:pt x="558" y="126"/>
                    </a:lnTo>
                    <a:lnTo>
                      <a:pt x="558" y="120"/>
                    </a:lnTo>
                    <a:lnTo>
                      <a:pt x="558" y="114"/>
                    </a:lnTo>
                    <a:lnTo>
                      <a:pt x="564" y="114"/>
                    </a:lnTo>
                    <a:lnTo>
                      <a:pt x="570" y="114"/>
                    </a:lnTo>
                    <a:lnTo>
                      <a:pt x="576" y="114"/>
                    </a:lnTo>
                    <a:lnTo>
                      <a:pt x="582" y="120"/>
                    </a:lnTo>
                    <a:lnTo>
                      <a:pt x="588" y="120"/>
                    </a:lnTo>
                    <a:lnTo>
                      <a:pt x="588" y="126"/>
                    </a:lnTo>
                    <a:lnTo>
                      <a:pt x="588" y="120"/>
                    </a:lnTo>
                    <a:lnTo>
                      <a:pt x="594" y="120"/>
                    </a:lnTo>
                    <a:lnTo>
                      <a:pt x="594" y="114"/>
                    </a:lnTo>
                    <a:lnTo>
                      <a:pt x="594" y="120"/>
                    </a:lnTo>
                    <a:lnTo>
                      <a:pt x="594" y="114"/>
                    </a:lnTo>
                    <a:lnTo>
                      <a:pt x="600" y="114"/>
                    </a:lnTo>
                    <a:lnTo>
                      <a:pt x="606" y="114"/>
                    </a:lnTo>
                    <a:lnTo>
                      <a:pt x="618" y="114"/>
                    </a:lnTo>
                    <a:lnTo>
                      <a:pt x="618" y="108"/>
                    </a:lnTo>
                    <a:lnTo>
                      <a:pt x="624" y="108"/>
                    </a:lnTo>
                    <a:lnTo>
                      <a:pt x="624" y="102"/>
                    </a:lnTo>
                    <a:lnTo>
                      <a:pt x="630" y="102"/>
                    </a:lnTo>
                    <a:lnTo>
                      <a:pt x="636" y="102"/>
                    </a:lnTo>
                    <a:lnTo>
                      <a:pt x="636" y="108"/>
                    </a:lnTo>
                    <a:lnTo>
                      <a:pt x="642" y="108"/>
                    </a:lnTo>
                    <a:lnTo>
                      <a:pt x="648" y="108"/>
                    </a:lnTo>
                    <a:lnTo>
                      <a:pt x="648" y="102"/>
                    </a:lnTo>
                    <a:lnTo>
                      <a:pt x="654" y="102"/>
                    </a:lnTo>
                    <a:lnTo>
                      <a:pt x="660" y="102"/>
                    </a:lnTo>
                    <a:lnTo>
                      <a:pt x="660" y="96"/>
                    </a:lnTo>
                    <a:lnTo>
                      <a:pt x="660" y="90"/>
                    </a:lnTo>
                    <a:lnTo>
                      <a:pt x="666" y="90"/>
                    </a:lnTo>
                    <a:lnTo>
                      <a:pt x="666" y="84"/>
                    </a:lnTo>
                    <a:lnTo>
                      <a:pt x="672" y="78"/>
                    </a:lnTo>
                    <a:lnTo>
                      <a:pt x="672" y="72"/>
                    </a:lnTo>
                    <a:lnTo>
                      <a:pt x="678" y="66"/>
                    </a:lnTo>
                    <a:lnTo>
                      <a:pt x="684" y="66"/>
                    </a:lnTo>
                    <a:lnTo>
                      <a:pt x="684" y="60"/>
                    </a:lnTo>
                    <a:lnTo>
                      <a:pt x="690" y="60"/>
                    </a:lnTo>
                    <a:lnTo>
                      <a:pt x="696" y="60"/>
                    </a:lnTo>
                    <a:lnTo>
                      <a:pt x="702" y="60"/>
                    </a:lnTo>
                    <a:lnTo>
                      <a:pt x="702" y="66"/>
                    </a:lnTo>
                    <a:lnTo>
                      <a:pt x="708" y="66"/>
                    </a:lnTo>
                    <a:lnTo>
                      <a:pt x="714" y="66"/>
                    </a:lnTo>
                    <a:lnTo>
                      <a:pt x="720" y="66"/>
                    </a:lnTo>
                    <a:lnTo>
                      <a:pt x="720" y="60"/>
                    </a:lnTo>
                    <a:lnTo>
                      <a:pt x="726" y="60"/>
                    </a:lnTo>
                    <a:lnTo>
                      <a:pt x="732" y="60"/>
                    </a:lnTo>
                    <a:lnTo>
                      <a:pt x="744" y="60"/>
                    </a:lnTo>
                    <a:lnTo>
                      <a:pt x="750" y="54"/>
                    </a:lnTo>
                    <a:lnTo>
                      <a:pt x="762" y="60"/>
                    </a:lnTo>
                    <a:lnTo>
                      <a:pt x="774" y="60"/>
                    </a:lnTo>
                    <a:lnTo>
                      <a:pt x="774" y="66"/>
                    </a:lnTo>
                    <a:lnTo>
                      <a:pt x="780" y="72"/>
                    </a:lnTo>
                    <a:lnTo>
                      <a:pt x="786" y="78"/>
                    </a:lnTo>
                    <a:lnTo>
                      <a:pt x="792" y="78"/>
                    </a:lnTo>
                    <a:lnTo>
                      <a:pt x="810" y="84"/>
                    </a:lnTo>
                    <a:lnTo>
                      <a:pt x="822" y="84"/>
                    </a:lnTo>
                    <a:lnTo>
                      <a:pt x="828" y="84"/>
                    </a:lnTo>
                    <a:lnTo>
                      <a:pt x="834" y="84"/>
                    </a:lnTo>
                    <a:lnTo>
                      <a:pt x="840" y="96"/>
                    </a:lnTo>
                    <a:lnTo>
                      <a:pt x="846" y="102"/>
                    </a:lnTo>
                    <a:lnTo>
                      <a:pt x="858" y="102"/>
                    </a:lnTo>
                    <a:lnTo>
                      <a:pt x="864" y="102"/>
                    </a:lnTo>
                    <a:lnTo>
                      <a:pt x="876" y="96"/>
                    </a:lnTo>
                    <a:lnTo>
                      <a:pt x="882" y="102"/>
                    </a:lnTo>
                    <a:lnTo>
                      <a:pt x="888" y="108"/>
                    </a:lnTo>
                    <a:lnTo>
                      <a:pt x="888" y="114"/>
                    </a:lnTo>
                    <a:lnTo>
                      <a:pt x="888" y="120"/>
                    </a:lnTo>
                    <a:lnTo>
                      <a:pt x="888" y="126"/>
                    </a:lnTo>
                    <a:lnTo>
                      <a:pt x="888" y="132"/>
                    </a:lnTo>
                    <a:lnTo>
                      <a:pt x="882" y="132"/>
                    </a:lnTo>
                    <a:lnTo>
                      <a:pt x="864" y="126"/>
                    </a:lnTo>
                    <a:lnTo>
                      <a:pt x="852" y="120"/>
                    </a:lnTo>
                    <a:lnTo>
                      <a:pt x="840" y="126"/>
                    </a:lnTo>
                    <a:lnTo>
                      <a:pt x="834" y="120"/>
                    </a:lnTo>
                    <a:lnTo>
                      <a:pt x="828" y="120"/>
                    </a:lnTo>
                    <a:lnTo>
                      <a:pt x="822" y="120"/>
                    </a:lnTo>
                    <a:lnTo>
                      <a:pt x="810" y="114"/>
                    </a:lnTo>
                    <a:lnTo>
                      <a:pt x="804" y="114"/>
                    </a:lnTo>
                    <a:lnTo>
                      <a:pt x="798" y="114"/>
                    </a:lnTo>
                    <a:lnTo>
                      <a:pt x="792" y="114"/>
                    </a:lnTo>
                    <a:lnTo>
                      <a:pt x="786" y="114"/>
                    </a:lnTo>
                    <a:lnTo>
                      <a:pt x="780" y="114"/>
                    </a:lnTo>
                    <a:lnTo>
                      <a:pt x="780" y="126"/>
                    </a:lnTo>
                    <a:lnTo>
                      <a:pt x="786" y="126"/>
                    </a:lnTo>
                    <a:lnTo>
                      <a:pt x="798" y="126"/>
                    </a:lnTo>
                    <a:lnTo>
                      <a:pt x="804" y="126"/>
                    </a:lnTo>
                    <a:lnTo>
                      <a:pt x="822" y="132"/>
                    </a:lnTo>
                    <a:lnTo>
                      <a:pt x="828" y="132"/>
                    </a:lnTo>
                    <a:lnTo>
                      <a:pt x="834" y="132"/>
                    </a:lnTo>
                    <a:lnTo>
                      <a:pt x="840" y="144"/>
                    </a:lnTo>
                    <a:lnTo>
                      <a:pt x="846" y="150"/>
                    </a:lnTo>
                    <a:lnTo>
                      <a:pt x="858" y="150"/>
                    </a:lnTo>
                    <a:lnTo>
                      <a:pt x="864" y="162"/>
                    </a:lnTo>
                    <a:lnTo>
                      <a:pt x="870" y="162"/>
                    </a:lnTo>
                    <a:lnTo>
                      <a:pt x="876" y="168"/>
                    </a:lnTo>
                    <a:lnTo>
                      <a:pt x="888" y="168"/>
                    </a:lnTo>
                    <a:lnTo>
                      <a:pt x="894" y="174"/>
                    </a:lnTo>
                    <a:lnTo>
                      <a:pt x="900" y="174"/>
                    </a:lnTo>
                    <a:lnTo>
                      <a:pt x="918" y="174"/>
                    </a:lnTo>
                    <a:lnTo>
                      <a:pt x="924" y="174"/>
                    </a:lnTo>
                    <a:lnTo>
                      <a:pt x="930" y="174"/>
                    </a:lnTo>
                    <a:lnTo>
                      <a:pt x="942" y="174"/>
                    </a:lnTo>
                    <a:lnTo>
                      <a:pt x="954" y="174"/>
                    </a:lnTo>
                    <a:lnTo>
                      <a:pt x="960" y="174"/>
                    </a:lnTo>
                    <a:lnTo>
                      <a:pt x="966" y="174"/>
                    </a:lnTo>
                    <a:lnTo>
                      <a:pt x="966" y="168"/>
                    </a:lnTo>
                    <a:lnTo>
                      <a:pt x="972" y="162"/>
                    </a:lnTo>
                    <a:lnTo>
                      <a:pt x="972" y="156"/>
                    </a:lnTo>
                    <a:close/>
                    <a:moveTo>
                      <a:pt x="942" y="174"/>
                    </a:moveTo>
                    <a:lnTo>
                      <a:pt x="936" y="174"/>
                    </a:lnTo>
                    <a:lnTo>
                      <a:pt x="936" y="168"/>
                    </a:lnTo>
                    <a:lnTo>
                      <a:pt x="936" y="162"/>
                    </a:lnTo>
                    <a:lnTo>
                      <a:pt x="948" y="162"/>
                    </a:lnTo>
                    <a:lnTo>
                      <a:pt x="948" y="156"/>
                    </a:lnTo>
                    <a:lnTo>
                      <a:pt x="954" y="156"/>
                    </a:lnTo>
                    <a:lnTo>
                      <a:pt x="960" y="156"/>
                    </a:lnTo>
                    <a:lnTo>
                      <a:pt x="966" y="156"/>
                    </a:lnTo>
                    <a:lnTo>
                      <a:pt x="966" y="162"/>
                    </a:lnTo>
                    <a:lnTo>
                      <a:pt x="960" y="168"/>
                    </a:lnTo>
                    <a:lnTo>
                      <a:pt x="942" y="174"/>
                    </a:lnTo>
                    <a:close/>
                    <a:moveTo>
                      <a:pt x="900" y="168"/>
                    </a:moveTo>
                    <a:lnTo>
                      <a:pt x="894" y="168"/>
                    </a:lnTo>
                    <a:lnTo>
                      <a:pt x="882" y="156"/>
                    </a:lnTo>
                    <a:lnTo>
                      <a:pt x="882" y="150"/>
                    </a:lnTo>
                    <a:lnTo>
                      <a:pt x="888" y="156"/>
                    </a:lnTo>
                    <a:lnTo>
                      <a:pt x="894" y="150"/>
                    </a:lnTo>
                    <a:lnTo>
                      <a:pt x="900" y="150"/>
                    </a:lnTo>
                    <a:lnTo>
                      <a:pt x="906" y="150"/>
                    </a:lnTo>
                    <a:lnTo>
                      <a:pt x="912" y="150"/>
                    </a:lnTo>
                    <a:lnTo>
                      <a:pt x="924" y="150"/>
                    </a:lnTo>
                    <a:lnTo>
                      <a:pt x="924" y="156"/>
                    </a:lnTo>
                    <a:lnTo>
                      <a:pt x="924" y="162"/>
                    </a:lnTo>
                    <a:lnTo>
                      <a:pt x="924" y="168"/>
                    </a:lnTo>
                    <a:lnTo>
                      <a:pt x="918" y="168"/>
                    </a:lnTo>
                    <a:lnTo>
                      <a:pt x="906" y="168"/>
                    </a:lnTo>
                    <a:lnTo>
                      <a:pt x="900" y="168"/>
                    </a:lnTo>
                    <a:close/>
                    <a:moveTo>
                      <a:pt x="870" y="162"/>
                    </a:moveTo>
                    <a:lnTo>
                      <a:pt x="876" y="162"/>
                    </a:lnTo>
                    <a:lnTo>
                      <a:pt x="876" y="168"/>
                    </a:lnTo>
                    <a:lnTo>
                      <a:pt x="870" y="168"/>
                    </a:lnTo>
                    <a:lnTo>
                      <a:pt x="870" y="162"/>
                    </a:lnTo>
                    <a:close/>
                    <a:moveTo>
                      <a:pt x="450" y="162"/>
                    </a:moveTo>
                    <a:lnTo>
                      <a:pt x="444" y="162"/>
                    </a:lnTo>
                    <a:lnTo>
                      <a:pt x="444" y="156"/>
                    </a:lnTo>
                    <a:lnTo>
                      <a:pt x="438" y="156"/>
                    </a:lnTo>
                    <a:lnTo>
                      <a:pt x="432" y="150"/>
                    </a:lnTo>
                    <a:lnTo>
                      <a:pt x="438" y="150"/>
                    </a:lnTo>
                    <a:lnTo>
                      <a:pt x="438" y="144"/>
                    </a:lnTo>
                    <a:lnTo>
                      <a:pt x="438" y="150"/>
                    </a:lnTo>
                    <a:lnTo>
                      <a:pt x="444" y="150"/>
                    </a:lnTo>
                    <a:lnTo>
                      <a:pt x="450" y="150"/>
                    </a:lnTo>
                    <a:lnTo>
                      <a:pt x="450" y="156"/>
                    </a:lnTo>
                    <a:lnTo>
                      <a:pt x="456" y="156"/>
                    </a:lnTo>
                    <a:lnTo>
                      <a:pt x="456" y="150"/>
                    </a:lnTo>
                    <a:lnTo>
                      <a:pt x="456" y="156"/>
                    </a:lnTo>
                    <a:lnTo>
                      <a:pt x="462" y="150"/>
                    </a:lnTo>
                    <a:lnTo>
                      <a:pt x="462" y="144"/>
                    </a:lnTo>
                    <a:lnTo>
                      <a:pt x="468" y="144"/>
                    </a:lnTo>
                    <a:lnTo>
                      <a:pt x="468" y="150"/>
                    </a:lnTo>
                    <a:lnTo>
                      <a:pt x="474" y="150"/>
                    </a:lnTo>
                    <a:lnTo>
                      <a:pt x="480" y="150"/>
                    </a:lnTo>
                    <a:lnTo>
                      <a:pt x="480" y="156"/>
                    </a:lnTo>
                    <a:lnTo>
                      <a:pt x="480" y="162"/>
                    </a:lnTo>
                    <a:lnTo>
                      <a:pt x="474" y="162"/>
                    </a:lnTo>
                    <a:lnTo>
                      <a:pt x="474" y="168"/>
                    </a:lnTo>
                    <a:lnTo>
                      <a:pt x="474" y="162"/>
                    </a:lnTo>
                    <a:lnTo>
                      <a:pt x="468" y="162"/>
                    </a:lnTo>
                    <a:lnTo>
                      <a:pt x="462" y="162"/>
                    </a:lnTo>
                    <a:lnTo>
                      <a:pt x="456" y="162"/>
                    </a:lnTo>
                    <a:lnTo>
                      <a:pt x="450" y="162"/>
                    </a:lnTo>
                    <a:close/>
                  </a:path>
                </a:pathLst>
              </a:custGeom>
              <a:solidFill>
                <a:srgbClr val="C3D69B"/>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56" name="Freeform 32"/>
              <p:cNvSpPr>
                <a:spLocks/>
              </p:cNvSpPr>
              <p:nvPr/>
            </p:nvSpPr>
            <p:spPr bwMode="gray">
              <a:xfrm>
                <a:off x="1139" y="1921"/>
                <a:ext cx="987" cy="617"/>
              </a:xfrm>
              <a:custGeom>
                <a:avLst/>
                <a:gdLst>
                  <a:gd name="T0" fmla="*/ 138 w 2226"/>
                  <a:gd name="T1" fmla="*/ 121 h 1392"/>
                  <a:gd name="T2" fmla="*/ 133 w 2226"/>
                  <a:gd name="T3" fmla="*/ 119 h 1392"/>
                  <a:gd name="T4" fmla="*/ 128 w 2226"/>
                  <a:gd name="T5" fmla="*/ 117 h 1392"/>
                  <a:gd name="T6" fmla="*/ 119 w 2226"/>
                  <a:gd name="T7" fmla="*/ 116 h 1392"/>
                  <a:gd name="T8" fmla="*/ 101 w 2226"/>
                  <a:gd name="T9" fmla="*/ 116 h 1392"/>
                  <a:gd name="T10" fmla="*/ 94 w 2226"/>
                  <a:gd name="T11" fmla="*/ 104 h 1392"/>
                  <a:gd name="T12" fmla="*/ 82 w 2226"/>
                  <a:gd name="T13" fmla="*/ 83 h 1392"/>
                  <a:gd name="T14" fmla="*/ 87 w 2226"/>
                  <a:gd name="T15" fmla="*/ 69 h 1392"/>
                  <a:gd name="T16" fmla="*/ 82 w 2226"/>
                  <a:gd name="T17" fmla="*/ 65 h 1392"/>
                  <a:gd name="T18" fmla="*/ 59 w 2226"/>
                  <a:gd name="T19" fmla="*/ 57 h 1392"/>
                  <a:gd name="T20" fmla="*/ 29 w 2226"/>
                  <a:gd name="T21" fmla="*/ 77 h 1392"/>
                  <a:gd name="T22" fmla="*/ 20 w 2226"/>
                  <a:gd name="T23" fmla="*/ 78 h 1392"/>
                  <a:gd name="T24" fmla="*/ 15 w 2226"/>
                  <a:gd name="T25" fmla="*/ 82 h 1392"/>
                  <a:gd name="T26" fmla="*/ 8 w 2226"/>
                  <a:gd name="T27" fmla="*/ 86 h 1392"/>
                  <a:gd name="T28" fmla="*/ 1 w 2226"/>
                  <a:gd name="T29" fmla="*/ 88 h 1392"/>
                  <a:gd name="T30" fmla="*/ 0 w 2226"/>
                  <a:gd name="T31" fmla="*/ 82 h 1392"/>
                  <a:gd name="T32" fmla="*/ 0 w 2226"/>
                  <a:gd name="T33" fmla="*/ 76 h 1392"/>
                  <a:gd name="T34" fmla="*/ 2 w 2226"/>
                  <a:gd name="T35" fmla="*/ 70 h 1392"/>
                  <a:gd name="T36" fmla="*/ 3 w 2226"/>
                  <a:gd name="T37" fmla="*/ 65 h 1392"/>
                  <a:gd name="T38" fmla="*/ 2 w 2226"/>
                  <a:gd name="T39" fmla="*/ 63 h 1392"/>
                  <a:gd name="T40" fmla="*/ 9 w 2226"/>
                  <a:gd name="T41" fmla="*/ 60 h 1392"/>
                  <a:gd name="T42" fmla="*/ 17 w 2226"/>
                  <a:gd name="T43" fmla="*/ 59 h 1392"/>
                  <a:gd name="T44" fmla="*/ 22 w 2226"/>
                  <a:gd name="T45" fmla="*/ 51 h 1392"/>
                  <a:gd name="T46" fmla="*/ 23 w 2226"/>
                  <a:gd name="T47" fmla="*/ 43 h 1392"/>
                  <a:gd name="T48" fmla="*/ 27 w 2226"/>
                  <a:gd name="T49" fmla="*/ 34 h 1392"/>
                  <a:gd name="T50" fmla="*/ 30 w 2226"/>
                  <a:gd name="T51" fmla="*/ 27 h 1392"/>
                  <a:gd name="T52" fmla="*/ 33 w 2226"/>
                  <a:gd name="T53" fmla="*/ 22 h 1392"/>
                  <a:gd name="T54" fmla="*/ 42 w 2226"/>
                  <a:gd name="T55" fmla="*/ 17 h 1392"/>
                  <a:gd name="T56" fmla="*/ 47 w 2226"/>
                  <a:gd name="T57" fmla="*/ 14 h 1392"/>
                  <a:gd name="T58" fmla="*/ 49 w 2226"/>
                  <a:gd name="T59" fmla="*/ 5 h 1392"/>
                  <a:gd name="T60" fmla="*/ 53 w 2226"/>
                  <a:gd name="T61" fmla="*/ 0 h 1392"/>
                  <a:gd name="T62" fmla="*/ 55 w 2226"/>
                  <a:gd name="T63" fmla="*/ 4 h 1392"/>
                  <a:gd name="T64" fmla="*/ 59 w 2226"/>
                  <a:gd name="T65" fmla="*/ 7 h 1392"/>
                  <a:gd name="T66" fmla="*/ 63 w 2226"/>
                  <a:gd name="T67" fmla="*/ 7 h 1392"/>
                  <a:gd name="T68" fmla="*/ 66 w 2226"/>
                  <a:gd name="T69" fmla="*/ 9 h 1392"/>
                  <a:gd name="T70" fmla="*/ 67 w 2226"/>
                  <a:gd name="T71" fmla="*/ 12 h 1392"/>
                  <a:gd name="T72" fmla="*/ 67 w 2226"/>
                  <a:gd name="T73" fmla="*/ 13 h 1392"/>
                  <a:gd name="T74" fmla="*/ 70 w 2226"/>
                  <a:gd name="T75" fmla="*/ 15 h 1392"/>
                  <a:gd name="T76" fmla="*/ 74 w 2226"/>
                  <a:gd name="T77" fmla="*/ 17 h 1392"/>
                  <a:gd name="T78" fmla="*/ 78 w 2226"/>
                  <a:gd name="T79" fmla="*/ 18 h 1392"/>
                  <a:gd name="T80" fmla="*/ 97 w 2226"/>
                  <a:gd name="T81" fmla="*/ 40 h 1392"/>
                  <a:gd name="T82" fmla="*/ 102 w 2226"/>
                  <a:gd name="T83" fmla="*/ 44 h 1392"/>
                  <a:gd name="T84" fmla="*/ 110 w 2226"/>
                  <a:gd name="T85" fmla="*/ 49 h 1392"/>
                  <a:gd name="T86" fmla="*/ 113 w 2226"/>
                  <a:gd name="T87" fmla="*/ 53 h 1392"/>
                  <a:gd name="T88" fmla="*/ 118 w 2226"/>
                  <a:gd name="T89" fmla="*/ 57 h 1392"/>
                  <a:gd name="T90" fmla="*/ 124 w 2226"/>
                  <a:gd name="T91" fmla="*/ 54 h 1392"/>
                  <a:gd name="T92" fmla="*/ 133 w 2226"/>
                  <a:gd name="T93" fmla="*/ 58 h 1392"/>
                  <a:gd name="T94" fmla="*/ 137 w 2226"/>
                  <a:gd name="T95" fmla="*/ 64 h 1392"/>
                  <a:gd name="T96" fmla="*/ 145 w 2226"/>
                  <a:gd name="T97" fmla="*/ 65 h 1392"/>
                  <a:gd name="T98" fmla="*/ 152 w 2226"/>
                  <a:gd name="T99" fmla="*/ 67 h 1392"/>
                  <a:gd name="T100" fmla="*/ 161 w 2226"/>
                  <a:gd name="T101" fmla="*/ 72 h 1392"/>
                  <a:gd name="T102" fmla="*/ 168 w 2226"/>
                  <a:gd name="T103" fmla="*/ 76 h 1392"/>
                  <a:gd name="T104" fmla="*/ 177 w 2226"/>
                  <a:gd name="T105" fmla="*/ 78 h 1392"/>
                  <a:gd name="T106" fmla="*/ 184 w 2226"/>
                  <a:gd name="T107" fmla="*/ 78 h 1392"/>
                  <a:gd name="T108" fmla="*/ 190 w 2226"/>
                  <a:gd name="T109" fmla="*/ 81 h 1392"/>
                  <a:gd name="T110" fmla="*/ 192 w 2226"/>
                  <a:gd name="T111" fmla="*/ 86 h 1392"/>
                  <a:gd name="T112" fmla="*/ 187 w 2226"/>
                  <a:gd name="T113" fmla="*/ 99 h 1392"/>
                  <a:gd name="T114" fmla="*/ 165 w 2226"/>
                  <a:gd name="T115" fmla="*/ 97 h 1392"/>
                  <a:gd name="T116" fmla="*/ 155 w 2226"/>
                  <a:gd name="T117" fmla="*/ 92 h 1392"/>
                  <a:gd name="T118" fmla="*/ 146 w 2226"/>
                  <a:gd name="T119" fmla="*/ 102 h 1392"/>
                  <a:gd name="T120" fmla="*/ 149 w 2226"/>
                  <a:gd name="T121" fmla="*/ 106 h 1392"/>
                  <a:gd name="T122" fmla="*/ 151 w 2226"/>
                  <a:gd name="T123" fmla="*/ 108 h 1392"/>
                  <a:gd name="T124" fmla="*/ 157 w 2226"/>
                  <a:gd name="T125" fmla="*/ 113 h 13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26"/>
                  <a:gd name="T190" fmla="*/ 0 h 1392"/>
                  <a:gd name="T191" fmla="*/ 2226 w 2226"/>
                  <a:gd name="T192" fmla="*/ 1392 h 139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26" h="1392">
                    <a:moveTo>
                      <a:pt x="1782" y="1326"/>
                    </a:moveTo>
                    <a:lnTo>
                      <a:pt x="1776" y="1332"/>
                    </a:lnTo>
                    <a:lnTo>
                      <a:pt x="1692" y="1338"/>
                    </a:lnTo>
                    <a:lnTo>
                      <a:pt x="1680" y="1386"/>
                    </a:lnTo>
                    <a:lnTo>
                      <a:pt x="1674" y="1392"/>
                    </a:lnTo>
                    <a:lnTo>
                      <a:pt x="1638" y="1392"/>
                    </a:lnTo>
                    <a:lnTo>
                      <a:pt x="1620" y="1392"/>
                    </a:lnTo>
                    <a:lnTo>
                      <a:pt x="1614" y="1392"/>
                    </a:lnTo>
                    <a:lnTo>
                      <a:pt x="1608" y="1386"/>
                    </a:lnTo>
                    <a:lnTo>
                      <a:pt x="1584" y="1386"/>
                    </a:lnTo>
                    <a:lnTo>
                      <a:pt x="1578" y="1386"/>
                    </a:lnTo>
                    <a:lnTo>
                      <a:pt x="1572" y="1380"/>
                    </a:lnTo>
                    <a:lnTo>
                      <a:pt x="1578" y="1356"/>
                    </a:lnTo>
                    <a:lnTo>
                      <a:pt x="1572" y="1356"/>
                    </a:lnTo>
                    <a:lnTo>
                      <a:pt x="1560" y="1350"/>
                    </a:lnTo>
                    <a:lnTo>
                      <a:pt x="1554" y="1350"/>
                    </a:lnTo>
                    <a:lnTo>
                      <a:pt x="1542" y="1350"/>
                    </a:lnTo>
                    <a:lnTo>
                      <a:pt x="1530" y="1350"/>
                    </a:lnTo>
                    <a:lnTo>
                      <a:pt x="1524" y="1356"/>
                    </a:lnTo>
                    <a:lnTo>
                      <a:pt x="1524" y="1362"/>
                    </a:lnTo>
                    <a:lnTo>
                      <a:pt x="1512" y="1374"/>
                    </a:lnTo>
                    <a:lnTo>
                      <a:pt x="1506" y="1374"/>
                    </a:lnTo>
                    <a:lnTo>
                      <a:pt x="1500" y="1368"/>
                    </a:lnTo>
                    <a:lnTo>
                      <a:pt x="1500" y="1362"/>
                    </a:lnTo>
                    <a:lnTo>
                      <a:pt x="1488" y="1362"/>
                    </a:lnTo>
                    <a:lnTo>
                      <a:pt x="1482" y="1356"/>
                    </a:lnTo>
                    <a:lnTo>
                      <a:pt x="1482" y="1350"/>
                    </a:lnTo>
                    <a:lnTo>
                      <a:pt x="1476" y="1350"/>
                    </a:lnTo>
                    <a:lnTo>
                      <a:pt x="1470" y="1344"/>
                    </a:lnTo>
                    <a:lnTo>
                      <a:pt x="1464" y="1344"/>
                    </a:lnTo>
                    <a:lnTo>
                      <a:pt x="1452" y="1350"/>
                    </a:lnTo>
                    <a:lnTo>
                      <a:pt x="1452" y="1356"/>
                    </a:lnTo>
                    <a:lnTo>
                      <a:pt x="1440" y="1356"/>
                    </a:lnTo>
                    <a:lnTo>
                      <a:pt x="1434" y="1344"/>
                    </a:lnTo>
                    <a:lnTo>
                      <a:pt x="1422" y="1332"/>
                    </a:lnTo>
                    <a:lnTo>
                      <a:pt x="1416" y="1326"/>
                    </a:lnTo>
                    <a:lnTo>
                      <a:pt x="1404" y="1320"/>
                    </a:lnTo>
                    <a:lnTo>
                      <a:pt x="1404" y="1314"/>
                    </a:lnTo>
                    <a:lnTo>
                      <a:pt x="1374" y="1308"/>
                    </a:lnTo>
                    <a:lnTo>
                      <a:pt x="1368" y="1326"/>
                    </a:lnTo>
                    <a:lnTo>
                      <a:pt x="1344" y="1338"/>
                    </a:lnTo>
                    <a:lnTo>
                      <a:pt x="1326" y="1332"/>
                    </a:lnTo>
                    <a:lnTo>
                      <a:pt x="1302" y="1332"/>
                    </a:lnTo>
                    <a:lnTo>
                      <a:pt x="1278" y="1338"/>
                    </a:lnTo>
                    <a:lnTo>
                      <a:pt x="1236" y="1338"/>
                    </a:lnTo>
                    <a:lnTo>
                      <a:pt x="1224" y="1338"/>
                    </a:lnTo>
                    <a:lnTo>
                      <a:pt x="1224" y="1326"/>
                    </a:lnTo>
                    <a:lnTo>
                      <a:pt x="1206" y="1326"/>
                    </a:lnTo>
                    <a:lnTo>
                      <a:pt x="1170" y="1326"/>
                    </a:lnTo>
                    <a:lnTo>
                      <a:pt x="1152" y="1326"/>
                    </a:lnTo>
                    <a:lnTo>
                      <a:pt x="1140" y="1314"/>
                    </a:lnTo>
                    <a:lnTo>
                      <a:pt x="1134" y="1296"/>
                    </a:lnTo>
                    <a:lnTo>
                      <a:pt x="1134" y="1284"/>
                    </a:lnTo>
                    <a:lnTo>
                      <a:pt x="1128" y="1254"/>
                    </a:lnTo>
                    <a:lnTo>
                      <a:pt x="1128" y="1242"/>
                    </a:lnTo>
                    <a:lnTo>
                      <a:pt x="1122" y="1230"/>
                    </a:lnTo>
                    <a:lnTo>
                      <a:pt x="1104" y="1218"/>
                    </a:lnTo>
                    <a:lnTo>
                      <a:pt x="1104" y="1212"/>
                    </a:lnTo>
                    <a:lnTo>
                      <a:pt x="1092" y="1206"/>
                    </a:lnTo>
                    <a:lnTo>
                      <a:pt x="1080" y="1194"/>
                    </a:lnTo>
                    <a:lnTo>
                      <a:pt x="1068" y="1176"/>
                    </a:lnTo>
                    <a:lnTo>
                      <a:pt x="1050" y="1152"/>
                    </a:lnTo>
                    <a:lnTo>
                      <a:pt x="1020" y="1098"/>
                    </a:lnTo>
                    <a:lnTo>
                      <a:pt x="978" y="1026"/>
                    </a:lnTo>
                    <a:lnTo>
                      <a:pt x="978" y="1014"/>
                    </a:lnTo>
                    <a:lnTo>
                      <a:pt x="972" y="1014"/>
                    </a:lnTo>
                    <a:lnTo>
                      <a:pt x="972" y="1008"/>
                    </a:lnTo>
                    <a:lnTo>
                      <a:pt x="978" y="1002"/>
                    </a:lnTo>
                    <a:lnTo>
                      <a:pt x="960" y="966"/>
                    </a:lnTo>
                    <a:lnTo>
                      <a:pt x="948" y="954"/>
                    </a:lnTo>
                    <a:lnTo>
                      <a:pt x="948" y="936"/>
                    </a:lnTo>
                    <a:lnTo>
                      <a:pt x="936" y="900"/>
                    </a:lnTo>
                    <a:lnTo>
                      <a:pt x="942" y="876"/>
                    </a:lnTo>
                    <a:lnTo>
                      <a:pt x="942" y="834"/>
                    </a:lnTo>
                    <a:lnTo>
                      <a:pt x="960" y="828"/>
                    </a:lnTo>
                    <a:lnTo>
                      <a:pt x="966" y="816"/>
                    </a:lnTo>
                    <a:lnTo>
                      <a:pt x="972" y="810"/>
                    </a:lnTo>
                    <a:lnTo>
                      <a:pt x="978" y="804"/>
                    </a:lnTo>
                    <a:lnTo>
                      <a:pt x="996" y="798"/>
                    </a:lnTo>
                    <a:lnTo>
                      <a:pt x="996" y="792"/>
                    </a:lnTo>
                    <a:lnTo>
                      <a:pt x="1014" y="780"/>
                    </a:lnTo>
                    <a:lnTo>
                      <a:pt x="1026" y="768"/>
                    </a:lnTo>
                    <a:lnTo>
                      <a:pt x="1032" y="762"/>
                    </a:lnTo>
                    <a:lnTo>
                      <a:pt x="1026" y="756"/>
                    </a:lnTo>
                    <a:lnTo>
                      <a:pt x="1014" y="744"/>
                    </a:lnTo>
                    <a:lnTo>
                      <a:pt x="996" y="756"/>
                    </a:lnTo>
                    <a:lnTo>
                      <a:pt x="954" y="768"/>
                    </a:lnTo>
                    <a:lnTo>
                      <a:pt x="942" y="762"/>
                    </a:lnTo>
                    <a:lnTo>
                      <a:pt x="942" y="756"/>
                    </a:lnTo>
                    <a:lnTo>
                      <a:pt x="936" y="750"/>
                    </a:lnTo>
                    <a:lnTo>
                      <a:pt x="846" y="732"/>
                    </a:lnTo>
                    <a:lnTo>
                      <a:pt x="822" y="726"/>
                    </a:lnTo>
                    <a:lnTo>
                      <a:pt x="810" y="714"/>
                    </a:lnTo>
                    <a:lnTo>
                      <a:pt x="792" y="690"/>
                    </a:lnTo>
                    <a:lnTo>
                      <a:pt x="792" y="678"/>
                    </a:lnTo>
                    <a:lnTo>
                      <a:pt x="762" y="642"/>
                    </a:lnTo>
                    <a:lnTo>
                      <a:pt x="750" y="636"/>
                    </a:lnTo>
                    <a:lnTo>
                      <a:pt x="726" y="630"/>
                    </a:lnTo>
                    <a:lnTo>
                      <a:pt x="696" y="642"/>
                    </a:lnTo>
                    <a:lnTo>
                      <a:pt x="678" y="654"/>
                    </a:lnTo>
                    <a:lnTo>
                      <a:pt x="666" y="684"/>
                    </a:lnTo>
                    <a:lnTo>
                      <a:pt x="660" y="726"/>
                    </a:lnTo>
                    <a:lnTo>
                      <a:pt x="606" y="756"/>
                    </a:lnTo>
                    <a:lnTo>
                      <a:pt x="558" y="780"/>
                    </a:lnTo>
                    <a:lnTo>
                      <a:pt x="438" y="834"/>
                    </a:lnTo>
                    <a:lnTo>
                      <a:pt x="402" y="846"/>
                    </a:lnTo>
                    <a:lnTo>
                      <a:pt x="372" y="870"/>
                    </a:lnTo>
                    <a:lnTo>
                      <a:pt x="360" y="876"/>
                    </a:lnTo>
                    <a:lnTo>
                      <a:pt x="354" y="876"/>
                    </a:lnTo>
                    <a:lnTo>
                      <a:pt x="330" y="882"/>
                    </a:lnTo>
                    <a:lnTo>
                      <a:pt x="306" y="882"/>
                    </a:lnTo>
                    <a:lnTo>
                      <a:pt x="300" y="876"/>
                    </a:lnTo>
                    <a:lnTo>
                      <a:pt x="294" y="876"/>
                    </a:lnTo>
                    <a:lnTo>
                      <a:pt x="294" y="864"/>
                    </a:lnTo>
                    <a:lnTo>
                      <a:pt x="288" y="864"/>
                    </a:lnTo>
                    <a:lnTo>
                      <a:pt x="276" y="864"/>
                    </a:lnTo>
                    <a:lnTo>
                      <a:pt x="270" y="870"/>
                    </a:lnTo>
                    <a:lnTo>
                      <a:pt x="264" y="870"/>
                    </a:lnTo>
                    <a:lnTo>
                      <a:pt x="240" y="894"/>
                    </a:lnTo>
                    <a:lnTo>
                      <a:pt x="234" y="894"/>
                    </a:lnTo>
                    <a:lnTo>
                      <a:pt x="228" y="900"/>
                    </a:lnTo>
                    <a:lnTo>
                      <a:pt x="222" y="906"/>
                    </a:lnTo>
                    <a:lnTo>
                      <a:pt x="210" y="912"/>
                    </a:lnTo>
                    <a:lnTo>
                      <a:pt x="204" y="912"/>
                    </a:lnTo>
                    <a:lnTo>
                      <a:pt x="198" y="912"/>
                    </a:lnTo>
                    <a:lnTo>
                      <a:pt x="192" y="918"/>
                    </a:lnTo>
                    <a:lnTo>
                      <a:pt x="180" y="918"/>
                    </a:lnTo>
                    <a:lnTo>
                      <a:pt x="174" y="930"/>
                    </a:lnTo>
                    <a:lnTo>
                      <a:pt x="174" y="936"/>
                    </a:lnTo>
                    <a:lnTo>
                      <a:pt x="168" y="942"/>
                    </a:lnTo>
                    <a:lnTo>
                      <a:pt x="162" y="942"/>
                    </a:lnTo>
                    <a:lnTo>
                      <a:pt x="150" y="960"/>
                    </a:lnTo>
                    <a:lnTo>
                      <a:pt x="144" y="966"/>
                    </a:lnTo>
                    <a:lnTo>
                      <a:pt x="138" y="972"/>
                    </a:lnTo>
                    <a:lnTo>
                      <a:pt x="132" y="972"/>
                    </a:lnTo>
                    <a:lnTo>
                      <a:pt x="126" y="984"/>
                    </a:lnTo>
                    <a:lnTo>
                      <a:pt x="120" y="984"/>
                    </a:lnTo>
                    <a:lnTo>
                      <a:pt x="114" y="990"/>
                    </a:lnTo>
                    <a:lnTo>
                      <a:pt x="96" y="990"/>
                    </a:lnTo>
                    <a:lnTo>
                      <a:pt x="90" y="990"/>
                    </a:lnTo>
                    <a:lnTo>
                      <a:pt x="78" y="990"/>
                    </a:lnTo>
                    <a:lnTo>
                      <a:pt x="72" y="990"/>
                    </a:lnTo>
                    <a:lnTo>
                      <a:pt x="60" y="990"/>
                    </a:lnTo>
                    <a:lnTo>
                      <a:pt x="42" y="990"/>
                    </a:lnTo>
                    <a:lnTo>
                      <a:pt x="36" y="996"/>
                    </a:lnTo>
                    <a:lnTo>
                      <a:pt x="30" y="1002"/>
                    </a:lnTo>
                    <a:lnTo>
                      <a:pt x="24" y="1014"/>
                    </a:lnTo>
                    <a:lnTo>
                      <a:pt x="24" y="1020"/>
                    </a:lnTo>
                    <a:lnTo>
                      <a:pt x="18" y="1020"/>
                    </a:lnTo>
                    <a:lnTo>
                      <a:pt x="12" y="1014"/>
                    </a:lnTo>
                    <a:lnTo>
                      <a:pt x="12" y="1008"/>
                    </a:lnTo>
                    <a:lnTo>
                      <a:pt x="12" y="990"/>
                    </a:lnTo>
                    <a:lnTo>
                      <a:pt x="12" y="984"/>
                    </a:lnTo>
                    <a:lnTo>
                      <a:pt x="12" y="972"/>
                    </a:lnTo>
                    <a:lnTo>
                      <a:pt x="12" y="966"/>
                    </a:lnTo>
                    <a:lnTo>
                      <a:pt x="6" y="966"/>
                    </a:lnTo>
                    <a:lnTo>
                      <a:pt x="6" y="960"/>
                    </a:lnTo>
                    <a:lnTo>
                      <a:pt x="6" y="954"/>
                    </a:lnTo>
                    <a:lnTo>
                      <a:pt x="6" y="948"/>
                    </a:lnTo>
                    <a:lnTo>
                      <a:pt x="6" y="942"/>
                    </a:lnTo>
                    <a:lnTo>
                      <a:pt x="12" y="930"/>
                    </a:lnTo>
                    <a:lnTo>
                      <a:pt x="6" y="924"/>
                    </a:lnTo>
                    <a:lnTo>
                      <a:pt x="6" y="918"/>
                    </a:lnTo>
                    <a:lnTo>
                      <a:pt x="6" y="912"/>
                    </a:lnTo>
                    <a:lnTo>
                      <a:pt x="6" y="906"/>
                    </a:lnTo>
                    <a:lnTo>
                      <a:pt x="6" y="900"/>
                    </a:lnTo>
                    <a:lnTo>
                      <a:pt x="0" y="894"/>
                    </a:lnTo>
                    <a:lnTo>
                      <a:pt x="0" y="888"/>
                    </a:lnTo>
                    <a:lnTo>
                      <a:pt x="0" y="882"/>
                    </a:lnTo>
                    <a:lnTo>
                      <a:pt x="6" y="876"/>
                    </a:lnTo>
                    <a:lnTo>
                      <a:pt x="6" y="870"/>
                    </a:lnTo>
                    <a:lnTo>
                      <a:pt x="18" y="864"/>
                    </a:lnTo>
                    <a:lnTo>
                      <a:pt x="18" y="858"/>
                    </a:lnTo>
                    <a:lnTo>
                      <a:pt x="18" y="846"/>
                    </a:lnTo>
                    <a:lnTo>
                      <a:pt x="18" y="834"/>
                    </a:lnTo>
                    <a:lnTo>
                      <a:pt x="18" y="828"/>
                    </a:lnTo>
                    <a:lnTo>
                      <a:pt x="24" y="828"/>
                    </a:lnTo>
                    <a:lnTo>
                      <a:pt x="24" y="810"/>
                    </a:lnTo>
                    <a:lnTo>
                      <a:pt x="24" y="804"/>
                    </a:lnTo>
                    <a:lnTo>
                      <a:pt x="18" y="804"/>
                    </a:lnTo>
                    <a:lnTo>
                      <a:pt x="18" y="798"/>
                    </a:lnTo>
                    <a:lnTo>
                      <a:pt x="18" y="792"/>
                    </a:lnTo>
                    <a:lnTo>
                      <a:pt x="24" y="792"/>
                    </a:lnTo>
                    <a:lnTo>
                      <a:pt x="30" y="774"/>
                    </a:lnTo>
                    <a:lnTo>
                      <a:pt x="24" y="768"/>
                    </a:lnTo>
                    <a:lnTo>
                      <a:pt x="30" y="768"/>
                    </a:lnTo>
                    <a:lnTo>
                      <a:pt x="36" y="762"/>
                    </a:lnTo>
                    <a:lnTo>
                      <a:pt x="36" y="756"/>
                    </a:lnTo>
                    <a:lnTo>
                      <a:pt x="30" y="756"/>
                    </a:lnTo>
                    <a:lnTo>
                      <a:pt x="30" y="750"/>
                    </a:lnTo>
                    <a:lnTo>
                      <a:pt x="36" y="750"/>
                    </a:lnTo>
                    <a:lnTo>
                      <a:pt x="36" y="744"/>
                    </a:lnTo>
                    <a:lnTo>
                      <a:pt x="30" y="744"/>
                    </a:lnTo>
                    <a:lnTo>
                      <a:pt x="30" y="738"/>
                    </a:lnTo>
                    <a:lnTo>
                      <a:pt x="24" y="738"/>
                    </a:lnTo>
                    <a:lnTo>
                      <a:pt x="24" y="732"/>
                    </a:lnTo>
                    <a:lnTo>
                      <a:pt x="30" y="732"/>
                    </a:lnTo>
                    <a:lnTo>
                      <a:pt x="36" y="726"/>
                    </a:lnTo>
                    <a:lnTo>
                      <a:pt x="30" y="726"/>
                    </a:lnTo>
                    <a:lnTo>
                      <a:pt x="24" y="726"/>
                    </a:lnTo>
                    <a:lnTo>
                      <a:pt x="30" y="720"/>
                    </a:lnTo>
                    <a:lnTo>
                      <a:pt x="30" y="714"/>
                    </a:lnTo>
                    <a:lnTo>
                      <a:pt x="36" y="714"/>
                    </a:lnTo>
                    <a:lnTo>
                      <a:pt x="30" y="708"/>
                    </a:lnTo>
                    <a:lnTo>
                      <a:pt x="30" y="696"/>
                    </a:lnTo>
                    <a:lnTo>
                      <a:pt x="66" y="702"/>
                    </a:lnTo>
                    <a:lnTo>
                      <a:pt x="78" y="702"/>
                    </a:lnTo>
                    <a:lnTo>
                      <a:pt x="84" y="702"/>
                    </a:lnTo>
                    <a:lnTo>
                      <a:pt x="96" y="696"/>
                    </a:lnTo>
                    <a:lnTo>
                      <a:pt x="102" y="690"/>
                    </a:lnTo>
                    <a:lnTo>
                      <a:pt x="102" y="684"/>
                    </a:lnTo>
                    <a:lnTo>
                      <a:pt x="114" y="684"/>
                    </a:lnTo>
                    <a:lnTo>
                      <a:pt x="144" y="684"/>
                    </a:lnTo>
                    <a:lnTo>
                      <a:pt x="150" y="690"/>
                    </a:lnTo>
                    <a:lnTo>
                      <a:pt x="162" y="696"/>
                    </a:lnTo>
                    <a:lnTo>
                      <a:pt x="168" y="696"/>
                    </a:lnTo>
                    <a:lnTo>
                      <a:pt x="174" y="696"/>
                    </a:lnTo>
                    <a:lnTo>
                      <a:pt x="186" y="690"/>
                    </a:lnTo>
                    <a:lnTo>
                      <a:pt x="192" y="690"/>
                    </a:lnTo>
                    <a:lnTo>
                      <a:pt x="198" y="684"/>
                    </a:lnTo>
                    <a:lnTo>
                      <a:pt x="204" y="684"/>
                    </a:lnTo>
                    <a:lnTo>
                      <a:pt x="210" y="684"/>
                    </a:lnTo>
                    <a:lnTo>
                      <a:pt x="222" y="678"/>
                    </a:lnTo>
                    <a:lnTo>
                      <a:pt x="228" y="678"/>
                    </a:lnTo>
                    <a:lnTo>
                      <a:pt x="228" y="660"/>
                    </a:lnTo>
                    <a:lnTo>
                      <a:pt x="234" y="642"/>
                    </a:lnTo>
                    <a:lnTo>
                      <a:pt x="246" y="618"/>
                    </a:lnTo>
                    <a:lnTo>
                      <a:pt x="252" y="618"/>
                    </a:lnTo>
                    <a:lnTo>
                      <a:pt x="252" y="600"/>
                    </a:lnTo>
                    <a:lnTo>
                      <a:pt x="252" y="588"/>
                    </a:lnTo>
                    <a:lnTo>
                      <a:pt x="252" y="582"/>
                    </a:lnTo>
                    <a:lnTo>
                      <a:pt x="258" y="576"/>
                    </a:lnTo>
                    <a:lnTo>
                      <a:pt x="270" y="564"/>
                    </a:lnTo>
                    <a:lnTo>
                      <a:pt x="270" y="558"/>
                    </a:lnTo>
                    <a:lnTo>
                      <a:pt x="270" y="552"/>
                    </a:lnTo>
                    <a:lnTo>
                      <a:pt x="270" y="540"/>
                    </a:lnTo>
                    <a:lnTo>
                      <a:pt x="270" y="534"/>
                    </a:lnTo>
                    <a:lnTo>
                      <a:pt x="270" y="522"/>
                    </a:lnTo>
                    <a:lnTo>
                      <a:pt x="270" y="510"/>
                    </a:lnTo>
                    <a:lnTo>
                      <a:pt x="270" y="498"/>
                    </a:lnTo>
                    <a:lnTo>
                      <a:pt x="258" y="468"/>
                    </a:lnTo>
                    <a:lnTo>
                      <a:pt x="252" y="456"/>
                    </a:lnTo>
                    <a:lnTo>
                      <a:pt x="258" y="444"/>
                    </a:lnTo>
                    <a:lnTo>
                      <a:pt x="264" y="432"/>
                    </a:lnTo>
                    <a:lnTo>
                      <a:pt x="270" y="426"/>
                    </a:lnTo>
                    <a:lnTo>
                      <a:pt x="276" y="420"/>
                    </a:lnTo>
                    <a:lnTo>
                      <a:pt x="288" y="420"/>
                    </a:lnTo>
                    <a:lnTo>
                      <a:pt x="288" y="414"/>
                    </a:lnTo>
                    <a:lnTo>
                      <a:pt x="294" y="414"/>
                    </a:lnTo>
                    <a:lnTo>
                      <a:pt x="306" y="390"/>
                    </a:lnTo>
                    <a:lnTo>
                      <a:pt x="312" y="384"/>
                    </a:lnTo>
                    <a:lnTo>
                      <a:pt x="318" y="378"/>
                    </a:lnTo>
                    <a:lnTo>
                      <a:pt x="318" y="372"/>
                    </a:lnTo>
                    <a:lnTo>
                      <a:pt x="324" y="366"/>
                    </a:lnTo>
                    <a:lnTo>
                      <a:pt x="330" y="354"/>
                    </a:lnTo>
                    <a:lnTo>
                      <a:pt x="336" y="348"/>
                    </a:lnTo>
                    <a:lnTo>
                      <a:pt x="336" y="330"/>
                    </a:lnTo>
                    <a:lnTo>
                      <a:pt x="342" y="324"/>
                    </a:lnTo>
                    <a:lnTo>
                      <a:pt x="342" y="318"/>
                    </a:lnTo>
                    <a:lnTo>
                      <a:pt x="348" y="318"/>
                    </a:lnTo>
                    <a:lnTo>
                      <a:pt x="360" y="318"/>
                    </a:lnTo>
                    <a:lnTo>
                      <a:pt x="372" y="318"/>
                    </a:lnTo>
                    <a:lnTo>
                      <a:pt x="384" y="306"/>
                    </a:lnTo>
                    <a:lnTo>
                      <a:pt x="396" y="300"/>
                    </a:lnTo>
                    <a:lnTo>
                      <a:pt x="396" y="294"/>
                    </a:lnTo>
                    <a:lnTo>
                      <a:pt x="396" y="288"/>
                    </a:lnTo>
                    <a:lnTo>
                      <a:pt x="390" y="282"/>
                    </a:lnTo>
                    <a:lnTo>
                      <a:pt x="390" y="276"/>
                    </a:lnTo>
                    <a:lnTo>
                      <a:pt x="384" y="264"/>
                    </a:lnTo>
                    <a:lnTo>
                      <a:pt x="378" y="252"/>
                    </a:lnTo>
                    <a:lnTo>
                      <a:pt x="378" y="246"/>
                    </a:lnTo>
                    <a:lnTo>
                      <a:pt x="384" y="228"/>
                    </a:lnTo>
                    <a:lnTo>
                      <a:pt x="390" y="216"/>
                    </a:lnTo>
                    <a:lnTo>
                      <a:pt x="402" y="210"/>
                    </a:lnTo>
                    <a:lnTo>
                      <a:pt x="408" y="210"/>
                    </a:lnTo>
                    <a:lnTo>
                      <a:pt x="420" y="204"/>
                    </a:lnTo>
                    <a:lnTo>
                      <a:pt x="444" y="198"/>
                    </a:lnTo>
                    <a:lnTo>
                      <a:pt x="462" y="192"/>
                    </a:lnTo>
                    <a:lnTo>
                      <a:pt x="474" y="186"/>
                    </a:lnTo>
                    <a:lnTo>
                      <a:pt x="480" y="192"/>
                    </a:lnTo>
                    <a:lnTo>
                      <a:pt x="492" y="192"/>
                    </a:lnTo>
                    <a:lnTo>
                      <a:pt x="498" y="192"/>
                    </a:lnTo>
                    <a:lnTo>
                      <a:pt x="504" y="192"/>
                    </a:lnTo>
                    <a:lnTo>
                      <a:pt x="510" y="192"/>
                    </a:lnTo>
                    <a:lnTo>
                      <a:pt x="516" y="186"/>
                    </a:lnTo>
                    <a:lnTo>
                      <a:pt x="522" y="180"/>
                    </a:lnTo>
                    <a:lnTo>
                      <a:pt x="522" y="174"/>
                    </a:lnTo>
                    <a:lnTo>
                      <a:pt x="528" y="168"/>
                    </a:lnTo>
                    <a:lnTo>
                      <a:pt x="534" y="168"/>
                    </a:lnTo>
                    <a:lnTo>
                      <a:pt x="534" y="156"/>
                    </a:lnTo>
                    <a:lnTo>
                      <a:pt x="534" y="150"/>
                    </a:lnTo>
                    <a:lnTo>
                      <a:pt x="552" y="138"/>
                    </a:lnTo>
                    <a:lnTo>
                      <a:pt x="558" y="126"/>
                    </a:lnTo>
                    <a:lnTo>
                      <a:pt x="558" y="114"/>
                    </a:lnTo>
                    <a:lnTo>
                      <a:pt x="564" y="102"/>
                    </a:lnTo>
                    <a:lnTo>
                      <a:pt x="564" y="96"/>
                    </a:lnTo>
                    <a:lnTo>
                      <a:pt x="564" y="90"/>
                    </a:lnTo>
                    <a:lnTo>
                      <a:pt x="564" y="72"/>
                    </a:lnTo>
                    <a:lnTo>
                      <a:pt x="564" y="60"/>
                    </a:lnTo>
                    <a:lnTo>
                      <a:pt x="564" y="54"/>
                    </a:lnTo>
                    <a:lnTo>
                      <a:pt x="570" y="42"/>
                    </a:lnTo>
                    <a:lnTo>
                      <a:pt x="576" y="42"/>
                    </a:lnTo>
                    <a:lnTo>
                      <a:pt x="582" y="36"/>
                    </a:lnTo>
                    <a:lnTo>
                      <a:pt x="594" y="36"/>
                    </a:lnTo>
                    <a:lnTo>
                      <a:pt x="594" y="30"/>
                    </a:lnTo>
                    <a:lnTo>
                      <a:pt x="600" y="24"/>
                    </a:lnTo>
                    <a:lnTo>
                      <a:pt x="600" y="12"/>
                    </a:lnTo>
                    <a:lnTo>
                      <a:pt x="606" y="6"/>
                    </a:lnTo>
                    <a:lnTo>
                      <a:pt x="606" y="0"/>
                    </a:lnTo>
                    <a:lnTo>
                      <a:pt x="612" y="0"/>
                    </a:lnTo>
                    <a:lnTo>
                      <a:pt x="618" y="0"/>
                    </a:lnTo>
                    <a:lnTo>
                      <a:pt x="624" y="6"/>
                    </a:lnTo>
                    <a:lnTo>
                      <a:pt x="624" y="12"/>
                    </a:lnTo>
                    <a:lnTo>
                      <a:pt x="624" y="18"/>
                    </a:lnTo>
                    <a:lnTo>
                      <a:pt x="624" y="24"/>
                    </a:lnTo>
                    <a:lnTo>
                      <a:pt x="624" y="30"/>
                    </a:lnTo>
                    <a:lnTo>
                      <a:pt x="630" y="30"/>
                    </a:lnTo>
                    <a:lnTo>
                      <a:pt x="630" y="36"/>
                    </a:lnTo>
                    <a:lnTo>
                      <a:pt x="630" y="42"/>
                    </a:lnTo>
                    <a:lnTo>
                      <a:pt x="630" y="48"/>
                    </a:lnTo>
                    <a:lnTo>
                      <a:pt x="636" y="54"/>
                    </a:lnTo>
                    <a:lnTo>
                      <a:pt x="642" y="48"/>
                    </a:lnTo>
                    <a:lnTo>
                      <a:pt x="648" y="48"/>
                    </a:lnTo>
                    <a:lnTo>
                      <a:pt x="648" y="60"/>
                    </a:lnTo>
                    <a:lnTo>
                      <a:pt x="654" y="66"/>
                    </a:lnTo>
                    <a:lnTo>
                      <a:pt x="660" y="72"/>
                    </a:lnTo>
                    <a:lnTo>
                      <a:pt x="666" y="72"/>
                    </a:lnTo>
                    <a:lnTo>
                      <a:pt x="666" y="84"/>
                    </a:lnTo>
                    <a:lnTo>
                      <a:pt x="672" y="84"/>
                    </a:lnTo>
                    <a:lnTo>
                      <a:pt x="672" y="78"/>
                    </a:lnTo>
                    <a:lnTo>
                      <a:pt x="672" y="66"/>
                    </a:lnTo>
                    <a:lnTo>
                      <a:pt x="678" y="66"/>
                    </a:lnTo>
                    <a:lnTo>
                      <a:pt x="678" y="60"/>
                    </a:lnTo>
                    <a:lnTo>
                      <a:pt x="684" y="60"/>
                    </a:lnTo>
                    <a:lnTo>
                      <a:pt x="696" y="66"/>
                    </a:lnTo>
                    <a:lnTo>
                      <a:pt x="696" y="72"/>
                    </a:lnTo>
                    <a:lnTo>
                      <a:pt x="702" y="72"/>
                    </a:lnTo>
                    <a:lnTo>
                      <a:pt x="708" y="72"/>
                    </a:lnTo>
                    <a:lnTo>
                      <a:pt x="720" y="66"/>
                    </a:lnTo>
                    <a:lnTo>
                      <a:pt x="726" y="78"/>
                    </a:lnTo>
                    <a:lnTo>
                      <a:pt x="744" y="84"/>
                    </a:lnTo>
                    <a:lnTo>
                      <a:pt x="744" y="90"/>
                    </a:lnTo>
                    <a:lnTo>
                      <a:pt x="744" y="96"/>
                    </a:lnTo>
                    <a:lnTo>
                      <a:pt x="738" y="96"/>
                    </a:lnTo>
                    <a:lnTo>
                      <a:pt x="738" y="102"/>
                    </a:lnTo>
                    <a:lnTo>
                      <a:pt x="732" y="102"/>
                    </a:lnTo>
                    <a:lnTo>
                      <a:pt x="732" y="108"/>
                    </a:lnTo>
                    <a:lnTo>
                      <a:pt x="738" y="108"/>
                    </a:lnTo>
                    <a:lnTo>
                      <a:pt x="744" y="114"/>
                    </a:lnTo>
                    <a:lnTo>
                      <a:pt x="750" y="108"/>
                    </a:lnTo>
                    <a:lnTo>
                      <a:pt x="756" y="108"/>
                    </a:lnTo>
                    <a:lnTo>
                      <a:pt x="762" y="108"/>
                    </a:lnTo>
                    <a:lnTo>
                      <a:pt x="768" y="108"/>
                    </a:lnTo>
                    <a:lnTo>
                      <a:pt x="774" y="114"/>
                    </a:lnTo>
                    <a:lnTo>
                      <a:pt x="780" y="120"/>
                    </a:lnTo>
                    <a:lnTo>
                      <a:pt x="774" y="120"/>
                    </a:lnTo>
                    <a:lnTo>
                      <a:pt x="768" y="120"/>
                    </a:lnTo>
                    <a:lnTo>
                      <a:pt x="768" y="126"/>
                    </a:lnTo>
                    <a:lnTo>
                      <a:pt x="768" y="132"/>
                    </a:lnTo>
                    <a:lnTo>
                      <a:pt x="774" y="138"/>
                    </a:lnTo>
                    <a:lnTo>
                      <a:pt x="774" y="132"/>
                    </a:lnTo>
                    <a:lnTo>
                      <a:pt x="780" y="132"/>
                    </a:lnTo>
                    <a:lnTo>
                      <a:pt x="786" y="132"/>
                    </a:lnTo>
                    <a:lnTo>
                      <a:pt x="792" y="138"/>
                    </a:lnTo>
                    <a:lnTo>
                      <a:pt x="792" y="144"/>
                    </a:lnTo>
                    <a:lnTo>
                      <a:pt x="786" y="144"/>
                    </a:lnTo>
                    <a:lnTo>
                      <a:pt x="786" y="150"/>
                    </a:lnTo>
                    <a:lnTo>
                      <a:pt x="780" y="150"/>
                    </a:lnTo>
                    <a:lnTo>
                      <a:pt x="774" y="150"/>
                    </a:lnTo>
                    <a:lnTo>
                      <a:pt x="768" y="150"/>
                    </a:lnTo>
                    <a:lnTo>
                      <a:pt x="768" y="156"/>
                    </a:lnTo>
                    <a:lnTo>
                      <a:pt x="768" y="162"/>
                    </a:lnTo>
                    <a:lnTo>
                      <a:pt x="774" y="162"/>
                    </a:lnTo>
                    <a:lnTo>
                      <a:pt x="780" y="162"/>
                    </a:lnTo>
                    <a:lnTo>
                      <a:pt x="786" y="168"/>
                    </a:lnTo>
                    <a:lnTo>
                      <a:pt x="792" y="162"/>
                    </a:lnTo>
                    <a:lnTo>
                      <a:pt x="798" y="168"/>
                    </a:lnTo>
                    <a:lnTo>
                      <a:pt x="798" y="174"/>
                    </a:lnTo>
                    <a:lnTo>
                      <a:pt x="804" y="168"/>
                    </a:lnTo>
                    <a:lnTo>
                      <a:pt x="810" y="168"/>
                    </a:lnTo>
                    <a:lnTo>
                      <a:pt x="810" y="174"/>
                    </a:lnTo>
                    <a:lnTo>
                      <a:pt x="816" y="168"/>
                    </a:lnTo>
                    <a:lnTo>
                      <a:pt x="822" y="162"/>
                    </a:lnTo>
                    <a:lnTo>
                      <a:pt x="822" y="168"/>
                    </a:lnTo>
                    <a:lnTo>
                      <a:pt x="828" y="168"/>
                    </a:lnTo>
                    <a:lnTo>
                      <a:pt x="828" y="174"/>
                    </a:lnTo>
                    <a:lnTo>
                      <a:pt x="834" y="192"/>
                    </a:lnTo>
                    <a:lnTo>
                      <a:pt x="834" y="198"/>
                    </a:lnTo>
                    <a:lnTo>
                      <a:pt x="840" y="192"/>
                    </a:lnTo>
                    <a:lnTo>
                      <a:pt x="846" y="192"/>
                    </a:lnTo>
                    <a:lnTo>
                      <a:pt x="852" y="186"/>
                    </a:lnTo>
                    <a:lnTo>
                      <a:pt x="858" y="192"/>
                    </a:lnTo>
                    <a:lnTo>
                      <a:pt x="864" y="192"/>
                    </a:lnTo>
                    <a:lnTo>
                      <a:pt x="870" y="198"/>
                    </a:lnTo>
                    <a:lnTo>
                      <a:pt x="876" y="180"/>
                    </a:lnTo>
                    <a:lnTo>
                      <a:pt x="882" y="180"/>
                    </a:lnTo>
                    <a:lnTo>
                      <a:pt x="888" y="180"/>
                    </a:lnTo>
                    <a:lnTo>
                      <a:pt x="894" y="186"/>
                    </a:lnTo>
                    <a:lnTo>
                      <a:pt x="888" y="198"/>
                    </a:lnTo>
                    <a:lnTo>
                      <a:pt x="894" y="204"/>
                    </a:lnTo>
                    <a:lnTo>
                      <a:pt x="906" y="210"/>
                    </a:lnTo>
                    <a:lnTo>
                      <a:pt x="918" y="246"/>
                    </a:lnTo>
                    <a:lnTo>
                      <a:pt x="930" y="258"/>
                    </a:lnTo>
                    <a:lnTo>
                      <a:pt x="942" y="282"/>
                    </a:lnTo>
                    <a:lnTo>
                      <a:pt x="966" y="288"/>
                    </a:lnTo>
                    <a:lnTo>
                      <a:pt x="972" y="300"/>
                    </a:lnTo>
                    <a:lnTo>
                      <a:pt x="972" y="318"/>
                    </a:lnTo>
                    <a:lnTo>
                      <a:pt x="996" y="336"/>
                    </a:lnTo>
                    <a:lnTo>
                      <a:pt x="1050" y="390"/>
                    </a:lnTo>
                    <a:lnTo>
                      <a:pt x="1116" y="462"/>
                    </a:lnTo>
                    <a:lnTo>
                      <a:pt x="1122" y="468"/>
                    </a:lnTo>
                    <a:lnTo>
                      <a:pt x="1128" y="474"/>
                    </a:lnTo>
                    <a:lnTo>
                      <a:pt x="1140" y="474"/>
                    </a:lnTo>
                    <a:lnTo>
                      <a:pt x="1152" y="486"/>
                    </a:lnTo>
                    <a:lnTo>
                      <a:pt x="1152" y="492"/>
                    </a:lnTo>
                    <a:lnTo>
                      <a:pt x="1158" y="492"/>
                    </a:lnTo>
                    <a:lnTo>
                      <a:pt x="1164" y="492"/>
                    </a:lnTo>
                    <a:lnTo>
                      <a:pt x="1170" y="504"/>
                    </a:lnTo>
                    <a:lnTo>
                      <a:pt x="1176" y="504"/>
                    </a:lnTo>
                    <a:lnTo>
                      <a:pt x="1176" y="510"/>
                    </a:lnTo>
                    <a:lnTo>
                      <a:pt x="1200" y="516"/>
                    </a:lnTo>
                    <a:lnTo>
                      <a:pt x="1200" y="522"/>
                    </a:lnTo>
                    <a:lnTo>
                      <a:pt x="1212" y="534"/>
                    </a:lnTo>
                    <a:lnTo>
                      <a:pt x="1218" y="540"/>
                    </a:lnTo>
                    <a:lnTo>
                      <a:pt x="1224" y="552"/>
                    </a:lnTo>
                    <a:lnTo>
                      <a:pt x="1230" y="552"/>
                    </a:lnTo>
                    <a:lnTo>
                      <a:pt x="1242" y="552"/>
                    </a:lnTo>
                    <a:lnTo>
                      <a:pt x="1248" y="558"/>
                    </a:lnTo>
                    <a:lnTo>
                      <a:pt x="1254" y="558"/>
                    </a:lnTo>
                    <a:lnTo>
                      <a:pt x="1260" y="564"/>
                    </a:lnTo>
                    <a:lnTo>
                      <a:pt x="1266" y="564"/>
                    </a:lnTo>
                    <a:lnTo>
                      <a:pt x="1272" y="564"/>
                    </a:lnTo>
                    <a:lnTo>
                      <a:pt x="1284" y="564"/>
                    </a:lnTo>
                    <a:lnTo>
                      <a:pt x="1290" y="570"/>
                    </a:lnTo>
                    <a:lnTo>
                      <a:pt x="1296" y="576"/>
                    </a:lnTo>
                    <a:lnTo>
                      <a:pt x="1302" y="588"/>
                    </a:lnTo>
                    <a:lnTo>
                      <a:pt x="1296" y="594"/>
                    </a:lnTo>
                    <a:lnTo>
                      <a:pt x="1296" y="600"/>
                    </a:lnTo>
                    <a:lnTo>
                      <a:pt x="1296" y="606"/>
                    </a:lnTo>
                    <a:lnTo>
                      <a:pt x="1290" y="612"/>
                    </a:lnTo>
                    <a:lnTo>
                      <a:pt x="1290" y="624"/>
                    </a:lnTo>
                    <a:lnTo>
                      <a:pt x="1290" y="636"/>
                    </a:lnTo>
                    <a:lnTo>
                      <a:pt x="1296" y="642"/>
                    </a:lnTo>
                    <a:lnTo>
                      <a:pt x="1302" y="648"/>
                    </a:lnTo>
                    <a:lnTo>
                      <a:pt x="1308" y="654"/>
                    </a:lnTo>
                    <a:lnTo>
                      <a:pt x="1320" y="654"/>
                    </a:lnTo>
                    <a:lnTo>
                      <a:pt x="1326" y="660"/>
                    </a:lnTo>
                    <a:lnTo>
                      <a:pt x="1338" y="654"/>
                    </a:lnTo>
                    <a:lnTo>
                      <a:pt x="1344" y="654"/>
                    </a:lnTo>
                    <a:lnTo>
                      <a:pt x="1356" y="654"/>
                    </a:lnTo>
                    <a:lnTo>
                      <a:pt x="1362" y="648"/>
                    </a:lnTo>
                    <a:lnTo>
                      <a:pt x="1368" y="642"/>
                    </a:lnTo>
                    <a:lnTo>
                      <a:pt x="1374" y="636"/>
                    </a:lnTo>
                    <a:lnTo>
                      <a:pt x="1380" y="636"/>
                    </a:lnTo>
                    <a:lnTo>
                      <a:pt x="1392" y="636"/>
                    </a:lnTo>
                    <a:lnTo>
                      <a:pt x="1398" y="636"/>
                    </a:lnTo>
                    <a:lnTo>
                      <a:pt x="1404" y="636"/>
                    </a:lnTo>
                    <a:lnTo>
                      <a:pt x="1410" y="630"/>
                    </a:lnTo>
                    <a:lnTo>
                      <a:pt x="1410" y="624"/>
                    </a:lnTo>
                    <a:lnTo>
                      <a:pt x="1422" y="618"/>
                    </a:lnTo>
                    <a:lnTo>
                      <a:pt x="1428" y="618"/>
                    </a:lnTo>
                    <a:lnTo>
                      <a:pt x="1440" y="612"/>
                    </a:lnTo>
                    <a:lnTo>
                      <a:pt x="1446" y="612"/>
                    </a:lnTo>
                    <a:lnTo>
                      <a:pt x="1458" y="612"/>
                    </a:lnTo>
                    <a:lnTo>
                      <a:pt x="1470" y="624"/>
                    </a:lnTo>
                    <a:lnTo>
                      <a:pt x="1488" y="642"/>
                    </a:lnTo>
                    <a:lnTo>
                      <a:pt x="1500" y="648"/>
                    </a:lnTo>
                    <a:lnTo>
                      <a:pt x="1512" y="654"/>
                    </a:lnTo>
                    <a:lnTo>
                      <a:pt x="1518" y="660"/>
                    </a:lnTo>
                    <a:lnTo>
                      <a:pt x="1524" y="660"/>
                    </a:lnTo>
                    <a:lnTo>
                      <a:pt x="1530" y="660"/>
                    </a:lnTo>
                    <a:lnTo>
                      <a:pt x="1536" y="666"/>
                    </a:lnTo>
                    <a:lnTo>
                      <a:pt x="1542" y="672"/>
                    </a:lnTo>
                    <a:lnTo>
                      <a:pt x="1548" y="672"/>
                    </a:lnTo>
                    <a:lnTo>
                      <a:pt x="1554" y="684"/>
                    </a:lnTo>
                    <a:lnTo>
                      <a:pt x="1554" y="690"/>
                    </a:lnTo>
                    <a:lnTo>
                      <a:pt x="1566" y="702"/>
                    </a:lnTo>
                    <a:lnTo>
                      <a:pt x="1572" y="720"/>
                    </a:lnTo>
                    <a:lnTo>
                      <a:pt x="1572" y="726"/>
                    </a:lnTo>
                    <a:lnTo>
                      <a:pt x="1578" y="732"/>
                    </a:lnTo>
                    <a:lnTo>
                      <a:pt x="1584" y="738"/>
                    </a:lnTo>
                    <a:lnTo>
                      <a:pt x="1590" y="738"/>
                    </a:lnTo>
                    <a:lnTo>
                      <a:pt x="1596" y="738"/>
                    </a:lnTo>
                    <a:lnTo>
                      <a:pt x="1602" y="744"/>
                    </a:lnTo>
                    <a:lnTo>
                      <a:pt x="1608" y="744"/>
                    </a:lnTo>
                    <a:lnTo>
                      <a:pt x="1614" y="744"/>
                    </a:lnTo>
                    <a:lnTo>
                      <a:pt x="1626" y="744"/>
                    </a:lnTo>
                    <a:lnTo>
                      <a:pt x="1638" y="744"/>
                    </a:lnTo>
                    <a:lnTo>
                      <a:pt x="1650" y="744"/>
                    </a:lnTo>
                    <a:lnTo>
                      <a:pt x="1662" y="744"/>
                    </a:lnTo>
                    <a:lnTo>
                      <a:pt x="1668" y="744"/>
                    </a:lnTo>
                    <a:lnTo>
                      <a:pt x="1674" y="744"/>
                    </a:lnTo>
                    <a:lnTo>
                      <a:pt x="1686" y="744"/>
                    </a:lnTo>
                    <a:lnTo>
                      <a:pt x="1698" y="750"/>
                    </a:lnTo>
                    <a:lnTo>
                      <a:pt x="1704" y="750"/>
                    </a:lnTo>
                    <a:lnTo>
                      <a:pt x="1716" y="756"/>
                    </a:lnTo>
                    <a:lnTo>
                      <a:pt x="1722" y="756"/>
                    </a:lnTo>
                    <a:lnTo>
                      <a:pt x="1728" y="756"/>
                    </a:lnTo>
                    <a:lnTo>
                      <a:pt x="1734" y="762"/>
                    </a:lnTo>
                    <a:lnTo>
                      <a:pt x="1740" y="768"/>
                    </a:lnTo>
                    <a:lnTo>
                      <a:pt x="1758" y="780"/>
                    </a:lnTo>
                    <a:lnTo>
                      <a:pt x="1770" y="780"/>
                    </a:lnTo>
                    <a:lnTo>
                      <a:pt x="1776" y="780"/>
                    </a:lnTo>
                    <a:lnTo>
                      <a:pt x="1782" y="780"/>
                    </a:lnTo>
                    <a:lnTo>
                      <a:pt x="1800" y="798"/>
                    </a:lnTo>
                    <a:lnTo>
                      <a:pt x="1818" y="810"/>
                    </a:lnTo>
                    <a:lnTo>
                      <a:pt x="1830" y="816"/>
                    </a:lnTo>
                    <a:lnTo>
                      <a:pt x="1836" y="822"/>
                    </a:lnTo>
                    <a:lnTo>
                      <a:pt x="1836" y="828"/>
                    </a:lnTo>
                    <a:lnTo>
                      <a:pt x="1842" y="828"/>
                    </a:lnTo>
                    <a:lnTo>
                      <a:pt x="1848" y="834"/>
                    </a:lnTo>
                    <a:lnTo>
                      <a:pt x="1854" y="840"/>
                    </a:lnTo>
                    <a:lnTo>
                      <a:pt x="1860" y="846"/>
                    </a:lnTo>
                    <a:lnTo>
                      <a:pt x="1872" y="852"/>
                    </a:lnTo>
                    <a:lnTo>
                      <a:pt x="1884" y="852"/>
                    </a:lnTo>
                    <a:lnTo>
                      <a:pt x="1896" y="852"/>
                    </a:lnTo>
                    <a:lnTo>
                      <a:pt x="1902" y="846"/>
                    </a:lnTo>
                    <a:lnTo>
                      <a:pt x="1908" y="852"/>
                    </a:lnTo>
                    <a:lnTo>
                      <a:pt x="1920" y="858"/>
                    </a:lnTo>
                    <a:lnTo>
                      <a:pt x="1926" y="870"/>
                    </a:lnTo>
                    <a:lnTo>
                      <a:pt x="1938" y="888"/>
                    </a:lnTo>
                    <a:lnTo>
                      <a:pt x="1944" y="900"/>
                    </a:lnTo>
                    <a:lnTo>
                      <a:pt x="1950" y="900"/>
                    </a:lnTo>
                    <a:lnTo>
                      <a:pt x="1962" y="906"/>
                    </a:lnTo>
                    <a:lnTo>
                      <a:pt x="1968" y="906"/>
                    </a:lnTo>
                    <a:lnTo>
                      <a:pt x="1980" y="906"/>
                    </a:lnTo>
                    <a:lnTo>
                      <a:pt x="1998" y="906"/>
                    </a:lnTo>
                    <a:lnTo>
                      <a:pt x="2010" y="900"/>
                    </a:lnTo>
                    <a:lnTo>
                      <a:pt x="2022" y="900"/>
                    </a:lnTo>
                    <a:lnTo>
                      <a:pt x="2028" y="900"/>
                    </a:lnTo>
                    <a:lnTo>
                      <a:pt x="2034" y="906"/>
                    </a:lnTo>
                    <a:lnTo>
                      <a:pt x="2046" y="906"/>
                    </a:lnTo>
                    <a:lnTo>
                      <a:pt x="2052" y="900"/>
                    </a:lnTo>
                    <a:lnTo>
                      <a:pt x="2058" y="900"/>
                    </a:lnTo>
                    <a:lnTo>
                      <a:pt x="2064" y="900"/>
                    </a:lnTo>
                    <a:lnTo>
                      <a:pt x="2070" y="900"/>
                    </a:lnTo>
                    <a:lnTo>
                      <a:pt x="2076" y="900"/>
                    </a:lnTo>
                    <a:lnTo>
                      <a:pt x="2076" y="906"/>
                    </a:lnTo>
                    <a:lnTo>
                      <a:pt x="2088" y="906"/>
                    </a:lnTo>
                    <a:lnTo>
                      <a:pt x="2106" y="900"/>
                    </a:lnTo>
                    <a:lnTo>
                      <a:pt x="2118" y="900"/>
                    </a:lnTo>
                    <a:lnTo>
                      <a:pt x="2130" y="900"/>
                    </a:lnTo>
                    <a:lnTo>
                      <a:pt x="2142" y="900"/>
                    </a:lnTo>
                    <a:lnTo>
                      <a:pt x="2148" y="906"/>
                    </a:lnTo>
                    <a:lnTo>
                      <a:pt x="2154" y="906"/>
                    </a:lnTo>
                    <a:lnTo>
                      <a:pt x="2160" y="906"/>
                    </a:lnTo>
                    <a:lnTo>
                      <a:pt x="2166" y="906"/>
                    </a:lnTo>
                    <a:lnTo>
                      <a:pt x="2178" y="918"/>
                    </a:lnTo>
                    <a:lnTo>
                      <a:pt x="2178" y="924"/>
                    </a:lnTo>
                    <a:lnTo>
                      <a:pt x="2184" y="924"/>
                    </a:lnTo>
                    <a:lnTo>
                      <a:pt x="2190" y="924"/>
                    </a:lnTo>
                    <a:lnTo>
                      <a:pt x="2196" y="924"/>
                    </a:lnTo>
                    <a:lnTo>
                      <a:pt x="2202" y="918"/>
                    </a:lnTo>
                    <a:lnTo>
                      <a:pt x="2208" y="918"/>
                    </a:lnTo>
                    <a:lnTo>
                      <a:pt x="2214" y="918"/>
                    </a:lnTo>
                    <a:lnTo>
                      <a:pt x="2226" y="918"/>
                    </a:lnTo>
                    <a:lnTo>
                      <a:pt x="2220" y="948"/>
                    </a:lnTo>
                    <a:lnTo>
                      <a:pt x="2214" y="972"/>
                    </a:lnTo>
                    <a:lnTo>
                      <a:pt x="2214" y="984"/>
                    </a:lnTo>
                    <a:lnTo>
                      <a:pt x="2208" y="990"/>
                    </a:lnTo>
                    <a:lnTo>
                      <a:pt x="2208" y="996"/>
                    </a:lnTo>
                    <a:lnTo>
                      <a:pt x="2202" y="996"/>
                    </a:lnTo>
                    <a:lnTo>
                      <a:pt x="2196" y="996"/>
                    </a:lnTo>
                    <a:lnTo>
                      <a:pt x="2190" y="1008"/>
                    </a:lnTo>
                    <a:lnTo>
                      <a:pt x="2172" y="1074"/>
                    </a:lnTo>
                    <a:lnTo>
                      <a:pt x="2166" y="1092"/>
                    </a:lnTo>
                    <a:lnTo>
                      <a:pt x="2172" y="1110"/>
                    </a:lnTo>
                    <a:lnTo>
                      <a:pt x="2172" y="1122"/>
                    </a:lnTo>
                    <a:lnTo>
                      <a:pt x="2166" y="1134"/>
                    </a:lnTo>
                    <a:lnTo>
                      <a:pt x="2148" y="1140"/>
                    </a:lnTo>
                    <a:lnTo>
                      <a:pt x="2148" y="1134"/>
                    </a:lnTo>
                    <a:lnTo>
                      <a:pt x="2118" y="1140"/>
                    </a:lnTo>
                    <a:lnTo>
                      <a:pt x="2088" y="1134"/>
                    </a:lnTo>
                    <a:lnTo>
                      <a:pt x="2064" y="1122"/>
                    </a:lnTo>
                    <a:lnTo>
                      <a:pt x="2034" y="1122"/>
                    </a:lnTo>
                    <a:lnTo>
                      <a:pt x="2022" y="1128"/>
                    </a:lnTo>
                    <a:lnTo>
                      <a:pt x="1986" y="1128"/>
                    </a:lnTo>
                    <a:lnTo>
                      <a:pt x="1938" y="1122"/>
                    </a:lnTo>
                    <a:lnTo>
                      <a:pt x="1932" y="1116"/>
                    </a:lnTo>
                    <a:lnTo>
                      <a:pt x="1896" y="1110"/>
                    </a:lnTo>
                    <a:lnTo>
                      <a:pt x="1878" y="1104"/>
                    </a:lnTo>
                    <a:lnTo>
                      <a:pt x="1866" y="1098"/>
                    </a:lnTo>
                    <a:lnTo>
                      <a:pt x="1860" y="1098"/>
                    </a:lnTo>
                    <a:lnTo>
                      <a:pt x="1854" y="1092"/>
                    </a:lnTo>
                    <a:lnTo>
                      <a:pt x="1860" y="1092"/>
                    </a:lnTo>
                    <a:lnTo>
                      <a:pt x="1860" y="1086"/>
                    </a:lnTo>
                    <a:lnTo>
                      <a:pt x="1854" y="1086"/>
                    </a:lnTo>
                    <a:lnTo>
                      <a:pt x="1842" y="1080"/>
                    </a:lnTo>
                    <a:lnTo>
                      <a:pt x="1818" y="1062"/>
                    </a:lnTo>
                    <a:lnTo>
                      <a:pt x="1782" y="1056"/>
                    </a:lnTo>
                    <a:lnTo>
                      <a:pt x="1770" y="1068"/>
                    </a:lnTo>
                    <a:lnTo>
                      <a:pt x="1746" y="1098"/>
                    </a:lnTo>
                    <a:lnTo>
                      <a:pt x="1722" y="1104"/>
                    </a:lnTo>
                    <a:lnTo>
                      <a:pt x="1710" y="1122"/>
                    </a:lnTo>
                    <a:lnTo>
                      <a:pt x="1710" y="1128"/>
                    </a:lnTo>
                    <a:lnTo>
                      <a:pt x="1710" y="1140"/>
                    </a:lnTo>
                    <a:lnTo>
                      <a:pt x="1698" y="1146"/>
                    </a:lnTo>
                    <a:lnTo>
                      <a:pt x="1686" y="1152"/>
                    </a:lnTo>
                    <a:lnTo>
                      <a:pt x="1680" y="1164"/>
                    </a:lnTo>
                    <a:lnTo>
                      <a:pt x="1680" y="1170"/>
                    </a:lnTo>
                    <a:lnTo>
                      <a:pt x="1686" y="1170"/>
                    </a:lnTo>
                    <a:lnTo>
                      <a:pt x="1686" y="1176"/>
                    </a:lnTo>
                    <a:lnTo>
                      <a:pt x="1698" y="1188"/>
                    </a:lnTo>
                    <a:lnTo>
                      <a:pt x="1704" y="1188"/>
                    </a:lnTo>
                    <a:lnTo>
                      <a:pt x="1698" y="1194"/>
                    </a:lnTo>
                    <a:lnTo>
                      <a:pt x="1704" y="1194"/>
                    </a:lnTo>
                    <a:lnTo>
                      <a:pt x="1704" y="1200"/>
                    </a:lnTo>
                    <a:lnTo>
                      <a:pt x="1704" y="1206"/>
                    </a:lnTo>
                    <a:lnTo>
                      <a:pt x="1704" y="1212"/>
                    </a:lnTo>
                    <a:lnTo>
                      <a:pt x="1704" y="1218"/>
                    </a:lnTo>
                    <a:lnTo>
                      <a:pt x="1710" y="1218"/>
                    </a:lnTo>
                    <a:lnTo>
                      <a:pt x="1710" y="1212"/>
                    </a:lnTo>
                    <a:lnTo>
                      <a:pt x="1716" y="1212"/>
                    </a:lnTo>
                    <a:lnTo>
                      <a:pt x="1716" y="1218"/>
                    </a:lnTo>
                    <a:lnTo>
                      <a:pt x="1716" y="1224"/>
                    </a:lnTo>
                    <a:lnTo>
                      <a:pt x="1716" y="1230"/>
                    </a:lnTo>
                    <a:lnTo>
                      <a:pt x="1722" y="1236"/>
                    </a:lnTo>
                    <a:lnTo>
                      <a:pt x="1740" y="1230"/>
                    </a:lnTo>
                    <a:lnTo>
                      <a:pt x="1734" y="1236"/>
                    </a:lnTo>
                    <a:lnTo>
                      <a:pt x="1734" y="1242"/>
                    </a:lnTo>
                    <a:lnTo>
                      <a:pt x="1734" y="1248"/>
                    </a:lnTo>
                    <a:lnTo>
                      <a:pt x="1734" y="1254"/>
                    </a:lnTo>
                    <a:lnTo>
                      <a:pt x="1740" y="1260"/>
                    </a:lnTo>
                    <a:lnTo>
                      <a:pt x="1746" y="1266"/>
                    </a:lnTo>
                    <a:lnTo>
                      <a:pt x="1752" y="1266"/>
                    </a:lnTo>
                    <a:lnTo>
                      <a:pt x="1764" y="1266"/>
                    </a:lnTo>
                    <a:lnTo>
                      <a:pt x="1788" y="1260"/>
                    </a:lnTo>
                    <a:lnTo>
                      <a:pt x="1800" y="1260"/>
                    </a:lnTo>
                    <a:lnTo>
                      <a:pt x="1806" y="1272"/>
                    </a:lnTo>
                    <a:lnTo>
                      <a:pt x="1806" y="1296"/>
                    </a:lnTo>
                    <a:lnTo>
                      <a:pt x="1800" y="1308"/>
                    </a:lnTo>
                    <a:lnTo>
                      <a:pt x="1788" y="1308"/>
                    </a:lnTo>
                    <a:lnTo>
                      <a:pt x="1782" y="1326"/>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57" name="Freeform 33"/>
              <p:cNvSpPr>
                <a:spLocks/>
              </p:cNvSpPr>
              <p:nvPr/>
            </p:nvSpPr>
            <p:spPr bwMode="gray">
              <a:xfrm>
                <a:off x="1382" y="1579"/>
                <a:ext cx="1076" cy="903"/>
              </a:xfrm>
              <a:custGeom>
                <a:avLst/>
                <a:gdLst>
                  <a:gd name="T0" fmla="*/ 177 w 2430"/>
                  <a:gd name="T1" fmla="*/ 169 h 2040"/>
                  <a:gd name="T2" fmla="*/ 174 w 2430"/>
                  <a:gd name="T3" fmla="*/ 173 h 2040"/>
                  <a:gd name="T4" fmla="*/ 169 w 2430"/>
                  <a:gd name="T5" fmla="*/ 171 h 2040"/>
                  <a:gd name="T6" fmla="*/ 160 w 2430"/>
                  <a:gd name="T7" fmla="*/ 163 h 2040"/>
                  <a:gd name="T8" fmla="*/ 154 w 2430"/>
                  <a:gd name="T9" fmla="*/ 149 h 2040"/>
                  <a:gd name="T10" fmla="*/ 144 w 2430"/>
                  <a:gd name="T11" fmla="*/ 147 h 2040"/>
                  <a:gd name="T12" fmla="*/ 133 w 2430"/>
                  <a:gd name="T13" fmla="*/ 146 h 2040"/>
                  <a:gd name="T14" fmla="*/ 121 w 2430"/>
                  <a:gd name="T15" fmla="*/ 145 h 2040"/>
                  <a:gd name="T16" fmla="*/ 110 w 2430"/>
                  <a:gd name="T17" fmla="*/ 137 h 2040"/>
                  <a:gd name="T18" fmla="*/ 97 w 2430"/>
                  <a:gd name="T19" fmla="*/ 131 h 2040"/>
                  <a:gd name="T20" fmla="*/ 87 w 2430"/>
                  <a:gd name="T21" fmla="*/ 125 h 2040"/>
                  <a:gd name="T22" fmla="*/ 75 w 2430"/>
                  <a:gd name="T23" fmla="*/ 122 h 2040"/>
                  <a:gd name="T24" fmla="*/ 65 w 2430"/>
                  <a:gd name="T25" fmla="*/ 122 h 2040"/>
                  <a:gd name="T26" fmla="*/ 59 w 2430"/>
                  <a:gd name="T27" fmla="*/ 115 h 2040"/>
                  <a:gd name="T28" fmla="*/ 50 w 2430"/>
                  <a:gd name="T29" fmla="*/ 107 h 2040"/>
                  <a:gd name="T30" fmla="*/ 28 w 2430"/>
                  <a:gd name="T31" fmla="*/ 84 h 2040"/>
                  <a:gd name="T32" fmla="*/ 22 w 2430"/>
                  <a:gd name="T33" fmla="*/ 82 h 2040"/>
                  <a:gd name="T34" fmla="*/ 20 w 2430"/>
                  <a:gd name="T35" fmla="*/ 79 h 2040"/>
                  <a:gd name="T36" fmla="*/ 16 w 2430"/>
                  <a:gd name="T37" fmla="*/ 76 h 2040"/>
                  <a:gd name="T38" fmla="*/ 11 w 2430"/>
                  <a:gd name="T39" fmla="*/ 74 h 2040"/>
                  <a:gd name="T40" fmla="*/ 7 w 2430"/>
                  <a:gd name="T41" fmla="*/ 69 h 2040"/>
                  <a:gd name="T42" fmla="*/ 0 w 2430"/>
                  <a:gd name="T43" fmla="*/ 60 h 2040"/>
                  <a:gd name="T44" fmla="*/ 10 w 2430"/>
                  <a:gd name="T45" fmla="*/ 53 h 2040"/>
                  <a:gd name="T46" fmla="*/ 15 w 2430"/>
                  <a:gd name="T47" fmla="*/ 40 h 2040"/>
                  <a:gd name="T48" fmla="*/ 9 w 2430"/>
                  <a:gd name="T49" fmla="*/ 29 h 2040"/>
                  <a:gd name="T50" fmla="*/ 7 w 2430"/>
                  <a:gd name="T51" fmla="*/ 16 h 2040"/>
                  <a:gd name="T52" fmla="*/ 18 w 2430"/>
                  <a:gd name="T53" fmla="*/ 21 h 2040"/>
                  <a:gd name="T54" fmla="*/ 48 w 2430"/>
                  <a:gd name="T55" fmla="*/ 27 h 2040"/>
                  <a:gd name="T56" fmla="*/ 62 w 2430"/>
                  <a:gd name="T57" fmla="*/ 25 h 2040"/>
                  <a:gd name="T58" fmla="*/ 59 w 2430"/>
                  <a:gd name="T59" fmla="*/ 42 h 2040"/>
                  <a:gd name="T60" fmla="*/ 54 w 2430"/>
                  <a:gd name="T61" fmla="*/ 65 h 2040"/>
                  <a:gd name="T62" fmla="*/ 65 w 2430"/>
                  <a:gd name="T63" fmla="*/ 60 h 2040"/>
                  <a:gd name="T64" fmla="*/ 68 w 2430"/>
                  <a:gd name="T65" fmla="*/ 40 h 2040"/>
                  <a:gd name="T66" fmla="*/ 75 w 2430"/>
                  <a:gd name="T67" fmla="*/ 36 h 2040"/>
                  <a:gd name="T68" fmla="*/ 83 w 2430"/>
                  <a:gd name="T69" fmla="*/ 29 h 2040"/>
                  <a:gd name="T70" fmla="*/ 81 w 2430"/>
                  <a:gd name="T71" fmla="*/ 17 h 2040"/>
                  <a:gd name="T72" fmla="*/ 66 w 2430"/>
                  <a:gd name="T73" fmla="*/ 7 h 2040"/>
                  <a:gd name="T74" fmla="*/ 80 w 2430"/>
                  <a:gd name="T75" fmla="*/ 5 h 2040"/>
                  <a:gd name="T76" fmla="*/ 89 w 2430"/>
                  <a:gd name="T77" fmla="*/ 1 h 2040"/>
                  <a:gd name="T78" fmla="*/ 101 w 2430"/>
                  <a:gd name="T79" fmla="*/ 10 h 2040"/>
                  <a:gd name="T80" fmla="*/ 103 w 2430"/>
                  <a:gd name="T81" fmla="*/ 18 h 2040"/>
                  <a:gd name="T82" fmla="*/ 110 w 2430"/>
                  <a:gd name="T83" fmla="*/ 23 h 2040"/>
                  <a:gd name="T84" fmla="*/ 121 w 2430"/>
                  <a:gd name="T85" fmla="*/ 20 h 2040"/>
                  <a:gd name="T86" fmla="*/ 129 w 2430"/>
                  <a:gd name="T87" fmla="*/ 15 h 2040"/>
                  <a:gd name="T88" fmla="*/ 142 w 2430"/>
                  <a:gd name="T89" fmla="*/ 23 h 2040"/>
                  <a:gd name="T90" fmla="*/ 141 w 2430"/>
                  <a:gd name="T91" fmla="*/ 30 h 2040"/>
                  <a:gd name="T92" fmla="*/ 140 w 2430"/>
                  <a:gd name="T93" fmla="*/ 38 h 2040"/>
                  <a:gd name="T94" fmla="*/ 139 w 2430"/>
                  <a:gd name="T95" fmla="*/ 46 h 2040"/>
                  <a:gd name="T96" fmla="*/ 147 w 2430"/>
                  <a:gd name="T97" fmla="*/ 54 h 2040"/>
                  <a:gd name="T98" fmla="*/ 152 w 2430"/>
                  <a:gd name="T99" fmla="*/ 50 h 2040"/>
                  <a:gd name="T100" fmla="*/ 159 w 2430"/>
                  <a:gd name="T101" fmla="*/ 43 h 2040"/>
                  <a:gd name="T102" fmla="*/ 174 w 2430"/>
                  <a:gd name="T103" fmla="*/ 41 h 2040"/>
                  <a:gd name="T104" fmla="*/ 190 w 2430"/>
                  <a:gd name="T105" fmla="*/ 57 h 2040"/>
                  <a:gd name="T106" fmla="*/ 187 w 2430"/>
                  <a:gd name="T107" fmla="*/ 66 h 2040"/>
                  <a:gd name="T108" fmla="*/ 183 w 2430"/>
                  <a:gd name="T109" fmla="*/ 72 h 2040"/>
                  <a:gd name="T110" fmla="*/ 194 w 2430"/>
                  <a:gd name="T111" fmla="*/ 73 h 2040"/>
                  <a:gd name="T112" fmla="*/ 202 w 2430"/>
                  <a:gd name="T113" fmla="*/ 74 h 2040"/>
                  <a:gd name="T114" fmla="*/ 204 w 2430"/>
                  <a:gd name="T115" fmla="*/ 89 h 2040"/>
                  <a:gd name="T116" fmla="*/ 208 w 2430"/>
                  <a:gd name="T117" fmla="*/ 99 h 2040"/>
                  <a:gd name="T118" fmla="*/ 203 w 2430"/>
                  <a:gd name="T119" fmla="*/ 103 h 2040"/>
                  <a:gd name="T120" fmla="*/ 209 w 2430"/>
                  <a:gd name="T121" fmla="*/ 111 h 2040"/>
                  <a:gd name="T122" fmla="*/ 204 w 2430"/>
                  <a:gd name="T123" fmla="*/ 124 h 2040"/>
                  <a:gd name="T124" fmla="*/ 190 w 2430"/>
                  <a:gd name="T125" fmla="*/ 117 h 20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430"/>
                  <a:gd name="T190" fmla="*/ 0 h 2040"/>
                  <a:gd name="T191" fmla="*/ 2430 w 2430"/>
                  <a:gd name="T192" fmla="*/ 2040 h 20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430" h="2040">
                    <a:moveTo>
                      <a:pt x="2076" y="1896"/>
                    </a:moveTo>
                    <a:lnTo>
                      <a:pt x="2070" y="1896"/>
                    </a:lnTo>
                    <a:lnTo>
                      <a:pt x="2070" y="1902"/>
                    </a:lnTo>
                    <a:lnTo>
                      <a:pt x="2076" y="1902"/>
                    </a:lnTo>
                    <a:lnTo>
                      <a:pt x="2082" y="1902"/>
                    </a:lnTo>
                    <a:lnTo>
                      <a:pt x="2082" y="1908"/>
                    </a:lnTo>
                    <a:lnTo>
                      <a:pt x="2076" y="1908"/>
                    </a:lnTo>
                    <a:lnTo>
                      <a:pt x="2076" y="1914"/>
                    </a:lnTo>
                    <a:lnTo>
                      <a:pt x="2070" y="1920"/>
                    </a:lnTo>
                    <a:lnTo>
                      <a:pt x="2064" y="1932"/>
                    </a:lnTo>
                    <a:lnTo>
                      <a:pt x="2064" y="1938"/>
                    </a:lnTo>
                    <a:lnTo>
                      <a:pt x="2058" y="1938"/>
                    </a:lnTo>
                    <a:lnTo>
                      <a:pt x="2052" y="1944"/>
                    </a:lnTo>
                    <a:lnTo>
                      <a:pt x="2052" y="1950"/>
                    </a:lnTo>
                    <a:lnTo>
                      <a:pt x="2040" y="1944"/>
                    </a:lnTo>
                    <a:lnTo>
                      <a:pt x="2040" y="1950"/>
                    </a:lnTo>
                    <a:lnTo>
                      <a:pt x="2034" y="1956"/>
                    </a:lnTo>
                    <a:lnTo>
                      <a:pt x="2034" y="1962"/>
                    </a:lnTo>
                    <a:lnTo>
                      <a:pt x="2028" y="1962"/>
                    </a:lnTo>
                    <a:lnTo>
                      <a:pt x="2022" y="1962"/>
                    </a:lnTo>
                    <a:lnTo>
                      <a:pt x="2022" y="1968"/>
                    </a:lnTo>
                    <a:lnTo>
                      <a:pt x="2028" y="1974"/>
                    </a:lnTo>
                    <a:lnTo>
                      <a:pt x="2034" y="1980"/>
                    </a:lnTo>
                    <a:lnTo>
                      <a:pt x="2028" y="1986"/>
                    </a:lnTo>
                    <a:lnTo>
                      <a:pt x="2022" y="1992"/>
                    </a:lnTo>
                    <a:lnTo>
                      <a:pt x="2022" y="1986"/>
                    </a:lnTo>
                    <a:lnTo>
                      <a:pt x="2016" y="1986"/>
                    </a:lnTo>
                    <a:lnTo>
                      <a:pt x="2010" y="1980"/>
                    </a:lnTo>
                    <a:lnTo>
                      <a:pt x="2004" y="1980"/>
                    </a:lnTo>
                    <a:lnTo>
                      <a:pt x="2004" y="1986"/>
                    </a:lnTo>
                    <a:lnTo>
                      <a:pt x="2010" y="1992"/>
                    </a:lnTo>
                    <a:lnTo>
                      <a:pt x="2010" y="1998"/>
                    </a:lnTo>
                    <a:lnTo>
                      <a:pt x="2004" y="2004"/>
                    </a:lnTo>
                    <a:lnTo>
                      <a:pt x="1998" y="2004"/>
                    </a:lnTo>
                    <a:lnTo>
                      <a:pt x="1998" y="2022"/>
                    </a:lnTo>
                    <a:lnTo>
                      <a:pt x="1998" y="2028"/>
                    </a:lnTo>
                    <a:lnTo>
                      <a:pt x="1992" y="2034"/>
                    </a:lnTo>
                    <a:lnTo>
                      <a:pt x="1992" y="2040"/>
                    </a:lnTo>
                    <a:lnTo>
                      <a:pt x="1986" y="2040"/>
                    </a:lnTo>
                    <a:lnTo>
                      <a:pt x="1986" y="2034"/>
                    </a:lnTo>
                    <a:lnTo>
                      <a:pt x="1980" y="2028"/>
                    </a:lnTo>
                    <a:lnTo>
                      <a:pt x="1980" y="2022"/>
                    </a:lnTo>
                    <a:lnTo>
                      <a:pt x="1968" y="2016"/>
                    </a:lnTo>
                    <a:lnTo>
                      <a:pt x="1962" y="2010"/>
                    </a:lnTo>
                    <a:lnTo>
                      <a:pt x="1956" y="2004"/>
                    </a:lnTo>
                    <a:lnTo>
                      <a:pt x="1950" y="1992"/>
                    </a:lnTo>
                    <a:lnTo>
                      <a:pt x="1950" y="1986"/>
                    </a:lnTo>
                    <a:lnTo>
                      <a:pt x="1950" y="1974"/>
                    </a:lnTo>
                    <a:lnTo>
                      <a:pt x="1944" y="1974"/>
                    </a:lnTo>
                    <a:lnTo>
                      <a:pt x="1932" y="1962"/>
                    </a:lnTo>
                    <a:lnTo>
                      <a:pt x="1932" y="1956"/>
                    </a:lnTo>
                    <a:lnTo>
                      <a:pt x="1932" y="1950"/>
                    </a:lnTo>
                    <a:lnTo>
                      <a:pt x="1920" y="1944"/>
                    </a:lnTo>
                    <a:lnTo>
                      <a:pt x="1914" y="1944"/>
                    </a:lnTo>
                    <a:lnTo>
                      <a:pt x="1908" y="1938"/>
                    </a:lnTo>
                    <a:lnTo>
                      <a:pt x="1902" y="1926"/>
                    </a:lnTo>
                    <a:lnTo>
                      <a:pt x="1890" y="1914"/>
                    </a:lnTo>
                    <a:lnTo>
                      <a:pt x="1884" y="1914"/>
                    </a:lnTo>
                    <a:lnTo>
                      <a:pt x="1878" y="1908"/>
                    </a:lnTo>
                    <a:lnTo>
                      <a:pt x="1872" y="1902"/>
                    </a:lnTo>
                    <a:lnTo>
                      <a:pt x="1872" y="1896"/>
                    </a:lnTo>
                    <a:lnTo>
                      <a:pt x="1866" y="1890"/>
                    </a:lnTo>
                    <a:lnTo>
                      <a:pt x="1854" y="1884"/>
                    </a:lnTo>
                    <a:lnTo>
                      <a:pt x="1848" y="1884"/>
                    </a:lnTo>
                    <a:lnTo>
                      <a:pt x="1842" y="1872"/>
                    </a:lnTo>
                    <a:lnTo>
                      <a:pt x="1836" y="1872"/>
                    </a:lnTo>
                    <a:lnTo>
                      <a:pt x="1830" y="1866"/>
                    </a:lnTo>
                    <a:lnTo>
                      <a:pt x="1830" y="1854"/>
                    </a:lnTo>
                    <a:lnTo>
                      <a:pt x="1824" y="1848"/>
                    </a:lnTo>
                    <a:lnTo>
                      <a:pt x="1818" y="1830"/>
                    </a:lnTo>
                    <a:lnTo>
                      <a:pt x="1818" y="1818"/>
                    </a:lnTo>
                    <a:lnTo>
                      <a:pt x="1812" y="1800"/>
                    </a:lnTo>
                    <a:lnTo>
                      <a:pt x="1812" y="1788"/>
                    </a:lnTo>
                    <a:lnTo>
                      <a:pt x="1806" y="1776"/>
                    </a:lnTo>
                    <a:lnTo>
                      <a:pt x="1800" y="1764"/>
                    </a:lnTo>
                    <a:lnTo>
                      <a:pt x="1794" y="1758"/>
                    </a:lnTo>
                    <a:lnTo>
                      <a:pt x="1782" y="1740"/>
                    </a:lnTo>
                    <a:lnTo>
                      <a:pt x="1776" y="1728"/>
                    </a:lnTo>
                    <a:lnTo>
                      <a:pt x="1776" y="1722"/>
                    </a:lnTo>
                    <a:lnTo>
                      <a:pt x="1770" y="1722"/>
                    </a:lnTo>
                    <a:lnTo>
                      <a:pt x="1770" y="1716"/>
                    </a:lnTo>
                    <a:lnTo>
                      <a:pt x="1764" y="1716"/>
                    </a:lnTo>
                    <a:lnTo>
                      <a:pt x="1758" y="1710"/>
                    </a:lnTo>
                    <a:lnTo>
                      <a:pt x="1752" y="1704"/>
                    </a:lnTo>
                    <a:lnTo>
                      <a:pt x="1746" y="1704"/>
                    </a:lnTo>
                    <a:lnTo>
                      <a:pt x="1740" y="1704"/>
                    </a:lnTo>
                    <a:lnTo>
                      <a:pt x="1734" y="1704"/>
                    </a:lnTo>
                    <a:lnTo>
                      <a:pt x="1734" y="1698"/>
                    </a:lnTo>
                    <a:lnTo>
                      <a:pt x="1728" y="1692"/>
                    </a:lnTo>
                    <a:lnTo>
                      <a:pt x="1722" y="1686"/>
                    </a:lnTo>
                    <a:lnTo>
                      <a:pt x="1716" y="1686"/>
                    </a:lnTo>
                    <a:lnTo>
                      <a:pt x="1698" y="1686"/>
                    </a:lnTo>
                    <a:lnTo>
                      <a:pt x="1692" y="1692"/>
                    </a:lnTo>
                    <a:lnTo>
                      <a:pt x="1680" y="1692"/>
                    </a:lnTo>
                    <a:lnTo>
                      <a:pt x="1668" y="1692"/>
                    </a:lnTo>
                    <a:lnTo>
                      <a:pt x="1662" y="1692"/>
                    </a:lnTo>
                    <a:lnTo>
                      <a:pt x="1656" y="1692"/>
                    </a:lnTo>
                    <a:lnTo>
                      <a:pt x="1650" y="1698"/>
                    </a:lnTo>
                    <a:lnTo>
                      <a:pt x="1644" y="1698"/>
                    </a:lnTo>
                    <a:lnTo>
                      <a:pt x="1638" y="1698"/>
                    </a:lnTo>
                    <a:lnTo>
                      <a:pt x="1632" y="1698"/>
                    </a:lnTo>
                    <a:lnTo>
                      <a:pt x="1632" y="1692"/>
                    </a:lnTo>
                    <a:lnTo>
                      <a:pt x="1620" y="1680"/>
                    </a:lnTo>
                    <a:lnTo>
                      <a:pt x="1614" y="1680"/>
                    </a:lnTo>
                    <a:lnTo>
                      <a:pt x="1608" y="1680"/>
                    </a:lnTo>
                    <a:lnTo>
                      <a:pt x="1602" y="1680"/>
                    </a:lnTo>
                    <a:lnTo>
                      <a:pt x="1596" y="1674"/>
                    </a:lnTo>
                    <a:lnTo>
                      <a:pt x="1584" y="1674"/>
                    </a:lnTo>
                    <a:lnTo>
                      <a:pt x="1572" y="1674"/>
                    </a:lnTo>
                    <a:lnTo>
                      <a:pt x="1560" y="1674"/>
                    </a:lnTo>
                    <a:lnTo>
                      <a:pt x="1542" y="1680"/>
                    </a:lnTo>
                    <a:lnTo>
                      <a:pt x="1530" y="1680"/>
                    </a:lnTo>
                    <a:lnTo>
                      <a:pt x="1530" y="1674"/>
                    </a:lnTo>
                    <a:lnTo>
                      <a:pt x="1524" y="1674"/>
                    </a:lnTo>
                    <a:lnTo>
                      <a:pt x="1518" y="1674"/>
                    </a:lnTo>
                    <a:lnTo>
                      <a:pt x="1512" y="1674"/>
                    </a:lnTo>
                    <a:lnTo>
                      <a:pt x="1506" y="1674"/>
                    </a:lnTo>
                    <a:lnTo>
                      <a:pt x="1500" y="1680"/>
                    </a:lnTo>
                    <a:lnTo>
                      <a:pt x="1488" y="1680"/>
                    </a:lnTo>
                    <a:lnTo>
                      <a:pt x="1482" y="1674"/>
                    </a:lnTo>
                    <a:lnTo>
                      <a:pt x="1476" y="1674"/>
                    </a:lnTo>
                    <a:lnTo>
                      <a:pt x="1464" y="1674"/>
                    </a:lnTo>
                    <a:lnTo>
                      <a:pt x="1452" y="1680"/>
                    </a:lnTo>
                    <a:lnTo>
                      <a:pt x="1434" y="1680"/>
                    </a:lnTo>
                    <a:lnTo>
                      <a:pt x="1422" y="1680"/>
                    </a:lnTo>
                    <a:lnTo>
                      <a:pt x="1416" y="1680"/>
                    </a:lnTo>
                    <a:lnTo>
                      <a:pt x="1404" y="1674"/>
                    </a:lnTo>
                    <a:lnTo>
                      <a:pt x="1398" y="1674"/>
                    </a:lnTo>
                    <a:lnTo>
                      <a:pt x="1392" y="1662"/>
                    </a:lnTo>
                    <a:lnTo>
                      <a:pt x="1380" y="1644"/>
                    </a:lnTo>
                    <a:lnTo>
                      <a:pt x="1374" y="1632"/>
                    </a:lnTo>
                    <a:lnTo>
                      <a:pt x="1362" y="1626"/>
                    </a:lnTo>
                    <a:lnTo>
                      <a:pt x="1356" y="1620"/>
                    </a:lnTo>
                    <a:lnTo>
                      <a:pt x="1350" y="1626"/>
                    </a:lnTo>
                    <a:lnTo>
                      <a:pt x="1338" y="1626"/>
                    </a:lnTo>
                    <a:lnTo>
                      <a:pt x="1326" y="1626"/>
                    </a:lnTo>
                    <a:lnTo>
                      <a:pt x="1314" y="1620"/>
                    </a:lnTo>
                    <a:lnTo>
                      <a:pt x="1308" y="1614"/>
                    </a:lnTo>
                    <a:lnTo>
                      <a:pt x="1302" y="1608"/>
                    </a:lnTo>
                    <a:lnTo>
                      <a:pt x="1296" y="1602"/>
                    </a:lnTo>
                    <a:lnTo>
                      <a:pt x="1290" y="1602"/>
                    </a:lnTo>
                    <a:lnTo>
                      <a:pt x="1290" y="1596"/>
                    </a:lnTo>
                    <a:lnTo>
                      <a:pt x="1284" y="1590"/>
                    </a:lnTo>
                    <a:lnTo>
                      <a:pt x="1272" y="1584"/>
                    </a:lnTo>
                    <a:lnTo>
                      <a:pt x="1254" y="1572"/>
                    </a:lnTo>
                    <a:lnTo>
                      <a:pt x="1236" y="1554"/>
                    </a:lnTo>
                    <a:lnTo>
                      <a:pt x="1230" y="1554"/>
                    </a:lnTo>
                    <a:lnTo>
                      <a:pt x="1224" y="1554"/>
                    </a:lnTo>
                    <a:lnTo>
                      <a:pt x="1212" y="1554"/>
                    </a:lnTo>
                    <a:lnTo>
                      <a:pt x="1194" y="1542"/>
                    </a:lnTo>
                    <a:lnTo>
                      <a:pt x="1188" y="1536"/>
                    </a:lnTo>
                    <a:lnTo>
                      <a:pt x="1182" y="1530"/>
                    </a:lnTo>
                    <a:lnTo>
                      <a:pt x="1176" y="1530"/>
                    </a:lnTo>
                    <a:lnTo>
                      <a:pt x="1170" y="1530"/>
                    </a:lnTo>
                    <a:lnTo>
                      <a:pt x="1158" y="1524"/>
                    </a:lnTo>
                    <a:lnTo>
                      <a:pt x="1152" y="1524"/>
                    </a:lnTo>
                    <a:lnTo>
                      <a:pt x="1140" y="1518"/>
                    </a:lnTo>
                    <a:lnTo>
                      <a:pt x="1128" y="1518"/>
                    </a:lnTo>
                    <a:lnTo>
                      <a:pt x="1122" y="1518"/>
                    </a:lnTo>
                    <a:lnTo>
                      <a:pt x="1116" y="1518"/>
                    </a:lnTo>
                    <a:lnTo>
                      <a:pt x="1104" y="1518"/>
                    </a:lnTo>
                    <a:lnTo>
                      <a:pt x="1092" y="1518"/>
                    </a:lnTo>
                    <a:lnTo>
                      <a:pt x="1080" y="1518"/>
                    </a:lnTo>
                    <a:lnTo>
                      <a:pt x="1068" y="1518"/>
                    </a:lnTo>
                    <a:lnTo>
                      <a:pt x="1062" y="1518"/>
                    </a:lnTo>
                    <a:lnTo>
                      <a:pt x="1056" y="1518"/>
                    </a:lnTo>
                    <a:lnTo>
                      <a:pt x="1050" y="1512"/>
                    </a:lnTo>
                    <a:lnTo>
                      <a:pt x="1044" y="1512"/>
                    </a:lnTo>
                    <a:lnTo>
                      <a:pt x="1038" y="1512"/>
                    </a:lnTo>
                    <a:lnTo>
                      <a:pt x="1032" y="1506"/>
                    </a:lnTo>
                    <a:lnTo>
                      <a:pt x="1026" y="1500"/>
                    </a:lnTo>
                    <a:lnTo>
                      <a:pt x="1026" y="1494"/>
                    </a:lnTo>
                    <a:lnTo>
                      <a:pt x="1020" y="1476"/>
                    </a:lnTo>
                    <a:lnTo>
                      <a:pt x="1008" y="1464"/>
                    </a:lnTo>
                    <a:lnTo>
                      <a:pt x="1008" y="1458"/>
                    </a:lnTo>
                    <a:lnTo>
                      <a:pt x="1002" y="1446"/>
                    </a:lnTo>
                    <a:lnTo>
                      <a:pt x="996" y="1446"/>
                    </a:lnTo>
                    <a:lnTo>
                      <a:pt x="990" y="1440"/>
                    </a:lnTo>
                    <a:lnTo>
                      <a:pt x="984" y="1434"/>
                    </a:lnTo>
                    <a:lnTo>
                      <a:pt x="978" y="1434"/>
                    </a:lnTo>
                    <a:lnTo>
                      <a:pt x="972" y="1434"/>
                    </a:lnTo>
                    <a:lnTo>
                      <a:pt x="966" y="1428"/>
                    </a:lnTo>
                    <a:lnTo>
                      <a:pt x="954" y="1422"/>
                    </a:lnTo>
                    <a:lnTo>
                      <a:pt x="942" y="1416"/>
                    </a:lnTo>
                    <a:lnTo>
                      <a:pt x="924" y="1398"/>
                    </a:lnTo>
                    <a:lnTo>
                      <a:pt x="912" y="1386"/>
                    </a:lnTo>
                    <a:lnTo>
                      <a:pt x="900" y="1386"/>
                    </a:lnTo>
                    <a:lnTo>
                      <a:pt x="894" y="1386"/>
                    </a:lnTo>
                    <a:lnTo>
                      <a:pt x="882" y="1392"/>
                    </a:lnTo>
                    <a:lnTo>
                      <a:pt x="876" y="1392"/>
                    </a:lnTo>
                    <a:lnTo>
                      <a:pt x="864" y="1398"/>
                    </a:lnTo>
                    <a:lnTo>
                      <a:pt x="864" y="1404"/>
                    </a:lnTo>
                    <a:lnTo>
                      <a:pt x="858" y="1410"/>
                    </a:lnTo>
                    <a:lnTo>
                      <a:pt x="852" y="1410"/>
                    </a:lnTo>
                    <a:lnTo>
                      <a:pt x="846" y="1410"/>
                    </a:lnTo>
                    <a:lnTo>
                      <a:pt x="834" y="1410"/>
                    </a:lnTo>
                    <a:lnTo>
                      <a:pt x="828" y="1410"/>
                    </a:lnTo>
                    <a:lnTo>
                      <a:pt x="822" y="1416"/>
                    </a:lnTo>
                    <a:lnTo>
                      <a:pt x="816" y="1422"/>
                    </a:lnTo>
                    <a:lnTo>
                      <a:pt x="810" y="1428"/>
                    </a:lnTo>
                    <a:lnTo>
                      <a:pt x="798" y="1428"/>
                    </a:lnTo>
                    <a:lnTo>
                      <a:pt x="792" y="1428"/>
                    </a:lnTo>
                    <a:lnTo>
                      <a:pt x="780" y="1434"/>
                    </a:lnTo>
                    <a:lnTo>
                      <a:pt x="774" y="1428"/>
                    </a:lnTo>
                    <a:lnTo>
                      <a:pt x="762" y="1428"/>
                    </a:lnTo>
                    <a:lnTo>
                      <a:pt x="756" y="1422"/>
                    </a:lnTo>
                    <a:lnTo>
                      <a:pt x="750" y="1416"/>
                    </a:lnTo>
                    <a:lnTo>
                      <a:pt x="744" y="1410"/>
                    </a:lnTo>
                    <a:lnTo>
                      <a:pt x="744" y="1398"/>
                    </a:lnTo>
                    <a:lnTo>
                      <a:pt x="744" y="1386"/>
                    </a:lnTo>
                    <a:lnTo>
                      <a:pt x="750" y="1380"/>
                    </a:lnTo>
                    <a:lnTo>
                      <a:pt x="750" y="1374"/>
                    </a:lnTo>
                    <a:lnTo>
                      <a:pt x="750" y="1368"/>
                    </a:lnTo>
                    <a:lnTo>
                      <a:pt x="756" y="1362"/>
                    </a:lnTo>
                    <a:lnTo>
                      <a:pt x="750" y="1350"/>
                    </a:lnTo>
                    <a:lnTo>
                      <a:pt x="744" y="1344"/>
                    </a:lnTo>
                    <a:lnTo>
                      <a:pt x="738" y="1338"/>
                    </a:lnTo>
                    <a:lnTo>
                      <a:pt x="726" y="1338"/>
                    </a:lnTo>
                    <a:lnTo>
                      <a:pt x="720" y="1338"/>
                    </a:lnTo>
                    <a:lnTo>
                      <a:pt x="714" y="1338"/>
                    </a:lnTo>
                    <a:lnTo>
                      <a:pt x="708" y="1332"/>
                    </a:lnTo>
                    <a:lnTo>
                      <a:pt x="702" y="1332"/>
                    </a:lnTo>
                    <a:lnTo>
                      <a:pt x="696" y="1326"/>
                    </a:lnTo>
                    <a:lnTo>
                      <a:pt x="684" y="1326"/>
                    </a:lnTo>
                    <a:lnTo>
                      <a:pt x="678" y="1326"/>
                    </a:lnTo>
                    <a:lnTo>
                      <a:pt x="672" y="1314"/>
                    </a:lnTo>
                    <a:lnTo>
                      <a:pt x="666" y="1308"/>
                    </a:lnTo>
                    <a:lnTo>
                      <a:pt x="654" y="1296"/>
                    </a:lnTo>
                    <a:lnTo>
                      <a:pt x="654" y="1290"/>
                    </a:lnTo>
                    <a:lnTo>
                      <a:pt x="630" y="1284"/>
                    </a:lnTo>
                    <a:lnTo>
                      <a:pt x="630" y="1278"/>
                    </a:lnTo>
                    <a:lnTo>
                      <a:pt x="624" y="1278"/>
                    </a:lnTo>
                    <a:lnTo>
                      <a:pt x="618" y="1266"/>
                    </a:lnTo>
                    <a:lnTo>
                      <a:pt x="612" y="1266"/>
                    </a:lnTo>
                    <a:lnTo>
                      <a:pt x="606" y="1266"/>
                    </a:lnTo>
                    <a:lnTo>
                      <a:pt x="606" y="1260"/>
                    </a:lnTo>
                    <a:lnTo>
                      <a:pt x="594" y="1248"/>
                    </a:lnTo>
                    <a:lnTo>
                      <a:pt x="582" y="1248"/>
                    </a:lnTo>
                    <a:lnTo>
                      <a:pt x="576" y="1242"/>
                    </a:lnTo>
                    <a:lnTo>
                      <a:pt x="570" y="1236"/>
                    </a:lnTo>
                    <a:lnTo>
                      <a:pt x="504" y="1164"/>
                    </a:lnTo>
                    <a:lnTo>
                      <a:pt x="450" y="1110"/>
                    </a:lnTo>
                    <a:lnTo>
                      <a:pt x="426" y="1092"/>
                    </a:lnTo>
                    <a:lnTo>
                      <a:pt x="426" y="1074"/>
                    </a:lnTo>
                    <a:lnTo>
                      <a:pt x="420" y="1062"/>
                    </a:lnTo>
                    <a:lnTo>
                      <a:pt x="396" y="1056"/>
                    </a:lnTo>
                    <a:lnTo>
                      <a:pt x="384" y="1032"/>
                    </a:lnTo>
                    <a:lnTo>
                      <a:pt x="372" y="1020"/>
                    </a:lnTo>
                    <a:lnTo>
                      <a:pt x="360" y="984"/>
                    </a:lnTo>
                    <a:lnTo>
                      <a:pt x="348" y="978"/>
                    </a:lnTo>
                    <a:lnTo>
                      <a:pt x="342" y="972"/>
                    </a:lnTo>
                    <a:lnTo>
                      <a:pt x="348" y="960"/>
                    </a:lnTo>
                    <a:lnTo>
                      <a:pt x="342" y="954"/>
                    </a:lnTo>
                    <a:lnTo>
                      <a:pt x="336" y="954"/>
                    </a:lnTo>
                    <a:lnTo>
                      <a:pt x="330" y="954"/>
                    </a:lnTo>
                    <a:lnTo>
                      <a:pt x="324" y="972"/>
                    </a:lnTo>
                    <a:lnTo>
                      <a:pt x="318" y="966"/>
                    </a:lnTo>
                    <a:lnTo>
                      <a:pt x="312" y="966"/>
                    </a:lnTo>
                    <a:lnTo>
                      <a:pt x="306" y="960"/>
                    </a:lnTo>
                    <a:lnTo>
                      <a:pt x="300" y="966"/>
                    </a:lnTo>
                    <a:lnTo>
                      <a:pt x="294" y="966"/>
                    </a:lnTo>
                    <a:lnTo>
                      <a:pt x="288" y="972"/>
                    </a:lnTo>
                    <a:lnTo>
                      <a:pt x="288" y="966"/>
                    </a:lnTo>
                    <a:lnTo>
                      <a:pt x="282" y="948"/>
                    </a:lnTo>
                    <a:lnTo>
                      <a:pt x="282" y="942"/>
                    </a:lnTo>
                    <a:lnTo>
                      <a:pt x="276" y="942"/>
                    </a:lnTo>
                    <a:lnTo>
                      <a:pt x="276" y="936"/>
                    </a:lnTo>
                    <a:lnTo>
                      <a:pt x="270" y="942"/>
                    </a:lnTo>
                    <a:lnTo>
                      <a:pt x="264" y="948"/>
                    </a:lnTo>
                    <a:lnTo>
                      <a:pt x="264" y="942"/>
                    </a:lnTo>
                    <a:lnTo>
                      <a:pt x="258" y="942"/>
                    </a:lnTo>
                    <a:lnTo>
                      <a:pt x="252" y="948"/>
                    </a:lnTo>
                    <a:lnTo>
                      <a:pt x="252" y="942"/>
                    </a:lnTo>
                    <a:lnTo>
                      <a:pt x="246" y="936"/>
                    </a:lnTo>
                    <a:lnTo>
                      <a:pt x="240" y="942"/>
                    </a:lnTo>
                    <a:lnTo>
                      <a:pt x="234" y="936"/>
                    </a:lnTo>
                    <a:lnTo>
                      <a:pt x="228" y="936"/>
                    </a:lnTo>
                    <a:lnTo>
                      <a:pt x="222" y="936"/>
                    </a:lnTo>
                    <a:lnTo>
                      <a:pt x="222" y="930"/>
                    </a:lnTo>
                    <a:lnTo>
                      <a:pt x="222" y="924"/>
                    </a:lnTo>
                    <a:lnTo>
                      <a:pt x="228" y="924"/>
                    </a:lnTo>
                    <a:lnTo>
                      <a:pt x="234" y="924"/>
                    </a:lnTo>
                    <a:lnTo>
                      <a:pt x="240" y="924"/>
                    </a:lnTo>
                    <a:lnTo>
                      <a:pt x="240" y="918"/>
                    </a:lnTo>
                    <a:lnTo>
                      <a:pt x="246" y="918"/>
                    </a:lnTo>
                    <a:lnTo>
                      <a:pt x="246" y="912"/>
                    </a:lnTo>
                    <a:lnTo>
                      <a:pt x="240" y="906"/>
                    </a:lnTo>
                    <a:lnTo>
                      <a:pt x="234" y="906"/>
                    </a:lnTo>
                    <a:lnTo>
                      <a:pt x="228" y="906"/>
                    </a:lnTo>
                    <a:lnTo>
                      <a:pt x="228" y="912"/>
                    </a:lnTo>
                    <a:lnTo>
                      <a:pt x="222" y="906"/>
                    </a:lnTo>
                    <a:lnTo>
                      <a:pt x="222" y="900"/>
                    </a:lnTo>
                    <a:lnTo>
                      <a:pt x="222" y="894"/>
                    </a:lnTo>
                    <a:lnTo>
                      <a:pt x="228" y="894"/>
                    </a:lnTo>
                    <a:lnTo>
                      <a:pt x="234" y="894"/>
                    </a:lnTo>
                    <a:lnTo>
                      <a:pt x="228" y="888"/>
                    </a:lnTo>
                    <a:lnTo>
                      <a:pt x="222" y="882"/>
                    </a:lnTo>
                    <a:lnTo>
                      <a:pt x="216" y="882"/>
                    </a:lnTo>
                    <a:lnTo>
                      <a:pt x="210" y="882"/>
                    </a:lnTo>
                    <a:lnTo>
                      <a:pt x="204" y="882"/>
                    </a:lnTo>
                    <a:lnTo>
                      <a:pt x="198" y="888"/>
                    </a:lnTo>
                    <a:lnTo>
                      <a:pt x="192" y="882"/>
                    </a:lnTo>
                    <a:lnTo>
                      <a:pt x="186" y="882"/>
                    </a:lnTo>
                    <a:lnTo>
                      <a:pt x="186" y="876"/>
                    </a:lnTo>
                    <a:lnTo>
                      <a:pt x="192" y="876"/>
                    </a:lnTo>
                    <a:lnTo>
                      <a:pt x="192" y="870"/>
                    </a:lnTo>
                    <a:lnTo>
                      <a:pt x="198" y="870"/>
                    </a:lnTo>
                    <a:lnTo>
                      <a:pt x="198" y="864"/>
                    </a:lnTo>
                    <a:lnTo>
                      <a:pt x="198" y="858"/>
                    </a:lnTo>
                    <a:lnTo>
                      <a:pt x="180" y="852"/>
                    </a:lnTo>
                    <a:lnTo>
                      <a:pt x="174" y="840"/>
                    </a:lnTo>
                    <a:lnTo>
                      <a:pt x="162" y="846"/>
                    </a:lnTo>
                    <a:lnTo>
                      <a:pt x="156" y="846"/>
                    </a:lnTo>
                    <a:lnTo>
                      <a:pt x="150" y="846"/>
                    </a:lnTo>
                    <a:lnTo>
                      <a:pt x="150" y="840"/>
                    </a:lnTo>
                    <a:lnTo>
                      <a:pt x="138" y="834"/>
                    </a:lnTo>
                    <a:lnTo>
                      <a:pt x="132" y="834"/>
                    </a:lnTo>
                    <a:lnTo>
                      <a:pt x="132" y="840"/>
                    </a:lnTo>
                    <a:lnTo>
                      <a:pt x="126" y="840"/>
                    </a:lnTo>
                    <a:lnTo>
                      <a:pt x="126" y="852"/>
                    </a:lnTo>
                    <a:lnTo>
                      <a:pt x="126" y="858"/>
                    </a:lnTo>
                    <a:lnTo>
                      <a:pt x="120" y="858"/>
                    </a:lnTo>
                    <a:lnTo>
                      <a:pt x="120" y="846"/>
                    </a:lnTo>
                    <a:lnTo>
                      <a:pt x="114" y="846"/>
                    </a:lnTo>
                    <a:lnTo>
                      <a:pt x="108" y="840"/>
                    </a:lnTo>
                    <a:lnTo>
                      <a:pt x="102" y="834"/>
                    </a:lnTo>
                    <a:lnTo>
                      <a:pt x="102" y="822"/>
                    </a:lnTo>
                    <a:lnTo>
                      <a:pt x="96" y="822"/>
                    </a:lnTo>
                    <a:lnTo>
                      <a:pt x="90" y="828"/>
                    </a:lnTo>
                    <a:lnTo>
                      <a:pt x="84" y="822"/>
                    </a:lnTo>
                    <a:lnTo>
                      <a:pt x="84" y="816"/>
                    </a:lnTo>
                    <a:lnTo>
                      <a:pt x="84" y="810"/>
                    </a:lnTo>
                    <a:lnTo>
                      <a:pt x="84" y="804"/>
                    </a:lnTo>
                    <a:lnTo>
                      <a:pt x="78" y="804"/>
                    </a:lnTo>
                    <a:lnTo>
                      <a:pt x="78" y="798"/>
                    </a:lnTo>
                    <a:lnTo>
                      <a:pt x="78" y="792"/>
                    </a:lnTo>
                    <a:lnTo>
                      <a:pt x="78" y="786"/>
                    </a:lnTo>
                    <a:lnTo>
                      <a:pt x="78" y="780"/>
                    </a:lnTo>
                    <a:lnTo>
                      <a:pt x="72" y="774"/>
                    </a:lnTo>
                    <a:lnTo>
                      <a:pt x="66" y="774"/>
                    </a:lnTo>
                    <a:lnTo>
                      <a:pt x="60" y="774"/>
                    </a:lnTo>
                    <a:lnTo>
                      <a:pt x="60" y="768"/>
                    </a:lnTo>
                    <a:lnTo>
                      <a:pt x="60" y="762"/>
                    </a:lnTo>
                    <a:lnTo>
                      <a:pt x="54" y="756"/>
                    </a:lnTo>
                    <a:lnTo>
                      <a:pt x="42" y="756"/>
                    </a:lnTo>
                    <a:lnTo>
                      <a:pt x="36" y="756"/>
                    </a:lnTo>
                    <a:lnTo>
                      <a:pt x="24" y="738"/>
                    </a:lnTo>
                    <a:lnTo>
                      <a:pt x="18" y="732"/>
                    </a:lnTo>
                    <a:lnTo>
                      <a:pt x="6" y="720"/>
                    </a:lnTo>
                    <a:lnTo>
                      <a:pt x="6" y="714"/>
                    </a:lnTo>
                    <a:lnTo>
                      <a:pt x="0" y="702"/>
                    </a:lnTo>
                    <a:lnTo>
                      <a:pt x="0" y="696"/>
                    </a:lnTo>
                    <a:lnTo>
                      <a:pt x="12" y="666"/>
                    </a:lnTo>
                    <a:lnTo>
                      <a:pt x="18" y="648"/>
                    </a:lnTo>
                    <a:lnTo>
                      <a:pt x="24" y="636"/>
                    </a:lnTo>
                    <a:lnTo>
                      <a:pt x="30" y="630"/>
                    </a:lnTo>
                    <a:lnTo>
                      <a:pt x="30" y="624"/>
                    </a:lnTo>
                    <a:lnTo>
                      <a:pt x="30" y="612"/>
                    </a:lnTo>
                    <a:lnTo>
                      <a:pt x="30" y="606"/>
                    </a:lnTo>
                    <a:lnTo>
                      <a:pt x="30" y="600"/>
                    </a:lnTo>
                    <a:lnTo>
                      <a:pt x="36" y="594"/>
                    </a:lnTo>
                    <a:lnTo>
                      <a:pt x="48" y="594"/>
                    </a:lnTo>
                    <a:lnTo>
                      <a:pt x="66" y="582"/>
                    </a:lnTo>
                    <a:lnTo>
                      <a:pt x="72" y="588"/>
                    </a:lnTo>
                    <a:lnTo>
                      <a:pt x="84" y="594"/>
                    </a:lnTo>
                    <a:lnTo>
                      <a:pt x="90" y="600"/>
                    </a:lnTo>
                    <a:lnTo>
                      <a:pt x="102" y="606"/>
                    </a:lnTo>
                    <a:lnTo>
                      <a:pt x="114" y="606"/>
                    </a:lnTo>
                    <a:lnTo>
                      <a:pt x="114" y="612"/>
                    </a:lnTo>
                    <a:lnTo>
                      <a:pt x="120" y="612"/>
                    </a:lnTo>
                    <a:lnTo>
                      <a:pt x="126" y="618"/>
                    </a:lnTo>
                    <a:lnTo>
                      <a:pt x="138" y="594"/>
                    </a:lnTo>
                    <a:lnTo>
                      <a:pt x="138" y="582"/>
                    </a:lnTo>
                    <a:lnTo>
                      <a:pt x="138" y="570"/>
                    </a:lnTo>
                    <a:lnTo>
                      <a:pt x="138" y="564"/>
                    </a:lnTo>
                    <a:lnTo>
                      <a:pt x="138" y="552"/>
                    </a:lnTo>
                    <a:lnTo>
                      <a:pt x="144" y="540"/>
                    </a:lnTo>
                    <a:lnTo>
                      <a:pt x="150" y="528"/>
                    </a:lnTo>
                    <a:lnTo>
                      <a:pt x="156" y="510"/>
                    </a:lnTo>
                    <a:lnTo>
                      <a:pt x="168" y="498"/>
                    </a:lnTo>
                    <a:lnTo>
                      <a:pt x="168" y="492"/>
                    </a:lnTo>
                    <a:lnTo>
                      <a:pt x="168" y="486"/>
                    </a:lnTo>
                    <a:lnTo>
                      <a:pt x="168" y="480"/>
                    </a:lnTo>
                    <a:lnTo>
                      <a:pt x="168" y="462"/>
                    </a:lnTo>
                    <a:lnTo>
                      <a:pt x="168" y="450"/>
                    </a:lnTo>
                    <a:lnTo>
                      <a:pt x="168" y="444"/>
                    </a:lnTo>
                    <a:lnTo>
                      <a:pt x="162" y="432"/>
                    </a:lnTo>
                    <a:lnTo>
                      <a:pt x="162" y="426"/>
                    </a:lnTo>
                    <a:lnTo>
                      <a:pt x="156" y="420"/>
                    </a:lnTo>
                    <a:lnTo>
                      <a:pt x="144" y="414"/>
                    </a:lnTo>
                    <a:lnTo>
                      <a:pt x="132" y="402"/>
                    </a:lnTo>
                    <a:lnTo>
                      <a:pt x="126" y="390"/>
                    </a:lnTo>
                    <a:lnTo>
                      <a:pt x="120" y="384"/>
                    </a:lnTo>
                    <a:lnTo>
                      <a:pt x="120" y="372"/>
                    </a:lnTo>
                    <a:lnTo>
                      <a:pt x="114" y="360"/>
                    </a:lnTo>
                    <a:lnTo>
                      <a:pt x="108" y="360"/>
                    </a:lnTo>
                    <a:lnTo>
                      <a:pt x="108" y="354"/>
                    </a:lnTo>
                    <a:lnTo>
                      <a:pt x="102" y="348"/>
                    </a:lnTo>
                    <a:lnTo>
                      <a:pt x="102" y="342"/>
                    </a:lnTo>
                    <a:lnTo>
                      <a:pt x="108" y="330"/>
                    </a:lnTo>
                    <a:lnTo>
                      <a:pt x="114" y="312"/>
                    </a:lnTo>
                    <a:lnTo>
                      <a:pt x="114" y="300"/>
                    </a:lnTo>
                    <a:lnTo>
                      <a:pt x="120" y="288"/>
                    </a:lnTo>
                    <a:lnTo>
                      <a:pt x="120" y="282"/>
                    </a:lnTo>
                    <a:lnTo>
                      <a:pt x="114" y="270"/>
                    </a:lnTo>
                    <a:lnTo>
                      <a:pt x="114" y="258"/>
                    </a:lnTo>
                    <a:lnTo>
                      <a:pt x="108" y="234"/>
                    </a:lnTo>
                    <a:lnTo>
                      <a:pt x="108" y="228"/>
                    </a:lnTo>
                    <a:lnTo>
                      <a:pt x="96" y="222"/>
                    </a:lnTo>
                    <a:lnTo>
                      <a:pt x="90" y="222"/>
                    </a:lnTo>
                    <a:lnTo>
                      <a:pt x="84" y="222"/>
                    </a:lnTo>
                    <a:lnTo>
                      <a:pt x="84" y="216"/>
                    </a:lnTo>
                    <a:lnTo>
                      <a:pt x="84" y="210"/>
                    </a:lnTo>
                    <a:lnTo>
                      <a:pt x="90" y="198"/>
                    </a:lnTo>
                    <a:lnTo>
                      <a:pt x="90" y="192"/>
                    </a:lnTo>
                    <a:lnTo>
                      <a:pt x="84" y="186"/>
                    </a:lnTo>
                    <a:lnTo>
                      <a:pt x="84" y="180"/>
                    </a:lnTo>
                    <a:lnTo>
                      <a:pt x="108" y="174"/>
                    </a:lnTo>
                    <a:lnTo>
                      <a:pt x="132" y="186"/>
                    </a:lnTo>
                    <a:lnTo>
                      <a:pt x="138" y="192"/>
                    </a:lnTo>
                    <a:lnTo>
                      <a:pt x="144" y="198"/>
                    </a:lnTo>
                    <a:lnTo>
                      <a:pt x="144" y="204"/>
                    </a:lnTo>
                    <a:lnTo>
                      <a:pt x="150" y="204"/>
                    </a:lnTo>
                    <a:lnTo>
                      <a:pt x="156" y="204"/>
                    </a:lnTo>
                    <a:lnTo>
                      <a:pt x="162" y="198"/>
                    </a:lnTo>
                    <a:lnTo>
                      <a:pt x="168" y="198"/>
                    </a:lnTo>
                    <a:lnTo>
                      <a:pt x="174" y="204"/>
                    </a:lnTo>
                    <a:lnTo>
                      <a:pt x="180" y="216"/>
                    </a:lnTo>
                    <a:lnTo>
                      <a:pt x="186" y="228"/>
                    </a:lnTo>
                    <a:lnTo>
                      <a:pt x="192" y="234"/>
                    </a:lnTo>
                    <a:lnTo>
                      <a:pt x="198" y="234"/>
                    </a:lnTo>
                    <a:lnTo>
                      <a:pt x="204" y="240"/>
                    </a:lnTo>
                    <a:lnTo>
                      <a:pt x="210" y="240"/>
                    </a:lnTo>
                    <a:lnTo>
                      <a:pt x="216" y="240"/>
                    </a:lnTo>
                    <a:lnTo>
                      <a:pt x="222" y="240"/>
                    </a:lnTo>
                    <a:lnTo>
                      <a:pt x="228" y="246"/>
                    </a:lnTo>
                    <a:lnTo>
                      <a:pt x="234" y="246"/>
                    </a:lnTo>
                    <a:lnTo>
                      <a:pt x="240" y="246"/>
                    </a:lnTo>
                    <a:lnTo>
                      <a:pt x="252" y="252"/>
                    </a:lnTo>
                    <a:lnTo>
                      <a:pt x="330" y="246"/>
                    </a:lnTo>
                    <a:lnTo>
                      <a:pt x="360" y="228"/>
                    </a:lnTo>
                    <a:lnTo>
                      <a:pt x="396" y="228"/>
                    </a:lnTo>
                    <a:lnTo>
                      <a:pt x="402" y="240"/>
                    </a:lnTo>
                    <a:lnTo>
                      <a:pt x="432" y="240"/>
                    </a:lnTo>
                    <a:lnTo>
                      <a:pt x="450" y="258"/>
                    </a:lnTo>
                    <a:lnTo>
                      <a:pt x="468" y="258"/>
                    </a:lnTo>
                    <a:lnTo>
                      <a:pt x="474" y="294"/>
                    </a:lnTo>
                    <a:lnTo>
                      <a:pt x="558" y="318"/>
                    </a:lnTo>
                    <a:lnTo>
                      <a:pt x="588" y="318"/>
                    </a:lnTo>
                    <a:lnTo>
                      <a:pt x="588" y="312"/>
                    </a:lnTo>
                    <a:lnTo>
                      <a:pt x="594" y="306"/>
                    </a:lnTo>
                    <a:lnTo>
                      <a:pt x="600" y="306"/>
                    </a:lnTo>
                    <a:lnTo>
                      <a:pt x="612" y="300"/>
                    </a:lnTo>
                    <a:lnTo>
                      <a:pt x="618" y="300"/>
                    </a:lnTo>
                    <a:lnTo>
                      <a:pt x="630" y="300"/>
                    </a:lnTo>
                    <a:lnTo>
                      <a:pt x="642" y="306"/>
                    </a:lnTo>
                    <a:lnTo>
                      <a:pt x="660" y="306"/>
                    </a:lnTo>
                    <a:lnTo>
                      <a:pt x="666" y="306"/>
                    </a:lnTo>
                    <a:lnTo>
                      <a:pt x="672" y="306"/>
                    </a:lnTo>
                    <a:lnTo>
                      <a:pt x="684" y="300"/>
                    </a:lnTo>
                    <a:lnTo>
                      <a:pt x="696" y="294"/>
                    </a:lnTo>
                    <a:lnTo>
                      <a:pt x="702" y="288"/>
                    </a:lnTo>
                    <a:lnTo>
                      <a:pt x="714" y="282"/>
                    </a:lnTo>
                    <a:lnTo>
                      <a:pt x="714" y="288"/>
                    </a:lnTo>
                    <a:lnTo>
                      <a:pt x="726" y="300"/>
                    </a:lnTo>
                    <a:lnTo>
                      <a:pt x="732" y="306"/>
                    </a:lnTo>
                    <a:lnTo>
                      <a:pt x="732" y="318"/>
                    </a:lnTo>
                    <a:lnTo>
                      <a:pt x="732" y="330"/>
                    </a:lnTo>
                    <a:lnTo>
                      <a:pt x="726" y="342"/>
                    </a:lnTo>
                    <a:lnTo>
                      <a:pt x="720" y="354"/>
                    </a:lnTo>
                    <a:lnTo>
                      <a:pt x="720" y="360"/>
                    </a:lnTo>
                    <a:lnTo>
                      <a:pt x="714" y="372"/>
                    </a:lnTo>
                    <a:lnTo>
                      <a:pt x="714" y="378"/>
                    </a:lnTo>
                    <a:lnTo>
                      <a:pt x="714" y="408"/>
                    </a:lnTo>
                    <a:lnTo>
                      <a:pt x="708" y="420"/>
                    </a:lnTo>
                    <a:lnTo>
                      <a:pt x="714" y="432"/>
                    </a:lnTo>
                    <a:lnTo>
                      <a:pt x="708" y="450"/>
                    </a:lnTo>
                    <a:lnTo>
                      <a:pt x="708" y="468"/>
                    </a:lnTo>
                    <a:lnTo>
                      <a:pt x="696" y="480"/>
                    </a:lnTo>
                    <a:lnTo>
                      <a:pt x="684" y="486"/>
                    </a:lnTo>
                    <a:lnTo>
                      <a:pt x="672" y="492"/>
                    </a:lnTo>
                    <a:lnTo>
                      <a:pt x="660" y="498"/>
                    </a:lnTo>
                    <a:lnTo>
                      <a:pt x="654" y="510"/>
                    </a:lnTo>
                    <a:lnTo>
                      <a:pt x="648" y="516"/>
                    </a:lnTo>
                    <a:lnTo>
                      <a:pt x="642" y="522"/>
                    </a:lnTo>
                    <a:lnTo>
                      <a:pt x="630" y="522"/>
                    </a:lnTo>
                    <a:lnTo>
                      <a:pt x="624" y="528"/>
                    </a:lnTo>
                    <a:lnTo>
                      <a:pt x="618" y="540"/>
                    </a:lnTo>
                    <a:lnTo>
                      <a:pt x="618" y="558"/>
                    </a:lnTo>
                    <a:lnTo>
                      <a:pt x="612" y="576"/>
                    </a:lnTo>
                    <a:lnTo>
                      <a:pt x="612" y="684"/>
                    </a:lnTo>
                    <a:lnTo>
                      <a:pt x="618" y="696"/>
                    </a:lnTo>
                    <a:lnTo>
                      <a:pt x="636" y="696"/>
                    </a:lnTo>
                    <a:lnTo>
                      <a:pt x="636" y="720"/>
                    </a:lnTo>
                    <a:lnTo>
                      <a:pt x="636" y="732"/>
                    </a:lnTo>
                    <a:lnTo>
                      <a:pt x="618" y="750"/>
                    </a:lnTo>
                    <a:lnTo>
                      <a:pt x="606" y="762"/>
                    </a:lnTo>
                    <a:lnTo>
                      <a:pt x="600" y="774"/>
                    </a:lnTo>
                    <a:lnTo>
                      <a:pt x="594" y="798"/>
                    </a:lnTo>
                    <a:lnTo>
                      <a:pt x="606" y="798"/>
                    </a:lnTo>
                    <a:lnTo>
                      <a:pt x="660" y="792"/>
                    </a:lnTo>
                    <a:lnTo>
                      <a:pt x="696" y="798"/>
                    </a:lnTo>
                    <a:lnTo>
                      <a:pt x="720" y="798"/>
                    </a:lnTo>
                    <a:lnTo>
                      <a:pt x="720" y="786"/>
                    </a:lnTo>
                    <a:lnTo>
                      <a:pt x="720" y="774"/>
                    </a:lnTo>
                    <a:lnTo>
                      <a:pt x="702" y="762"/>
                    </a:lnTo>
                    <a:lnTo>
                      <a:pt x="702" y="750"/>
                    </a:lnTo>
                    <a:lnTo>
                      <a:pt x="702" y="726"/>
                    </a:lnTo>
                    <a:lnTo>
                      <a:pt x="714" y="714"/>
                    </a:lnTo>
                    <a:lnTo>
                      <a:pt x="720" y="702"/>
                    </a:lnTo>
                    <a:lnTo>
                      <a:pt x="720" y="696"/>
                    </a:lnTo>
                    <a:lnTo>
                      <a:pt x="744" y="690"/>
                    </a:lnTo>
                    <a:lnTo>
                      <a:pt x="744" y="696"/>
                    </a:lnTo>
                    <a:lnTo>
                      <a:pt x="756" y="696"/>
                    </a:lnTo>
                    <a:lnTo>
                      <a:pt x="762" y="690"/>
                    </a:lnTo>
                    <a:lnTo>
                      <a:pt x="768" y="690"/>
                    </a:lnTo>
                    <a:lnTo>
                      <a:pt x="774" y="696"/>
                    </a:lnTo>
                    <a:lnTo>
                      <a:pt x="780" y="696"/>
                    </a:lnTo>
                    <a:lnTo>
                      <a:pt x="786" y="696"/>
                    </a:lnTo>
                    <a:lnTo>
                      <a:pt x="804" y="684"/>
                    </a:lnTo>
                    <a:lnTo>
                      <a:pt x="810" y="684"/>
                    </a:lnTo>
                    <a:lnTo>
                      <a:pt x="810" y="654"/>
                    </a:lnTo>
                    <a:lnTo>
                      <a:pt x="816" y="588"/>
                    </a:lnTo>
                    <a:lnTo>
                      <a:pt x="804" y="582"/>
                    </a:lnTo>
                    <a:lnTo>
                      <a:pt x="798" y="552"/>
                    </a:lnTo>
                    <a:lnTo>
                      <a:pt x="798" y="480"/>
                    </a:lnTo>
                    <a:lnTo>
                      <a:pt x="780" y="468"/>
                    </a:lnTo>
                    <a:lnTo>
                      <a:pt x="780" y="462"/>
                    </a:lnTo>
                    <a:lnTo>
                      <a:pt x="774" y="450"/>
                    </a:lnTo>
                    <a:lnTo>
                      <a:pt x="762" y="444"/>
                    </a:lnTo>
                    <a:lnTo>
                      <a:pt x="762" y="438"/>
                    </a:lnTo>
                    <a:lnTo>
                      <a:pt x="768" y="432"/>
                    </a:lnTo>
                    <a:lnTo>
                      <a:pt x="774" y="426"/>
                    </a:lnTo>
                    <a:lnTo>
                      <a:pt x="780" y="426"/>
                    </a:lnTo>
                    <a:lnTo>
                      <a:pt x="780" y="414"/>
                    </a:lnTo>
                    <a:lnTo>
                      <a:pt x="834" y="414"/>
                    </a:lnTo>
                    <a:lnTo>
                      <a:pt x="834" y="426"/>
                    </a:lnTo>
                    <a:lnTo>
                      <a:pt x="840" y="432"/>
                    </a:lnTo>
                    <a:lnTo>
                      <a:pt x="846" y="432"/>
                    </a:lnTo>
                    <a:lnTo>
                      <a:pt x="852" y="432"/>
                    </a:lnTo>
                    <a:lnTo>
                      <a:pt x="858" y="432"/>
                    </a:lnTo>
                    <a:lnTo>
                      <a:pt x="870" y="432"/>
                    </a:lnTo>
                    <a:lnTo>
                      <a:pt x="870" y="426"/>
                    </a:lnTo>
                    <a:lnTo>
                      <a:pt x="870" y="420"/>
                    </a:lnTo>
                    <a:lnTo>
                      <a:pt x="876" y="420"/>
                    </a:lnTo>
                    <a:lnTo>
                      <a:pt x="882" y="420"/>
                    </a:lnTo>
                    <a:lnTo>
                      <a:pt x="894" y="414"/>
                    </a:lnTo>
                    <a:lnTo>
                      <a:pt x="900" y="414"/>
                    </a:lnTo>
                    <a:lnTo>
                      <a:pt x="906" y="408"/>
                    </a:lnTo>
                    <a:lnTo>
                      <a:pt x="918" y="408"/>
                    </a:lnTo>
                    <a:lnTo>
                      <a:pt x="924" y="402"/>
                    </a:lnTo>
                    <a:lnTo>
                      <a:pt x="930" y="384"/>
                    </a:lnTo>
                    <a:lnTo>
                      <a:pt x="948" y="396"/>
                    </a:lnTo>
                    <a:lnTo>
                      <a:pt x="954" y="384"/>
                    </a:lnTo>
                    <a:lnTo>
                      <a:pt x="960" y="384"/>
                    </a:lnTo>
                    <a:lnTo>
                      <a:pt x="972" y="384"/>
                    </a:lnTo>
                    <a:lnTo>
                      <a:pt x="978" y="378"/>
                    </a:lnTo>
                    <a:lnTo>
                      <a:pt x="972" y="366"/>
                    </a:lnTo>
                    <a:lnTo>
                      <a:pt x="966" y="342"/>
                    </a:lnTo>
                    <a:lnTo>
                      <a:pt x="960" y="330"/>
                    </a:lnTo>
                    <a:lnTo>
                      <a:pt x="942" y="324"/>
                    </a:lnTo>
                    <a:lnTo>
                      <a:pt x="936" y="318"/>
                    </a:lnTo>
                    <a:lnTo>
                      <a:pt x="936" y="294"/>
                    </a:lnTo>
                    <a:lnTo>
                      <a:pt x="942" y="294"/>
                    </a:lnTo>
                    <a:lnTo>
                      <a:pt x="942" y="288"/>
                    </a:lnTo>
                    <a:lnTo>
                      <a:pt x="954" y="288"/>
                    </a:lnTo>
                    <a:lnTo>
                      <a:pt x="954" y="282"/>
                    </a:lnTo>
                    <a:lnTo>
                      <a:pt x="954" y="276"/>
                    </a:lnTo>
                    <a:lnTo>
                      <a:pt x="960" y="276"/>
                    </a:lnTo>
                    <a:lnTo>
                      <a:pt x="966" y="276"/>
                    </a:lnTo>
                    <a:lnTo>
                      <a:pt x="960" y="258"/>
                    </a:lnTo>
                    <a:lnTo>
                      <a:pt x="954" y="240"/>
                    </a:lnTo>
                    <a:lnTo>
                      <a:pt x="948" y="204"/>
                    </a:lnTo>
                    <a:lnTo>
                      <a:pt x="954" y="204"/>
                    </a:lnTo>
                    <a:lnTo>
                      <a:pt x="960" y="198"/>
                    </a:lnTo>
                    <a:lnTo>
                      <a:pt x="930" y="192"/>
                    </a:lnTo>
                    <a:lnTo>
                      <a:pt x="930" y="186"/>
                    </a:lnTo>
                    <a:lnTo>
                      <a:pt x="900" y="186"/>
                    </a:lnTo>
                    <a:lnTo>
                      <a:pt x="876" y="180"/>
                    </a:lnTo>
                    <a:lnTo>
                      <a:pt x="858" y="180"/>
                    </a:lnTo>
                    <a:lnTo>
                      <a:pt x="852" y="168"/>
                    </a:lnTo>
                    <a:lnTo>
                      <a:pt x="834" y="156"/>
                    </a:lnTo>
                    <a:lnTo>
                      <a:pt x="822" y="156"/>
                    </a:lnTo>
                    <a:lnTo>
                      <a:pt x="804" y="156"/>
                    </a:lnTo>
                    <a:lnTo>
                      <a:pt x="804" y="150"/>
                    </a:lnTo>
                    <a:lnTo>
                      <a:pt x="792" y="144"/>
                    </a:lnTo>
                    <a:lnTo>
                      <a:pt x="762" y="138"/>
                    </a:lnTo>
                    <a:lnTo>
                      <a:pt x="768" y="120"/>
                    </a:lnTo>
                    <a:lnTo>
                      <a:pt x="756" y="120"/>
                    </a:lnTo>
                    <a:lnTo>
                      <a:pt x="744" y="108"/>
                    </a:lnTo>
                    <a:lnTo>
                      <a:pt x="744" y="96"/>
                    </a:lnTo>
                    <a:lnTo>
                      <a:pt x="762" y="84"/>
                    </a:lnTo>
                    <a:lnTo>
                      <a:pt x="768" y="84"/>
                    </a:lnTo>
                    <a:lnTo>
                      <a:pt x="768" y="72"/>
                    </a:lnTo>
                    <a:lnTo>
                      <a:pt x="780" y="66"/>
                    </a:lnTo>
                    <a:lnTo>
                      <a:pt x="798" y="54"/>
                    </a:lnTo>
                    <a:lnTo>
                      <a:pt x="792" y="54"/>
                    </a:lnTo>
                    <a:lnTo>
                      <a:pt x="798" y="36"/>
                    </a:lnTo>
                    <a:lnTo>
                      <a:pt x="804" y="36"/>
                    </a:lnTo>
                    <a:lnTo>
                      <a:pt x="816" y="30"/>
                    </a:lnTo>
                    <a:lnTo>
                      <a:pt x="828" y="30"/>
                    </a:lnTo>
                    <a:lnTo>
                      <a:pt x="846" y="12"/>
                    </a:lnTo>
                    <a:lnTo>
                      <a:pt x="876" y="0"/>
                    </a:lnTo>
                    <a:lnTo>
                      <a:pt x="882" y="6"/>
                    </a:lnTo>
                    <a:lnTo>
                      <a:pt x="900" y="6"/>
                    </a:lnTo>
                    <a:lnTo>
                      <a:pt x="912" y="36"/>
                    </a:lnTo>
                    <a:lnTo>
                      <a:pt x="918" y="42"/>
                    </a:lnTo>
                    <a:lnTo>
                      <a:pt x="924" y="54"/>
                    </a:lnTo>
                    <a:lnTo>
                      <a:pt x="930" y="54"/>
                    </a:lnTo>
                    <a:lnTo>
                      <a:pt x="930" y="78"/>
                    </a:lnTo>
                    <a:lnTo>
                      <a:pt x="954" y="72"/>
                    </a:lnTo>
                    <a:lnTo>
                      <a:pt x="954" y="60"/>
                    </a:lnTo>
                    <a:lnTo>
                      <a:pt x="966" y="66"/>
                    </a:lnTo>
                    <a:lnTo>
                      <a:pt x="966" y="78"/>
                    </a:lnTo>
                    <a:lnTo>
                      <a:pt x="960" y="84"/>
                    </a:lnTo>
                    <a:lnTo>
                      <a:pt x="954" y="102"/>
                    </a:lnTo>
                    <a:lnTo>
                      <a:pt x="972" y="102"/>
                    </a:lnTo>
                    <a:lnTo>
                      <a:pt x="978" y="84"/>
                    </a:lnTo>
                    <a:lnTo>
                      <a:pt x="984" y="72"/>
                    </a:lnTo>
                    <a:lnTo>
                      <a:pt x="990" y="72"/>
                    </a:lnTo>
                    <a:lnTo>
                      <a:pt x="996" y="18"/>
                    </a:lnTo>
                    <a:lnTo>
                      <a:pt x="990" y="12"/>
                    </a:lnTo>
                    <a:lnTo>
                      <a:pt x="1014" y="12"/>
                    </a:lnTo>
                    <a:lnTo>
                      <a:pt x="1026" y="12"/>
                    </a:lnTo>
                    <a:lnTo>
                      <a:pt x="1026" y="24"/>
                    </a:lnTo>
                    <a:lnTo>
                      <a:pt x="1050" y="24"/>
                    </a:lnTo>
                    <a:lnTo>
                      <a:pt x="1050" y="36"/>
                    </a:lnTo>
                    <a:lnTo>
                      <a:pt x="1062" y="66"/>
                    </a:lnTo>
                    <a:lnTo>
                      <a:pt x="1074" y="66"/>
                    </a:lnTo>
                    <a:lnTo>
                      <a:pt x="1080" y="60"/>
                    </a:lnTo>
                    <a:lnTo>
                      <a:pt x="1074" y="24"/>
                    </a:lnTo>
                    <a:lnTo>
                      <a:pt x="1086" y="18"/>
                    </a:lnTo>
                    <a:lnTo>
                      <a:pt x="1086" y="12"/>
                    </a:lnTo>
                    <a:lnTo>
                      <a:pt x="1104" y="6"/>
                    </a:lnTo>
                    <a:lnTo>
                      <a:pt x="1122" y="0"/>
                    </a:lnTo>
                    <a:lnTo>
                      <a:pt x="1134" y="6"/>
                    </a:lnTo>
                    <a:lnTo>
                      <a:pt x="1134" y="42"/>
                    </a:lnTo>
                    <a:lnTo>
                      <a:pt x="1140" y="72"/>
                    </a:lnTo>
                    <a:lnTo>
                      <a:pt x="1158" y="114"/>
                    </a:lnTo>
                    <a:lnTo>
                      <a:pt x="1170" y="114"/>
                    </a:lnTo>
                    <a:lnTo>
                      <a:pt x="1170" y="126"/>
                    </a:lnTo>
                    <a:lnTo>
                      <a:pt x="1182" y="126"/>
                    </a:lnTo>
                    <a:lnTo>
                      <a:pt x="1182" y="138"/>
                    </a:lnTo>
                    <a:lnTo>
                      <a:pt x="1194" y="144"/>
                    </a:lnTo>
                    <a:lnTo>
                      <a:pt x="1194" y="156"/>
                    </a:lnTo>
                    <a:lnTo>
                      <a:pt x="1188" y="156"/>
                    </a:lnTo>
                    <a:lnTo>
                      <a:pt x="1194" y="162"/>
                    </a:lnTo>
                    <a:lnTo>
                      <a:pt x="1194" y="168"/>
                    </a:lnTo>
                    <a:lnTo>
                      <a:pt x="1188" y="168"/>
                    </a:lnTo>
                    <a:lnTo>
                      <a:pt x="1188" y="174"/>
                    </a:lnTo>
                    <a:lnTo>
                      <a:pt x="1188" y="180"/>
                    </a:lnTo>
                    <a:lnTo>
                      <a:pt x="1182" y="180"/>
                    </a:lnTo>
                    <a:lnTo>
                      <a:pt x="1188" y="186"/>
                    </a:lnTo>
                    <a:lnTo>
                      <a:pt x="1188" y="192"/>
                    </a:lnTo>
                    <a:lnTo>
                      <a:pt x="1182" y="198"/>
                    </a:lnTo>
                    <a:lnTo>
                      <a:pt x="1182" y="204"/>
                    </a:lnTo>
                    <a:lnTo>
                      <a:pt x="1182" y="210"/>
                    </a:lnTo>
                    <a:lnTo>
                      <a:pt x="1188" y="210"/>
                    </a:lnTo>
                    <a:lnTo>
                      <a:pt x="1182" y="210"/>
                    </a:lnTo>
                    <a:lnTo>
                      <a:pt x="1182" y="216"/>
                    </a:lnTo>
                    <a:lnTo>
                      <a:pt x="1182" y="222"/>
                    </a:lnTo>
                    <a:lnTo>
                      <a:pt x="1194" y="264"/>
                    </a:lnTo>
                    <a:lnTo>
                      <a:pt x="1200" y="264"/>
                    </a:lnTo>
                    <a:lnTo>
                      <a:pt x="1212" y="264"/>
                    </a:lnTo>
                    <a:lnTo>
                      <a:pt x="1212" y="258"/>
                    </a:lnTo>
                    <a:lnTo>
                      <a:pt x="1224" y="258"/>
                    </a:lnTo>
                    <a:lnTo>
                      <a:pt x="1248" y="252"/>
                    </a:lnTo>
                    <a:lnTo>
                      <a:pt x="1248" y="264"/>
                    </a:lnTo>
                    <a:lnTo>
                      <a:pt x="1254" y="264"/>
                    </a:lnTo>
                    <a:lnTo>
                      <a:pt x="1254" y="270"/>
                    </a:lnTo>
                    <a:lnTo>
                      <a:pt x="1260" y="270"/>
                    </a:lnTo>
                    <a:lnTo>
                      <a:pt x="1266" y="270"/>
                    </a:lnTo>
                    <a:lnTo>
                      <a:pt x="1272" y="270"/>
                    </a:lnTo>
                    <a:lnTo>
                      <a:pt x="1272" y="264"/>
                    </a:lnTo>
                    <a:lnTo>
                      <a:pt x="1272" y="258"/>
                    </a:lnTo>
                    <a:lnTo>
                      <a:pt x="1278" y="258"/>
                    </a:lnTo>
                    <a:lnTo>
                      <a:pt x="1278" y="252"/>
                    </a:lnTo>
                    <a:lnTo>
                      <a:pt x="1290" y="252"/>
                    </a:lnTo>
                    <a:lnTo>
                      <a:pt x="1296" y="246"/>
                    </a:lnTo>
                    <a:lnTo>
                      <a:pt x="1308" y="246"/>
                    </a:lnTo>
                    <a:lnTo>
                      <a:pt x="1308" y="240"/>
                    </a:lnTo>
                    <a:lnTo>
                      <a:pt x="1320" y="240"/>
                    </a:lnTo>
                    <a:lnTo>
                      <a:pt x="1326" y="246"/>
                    </a:lnTo>
                    <a:lnTo>
                      <a:pt x="1338" y="246"/>
                    </a:lnTo>
                    <a:lnTo>
                      <a:pt x="1338" y="240"/>
                    </a:lnTo>
                    <a:lnTo>
                      <a:pt x="1350" y="240"/>
                    </a:lnTo>
                    <a:lnTo>
                      <a:pt x="1386" y="234"/>
                    </a:lnTo>
                    <a:lnTo>
                      <a:pt x="1398" y="228"/>
                    </a:lnTo>
                    <a:lnTo>
                      <a:pt x="1404" y="216"/>
                    </a:lnTo>
                    <a:lnTo>
                      <a:pt x="1416" y="204"/>
                    </a:lnTo>
                    <a:lnTo>
                      <a:pt x="1434" y="192"/>
                    </a:lnTo>
                    <a:lnTo>
                      <a:pt x="1446" y="198"/>
                    </a:lnTo>
                    <a:lnTo>
                      <a:pt x="1446" y="204"/>
                    </a:lnTo>
                    <a:lnTo>
                      <a:pt x="1452" y="210"/>
                    </a:lnTo>
                    <a:lnTo>
                      <a:pt x="1464" y="222"/>
                    </a:lnTo>
                    <a:lnTo>
                      <a:pt x="1464" y="228"/>
                    </a:lnTo>
                    <a:lnTo>
                      <a:pt x="1464" y="234"/>
                    </a:lnTo>
                    <a:lnTo>
                      <a:pt x="1470" y="240"/>
                    </a:lnTo>
                    <a:lnTo>
                      <a:pt x="1476" y="228"/>
                    </a:lnTo>
                    <a:lnTo>
                      <a:pt x="1476" y="222"/>
                    </a:lnTo>
                    <a:lnTo>
                      <a:pt x="1482" y="210"/>
                    </a:lnTo>
                    <a:lnTo>
                      <a:pt x="1488" y="192"/>
                    </a:lnTo>
                    <a:lnTo>
                      <a:pt x="1488" y="186"/>
                    </a:lnTo>
                    <a:lnTo>
                      <a:pt x="1488" y="180"/>
                    </a:lnTo>
                    <a:lnTo>
                      <a:pt x="1500" y="180"/>
                    </a:lnTo>
                    <a:lnTo>
                      <a:pt x="1500" y="174"/>
                    </a:lnTo>
                    <a:lnTo>
                      <a:pt x="1518" y="162"/>
                    </a:lnTo>
                    <a:lnTo>
                      <a:pt x="1536" y="150"/>
                    </a:lnTo>
                    <a:lnTo>
                      <a:pt x="1554" y="168"/>
                    </a:lnTo>
                    <a:lnTo>
                      <a:pt x="1572" y="180"/>
                    </a:lnTo>
                    <a:lnTo>
                      <a:pt x="1596" y="216"/>
                    </a:lnTo>
                    <a:lnTo>
                      <a:pt x="1602" y="216"/>
                    </a:lnTo>
                    <a:lnTo>
                      <a:pt x="1614" y="228"/>
                    </a:lnTo>
                    <a:lnTo>
                      <a:pt x="1614" y="234"/>
                    </a:lnTo>
                    <a:lnTo>
                      <a:pt x="1620" y="240"/>
                    </a:lnTo>
                    <a:lnTo>
                      <a:pt x="1620" y="246"/>
                    </a:lnTo>
                    <a:lnTo>
                      <a:pt x="1626" y="252"/>
                    </a:lnTo>
                    <a:lnTo>
                      <a:pt x="1632" y="258"/>
                    </a:lnTo>
                    <a:lnTo>
                      <a:pt x="1632" y="264"/>
                    </a:lnTo>
                    <a:lnTo>
                      <a:pt x="1638" y="264"/>
                    </a:lnTo>
                    <a:lnTo>
                      <a:pt x="1638" y="270"/>
                    </a:lnTo>
                    <a:lnTo>
                      <a:pt x="1638" y="276"/>
                    </a:lnTo>
                    <a:lnTo>
                      <a:pt x="1638" y="282"/>
                    </a:lnTo>
                    <a:lnTo>
                      <a:pt x="1644" y="288"/>
                    </a:lnTo>
                    <a:lnTo>
                      <a:pt x="1644" y="294"/>
                    </a:lnTo>
                    <a:lnTo>
                      <a:pt x="1644" y="300"/>
                    </a:lnTo>
                    <a:lnTo>
                      <a:pt x="1644" y="306"/>
                    </a:lnTo>
                    <a:lnTo>
                      <a:pt x="1650" y="306"/>
                    </a:lnTo>
                    <a:lnTo>
                      <a:pt x="1650" y="312"/>
                    </a:lnTo>
                    <a:lnTo>
                      <a:pt x="1650" y="318"/>
                    </a:lnTo>
                    <a:lnTo>
                      <a:pt x="1650" y="324"/>
                    </a:lnTo>
                    <a:lnTo>
                      <a:pt x="1644" y="330"/>
                    </a:lnTo>
                    <a:lnTo>
                      <a:pt x="1626" y="330"/>
                    </a:lnTo>
                    <a:lnTo>
                      <a:pt x="1626" y="336"/>
                    </a:lnTo>
                    <a:lnTo>
                      <a:pt x="1626" y="342"/>
                    </a:lnTo>
                    <a:lnTo>
                      <a:pt x="1626" y="348"/>
                    </a:lnTo>
                    <a:lnTo>
                      <a:pt x="1620" y="354"/>
                    </a:lnTo>
                    <a:lnTo>
                      <a:pt x="1614" y="354"/>
                    </a:lnTo>
                    <a:lnTo>
                      <a:pt x="1614" y="360"/>
                    </a:lnTo>
                    <a:lnTo>
                      <a:pt x="1614" y="372"/>
                    </a:lnTo>
                    <a:lnTo>
                      <a:pt x="1608" y="378"/>
                    </a:lnTo>
                    <a:lnTo>
                      <a:pt x="1608" y="384"/>
                    </a:lnTo>
                    <a:lnTo>
                      <a:pt x="1614" y="390"/>
                    </a:lnTo>
                    <a:lnTo>
                      <a:pt x="1614" y="396"/>
                    </a:lnTo>
                    <a:lnTo>
                      <a:pt x="1614" y="402"/>
                    </a:lnTo>
                    <a:lnTo>
                      <a:pt x="1614" y="408"/>
                    </a:lnTo>
                    <a:lnTo>
                      <a:pt x="1614" y="414"/>
                    </a:lnTo>
                    <a:lnTo>
                      <a:pt x="1602" y="420"/>
                    </a:lnTo>
                    <a:lnTo>
                      <a:pt x="1602" y="426"/>
                    </a:lnTo>
                    <a:lnTo>
                      <a:pt x="1608" y="432"/>
                    </a:lnTo>
                    <a:lnTo>
                      <a:pt x="1614" y="426"/>
                    </a:lnTo>
                    <a:lnTo>
                      <a:pt x="1620" y="438"/>
                    </a:lnTo>
                    <a:lnTo>
                      <a:pt x="1626" y="438"/>
                    </a:lnTo>
                    <a:lnTo>
                      <a:pt x="1632" y="444"/>
                    </a:lnTo>
                    <a:lnTo>
                      <a:pt x="1626" y="456"/>
                    </a:lnTo>
                    <a:lnTo>
                      <a:pt x="1626" y="468"/>
                    </a:lnTo>
                    <a:lnTo>
                      <a:pt x="1620" y="474"/>
                    </a:lnTo>
                    <a:lnTo>
                      <a:pt x="1614" y="474"/>
                    </a:lnTo>
                    <a:lnTo>
                      <a:pt x="1614" y="486"/>
                    </a:lnTo>
                    <a:lnTo>
                      <a:pt x="1614" y="492"/>
                    </a:lnTo>
                    <a:lnTo>
                      <a:pt x="1620" y="492"/>
                    </a:lnTo>
                    <a:lnTo>
                      <a:pt x="1626" y="498"/>
                    </a:lnTo>
                    <a:lnTo>
                      <a:pt x="1626" y="504"/>
                    </a:lnTo>
                    <a:lnTo>
                      <a:pt x="1626" y="510"/>
                    </a:lnTo>
                    <a:lnTo>
                      <a:pt x="1620" y="516"/>
                    </a:lnTo>
                    <a:lnTo>
                      <a:pt x="1620" y="522"/>
                    </a:lnTo>
                    <a:lnTo>
                      <a:pt x="1614" y="522"/>
                    </a:lnTo>
                    <a:lnTo>
                      <a:pt x="1608" y="528"/>
                    </a:lnTo>
                    <a:lnTo>
                      <a:pt x="1602" y="522"/>
                    </a:lnTo>
                    <a:lnTo>
                      <a:pt x="1602" y="528"/>
                    </a:lnTo>
                    <a:lnTo>
                      <a:pt x="1602" y="540"/>
                    </a:lnTo>
                    <a:lnTo>
                      <a:pt x="1602" y="558"/>
                    </a:lnTo>
                    <a:lnTo>
                      <a:pt x="1602" y="564"/>
                    </a:lnTo>
                    <a:lnTo>
                      <a:pt x="1602" y="570"/>
                    </a:lnTo>
                    <a:lnTo>
                      <a:pt x="1602" y="576"/>
                    </a:lnTo>
                    <a:lnTo>
                      <a:pt x="1596" y="576"/>
                    </a:lnTo>
                    <a:lnTo>
                      <a:pt x="1632" y="582"/>
                    </a:lnTo>
                    <a:lnTo>
                      <a:pt x="1644" y="618"/>
                    </a:lnTo>
                    <a:lnTo>
                      <a:pt x="1650" y="648"/>
                    </a:lnTo>
                    <a:lnTo>
                      <a:pt x="1662" y="636"/>
                    </a:lnTo>
                    <a:lnTo>
                      <a:pt x="1668" y="636"/>
                    </a:lnTo>
                    <a:lnTo>
                      <a:pt x="1674" y="636"/>
                    </a:lnTo>
                    <a:lnTo>
                      <a:pt x="1680" y="630"/>
                    </a:lnTo>
                    <a:lnTo>
                      <a:pt x="1686" y="630"/>
                    </a:lnTo>
                    <a:lnTo>
                      <a:pt x="1692" y="630"/>
                    </a:lnTo>
                    <a:lnTo>
                      <a:pt x="1698" y="630"/>
                    </a:lnTo>
                    <a:lnTo>
                      <a:pt x="1704" y="630"/>
                    </a:lnTo>
                    <a:lnTo>
                      <a:pt x="1704" y="624"/>
                    </a:lnTo>
                    <a:lnTo>
                      <a:pt x="1710" y="624"/>
                    </a:lnTo>
                    <a:lnTo>
                      <a:pt x="1716" y="624"/>
                    </a:lnTo>
                    <a:lnTo>
                      <a:pt x="1722" y="624"/>
                    </a:lnTo>
                    <a:lnTo>
                      <a:pt x="1728" y="624"/>
                    </a:lnTo>
                    <a:lnTo>
                      <a:pt x="1722" y="618"/>
                    </a:lnTo>
                    <a:lnTo>
                      <a:pt x="1728" y="606"/>
                    </a:lnTo>
                    <a:lnTo>
                      <a:pt x="1734" y="606"/>
                    </a:lnTo>
                    <a:lnTo>
                      <a:pt x="1740" y="600"/>
                    </a:lnTo>
                    <a:lnTo>
                      <a:pt x="1746" y="594"/>
                    </a:lnTo>
                    <a:lnTo>
                      <a:pt x="1752" y="588"/>
                    </a:lnTo>
                    <a:lnTo>
                      <a:pt x="1752" y="582"/>
                    </a:lnTo>
                    <a:lnTo>
                      <a:pt x="1758" y="576"/>
                    </a:lnTo>
                    <a:lnTo>
                      <a:pt x="1764" y="576"/>
                    </a:lnTo>
                    <a:lnTo>
                      <a:pt x="1770" y="570"/>
                    </a:lnTo>
                    <a:lnTo>
                      <a:pt x="1776" y="564"/>
                    </a:lnTo>
                    <a:lnTo>
                      <a:pt x="1788" y="558"/>
                    </a:lnTo>
                    <a:lnTo>
                      <a:pt x="1788" y="546"/>
                    </a:lnTo>
                    <a:lnTo>
                      <a:pt x="1788" y="540"/>
                    </a:lnTo>
                    <a:lnTo>
                      <a:pt x="1794" y="540"/>
                    </a:lnTo>
                    <a:lnTo>
                      <a:pt x="1788" y="534"/>
                    </a:lnTo>
                    <a:lnTo>
                      <a:pt x="1788" y="528"/>
                    </a:lnTo>
                    <a:lnTo>
                      <a:pt x="1794" y="516"/>
                    </a:lnTo>
                    <a:lnTo>
                      <a:pt x="1800" y="510"/>
                    </a:lnTo>
                    <a:lnTo>
                      <a:pt x="1812" y="510"/>
                    </a:lnTo>
                    <a:lnTo>
                      <a:pt x="1818" y="504"/>
                    </a:lnTo>
                    <a:lnTo>
                      <a:pt x="1824" y="504"/>
                    </a:lnTo>
                    <a:lnTo>
                      <a:pt x="1830" y="498"/>
                    </a:lnTo>
                    <a:lnTo>
                      <a:pt x="1836" y="498"/>
                    </a:lnTo>
                    <a:lnTo>
                      <a:pt x="1848" y="492"/>
                    </a:lnTo>
                    <a:lnTo>
                      <a:pt x="1848" y="480"/>
                    </a:lnTo>
                    <a:lnTo>
                      <a:pt x="1854" y="480"/>
                    </a:lnTo>
                    <a:lnTo>
                      <a:pt x="1890" y="504"/>
                    </a:lnTo>
                    <a:lnTo>
                      <a:pt x="1908" y="534"/>
                    </a:lnTo>
                    <a:lnTo>
                      <a:pt x="1902" y="534"/>
                    </a:lnTo>
                    <a:lnTo>
                      <a:pt x="1920" y="528"/>
                    </a:lnTo>
                    <a:lnTo>
                      <a:pt x="1920" y="516"/>
                    </a:lnTo>
                    <a:lnTo>
                      <a:pt x="1944" y="516"/>
                    </a:lnTo>
                    <a:lnTo>
                      <a:pt x="2004" y="516"/>
                    </a:lnTo>
                    <a:lnTo>
                      <a:pt x="2010" y="510"/>
                    </a:lnTo>
                    <a:lnTo>
                      <a:pt x="2004" y="510"/>
                    </a:lnTo>
                    <a:lnTo>
                      <a:pt x="2010" y="498"/>
                    </a:lnTo>
                    <a:lnTo>
                      <a:pt x="2004" y="486"/>
                    </a:lnTo>
                    <a:lnTo>
                      <a:pt x="2004" y="480"/>
                    </a:lnTo>
                    <a:lnTo>
                      <a:pt x="2004" y="474"/>
                    </a:lnTo>
                    <a:lnTo>
                      <a:pt x="2004" y="462"/>
                    </a:lnTo>
                    <a:lnTo>
                      <a:pt x="2004" y="456"/>
                    </a:lnTo>
                    <a:lnTo>
                      <a:pt x="2058" y="462"/>
                    </a:lnTo>
                    <a:lnTo>
                      <a:pt x="2076" y="474"/>
                    </a:lnTo>
                    <a:lnTo>
                      <a:pt x="2082" y="522"/>
                    </a:lnTo>
                    <a:lnTo>
                      <a:pt x="2088" y="516"/>
                    </a:lnTo>
                    <a:lnTo>
                      <a:pt x="2094" y="522"/>
                    </a:lnTo>
                    <a:lnTo>
                      <a:pt x="2100" y="528"/>
                    </a:lnTo>
                    <a:lnTo>
                      <a:pt x="2130" y="540"/>
                    </a:lnTo>
                    <a:lnTo>
                      <a:pt x="2160" y="564"/>
                    </a:lnTo>
                    <a:lnTo>
                      <a:pt x="2166" y="600"/>
                    </a:lnTo>
                    <a:lnTo>
                      <a:pt x="2160" y="618"/>
                    </a:lnTo>
                    <a:lnTo>
                      <a:pt x="2142" y="636"/>
                    </a:lnTo>
                    <a:lnTo>
                      <a:pt x="2148" y="648"/>
                    </a:lnTo>
                    <a:lnTo>
                      <a:pt x="2154" y="660"/>
                    </a:lnTo>
                    <a:lnTo>
                      <a:pt x="2196" y="654"/>
                    </a:lnTo>
                    <a:lnTo>
                      <a:pt x="2214" y="660"/>
                    </a:lnTo>
                    <a:lnTo>
                      <a:pt x="2214" y="666"/>
                    </a:lnTo>
                    <a:lnTo>
                      <a:pt x="2220" y="672"/>
                    </a:lnTo>
                    <a:lnTo>
                      <a:pt x="2214" y="678"/>
                    </a:lnTo>
                    <a:lnTo>
                      <a:pt x="2214" y="684"/>
                    </a:lnTo>
                    <a:lnTo>
                      <a:pt x="2214" y="690"/>
                    </a:lnTo>
                    <a:lnTo>
                      <a:pt x="2208" y="690"/>
                    </a:lnTo>
                    <a:lnTo>
                      <a:pt x="2202" y="696"/>
                    </a:lnTo>
                    <a:lnTo>
                      <a:pt x="2196" y="702"/>
                    </a:lnTo>
                    <a:lnTo>
                      <a:pt x="2190" y="708"/>
                    </a:lnTo>
                    <a:lnTo>
                      <a:pt x="2190" y="720"/>
                    </a:lnTo>
                    <a:lnTo>
                      <a:pt x="2184" y="720"/>
                    </a:lnTo>
                    <a:lnTo>
                      <a:pt x="2178" y="726"/>
                    </a:lnTo>
                    <a:lnTo>
                      <a:pt x="2166" y="732"/>
                    </a:lnTo>
                    <a:lnTo>
                      <a:pt x="2160" y="744"/>
                    </a:lnTo>
                    <a:lnTo>
                      <a:pt x="2154" y="756"/>
                    </a:lnTo>
                    <a:lnTo>
                      <a:pt x="2148" y="762"/>
                    </a:lnTo>
                    <a:lnTo>
                      <a:pt x="2124" y="762"/>
                    </a:lnTo>
                    <a:lnTo>
                      <a:pt x="2124" y="768"/>
                    </a:lnTo>
                    <a:lnTo>
                      <a:pt x="2118" y="768"/>
                    </a:lnTo>
                    <a:lnTo>
                      <a:pt x="2124" y="774"/>
                    </a:lnTo>
                    <a:lnTo>
                      <a:pt x="2118" y="774"/>
                    </a:lnTo>
                    <a:lnTo>
                      <a:pt x="2112" y="774"/>
                    </a:lnTo>
                    <a:lnTo>
                      <a:pt x="2106" y="780"/>
                    </a:lnTo>
                    <a:lnTo>
                      <a:pt x="2112" y="786"/>
                    </a:lnTo>
                    <a:lnTo>
                      <a:pt x="2106" y="792"/>
                    </a:lnTo>
                    <a:lnTo>
                      <a:pt x="2106" y="798"/>
                    </a:lnTo>
                    <a:lnTo>
                      <a:pt x="2106" y="810"/>
                    </a:lnTo>
                    <a:lnTo>
                      <a:pt x="2112" y="828"/>
                    </a:lnTo>
                    <a:lnTo>
                      <a:pt x="2112" y="834"/>
                    </a:lnTo>
                    <a:lnTo>
                      <a:pt x="2112" y="840"/>
                    </a:lnTo>
                    <a:lnTo>
                      <a:pt x="2112" y="834"/>
                    </a:lnTo>
                    <a:lnTo>
                      <a:pt x="2124" y="834"/>
                    </a:lnTo>
                    <a:lnTo>
                      <a:pt x="2130" y="834"/>
                    </a:lnTo>
                    <a:lnTo>
                      <a:pt x="2136" y="840"/>
                    </a:lnTo>
                    <a:lnTo>
                      <a:pt x="2142" y="840"/>
                    </a:lnTo>
                    <a:lnTo>
                      <a:pt x="2154" y="852"/>
                    </a:lnTo>
                    <a:lnTo>
                      <a:pt x="2160" y="852"/>
                    </a:lnTo>
                    <a:lnTo>
                      <a:pt x="2172" y="846"/>
                    </a:lnTo>
                    <a:lnTo>
                      <a:pt x="2178" y="846"/>
                    </a:lnTo>
                    <a:lnTo>
                      <a:pt x="2184" y="846"/>
                    </a:lnTo>
                    <a:lnTo>
                      <a:pt x="2190" y="846"/>
                    </a:lnTo>
                    <a:lnTo>
                      <a:pt x="2196" y="852"/>
                    </a:lnTo>
                    <a:lnTo>
                      <a:pt x="2196" y="858"/>
                    </a:lnTo>
                    <a:lnTo>
                      <a:pt x="2202" y="852"/>
                    </a:lnTo>
                    <a:lnTo>
                      <a:pt x="2208" y="846"/>
                    </a:lnTo>
                    <a:lnTo>
                      <a:pt x="2214" y="846"/>
                    </a:lnTo>
                    <a:lnTo>
                      <a:pt x="2226" y="846"/>
                    </a:lnTo>
                    <a:lnTo>
                      <a:pt x="2232" y="852"/>
                    </a:lnTo>
                    <a:lnTo>
                      <a:pt x="2238" y="852"/>
                    </a:lnTo>
                    <a:lnTo>
                      <a:pt x="2244" y="858"/>
                    </a:lnTo>
                    <a:lnTo>
                      <a:pt x="2250" y="858"/>
                    </a:lnTo>
                    <a:lnTo>
                      <a:pt x="2256" y="858"/>
                    </a:lnTo>
                    <a:lnTo>
                      <a:pt x="2262" y="858"/>
                    </a:lnTo>
                    <a:lnTo>
                      <a:pt x="2268" y="852"/>
                    </a:lnTo>
                    <a:lnTo>
                      <a:pt x="2274" y="852"/>
                    </a:lnTo>
                    <a:lnTo>
                      <a:pt x="2280" y="852"/>
                    </a:lnTo>
                    <a:lnTo>
                      <a:pt x="2286" y="852"/>
                    </a:lnTo>
                    <a:lnTo>
                      <a:pt x="2298" y="858"/>
                    </a:lnTo>
                    <a:lnTo>
                      <a:pt x="2304" y="858"/>
                    </a:lnTo>
                    <a:lnTo>
                      <a:pt x="2310" y="858"/>
                    </a:lnTo>
                    <a:lnTo>
                      <a:pt x="2316" y="852"/>
                    </a:lnTo>
                    <a:lnTo>
                      <a:pt x="2322" y="858"/>
                    </a:lnTo>
                    <a:lnTo>
                      <a:pt x="2328" y="858"/>
                    </a:lnTo>
                    <a:lnTo>
                      <a:pt x="2328" y="852"/>
                    </a:lnTo>
                    <a:lnTo>
                      <a:pt x="2364" y="858"/>
                    </a:lnTo>
                    <a:lnTo>
                      <a:pt x="2376" y="876"/>
                    </a:lnTo>
                    <a:lnTo>
                      <a:pt x="2382" y="936"/>
                    </a:lnTo>
                    <a:lnTo>
                      <a:pt x="2388" y="966"/>
                    </a:lnTo>
                    <a:lnTo>
                      <a:pt x="2382" y="972"/>
                    </a:lnTo>
                    <a:lnTo>
                      <a:pt x="2382" y="978"/>
                    </a:lnTo>
                    <a:lnTo>
                      <a:pt x="2382" y="984"/>
                    </a:lnTo>
                    <a:lnTo>
                      <a:pt x="2388" y="990"/>
                    </a:lnTo>
                    <a:lnTo>
                      <a:pt x="2382" y="990"/>
                    </a:lnTo>
                    <a:lnTo>
                      <a:pt x="2382" y="996"/>
                    </a:lnTo>
                    <a:lnTo>
                      <a:pt x="2376" y="996"/>
                    </a:lnTo>
                    <a:lnTo>
                      <a:pt x="2376" y="1020"/>
                    </a:lnTo>
                    <a:lnTo>
                      <a:pt x="2370" y="1032"/>
                    </a:lnTo>
                    <a:lnTo>
                      <a:pt x="2352" y="1032"/>
                    </a:lnTo>
                    <a:lnTo>
                      <a:pt x="2346" y="1020"/>
                    </a:lnTo>
                    <a:lnTo>
                      <a:pt x="2328" y="1032"/>
                    </a:lnTo>
                    <a:lnTo>
                      <a:pt x="2316" y="1038"/>
                    </a:lnTo>
                    <a:lnTo>
                      <a:pt x="2328" y="1044"/>
                    </a:lnTo>
                    <a:lnTo>
                      <a:pt x="2340" y="1056"/>
                    </a:lnTo>
                    <a:lnTo>
                      <a:pt x="2376" y="1062"/>
                    </a:lnTo>
                    <a:lnTo>
                      <a:pt x="2376" y="1068"/>
                    </a:lnTo>
                    <a:lnTo>
                      <a:pt x="2382" y="1086"/>
                    </a:lnTo>
                    <a:lnTo>
                      <a:pt x="2376" y="1086"/>
                    </a:lnTo>
                    <a:lnTo>
                      <a:pt x="2370" y="1086"/>
                    </a:lnTo>
                    <a:lnTo>
                      <a:pt x="2364" y="1086"/>
                    </a:lnTo>
                    <a:lnTo>
                      <a:pt x="2364" y="1098"/>
                    </a:lnTo>
                    <a:lnTo>
                      <a:pt x="2388" y="1104"/>
                    </a:lnTo>
                    <a:lnTo>
                      <a:pt x="2400" y="1122"/>
                    </a:lnTo>
                    <a:lnTo>
                      <a:pt x="2400" y="1134"/>
                    </a:lnTo>
                    <a:lnTo>
                      <a:pt x="2400" y="1146"/>
                    </a:lnTo>
                    <a:lnTo>
                      <a:pt x="2394" y="1146"/>
                    </a:lnTo>
                    <a:lnTo>
                      <a:pt x="2394" y="1152"/>
                    </a:lnTo>
                    <a:lnTo>
                      <a:pt x="2388" y="1152"/>
                    </a:lnTo>
                    <a:lnTo>
                      <a:pt x="2388" y="1146"/>
                    </a:lnTo>
                    <a:lnTo>
                      <a:pt x="2382" y="1152"/>
                    </a:lnTo>
                    <a:lnTo>
                      <a:pt x="2376" y="1152"/>
                    </a:lnTo>
                    <a:lnTo>
                      <a:pt x="2370" y="1158"/>
                    </a:lnTo>
                    <a:lnTo>
                      <a:pt x="2370" y="1164"/>
                    </a:lnTo>
                    <a:lnTo>
                      <a:pt x="2364" y="1170"/>
                    </a:lnTo>
                    <a:lnTo>
                      <a:pt x="2370" y="1170"/>
                    </a:lnTo>
                    <a:lnTo>
                      <a:pt x="2376" y="1170"/>
                    </a:lnTo>
                    <a:lnTo>
                      <a:pt x="2370" y="1176"/>
                    </a:lnTo>
                    <a:lnTo>
                      <a:pt x="2364" y="1176"/>
                    </a:lnTo>
                    <a:lnTo>
                      <a:pt x="2358" y="1182"/>
                    </a:lnTo>
                    <a:lnTo>
                      <a:pt x="2352" y="1182"/>
                    </a:lnTo>
                    <a:lnTo>
                      <a:pt x="2346" y="1188"/>
                    </a:lnTo>
                    <a:lnTo>
                      <a:pt x="2340" y="1182"/>
                    </a:lnTo>
                    <a:lnTo>
                      <a:pt x="2334" y="1182"/>
                    </a:lnTo>
                    <a:lnTo>
                      <a:pt x="2334" y="1188"/>
                    </a:lnTo>
                    <a:lnTo>
                      <a:pt x="2328" y="1194"/>
                    </a:lnTo>
                    <a:lnTo>
                      <a:pt x="2328" y="1200"/>
                    </a:lnTo>
                    <a:lnTo>
                      <a:pt x="2322" y="1224"/>
                    </a:lnTo>
                    <a:lnTo>
                      <a:pt x="2328" y="1230"/>
                    </a:lnTo>
                    <a:lnTo>
                      <a:pt x="2358" y="1230"/>
                    </a:lnTo>
                    <a:lnTo>
                      <a:pt x="2358" y="1242"/>
                    </a:lnTo>
                    <a:lnTo>
                      <a:pt x="2358" y="1254"/>
                    </a:lnTo>
                    <a:lnTo>
                      <a:pt x="2346" y="1254"/>
                    </a:lnTo>
                    <a:lnTo>
                      <a:pt x="2346" y="1278"/>
                    </a:lnTo>
                    <a:lnTo>
                      <a:pt x="2358" y="1278"/>
                    </a:lnTo>
                    <a:lnTo>
                      <a:pt x="2358" y="1284"/>
                    </a:lnTo>
                    <a:lnTo>
                      <a:pt x="2376" y="1284"/>
                    </a:lnTo>
                    <a:lnTo>
                      <a:pt x="2388" y="1278"/>
                    </a:lnTo>
                    <a:lnTo>
                      <a:pt x="2406" y="1278"/>
                    </a:lnTo>
                    <a:lnTo>
                      <a:pt x="2430" y="1284"/>
                    </a:lnTo>
                    <a:lnTo>
                      <a:pt x="2430" y="1302"/>
                    </a:lnTo>
                    <a:lnTo>
                      <a:pt x="2430" y="1314"/>
                    </a:lnTo>
                    <a:lnTo>
                      <a:pt x="2424" y="1326"/>
                    </a:lnTo>
                    <a:lnTo>
                      <a:pt x="2412" y="1326"/>
                    </a:lnTo>
                    <a:lnTo>
                      <a:pt x="2412" y="1344"/>
                    </a:lnTo>
                    <a:lnTo>
                      <a:pt x="2406" y="1344"/>
                    </a:lnTo>
                    <a:lnTo>
                      <a:pt x="2400" y="1362"/>
                    </a:lnTo>
                    <a:lnTo>
                      <a:pt x="2394" y="1368"/>
                    </a:lnTo>
                    <a:lnTo>
                      <a:pt x="2388" y="1374"/>
                    </a:lnTo>
                    <a:lnTo>
                      <a:pt x="2382" y="1380"/>
                    </a:lnTo>
                    <a:lnTo>
                      <a:pt x="2376" y="1386"/>
                    </a:lnTo>
                    <a:lnTo>
                      <a:pt x="2376" y="1392"/>
                    </a:lnTo>
                    <a:lnTo>
                      <a:pt x="2370" y="1404"/>
                    </a:lnTo>
                    <a:lnTo>
                      <a:pt x="2364" y="1416"/>
                    </a:lnTo>
                    <a:lnTo>
                      <a:pt x="2346" y="1434"/>
                    </a:lnTo>
                    <a:lnTo>
                      <a:pt x="2328" y="1440"/>
                    </a:lnTo>
                    <a:lnTo>
                      <a:pt x="2328" y="1446"/>
                    </a:lnTo>
                    <a:lnTo>
                      <a:pt x="2322" y="1452"/>
                    </a:lnTo>
                    <a:lnTo>
                      <a:pt x="2316" y="1452"/>
                    </a:lnTo>
                    <a:lnTo>
                      <a:pt x="2304" y="1446"/>
                    </a:lnTo>
                    <a:lnTo>
                      <a:pt x="2298" y="1446"/>
                    </a:lnTo>
                    <a:lnTo>
                      <a:pt x="2298" y="1434"/>
                    </a:lnTo>
                    <a:lnTo>
                      <a:pt x="2292" y="1434"/>
                    </a:lnTo>
                    <a:lnTo>
                      <a:pt x="2286" y="1428"/>
                    </a:lnTo>
                    <a:lnTo>
                      <a:pt x="2274" y="1416"/>
                    </a:lnTo>
                    <a:lnTo>
                      <a:pt x="2256" y="1404"/>
                    </a:lnTo>
                    <a:lnTo>
                      <a:pt x="2244" y="1386"/>
                    </a:lnTo>
                    <a:lnTo>
                      <a:pt x="2220" y="1368"/>
                    </a:lnTo>
                    <a:lnTo>
                      <a:pt x="2208" y="1362"/>
                    </a:lnTo>
                    <a:lnTo>
                      <a:pt x="2202" y="1350"/>
                    </a:lnTo>
                    <a:lnTo>
                      <a:pt x="2196" y="1350"/>
                    </a:lnTo>
                    <a:lnTo>
                      <a:pt x="2190" y="1356"/>
                    </a:lnTo>
                    <a:lnTo>
                      <a:pt x="2184" y="1356"/>
                    </a:lnTo>
                    <a:lnTo>
                      <a:pt x="2094" y="1350"/>
                    </a:lnTo>
                    <a:lnTo>
                      <a:pt x="2058" y="1350"/>
                    </a:lnTo>
                    <a:lnTo>
                      <a:pt x="2034" y="1890"/>
                    </a:lnTo>
                    <a:lnTo>
                      <a:pt x="2064" y="1890"/>
                    </a:lnTo>
                    <a:lnTo>
                      <a:pt x="2070" y="1896"/>
                    </a:lnTo>
                    <a:lnTo>
                      <a:pt x="2076" y="1896"/>
                    </a:lnTo>
                    <a:close/>
                  </a:path>
                </a:pathLst>
              </a:custGeom>
              <a:solidFill>
                <a:schemeClr val="accent3">
                  <a:lumMod val="65000"/>
                </a:schemeClr>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58" name="Freeform 34"/>
              <p:cNvSpPr>
                <a:spLocks/>
              </p:cNvSpPr>
              <p:nvPr/>
            </p:nvSpPr>
            <p:spPr bwMode="gray">
              <a:xfrm>
                <a:off x="1535" y="864"/>
                <a:ext cx="753" cy="648"/>
              </a:xfrm>
              <a:custGeom>
                <a:avLst/>
                <a:gdLst>
                  <a:gd name="T0" fmla="*/ 143 w 1698"/>
                  <a:gd name="T1" fmla="*/ 43 h 1464"/>
                  <a:gd name="T2" fmla="*/ 131 w 1698"/>
                  <a:gd name="T3" fmla="*/ 44 h 1464"/>
                  <a:gd name="T4" fmla="*/ 126 w 1698"/>
                  <a:gd name="T5" fmla="*/ 41 h 1464"/>
                  <a:gd name="T6" fmla="*/ 119 w 1698"/>
                  <a:gd name="T7" fmla="*/ 45 h 1464"/>
                  <a:gd name="T8" fmla="*/ 111 w 1698"/>
                  <a:gd name="T9" fmla="*/ 46 h 1464"/>
                  <a:gd name="T10" fmla="*/ 107 w 1698"/>
                  <a:gd name="T11" fmla="*/ 50 h 1464"/>
                  <a:gd name="T12" fmla="*/ 107 w 1698"/>
                  <a:gd name="T13" fmla="*/ 60 h 1464"/>
                  <a:gd name="T14" fmla="*/ 104 w 1698"/>
                  <a:gd name="T15" fmla="*/ 62 h 1464"/>
                  <a:gd name="T16" fmla="*/ 97 w 1698"/>
                  <a:gd name="T17" fmla="*/ 59 h 1464"/>
                  <a:gd name="T18" fmla="*/ 92 w 1698"/>
                  <a:gd name="T19" fmla="*/ 59 h 1464"/>
                  <a:gd name="T20" fmla="*/ 90 w 1698"/>
                  <a:gd name="T21" fmla="*/ 62 h 1464"/>
                  <a:gd name="T22" fmla="*/ 93 w 1698"/>
                  <a:gd name="T23" fmla="*/ 77 h 1464"/>
                  <a:gd name="T24" fmla="*/ 85 w 1698"/>
                  <a:gd name="T25" fmla="*/ 88 h 1464"/>
                  <a:gd name="T26" fmla="*/ 70 w 1698"/>
                  <a:gd name="T27" fmla="*/ 89 h 1464"/>
                  <a:gd name="T28" fmla="*/ 65 w 1698"/>
                  <a:gd name="T29" fmla="*/ 88 h 1464"/>
                  <a:gd name="T30" fmla="*/ 50 w 1698"/>
                  <a:gd name="T31" fmla="*/ 88 h 1464"/>
                  <a:gd name="T32" fmla="*/ 48 w 1698"/>
                  <a:gd name="T33" fmla="*/ 107 h 1464"/>
                  <a:gd name="T34" fmla="*/ 47 w 1698"/>
                  <a:gd name="T35" fmla="*/ 120 h 1464"/>
                  <a:gd name="T36" fmla="*/ 43 w 1698"/>
                  <a:gd name="T37" fmla="*/ 121 h 1464"/>
                  <a:gd name="T38" fmla="*/ 40 w 1698"/>
                  <a:gd name="T39" fmla="*/ 120 h 1464"/>
                  <a:gd name="T40" fmla="*/ 35 w 1698"/>
                  <a:gd name="T41" fmla="*/ 122 h 1464"/>
                  <a:gd name="T42" fmla="*/ 29 w 1698"/>
                  <a:gd name="T43" fmla="*/ 123 h 1464"/>
                  <a:gd name="T44" fmla="*/ 24 w 1698"/>
                  <a:gd name="T45" fmla="*/ 125 h 1464"/>
                  <a:gd name="T46" fmla="*/ 20 w 1698"/>
                  <a:gd name="T47" fmla="*/ 125 h 1464"/>
                  <a:gd name="T48" fmla="*/ 18 w 1698"/>
                  <a:gd name="T49" fmla="*/ 122 h 1464"/>
                  <a:gd name="T50" fmla="*/ 26 w 1698"/>
                  <a:gd name="T51" fmla="*/ 108 h 1464"/>
                  <a:gd name="T52" fmla="*/ 24 w 1698"/>
                  <a:gd name="T53" fmla="*/ 89 h 1464"/>
                  <a:gd name="T54" fmla="*/ 28 w 1698"/>
                  <a:gd name="T55" fmla="*/ 85 h 1464"/>
                  <a:gd name="T56" fmla="*/ 32 w 1698"/>
                  <a:gd name="T57" fmla="*/ 80 h 1464"/>
                  <a:gd name="T58" fmla="*/ 36 w 1698"/>
                  <a:gd name="T59" fmla="*/ 86 h 1464"/>
                  <a:gd name="T60" fmla="*/ 39 w 1698"/>
                  <a:gd name="T61" fmla="*/ 80 h 1464"/>
                  <a:gd name="T62" fmla="*/ 41 w 1698"/>
                  <a:gd name="T63" fmla="*/ 73 h 1464"/>
                  <a:gd name="T64" fmla="*/ 38 w 1698"/>
                  <a:gd name="T65" fmla="*/ 64 h 1464"/>
                  <a:gd name="T66" fmla="*/ 39 w 1698"/>
                  <a:gd name="T67" fmla="*/ 59 h 1464"/>
                  <a:gd name="T68" fmla="*/ 32 w 1698"/>
                  <a:gd name="T69" fmla="*/ 54 h 1464"/>
                  <a:gd name="T70" fmla="*/ 32 w 1698"/>
                  <a:gd name="T71" fmla="*/ 45 h 1464"/>
                  <a:gd name="T72" fmla="*/ 31 w 1698"/>
                  <a:gd name="T73" fmla="*/ 41 h 1464"/>
                  <a:gd name="T74" fmla="*/ 24 w 1698"/>
                  <a:gd name="T75" fmla="*/ 43 h 1464"/>
                  <a:gd name="T76" fmla="*/ 17 w 1698"/>
                  <a:gd name="T77" fmla="*/ 40 h 1464"/>
                  <a:gd name="T78" fmla="*/ 11 w 1698"/>
                  <a:gd name="T79" fmla="*/ 38 h 1464"/>
                  <a:gd name="T80" fmla="*/ 2 w 1698"/>
                  <a:gd name="T81" fmla="*/ 36 h 1464"/>
                  <a:gd name="T82" fmla="*/ 0 w 1698"/>
                  <a:gd name="T83" fmla="*/ 24 h 1464"/>
                  <a:gd name="T84" fmla="*/ 11 w 1698"/>
                  <a:gd name="T85" fmla="*/ 18 h 1464"/>
                  <a:gd name="T86" fmla="*/ 19 w 1698"/>
                  <a:gd name="T87" fmla="*/ 10 h 1464"/>
                  <a:gd name="T88" fmla="*/ 28 w 1698"/>
                  <a:gd name="T89" fmla="*/ 9 h 1464"/>
                  <a:gd name="T90" fmla="*/ 40 w 1698"/>
                  <a:gd name="T91" fmla="*/ 6 h 1464"/>
                  <a:gd name="T92" fmla="*/ 49 w 1698"/>
                  <a:gd name="T93" fmla="*/ 8 h 1464"/>
                  <a:gd name="T94" fmla="*/ 56 w 1698"/>
                  <a:gd name="T95" fmla="*/ 8 h 1464"/>
                  <a:gd name="T96" fmla="*/ 64 w 1698"/>
                  <a:gd name="T97" fmla="*/ 7 h 1464"/>
                  <a:gd name="T98" fmla="*/ 74 w 1698"/>
                  <a:gd name="T99" fmla="*/ 1 h 1464"/>
                  <a:gd name="T100" fmla="*/ 83 w 1698"/>
                  <a:gd name="T101" fmla="*/ 3 h 1464"/>
                  <a:gd name="T102" fmla="*/ 99 w 1698"/>
                  <a:gd name="T103" fmla="*/ 9 h 1464"/>
                  <a:gd name="T104" fmla="*/ 112 w 1698"/>
                  <a:gd name="T105" fmla="*/ 14 h 1464"/>
                  <a:gd name="T106" fmla="*/ 119 w 1698"/>
                  <a:gd name="T107" fmla="*/ 12 h 1464"/>
                  <a:gd name="T108" fmla="*/ 128 w 1698"/>
                  <a:gd name="T109" fmla="*/ 17 h 1464"/>
                  <a:gd name="T110" fmla="*/ 141 w 1698"/>
                  <a:gd name="T111" fmla="*/ 29 h 1464"/>
                  <a:gd name="T112" fmla="*/ 145 w 1698"/>
                  <a:gd name="T113" fmla="*/ 35 h 14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98"/>
                  <a:gd name="T172" fmla="*/ 0 h 1464"/>
                  <a:gd name="T173" fmla="*/ 1698 w 1698"/>
                  <a:gd name="T174" fmla="*/ 1464 h 14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98" h="1464">
                    <a:moveTo>
                      <a:pt x="1698" y="462"/>
                    </a:moveTo>
                    <a:lnTo>
                      <a:pt x="1686" y="468"/>
                    </a:lnTo>
                    <a:lnTo>
                      <a:pt x="1680" y="474"/>
                    </a:lnTo>
                    <a:lnTo>
                      <a:pt x="1674" y="480"/>
                    </a:lnTo>
                    <a:lnTo>
                      <a:pt x="1668" y="480"/>
                    </a:lnTo>
                    <a:lnTo>
                      <a:pt x="1662" y="486"/>
                    </a:lnTo>
                    <a:lnTo>
                      <a:pt x="1656" y="492"/>
                    </a:lnTo>
                    <a:lnTo>
                      <a:pt x="1644" y="498"/>
                    </a:lnTo>
                    <a:lnTo>
                      <a:pt x="1626" y="504"/>
                    </a:lnTo>
                    <a:lnTo>
                      <a:pt x="1614" y="510"/>
                    </a:lnTo>
                    <a:lnTo>
                      <a:pt x="1602" y="516"/>
                    </a:lnTo>
                    <a:lnTo>
                      <a:pt x="1590" y="516"/>
                    </a:lnTo>
                    <a:lnTo>
                      <a:pt x="1590" y="522"/>
                    </a:lnTo>
                    <a:lnTo>
                      <a:pt x="1566" y="522"/>
                    </a:lnTo>
                    <a:lnTo>
                      <a:pt x="1506" y="510"/>
                    </a:lnTo>
                    <a:lnTo>
                      <a:pt x="1500" y="510"/>
                    </a:lnTo>
                    <a:lnTo>
                      <a:pt x="1488" y="504"/>
                    </a:lnTo>
                    <a:lnTo>
                      <a:pt x="1482" y="498"/>
                    </a:lnTo>
                    <a:lnTo>
                      <a:pt x="1476" y="498"/>
                    </a:lnTo>
                    <a:lnTo>
                      <a:pt x="1476" y="492"/>
                    </a:lnTo>
                    <a:lnTo>
                      <a:pt x="1470" y="492"/>
                    </a:lnTo>
                    <a:lnTo>
                      <a:pt x="1464" y="486"/>
                    </a:lnTo>
                    <a:lnTo>
                      <a:pt x="1452" y="486"/>
                    </a:lnTo>
                    <a:lnTo>
                      <a:pt x="1446" y="474"/>
                    </a:lnTo>
                    <a:lnTo>
                      <a:pt x="1434" y="468"/>
                    </a:lnTo>
                    <a:lnTo>
                      <a:pt x="1416" y="468"/>
                    </a:lnTo>
                    <a:lnTo>
                      <a:pt x="1392" y="468"/>
                    </a:lnTo>
                    <a:lnTo>
                      <a:pt x="1374" y="474"/>
                    </a:lnTo>
                    <a:lnTo>
                      <a:pt x="1368" y="474"/>
                    </a:lnTo>
                    <a:lnTo>
                      <a:pt x="1368" y="486"/>
                    </a:lnTo>
                    <a:lnTo>
                      <a:pt x="1368" y="498"/>
                    </a:lnTo>
                    <a:lnTo>
                      <a:pt x="1368" y="522"/>
                    </a:lnTo>
                    <a:lnTo>
                      <a:pt x="1368" y="534"/>
                    </a:lnTo>
                    <a:lnTo>
                      <a:pt x="1362" y="546"/>
                    </a:lnTo>
                    <a:lnTo>
                      <a:pt x="1356" y="546"/>
                    </a:lnTo>
                    <a:lnTo>
                      <a:pt x="1344" y="540"/>
                    </a:lnTo>
                    <a:lnTo>
                      <a:pt x="1338" y="534"/>
                    </a:lnTo>
                    <a:lnTo>
                      <a:pt x="1308" y="522"/>
                    </a:lnTo>
                    <a:lnTo>
                      <a:pt x="1296" y="522"/>
                    </a:lnTo>
                    <a:lnTo>
                      <a:pt x="1278" y="528"/>
                    </a:lnTo>
                    <a:lnTo>
                      <a:pt x="1260" y="534"/>
                    </a:lnTo>
                    <a:lnTo>
                      <a:pt x="1242" y="546"/>
                    </a:lnTo>
                    <a:lnTo>
                      <a:pt x="1236" y="552"/>
                    </a:lnTo>
                    <a:lnTo>
                      <a:pt x="1224" y="558"/>
                    </a:lnTo>
                    <a:lnTo>
                      <a:pt x="1218" y="558"/>
                    </a:lnTo>
                    <a:lnTo>
                      <a:pt x="1218" y="564"/>
                    </a:lnTo>
                    <a:lnTo>
                      <a:pt x="1224" y="570"/>
                    </a:lnTo>
                    <a:lnTo>
                      <a:pt x="1224" y="582"/>
                    </a:lnTo>
                    <a:lnTo>
                      <a:pt x="1224" y="594"/>
                    </a:lnTo>
                    <a:lnTo>
                      <a:pt x="1212" y="618"/>
                    </a:lnTo>
                    <a:lnTo>
                      <a:pt x="1212" y="624"/>
                    </a:lnTo>
                    <a:lnTo>
                      <a:pt x="1212" y="630"/>
                    </a:lnTo>
                    <a:lnTo>
                      <a:pt x="1212" y="636"/>
                    </a:lnTo>
                    <a:lnTo>
                      <a:pt x="1218" y="654"/>
                    </a:lnTo>
                    <a:lnTo>
                      <a:pt x="1224" y="672"/>
                    </a:lnTo>
                    <a:lnTo>
                      <a:pt x="1230" y="696"/>
                    </a:lnTo>
                    <a:lnTo>
                      <a:pt x="1236" y="708"/>
                    </a:lnTo>
                    <a:lnTo>
                      <a:pt x="1236" y="714"/>
                    </a:lnTo>
                    <a:lnTo>
                      <a:pt x="1236" y="720"/>
                    </a:lnTo>
                    <a:lnTo>
                      <a:pt x="1218" y="726"/>
                    </a:lnTo>
                    <a:lnTo>
                      <a:pt x="1212" y="726"/>
                    </a:lnTo>
                    <a:lnTo>
                      <a:pt x="1206" y="726"/>
                    </a:lnTo>
                    <a:lnTo>
                      <a:pt x="1194" y="720"/>
                    </a:lnTo>
                    <a:lnTo>
                      <a:pt x="1194" y="714"/>
                    </a:lnTo>
                    <a:lnTo>
                      <a:pt x="1176" y="714"/>
                    </a:lnTo>
                    <a:lnTo>
                      <a:pt x="1164" y="708"/>
                    </a:lnTo>
                    <a:lnTo>
                      <a:pt x="1158" y="708"/>
                    </a:lnTo>
                    <a:lnTo>
                      <a:pt x="1140" y="702"/>
                    </a:lnTo>
                    <a:lnTo>
                      <a:pt x="1134" y="696"/>
                    </a:lnTo>
                    <a:lnTo>
                      <a:pt x="1128" y="690"/>
                    </a:lnTo>
                    <a:lnTo>
                      <a:pt x="1116" y="678"/>
                    </a:lnTo>
                    <a:lnTo>
                      <a:pt x="1110" y="678"/>
                    </a:lnTo>
                    <a:lnTo>
                      <a:pt x="1104" y="672"/>
                    </a:lnTo>
                    <a:lnTo>
                      <a:pt x="1092" y="672"/>
                    </a:lnTo>
                    <a:lnTo>
                      <a:pt x="1086" y="672"/>
                    </a:lnTo>
                    <a:lnTo>
                      <a:pt x="1080" y="672"/>
                    </a:lnTo>
                    <a:lnTo>
                      <a:pt x="1074" y="672"/>
                    </a:lnTo>
                    <a:lnTo>
                      <a:pt x="1068" y="672"/>
                    </a:lnTo>
                    <a:lnTo>
                      <a:pt x="1062" y="678"/>
                    </a:lnTo>
                    <a:lnTo>
                      <a:pt x="1056" y="678"/>
                    </a:lnTo>
                    <a:lnTo>
                      <a:pt x="1056" y="684"/>
                    </a:lnTo>
                    <a:lnTo>
                      <a:pt x="1056" y="690"/>
                    </a:lnTo>
                    <a:lnTo>
                      <a:pt x="1050" y="690"/>
                    </a:lnTo>
                    <a:lnTo>
                      <a:pt x="1044" y="696"/>
                    </a:lnTo>
                    <a:lnTo>
                      <a:pt x="1032" y="708"/>
                    </a:lnTo>
                    <a:lnTo>
                      <a:pt x="1026" y="708"/>
                    </a:lnTo>
                    <a:lnTo>
                      <a:pt x="1032" y="714"/>
                    </a:lnTo>
                    <a:lnTo>
                      <a:pt x="1026" y="720"/>
                    </a:lnTo>
                    <a:lnTo>
                      <a:pt x="1020" y="720"/>
                    </a:lnTo>
                    <a:lnTo>
                      <a:pt x="1014" y="732"/>
                    </a:lnTo>
                    <a:lnTo>
                      <a:pt x="1014" y="744"/>
                    </a:lnTo>
                    <a:lnTo>
                      <a:pt x="1038" y="810"/>
                    </a:lnTo>
                    <a:lnTo>
                      <a:pt x="1050" y="834"/>
                    </a:lnTo>
                    <a:lnTo>
                      <a:pt x="1056" y="858"/>
                    </a:lnTo>
                    <a:lnTo>
                      <a:pt x="1062" y="876"/>
                    </a:lnTo>
                    <a:lnTo>
                      <a:pt x="1068" y="882"/>
                    </a:lnTo>
                    <a:lnTo>
                      <a:pt x="1062" y="972"/>
                    </a:lnTo>
                    <a:lnTo>
                      <a:pt x="1056" y="972"/>
                    </a:lnTo>
                    <a:lnTo>
                      <a:pt x="1050" y="996"/>
                    </a:lnTo>
                    <a:lnTo>
                      <a:pt x="1044" y="1014"/>
                    </a:lnTo>
                    <a:lnTo>
                      <a:pt x="1008" y="1014"/>
                    </a:lnTo>
                    <a:lnTo>
                      <a:pt x="1008" y="1008"/>
                    </a:lnTo>
                    <a:lnTo>
                      <a:pt x="990" y="1008"/>
                    </a:lnTo>
                    <a:lnTo>
                      <a:pt x="972" y="1014"/>
                    </a:lnTo>
                    <a:lnTo>
                      <a:pt x="948" y="1020"/>
                    </a:lnTo>
                    <a:lnTo>
                      <a:pt x="918" y="1026"/>
                    </a:lnTo>
                    <a:lnTo>
                      <a:pt x="840" y="1032"/>
                    </a:lnTo>
                    <a:lnTo>
                      <a:pt x="834" y="1032"/>
                    </a:lnTo>
                    <a:lnTo>
                      <a:pt x="834" y="1026"/>
                    </a:lnTo>
                    <a:lnTo>
                      <a:pt x="822" y="1026"/>
                    </a:lnTo>
                    <a:lnTo>
                      <a:pt x="816" y="1032"/>
                    </a:lnTo>
                    <a:lnTo>
                      <a:pt x="804" y="1032"/>
                    </a:lnTo>
                    <a:lnTo>
                      <a:pt x="798" y="1026"/>
                    </a:lnTo>
                    <a:lnTo>
                      <a:pt x="780" y="1026"/>
                    </a:lnTo>
                    <a:lnTo>
                      <a:pt x="762" y="1026"/>
                    </a:lnTo>
                    <a:lnTo>
                      <a:pt x="756" y="1026"/>
                    </a:lnTo>
                    <a:lnTo>
                      <a:pt x="750" y="1026"/>
                    </a:lnTo>
                    <a:lnTo>
                      <a:pt x="756" y="1020"/>
                    </a:lnTo>
                    <a:lnTo>
                      <a:pt x="750" y="1020"/>
                    </a:lnTo>
                    <a:lnTo>
                      <a:pt x="744" y="1014"/>
                    </a:lnTo>
                    <a:lnTo>
                      <a:pt x="684" y="1020"/>
                    </a:lnTo>
                    <a:lnTo>
                      <a:pt x="648" y="1020"/>
                    </a:lnTo>
                    <a:lnTo>
                      <a:pt x="630" y="1020"/>
                    </a:lnTo>
                    <a:lnTo>
                      <a:pt x="618" y="1020"/>
                    </a:lnTo>
                    <a:lnTo>
                      <a:pt x="606" y="1014"/>
                    </a:lnTo>
                    <a:lnTo>
                      <a:pt x="582" y="1014"/>
                    </a:lnTo>
                    <a:lnTo>
                      <a:pt x="576" y="1014"/>
                    </a:lnTo>
                    <a:lnTo>
                      <a:pt x="570" y="1014"/>
                    </a:lnTo>
                    <a:lnTo>
                      <a:pt x="564" y="1020"/>
                    </a:lnTo>
                    <a:lnTo>
                      <a:pt x="558" y="1026"/>
                    </a:lnTo>
                    <a:lnTo>
                      <a:pt x="552" y="1032"/>
                    </a:lnTo>
                    <a:lnTo>
                      <a:pt x="552" y="1038"/>
                    </a:lnTo>
                    <a:lnTo>
                      <a:pt x="558" y="1194"/>
                    </a:lnTo>
                    <a:lnTo>
                      <a:pt x="558" y="1206"/>
                    </a:lnTo>
                    <a:lnTo>
                      <a:pt x="552" y="1218"/>
                    </a:lnTo>
                    <a:lnTo>
                      <a:pt x="552" y="1236"/>
                    </a:lnTo>
                    <a:lnTo>
                      <a:pt x="546" y="1272"/>
                    </a:lnTo>
                    <a:lnTo>
                      <a:pt x="546" y="1308"/>
                    </a:lnTo>
                    <a:lnTo>
                      <a:pt x="540" y="1332"/>
                    </a:lnTo>
                    <a:lnTo>
                      <a:pt x="546" y="1356"/>
                    </a:lnTo>
                    <a:lnTo>
                      <a:pt x="546" y="1362"/>
                    </a:lnTo>
                    <a:lnTo>
                      <a:pt x="546" y="1374"/>
                    </a:lnTo>
                    <a:lnTo>
                      <a:pt x="546" y="1380"/>
                    </a:lnTo>
                    <a:lnTo>
                      <a:pt x="540" y="1380"/>
                    </a:lnTo>
                    <a:lnTo>
                      <a:pt x="522" y="1380"/>
                    </a:lnTo>
                    <a:lnTo>
                      <a:pt x="516" y="1380"/>
                    </a:lnTo>
                    <a:lnTo>
                      <a:pt x="516" y="1386"/>
                    </a:lnTo>
                    <a:lnTo>
                      <a:pt x="516" y="1392"/>
                    </a:lnTo>
                    <a:lnTo>
                      <a:pt x="510" y="1392"/>
                    </a:lnTo>
                    <a:lnTo>
                      <a:pt x="504" y="1386"/>
                    </a:lnTo>
                    <a:lnTo>
                      <a:pt x="498" y="1392"/>
                    </a:lnTo>
                    <a:lnTo>
                      <a:pt x="492" y="1398"/>
                    </a:lnTo>
                    <a:lnTo>
                      <a:pt x="486" y="1398"/>
                    </a:lnTo>
                    <a:lnTo>
                      <a:pt x="486" y="1392"/>
                    </a:lnTo>
                    <a:lnTo>
                      <a:pt x="486" y="1380"/>
                    </a:lnTo>
                    <a:lnTo>
                      <a:pt x="486" y="1374"/>
                    </a:lnTo>
                    <a:lnTo>
                      <a:pt x="480" y="1374"/>
                    </a:lnTo>
                    <a:lnTo>
                      <a:pt x="474" y="1374"/>
                    </a:lnTo>
                    <a:lnTo>
                      <a:pt x="468" y="1380"/>
                    </a:lnTo>
                    <a:lnTo>
                      <a:pt x="462" y="1380"/>
                    </a:lnTo>
                    <a:lnTo>
                      <a:pt x="456" y="1380"/>
                    </a:lnTo>
                    <a:lnTo>
                      <a:pt x="450" y="1386"/>
                    </a:lnTo>
                    <a:lnTo>
                      <a:pt x="444" y="1386"/>
                    </a:lnTo>
                    <a:lnTo>
                      <a:pt x="444" y="1392"/>
                    </a:lnTo>
                    <a:lnTo>
                      <a:pt x="432" y="1398"/>
                    </a:lnTo>
                    <a:lnTo>
                      <a:pt x="426" y="1404"/>
                    </a:lnTo>
                    <a:lnTo>
                      <a:pt x="420" y="1404"/>
                    </a:lnTo>
                    <a:lnTo>
                      <a:pt x="408" y="1404"/>
                    </a:lnTo>
                    <a:lnTo>
                      <a:pt x="378" y="1410"/>
                    </a:lnTo>
                    <a:lnTo>
                      <a:pt x="372" y="1410"/>
                    </a:lnTo>
                    <a:lnTo>
                      <a:pt x="360" y="1410"/>
                    </a:lnTo>
                    <a:lnTo>
                      <a:pt x="354" y="1416"/>
                    </a:lnTo>
                    <a:lnTo>
                      <a:pt x="348" y="1416"/>
                    </a:lnTo>
                    <a:lnTo>
                      <a:pt x="342" y="1410"/>
                    </a:lnTo>
                    <a:lnTo>
                      <a:pt x="336" y="1410"/>
                    </a:lnTo>
                    <a:lnTo>
                      <a:pt x="336" y="1416"/>
                    </a:lnTo>
                    <a:lnTo>
                      <a:pt x="330" y="1422"/>
                    </a:lnTo>
                    <a:lnTo>
                      <a:pt x="324" y="1422"/>
                    </a:lnTo>
                    <a:lnTo>
                      <a:pt x="318" y="1422"/>
                    </a:lnTo>
                    <a:lnTo>
                      <a:pt x="312" y="1428"/>
                    </a:lnTo>
                    <a:lnTo>
                      <a:pt x="312" y="1434"/>
                    </a:lnTo>
                    <a:lnTo>
                      <a:pt x="300" y="1428"/>
                    </a:lnTo>
                    <a:lnTo>
                      <a:pt x="288" y="1434"/>
                    </a:lnTo>
                    <a:lnTo>
                      <a:pt x="282" y="1440"/>
                    </a:lnTo>
                    <a:lnTo>
                      <a:pt x="282" y="1446"/>
                    </a:lnTo>
                    <a:lnTo>
                      <a:pt x="276" y="1446"/>
                    </a:lnTo>
                    <a:lnTo>
                      <a:pt x="276" y="1452"/>
                    </a:lnTo>
                    <a:lnTo>
                      <a:pt x="270" y="1452"/>
                    </a:lnTo>
                    <a:lnTo>
                      <a:pt x="258" y="1464"/>
                    </a:lnTo>
                    <a:lnTo>
                      <a:pt x="240" y="1458"/>
                    </a:lnTo>
                    <a:lnTo>
                      <a:pt x="234" y="1452"/>
                    </a:lnTo>
                    <a:lnTo>
                      <a:pt x="234" y="1446"/>
                    </a:lnTo>
                    <a:lnTo>
                      <a:pt x="228" y="1446"/>
                    </a:lnTo>
                    <a:lnTo>
                      <a:pt x="222" y="1440"/>
                    </a:lnTo>
                    <a:lnTo>
                      <a:pt x="216" y="1440"/>
                    </a:lnTo>
                    <a:lnTo>
                      <a:pt x="210" y="1428"/>
                    </a:lnTo>
                    <a:lnTo>
                      <a:pt x="210" y="1422"/>
                    </a:lnTo>
                    <a:lnTo>
                      <a:pt x="198" y="1416"/>
                    </a:lnTo>
                    <a:lnTo>
                      <a:pt x="204" y="1410"/>
                    </a:lnTo>
                    <a:lnTo>
                      <a:pt x="210" y="1404"/>
                    </a:lnTo>
                    <a:lnTo>
                      <a:pt x="210" y="1398"/>
                    </a:lnTo>
                    <a:lnTo>
                      <a:pt x="252" y="1368"/>
                    </a:lnTo>
                    <a:lnTo>
                      <a:pt x="276" y="1350"/>
                    </a:lnTo>
                    <a:lnTo>
                      <a:pt x="300" y="1338"/>
                    </a:lnTo>
                    <a:lnTo>
                      <a:pt x="294" y="1314"/>
                    </a:lnTo>
                    <a:lnTo>
                      <a:pt x="288" y="1308"/>
                    </a:lnTo>
                    <a:lnTo>
                      <a:pt x="300" y="1266"/>
                    </a:lnTo>
                    <a:lnTo>
                      <a:pt x="300" y="1242"/>
                    </a:lnTo>
                    <a:lnTo>
                      <a:pt x="300" y="1206"/>
                    </a:lnTo>
                    <a:lnTo>
                      <a:pt x="300" y="1164"/>
                    </a:lnTo>
                    <a:lnTo>
                      <a:pt x="294" y="1134"/>
                    </a:lnTo>
                    <a:lnTo>
                      <a:pt x="282" y="1086"/>
                    </a:lnTo>
                    <a:lnTo>
                      <a:pt x="276" y="1074"/>
                    </a:lnTo>
                    <a:lnTo>
                      <a:pt x="276" y="1056"/>
                    </a:lnTo>
                    <a:lnTo>
                      <a:pt x="270" y="1038"/>
                    </a:lnTo>
                    <a:lnTo>
                      <a:pt x="270" y="1020"/>
                    </a:lnTo>
                    <a:lnTo>
                      <a:pt x="282" y="1020"/>
                    </a:lnTo>
                    <a:lnTo>
                      <a:pt x="282" y="1014"/>
                    </a:lnTo>
                    <a:lnTo>
                      <a:pt x="288" y="1008"/>
                    </a:lnTo>
                    <a:lnTo>
                      <a:pt x="294" y="1002"/>
                    </a:lnTo>
                    <a:lnTo>
                      <a:pt x="306" y="996"/>
                    </a:lnTo>
                    <a:lnTo>
                      <a:pt x="312" y="990"/>
                    </a:lnTo>
                    <a:lnTo>
                      <a:pt x="318" y="990"/>
                    </a:lnTo>
                    <a:lnTo>
                      <a:pt x="324" y="984"/>
                    </a:lnTo>
                    <a:lnTo>
                      <a:pt x="324" y="978"/>
                    </a:lnTo>
                    <a:lnTo>
                      <a:pt x="324" y="972"/>
                    </a:lnTo>
                    <a:lnTo>
                      <a:pt x="324" y="954"/>
                    </a:lnTo>
                    <a:lnTo>
                      <a:pt x="336" y="948"/>
                    </a:lnTo>
                    <a:lnTo>
                      <a:pt x="342" y="936"/>
                    </a:lnTo>
                    <a:lnTo>
                      <a:pt x="348" y="924"/>
                    </a:lnTo>
                    <a:lnTo>
                      <a:pt x="354" y="924"/>
                    </a:lnTo>
                    <a:lnTo>
                      <a:pt x="372" y="924"/>
                    </a:lnTo>
                    <a:lnTo>
                      <a:pt x="372" y="930"/>
                    </a:lnTo>
                    <a:lnTo>
                      <a:pt x="378" y="930"/>
                    </a:lnTo>
                    <a:lnTo>
                      <a:pt x="378" y="936"/>
                    </a:lnTo>
                    <a:lnTo>
                      <a:pt x="384" y="936"/>
                    </a:lnTo>
                    <a:lnTo>
                      <a:pt x="384" y="942"/>
                    </a:lnTo>
                    <a:lnTo>
                      <a:pt x="402" y="942"/>
                    </a:lnTo>
                    <a:lnTo>
                      <a:pt x="402" y="996"/>
                    </a:lnTo>
                    <a:lnTo>
                      <a:pt x="414" y="996"/>
                    </a:lnTo>
                    <a:lnTo>
                      <a:pt x="420" y="996"/>
                    </a:lnTo>
                    <a:lnTo>
                      <a:pt x="426" y="996"/>
                    </a:lnTo>
                    <a:lnTo>
                      <a:pt x="432" y="996"/>
                    </a:lnTo>
                    <a:lnTo>
                      <a:pt x="438" y="996"/>
                    </a:lnTo>
                    <a:lnTo>
                      <a:pt x="438" y="942"/>
                    </a:lnTo>
                    <a:lnTo>
                      <a:pt x="444" y="930"/>
                    </a:lnTo>
                    <a:lnTo>
                      <a:pt x="444" y="924"/>
                    </a:lnTo>
                    <a:lnTo>
                      <a:pt x="444" y="918"/>
                    </a:lnTo>
                    <a:lnTo>
                      <a:pt x="462" y="918"/>
                    </a:lnTo>
                    <a:lnTo>
                      <a:pt x="474" y="906"/>
                    </a:lnTo>
                    <a:lnTo>
                      <a:pt x="480" y="900"/>
                    </a:lnTo>
                    <a:lnTo>
                      <a:pt x="486" y="888"/>
                    </a:lnTo>
                    <a:lnTo>
                      <a:pt x="492" y="876"/>
                    </a:lnTo>
                    <a:lnTo>
                      <a:pt x="492" y="858"/>
                    </a:lnTo>
                    <a:lnTo>
                      <a:pt x="480" y="858"/>
                    </a:lnTo>
                    <a:lnTo>
                      <a:pt x="474" y="840"/>
                    </a:lnTo>
                    <a:lnTo>
                      <a:pt x="450" y="834"/>
                    </a:lnTo>
                    <a:lnTo>
                      <a:pt x="438" y="816"/>
                    </a:lnTo>
                    <a:lnTo>
                      <a:pt x="432" y="792"/>
                    </a:lnTo>
                    <a:lnTo>
                      <a:pt x="432" y="786"/>
                    </a:lnTo>
                    <a:lnTo>
                      <a:pt x="432" y="774"/>
                    </a:lnTo>
                    <a:lnTo>
                      <a:pt x="432" y="762"/>
                    </a:lnTo>
                    <a:lnTo>
                      <a:pt x="438" y="750"/>
                    </a:lnTo>
                    <a:lnTo>
                      <a:pt x="438" y="738"/>
                    </a:lnTo>
                    <a:lnTo>
                      <a:pt x="444" y="732"/>
                    </a:lnTo>
                    <a:lnTo>
                      <a:pt x="450" y="732"/>
                    </a:lnTo>
                    <a:lnTo>
                      <a:pt x="456" y="732"/>
                    </a:lnTo>
                    <a:lnTo>
                      <a:pt x="456" y="726"/>
                    </a:lnTo>
                    <a:lnTo>
                      <a:pt x="456" y="714"/>
                    </a:lnTo>
                    <a:lnTo>
                      <a:pt x="450" y="702"/>
                    </a:lnTo>
                    <a:lnTo>
                      <a:pt x="450" y="696"/>
                    </a:lnTo>
                    <a:lnTo>
                      <a:pt x="444" y="684"/>
                    </a:lnTo>
                    <a:lnTo>
                      <a:pt x="438" y="666"/>
                    </a:lnTo>
                    <a:lnTo>
                      <a:pt x="426" y="666"/>
                    </a:lnTo>
                    <a:lnTo>
                      <a:pt x="432" y="666"/>
                    </a:lnTo>
                    <a:lnTo>
                      <a:pt x="420" y="666"/>
                    </a:lnTo>
                    <a:lnTo>
                      <a:pt x="414" y="660"/>
                    </a:lnTo>
                    <a:lnTo>
                      <a:pt x="396" y="654"/>
                    </a:lnTo>
                    <a:lnTo>
                      <a:pt x="384" y="642"/>
                    </a:lnTo>
                    <a:lnTo>
                      <a:pt x="366" y="624"/>
                    </a:lnTo>
                    <a:lnTo>
                      <a:pt x="354" y="606"/>
                    </a:lnTo>
                    <a:lnTo>
                      <a:pt x="342" y="588"/>
                    </a:lnTo>
                    <a:lnTo>
                      <a:pt x="342" y="582"/>
                    </a:lnTo>
                    <a:lnTo>
                      <a:pt x="360" y="564"/>
                    </a:lnTo>
                    <a:lnTo>
                      <a:pt x="372" y="540"/>
                    </a:lnTo>
                    <a:lnTo>
                      <a:pt x="366" y="528"/>
                    </a:lnTo>
                    <a:lnTo>
                      <a:pt x="366" y="522"/>
                    </a:lnTo>
                    <a:lnTo>
                      <a:pt x="372" y="516"/>
                    </a:lnTo>
                    <a:lnTo>
                      <a:pt x="384" y="504"/>
                    </a:lnTo>
                    <a:lnTo>
                      <a:pt x="378" y="492"/>
                    </a:lnTo>
                    <a:lnTo>
                      <a:pt x="378" y="486"/>
                    </a:lnTo>
                    <a:lnTo>
                      <a:pt x="378" y="480"/>
                    </a:lnTo>
                    <a:lnTo>
                      <a:pt x="378" y="474"/>
                    </a:lnTo>
                    <a:lnTo>
                      <a:pt x="378" y="468"/>
                    </a:lnTo>
                    <a:lnTo>
                      <a:pt x="366" y="468"/>
                    </a:lnTo>
                    <a:lnTo>
                      <a:pt x="360" y="474"/>
                    </a:lnTo>
                    <a:lnTo>
                      <a:pt x="354" y="480"/>
                    </a:lnTo>
                    <a:lnTo>
                      <a:pt x="348" y="486"/>
                    </a:lnTo>
                    <a:lnTo>
                      <a:pt x="348" y="492"/>
                    </a:lnTo>
                    <a:lnTo>
                      <a:pt x="336" y="510"/>
                    </a:lnTo>
                    <a:lnTo>
                      <a:pt x="300" y="516"/>
                    </a:lnTo>
                    <a:lnTo>
                      <a:pt x="300" y="510"/>
                    </a:lnTo>
                    <a:lnTo>
                      <a:pt x="282" y="504"/>
                    </a:lnTo>
                    <a:lnTo>
                      <a:pt x="282" y="498"/>
                    </a:lnTo>
                    <a:lnTo>
                      <a:pt x="264" y="486"/>
                    </a:lnTo>
                    <a:lnTo>
                      <a:pt x="258" y="492"/>
                    </a:lnTo>
                    <a:lnTo>
                      <a:pt x="234" y="492"/>
                    </a:lnTo>
                    <a:lnTo>
                      <a:pt x="222" y="486"/>
                    </a:lnTo>
                    <a:lnTo>
                      <a:pt x="204" y="480"/>
                    </a:lnTo>
                    <a:lnTo>
                      <a:pt x="198" y="474"/>
                    </a:lnTo>
                    <a:lnTo>
                      <a:pt x="192" y="474"/>
                    </a:lnTo>
                    <a:lnTo>
                      <a:pt x="192" y="462"/>
                    </a:lnTo>
                    <a:lnTo>
                      <a:pt x="186" y="462"/>
                    </a:lnTo>
                    <a:lnTo>
                      <a:pt x="180" y="468"/>
                    </a:lnTo>
                    <a:lnTo>
                      <a:pt x="150" y="450"/>
                    </a:lnTo>
                    <a:lnTo>
                      <a:pt x="144" y="438"/>
                    </a:lnTo>
                    <a:lnTo>
                      <a:pt x="138" y="438"/>
                    </a:lnTo>
                    <a:lnTo>
                      <a:pt x="132" y="432"/>
                    </a:lnTo>
                    <a:lnTo>
                      <a:pt x="126" y="432"/>
                    </a:lnTo>
                    <a:lnTo>
                      <a:pt x="120" y="432"/>
                    </a:lnTo>
                    <a:lnTo>
                      <a:pt x="102" y="426"/>
                    </a:lnTo>
                    <a:lnTo>
                      <a:pt x="96" y="420"/>
                    </a:lnTo>
                    <a:lnTo>
                      <a:pt x="90" y="414"/>
                    </a:lnTo>
                    <a:lnTo>
                      <a:pt x="84" y="414"/>
                    </a:lnTo>
                    <a:lnTo>
                      <a:pt x="72" y="414"/>
                    </a:lnTo>
                    <a:lnTo>
                      <a:pt x="60" y="414"/>
                    </a:lnTo>
                    <a:lnTo>
                      <a:pt x="30" y="414"/>
                    </a:lnTo>
                    <a:lnTo>
                      <a:pt x="24" y="414"/>
                    </a:lnTo>
                    <a:lnTo>
                      <a:pt x="12" y="414"/>
                    </a:lnTo>
                    <a:lnTo>
                      <a:pt x="0" y="420"/>
                    </a:lnTo>
                    <a:lnTo>
                      <a:pt x="0" y="360"/>
                    </a:lnTo>
                    <a:lnTo>
                      <a:pt x="0" y="354"/>
                    </a:lnTo>
                    <a:lnTo>
                      <a:pt x="0" y="336"/>
                    </a:lnTo>
                    <a:lnTo>
                      <a:pt x="0" y="288"/>
                    </a:lnTo>
                    <a:lnTo>
                      <a:pt x="0" y="282"/>
                    </a:lnTo>
                    <a:lnTo>
                      <a:pt x="0" y="276"/>
                    </a:lnTo>
                    <a:lnTo>
                      <a:pt x="0" y="270"/>
                    </a:lnTo>
                    <a:lnTo>
                      <a:pt x="30" y="270"/>
                    </a:lnTo>
                    <a:lnTo>
                      <a:pt x="42" y="270"/>
                    </a:lnTo>
                    <a:lnTo>
                      <a:pt x="54" y="264"/>
                    </a:lnTo>
                    <a:lnTo>
                      <a:pt x="78" y="240"/>
                    </a:lnTo>
                    <a:lnTo>
                      <a:pt x="102" y="216"/>
                    </a:lnTo>
                    <a:lnTo>
                      <a:pt x="114" y="210"/>
                    </a:lnTo>
                    <a:lnTo>
                      <a:pt x="120" y="204"/>
                    </a:lnTo>
                    <a:lnTo>
                      <a:pt x="126" y="198"/>
                    </a:lnTo>
                    <a:lnTo>
                      <a:pt x="138" y="186"/>
                    </a:lnTo>
                    <a:lnTo>
                      <a:pt x="174" y="156"/>
                    </a:lnTo>
                    <a:lnTo>
                      <a:pt x="180" y="150"/>
                    </a:lnTo>
                    <a:lnTo>
                      <a:pt x="192" y="138"/>
                    </a:lnTo>
                    <a:lnTo>
                      <a:pt x="210" y="126"/>
                    </a:lnTo>
                    <a:lnTo>
                      <a:pt x="216" y="120"/>
                    </a:lnTo>
                    <a:lnTo>
                      <a:pt x="222" y="120"/>
                    </a:lnTo>
                    <a:lnTo>
                      <a:pt x="258" y="114"/>
                    </a:lnTo>
                    <a:lnTo>
                      <a:pt x="270" y="108"/>
                    </a:lnTo>
                    <a:lnTo>
                      <a:pt x="282" y="108"/>
                    </a:lnTo>
                    <a:lnTo>
                      <a:pt x="288" y="108"/>
                    </a:lnTo>
                    <a:lnTo>
                      <a:pt x="294" y="108"/>
                    </a:lnTo>
                    <a:lnTo>
                      <a:pt x="300" y="102"/>
                    </a:lnTo>
                    <a:lnTo>
                      <a:pt x="312" y="102"/>
                    </a:lnTo>
                    <a:lnTo>
                      <a:pt x="318" y="102"/>
                    </a:lnTo>
                    <a:lnTo>
                      <a:pt x="348" y="96"/>
                    </a:lnTo>
                    <a:lnTo>
                      <a:pt x="366" y="90"/>
                    </a:lnTo>
                    <a:lnTo>
                      <a:pt x="384" y="90"/>
                    </a:lnTo>
                    <a:lnTo>
                      <a:pt x="390" y="90"/>
                    </a:lnTo>
                    <a:lnTo>
                      <a:pt x="396" y="84"/>
                    </a:lnTo>
                    <a:lnTo>
                      <a:pt x="408" y="84"/>
                    </a:lnTo>
                    <a:lnTo>
                      <a:pt x="420" y="84"/>
                    </a:lnTo>
                    <a:lnTo>
                      <a:pt x="462" y="72"/>
                    </a:lnTo>
                    <a:lnTo>
                      <a:pt x="474" y="72"/>
                    </a:lnTo>
                    <a:lnTo>
                      <a:pt x="474" y="78"/>
                    </a:lnTo>
                    <a:lnTo>
                      <a:pt x="492" y="90"/>
                    </a:lnTo>
                    <a:lnTo>
                      <a:pt x="498" y="90"/>
                    </a:lnTo>
                    <a:lnTo>
                      <a:pt x="522" y="96"/>
                    </a:lnTo>
                    <a:lnTo>
                      <a:pt x="540" y="96"/>
                    </a:lnTo>
                    <a:lnTo>
                      <a:pt x="546" y="96"/>
                    </a:lnTo>
                    <a:lnTo>
                      <a:pt x="558" y="96"/>
                    </a:lnTo>
                    <a:lnTo>
                      <a:pt x="564" y="96"/>
                    </a:lnTo>
                    <a:lnTo>
                      <a:pt x="576" y="96"/>
                    </a:lnTo>
                    <a:lnTo>
                      <a:pt x="588" y="96"/>
                    </a:lnTo>
                    <a:lnTo>
                      <a:pt x="612" y="90"/>
                    </a:lnTo>
                    <a:lnTo>
                      <a:pt x="624" y="90"/>
                    </a:lnTo>
                    <a:lnTo>
                      <a:pt x="636" y="90"/>
                    </a:lnTo>
                    <a:lnTo>
                      <a:pt x="642" y="90"/>
                    </a:lnTo>
                    <a:lnTo>
                      <a:pt x="648" y="96"/>
                    </a:lnTo>
                    <a:lnTo>
                      <a:pt x="660" y="96"/>
                    </a:lnTo>
                    <a:lnTo>
                      <a:pt x="666" y="96"/>
                    </a:lnTo>
                    <a:lnTo>
                      <a:pt x="672" y="96"/>
                    </a:lnTo>
                    <a:lnTo>
                      <a:pt x="684" y="96"/>
                    </a:lnTo>
                    <a:lnTo>
                      <a:pt x="708" y="96"/>
                    </a:lnTo>
                    <a:lnTo>
                      <a:pt x="714" y="96"/>
                    </a:lnTo>
                    <a:lnTo>
                      <a:pt x="726" y="96"/>
                    </a:lnTo>
                    <a:lnTo>
                      <a:pt x="738" y="84"/>
                    </a:lnTo>
                    <a:lnTo>
                      <a:pt x="744" y="78"/>
                    </a:lnTo>
                    <a:lnTo>
                      <a:pt x="756" y="66"/>
                    </a:lnTo>
                    <a:lnTo>
                      <a:pt x="774" y="42"/>
                    </a:lnTo>
                    <a:lnTo>
                      <a:pt x="780" y="30"/>
                    </a:lnTo>
                    <a:lnTo>
                      <a:pt x="816" y="24"/>
                    </a:lnTo>
                    <a:lnTo>
                      <a:pt x="840" y="18"/>
                    </a:lnTo>
                    <a:lnTo>
                      <a:pt x="840" y="12"/>
                    </a:lnTo>
                    <a:lnTo>
                      <a:pt x="846" y="12"/>
                    </a:lnTo>
                    <a:lnTo>
                      <a:pt x="852" y="12"/>
                    </a:lnTo>
                    <a:lnTo>
                      <a:pt x="864" y="6"/>
                    </a:lnTo>
                    <a:lnTo>
                      <a:pt x="870" y="6"/>
                    </a:lnTo>
                    <a:lnTo>
                      <a:pt x="894" y="0"/>
                    </a:lnTo>
                    <a:lnTo>
                      <a:pt x="900" y="6"/>
                    </a:lnTo>
                    <a:lnTo>
                      <a:pt x="930" y="18"/>
                    </a:lnTo>
                    <a:lnTo>
                      <a:pt x="942" y="24"/>
                    </a:lnTo>
                    <a:lnTo>
                      <a:pt x="954" y="30"/>
                    </a:lnTo>
                    <a:lnTo>
                      <a:pt x="1026" y="60"/>
                    </a:lnTo>
                    <a:lnTo>
                      <a:pt x="1032" y="60"/>
                    </a:lnTo>
                    <a:lnTo>
                      <a:pt x="1038" y="66"/>
                    </a:lnTo>
                    <a:lnTo>
                      <a:pt x="1068" y="72"/>
                    </a:lnTo>
                    <a:lnTo>
                      <a:pt x="1098" y="84"/>
                    </a:lnTo>
                    <a:lnTo>
                      <a:pt x="1122" y="90"/>
                    </a:lnTo>
                    <a:lnTo>
                      <a:pt x="1122" y="96"/>
                    </a:lnTo>
                    <a:lnTo>
                      <a:pt x="1140" y="102"/>
                    </a:lnTo>
                    <a:lnTo>
                      <a:pt x="1182" y="114"/>
                    </a:lnTo>
                    <a:lnTo>
                      <a:pt x="1188" y="114"/>
                    </a:lnTo>
                    <a:lnTo>
                      <a:pt x="1200" y="120"/>
                    </a:lnTo>
                    <a:lnTo>
                      <a:pt x="1212" y="126"/>
                    </a:lnTo>
                    <a:lnTo>
                      <a:pt x="1224" y="126"/>
                    </a:lnTo>
                    <a:lnTo>
                      <a:pt x="1248" y="138"/>
                    </a:lnTo>
                    <a:lnTo>
                      <a:pt x="1272" y="150"/>
                    </a:lnTo>
                    <a:lnTo>
                      <a:pt x="1284" y="156"/>
                    </a:lnTo>
                    <a:lnTo>
                      <a:pt x="1290" y="162"/>
                    </a:lnTo>
                    <a:lnTo>
                      <a:pt x="1296" y="162"/>
                    </a:lnTo>
                    <a:lnTo>
                      <a:pt x="1308" y="156"/>
                    </a:lnTo>
                    <a:lnTo>
                      <a:pt x="1320" y="150"/>
                    </a:lnTo>
                    <a:lnTo>
                      <a:pt x="1326" y="150"/>
                    </a:lnTo>
                    <a:lnTo>
                      <a:pt x="1338" y="144"/>
                    </a:lnTo>
                    <a:lnTo>
                      <a:pt x="1362" y="144"/>
                    </a:lnTo>
                    <a:lnTo>
                      <a:pt x="1368" y="144"/>
                    </a:lnTo>
                    <a:lnTo>
                      <a:pt x="1374" y="144"/>
                    </a:lnTo>
                    <a:lnTo>
                      <a:pt x="1386" y="150"/>
                    </a:lnTo>
                    <a:lnTo>
                      <a:pt x="1392" y="150"/>
                    </a:lnTo>
                    <a:lnTo>
                      <a:pt x="1398" y="150"/>
                    </a:lnTo>
                    <a:lnTo>
                      <a:pt x="1416" y="162"/>
                    </a:lnTo>
                    <a:lnTo>
                      <a:pt x="1458" y="186"/>
                    </a:lnTo>
                    <a:lnTo>
                      <a:pt x="1464" y="186"/>
                    </a:lnTo>
                    <a:lnTo>
                      <a:pt x="1470" y="192"/>
                    </a:lnTo>
                    <a:lnTo>
                      <a:pt x="1482" y="204"/>
                    </a:lnTo>
                    <a:lnTo>
                      <a:pt x="1512" y="234"/>
                    </a:lnTo>
                    <a:lnTo>
                      <a:pt x="1554" y="276"/>
                    </a:lnTo>
                    <a:lnTo>
                      <a:pt x="1560" y="276"/>
                    </a:lnTo>
                    <a:lnTo>
                      <a:pt x="1566" y="282"/>
                    </a:lnTo>
                    <a:lnTo>
                      <a:pt x="1578" y="294"/>
                    </a:lnTo>
                    <a:lnTo>
                      <a:pt x="1602" y="318"/>
                    </a:lnTo>
                    <a:lnTo>
                      <a:pt x="1614" y="330"/>
                    </a:lnTo>
                    <a:lnTo>
                      <a:pt x="1620" y="336"/>
                    </a:lnTo>
                    <a:lnTo>
                      <a:pt x="1626" y="342"/>
                    </a:lnTo>
                    <a:lnTo>
                      <a:pt x="1632" y="354"/>
                    </a:lnTo>
                    <a:lnTo>
                      <a:pt x="1644" y="366"/>
                    </a:lnTo>
                    <a:lnTo>
                      <a:pt x="1650" y="378"/>
                    </a:lnTo>
                    <a:lnTo>
                      <a:pt x="1650" y="384"/>
                    </a:lnTo>
                    <a:lnTo>
                      <a:pt x="1656" y="384"/>
                    </a:lnTo>
                    <a:lnTo>
                      <a:pt x="1662" y="402"/>
                    </a:lnTo>
                    <a:lnTo>
                      <a:pt x="1668" y="408"/>
                    </a:lnTo>
                    <a:lnTo>
                      <a:pt x="1674" y="426"/>
                    </a:lnTo>
                    <a:lnTo>
                      <a:pt x="1686" y="438"/>
                    </a:lnTo>
                    <a:lnTo>
                      <a:pt x="1698" y="462"/>
                    </a:lnTo>
                    <a:close/>
                  </a:path>
                </a:pathLst>
              </a:custGeom>
              <a:solidFill>
                <a:srgbClr val="C3D69B"/>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59" name="Freeform 35"/>
              <p:cNvSpPr>
                <a:spLocks/>
              </p:cNvSpPr>
              <p:nvPr/>
            </p:nvSpPr>
            <p:spPr bwMode="gray">
              <a:xfrm>
                <a:off x="1355" y="1048"/>
                <a:ext cx="726" cy="884"/>
              </a:xfrm>
              <a:custGeom>
                <a:avLst/>
                <a:gdLst>
                  <a:gd name="T0" fmla="*/ 4 w 1638"/>
                  <a:gd name="T1" fmla="*/ 111 h 1998"/>
                  <a:gd name="T2" fmla="*/ 6 w 1638"/>
                  <a:gd name="T3" fmla="*/ 87 h 1998"/>
                  <a:gd name="T4" fmla="*/ 10 w 1638"/>
                  <a:gd name="T5" fmla="*/ 80 h 1998"/>
                  <a:gd name="T6" fmla="*/ 10 w 1638"/>
                  <a:gd name="T7" fmla="*/ 71 h 1998"/>
                  <a:gd name="T8" fmla="*/ 9 w 1638"/>
                  <a:gd name="T9" fmla="*/ 56 h 1998"/>
                  <a:gd name="T10" fmla="*/ 8 w 1638"/>
                  <a:gd name="T11" fmla="*/ 40 h 1998"/>
                  <a:gd name="T12" fmla="*/ 20 w 1638"/>
                  <a:gd name="T13" fmla="*/ 30 h 1998"/>
                  <a:gd name="T14" fmla="*/ 30 w 1638"/>
                  <a:gd name="T15" fmla="*/ 19 h 1998"/>
                  <a:gd name="T16" fmla="*/ 35 w 1638"/>
                  <a:gd name="T17" fmla="*/ 2 h 1998"/>
                  <a:gd name="T18" fmla="*/ 47 w 1638"/>
                  <a:gd name="T19" fmla="*/ 2 h 1998"/>
                  <a:gd name="T20" fmla="*/ 56 w 1638"/>
                  <a:gd name="T21" fmla="*/ 7 h 1998"/>
                  <a:gd name="T22" fmla="*/ 67 w 1638"/>
                  <a:gd name="T23" fmla="*/ 5 h 1998"/>
                  <a:gd name="T24" fmla="*/ 65 w 1638"/>
                  <a:gd name="T25" fmla="*/ 15 h 1998"/>
                  <a:gd name="T26" fmla="*/ 74 w 1638"/>
                  <a:gd name="T27" fmla="*/ 24 h 1998"/>
                  <a:gd name="T28" fmla="*/ 73 w 1638"/>
                  <a:gd name="T29" fmla="*/ 33 h 1998"/>
                  <a:gd name="T30" fmla="*/ 74 w 1638"/>
                  <a:gd name="T31" fmla="*/ 44 h 1998"/>
                  <a:gd name="T32" fmla="*/ 68 w 1638"/>
                  <a:gd name="T33" fmla="*/ 45 h 1998"/>
                  <a:gd name="T34" fmla="*/ 63 w 1638"/>
                  <a:gd name="T35" fmla="*/ 50 h 1998"/>
                  <a:gd name="T36" fmla="*/ 61 w 1638"/>
                  <a:gd name="T37" fmla="*/ 62 h 1998"/>
                  <a:gd name="T38" fmla="*/ 53 w 1638"/>
                  <a:gd name="T39" fmla="*/ 86 h 1998"/>
                  <a:gd name="T40" fmla="*/ 59 w 1638"/>
                  <a:gd name="T41" fmla="*/ 90 h 1998"/>
                  <a:gd name="T42" fmla="*/ 65 w 1638"/>
                  <a:gd name="T43" fmla="*/ 86 h 1998"/>
                  <a:gd name="T44" fmla="*/ 74 w 1638"/>
                  <a:gd name="T45" fmla="*/ 84 h 1998"/>
                  <a:gd name="T46" fmla="*/ 79 w 1638"/>
                  <a:gd name="T47" fmla="*/ 85 h 1998"/>
                  <a:gd name="T48" fmla="*/ 84 w 1638"/>
                  <a:gd name="T49" fmla="*/ 84 h 1998"/>
                  <a:gd name="T50" fmla="*/ 91 w 1638"/>
                  <a:gd name="T51" fmla="*/ 84 h 1998"/>
                  <a:gd name="T52" fmla="*/ 94 w 1638"/>
                  <a:gd name="T53" fmla="*/ 81 h 1998"/>
                  <a:gd name="T54" fmla="*/ 100 w 1638"/>
                  <a:gd name="T55" fmla="*/ 81 h 1998"/>
                  <a:gd name="T56" fmla="*/ 102 w 1638"/>
                  <a:gd name="T57" fmla="*/ 84 h 1998"/>
                  <a:gd name="T58" fmla="*/ 108 w 1638"/>
                  <a:gd name="T59" fmla="*/ 85 h 1998"/>
                  <a:gd name="T60" fmla="*/ 113 w 1638"/>
                  <a:gd name="T61" fmla="*/ 88 h 1998"/>
                  <a:gd name="T62" fmla="*/ 116 w 1638"/>
                  <a:gd name="T63" fmla="*/ 88 h 1998"/>
                  <a:gd name="T64" fmla="*/ 123 w 1638"/>
                  <a:gd name="T65" fmla="*/ 87 h 1998"/>
                  <a:gd name="T66" fmla="*/ 128 w 1638"/>
                  <a:gd name="T67" fmla="*/ 86 h 1998"/>
                  <a:gd name="T68" fmla="*/ 132 w 1638"/>
                  <a:gd name="T69" fmla="*/ 90 h 1998"/>
                  <a:gd name="T70" fmla="*/ 138 w 1638"/>
                  <a:gd name="T71" fmla="*/ 96 h 1998"/>
                  <a:gd name="T72" fmla="*/ 138 w 1638"/>
                  <a:gd name="T73" fmla="*/ 110 h 1998"/>
                  <a:gd name="T74" fmla="*/ 137 w 1638"/>
                  <a:gd name="T75" fmla="*/ 118 h 1998"/>
                  <a:gd name="T76" fmla="*/ 133 w 1638"/>
                  <a:gd name="T77" fmla="*/ 124 h 1998"/>
                  <a:gd name="T78" fmla="*/ 122 w 1638"/>
                  <a:gd name="T79" fmla="*/ 125 h 1998"/>
                  <a:gd name="T80" fmla="*/ 116 w 1638"/>
                  <a:gd name="T81" fmla="*/ 127 h 1998"/>
                  <a:gd name="T82" fmla="*/ 108 w 1638"/>
                  <a:gd name="T83" fmla="*/ 123 h 1998"/>
                  <a:gd name="T84" fmla="*/ 109 w 1638"/>
                  <a:gd name="T85" fmla="*/ 119 h 1998"/>
                  <a:gd name="T86" fmla="*/ 104 w 1638"/>
                  <a:gd name="T87" fmla="*/ 104 h 1998"/>
                  <a:gd name="T88" fmla="*/ 94 w 1638"/>
                  <a:gd name="T89" fmla="*/ 105 h 1998"/>
                  <a:gd name="T90" fmla="*/ 88 w 1638"/>
                  <a:gd name="T91" fmla="*/ 109 h 1998"/>
                  <a:gd name="T92" fmla="*/ 76 w 1638"/>
                  <a:gd name="T93" fmla="*/ 107 h 1998"/>
                  <a:gd name="T94" fmla="*/ 72 w 1638"/>
                  <a:gd name="T95" fmla="*/ 114 h 1998"/>
                  <a:gd name="T96" fmla="*/ 86 w 1638"/>
                  <a:gd name="T97" fmla="*/ 121 h 1998"/>
                  <a:gd name="T98" fmla="*/ 87 w 1638"/>
                  <a:gd name="T99" fmla="*/ 129 h 1998"/>
                  <a:gd name="T100" fmla="*/ 86 w 1638"/>
                  <a:gd name="T101" fmla="*/ 137 h 1998"/>
                  <a:gd name="T102" fmla="*/ 79 w 1638"/>
                  <a:gd name="T103" fmla="*/ 141 h 1998"/>
                  <a:gd name="T104" fmla="*/ 73 w 1638"/>
                  <a:gd name="T105" fmla="*/ 144 h 1998"/>
                  <a:gd name="T106" fmla="*/ 72 w 1638"/>
                  <a:gd name="T107" fmla="*/ 164 h 1998"/>
                  <a:gd name="T108" fmla="*/ 68 w 1638"/>
                  <a:gd name="T109" fmla="*/ 172 h 1998"/>
                  <a:gd name="T110" fmla="*/ 59 w 1638"/>
                  <a:gd name="T111" fmla="*/ 164 h 1998"/>
                  <a:gd name="T112" fmla="*/ 65 w 1638"/>
                  <a:gd name="T113" fmla="*/ 146 h 1998"/>
                  <a:gd name="T114" fmla="*/ 69 w 1638"/>
                  <a:gd name="T115" fmla="*/ 133 h 1998"/>
                  <a:gd name="T116" fmla="*/ 61 w 1638"/>
                  <a:gd name="T117" fmla="*/ 131 h 1998"/>
                  <a:gd name="T118" fmla="*/ 43 w 1638"/>
                  <a:gd name="T119" fmla="*/ 125 h 1998"/>
                  <a:gd name="T120" fmla="*/ 23 w 1638"/>
                  <a:gd name="T121" fmla="*/ 125 h 1998"/>
                  <a:gd name="T122" fmla="*/ 17 w 1638"/>
                  <a:gd name="T123" fmla="*/ 121 h 19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38"/>
                  <a:gd name="T187" fmla="*/ 0 h 1998"/>
                  <a:gd name="T188" fmla="*/ 1638 w 1638"/>
                  <a:gd name="T189" fmla="*/ 1998 h 199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38" h="1998">
                    <a:moveTo>
                      <a:pt x="144" y="1380"/>
                    </a:moveTo>
                    <a:lnTo>
                      <a:pt x="150" y="1368"/>
                    </a:lnTo>
                    <a:lnTo>
                      <a:pt x="150" y="1362"/>
                    </a:lnTo>
                    <a:lnTo>
                      <a:pt x="150" y="1356"/>
                    </a:lnTo>
                    <a:lnTo>
                      <a:pt x="144" y="1356"/>
                    </a:lnTo>
                    <a:lnTo>
                      <a:pt x="138" y="1356"/>
                    </a:lnTo>
                    <a:lnTo>
                      <a:pt x="126" y="1356"/>
                    </a:lnTo>
                    <a:lnTo>
                      <a:pt x="114" y="1344"/>
                    </a:lnTo>
                    <a:lnTo>
                      <a:pt x="84" y="1320"/>
                    </a:lnTo>
                    <a:lnTo>
                      <a:pt x="54" y="1296"/>
                    </a:lnTo>
                    <a:lnTo>
                      <a:pt x="48" y="1290"/>
                    </a:lnTo>
                    <a:lnTo>
                      <a:pt x="42" y="1278"/>
                    </a:lnTo>
                    <a:lnTo>
                      <a:pt x="30" y="1272"/>
                    </a:lnTo>
                    <a:lnTo>
                      <a:pt x="0" y="1248"/>
                    </a:lnTo>
                    <a:lnTo>
                      <a:pt x="6" y="1230"/>
                    </a:lnTo>
                    <a:lnTo>
                      <a:pt x="12" y="1194"/>
                    </a:lnTo>
                    <a:lnTo>
                      <a:pt x="18" y="1170"/>
                    </a:lnTo>
                    <a:lnTo>
                      <a:pt x="30" y="1134"/>
                    </a:lnTo>
                    <a:lnTo>
                      <a:pt x="36" y="1086"/>
                    </a:lnTo>
                    <a:lnTo>
                      <a:pt x="42" y="1050"/>
                    </a:lnTo>
                    <a:lnTo>
                      <a:pt x="48" y="1044"/>
                    </a:lnTo>
                    <a:lnTo>
                      <a:pt x="54" y="1026"/>
                    </a:lnTo>
                    <a:lnTo>
                      <a:pt x="60" y="1014"/>
                    </a:lnTo>
                    <a:lnTo>
                      <a:pt x="66" y="1002"/>
                    </a:lnTo>
                    <a:lnTo>
                      <a:pt x="66" y="996"/>
                    </a:lnTo>
                    <a:lnTo>
                      <a:pt x="72" y="996"/>
                    </a:lnTo>
                    <a:lnTo>
                      <a:pt x="72" y="990"/>
                    </a:lnTo>
                    <a:lnTo>
                      <a:pt x="78" y="990"/>
                    </a:lnTo>
                    <a:lnTo>
                      <a:pt x="90" y="978"/>
                    </a:lnTo>
                    <a:lnTo>
                      <a:pt x="96" y="966"/>
                    </a:lnTo>
                    <a:lnTo>
                      <a:pt x="102" y="966"/>
                    </a:lnTo>
                    <a:lnTo>
                      <a:pt x="114" y="954"/>
                    </a:lnTo>
                    <a:lnTo>
                      <a:pt x="120" y="954"/>
                    </a:lnTo>
                    <a:lnTo>
                      <a:pt x="120" y="948"/>
                    </a:lnTo>
                    <a:lnTo>
                      <a:pt x="114" y="930"/>
                    </a:lnTo>
                    <a:lnTo>
                      <a:pt x="114" y="924"/>
                    </a:lnTo>
                    <a:lnTo>
                      <a:pt x="108" y="918"/>
                    </a:lnTo>
                    <a:lnTo>
                      <a:pt x="102" y="912"/>
                    </a:lnTo>
                    <a:lnTo>
                      <a:pt x="90" y="906"/>
                    </a:lnTo>
                    <a:lnTo>
                      <a:pt x="84" y="900"/>
                    </a:lnTo>
                    <a:lnTo>
                      <a:pt x="84" y="888"/>
                    </a:lnTo>
                    <a:lnTo>
                      <a:pt x="84" y="882"/>
                    </a:lnTo>
                    <a:lnTo>
                      <a:pt x="78" y="858"/>
                    </a:lnTo>
                    <a:lnTo>
                      <a:pt x="78" y="852"/>
                    </a:lnTo>
                    <a:lnTo>
                      <a:pt x="84" y="846"/>
                    </a:lnTo>
                    <a:lnTo>
                      <a:pt x="84" y="840"/>
                    </a:lnTo>
                    <a:lnTo>
                      <a:pt x="96" y="828"/>
                    </a:lnTo>
                    <a:lnTo>
                      <a:pt x="114" y="816"/>
                    </a:lnTo>
                    <a:lnTo>
                      <a:pt x="114" y="810"/>
                    </a:lnTo>
                    <a:lnTo>
                      <a:pt x="114" y="804"/>
                    </a:lnTo>
                    <a:lnTo>
                      <a:pt x="108" y="780"/>
                    </a:lnTo>
                    <a:lnTo>
                      <a:pt x="96" y="756"/>
                    </a:lnTo>
                    <a:lnTo>
                      <a:pt x="96" y="750"/>
                    </a:lnTo>
                    <a:lnTo>
                      <a:pt x="90" y="720"/>
                    </a:lnTo>
                    <a:lnTo>
                      <a:pt x="90" y="708"/>
                    </a:lnTo>
                    <a:lnTo>
                      <a:pt x="90" y="690"/>
                    </a:lnTo>
                    <a:lnTo>
                      <a:pt x="96" y="672"/>
                    </a:lnTo>
                    <a:lnTo>
                      <a:pt x="90" y="666"/>
                    </a:lnTo>
                    <a:lnTo>
                      <a:pt x="96" y="666"/>
                    </a:lnTo>
                    <a:lnTo>
                      <a:pt x="102" y="642"/>
                    </a:lnTo>
                    <a:lnTo>
                      <a:pt x="108" y="624"/>
                    </a:lnTo>
                    <a:lnTo>
                      <a:pt x="102" y="618"/>
                    </a:lnTo>
                    <a:lnTo>
                      <a:pt x="102" y="588"/>
                    </a:lnTo>
                    <a:lnTo>
                      <a:pt x="102" y="564"/>
                    </a:lnTo>
                    <a:lnTo>
                      <a:pt x="102" y="546"/>
                    </a:lnTo>
                    <a:lnTo>
                      <a:pt x="102" y="522"/>
                    </a:lnTo>
                    <a:lnTo>
                      <a:pt x="96" y="522"/>
                    </a:lnTo>
                    <a:lnTo>
                      <a:pt x="96" y="510"/>
                    </a:lnTo>
                    <a:lnTo>
                      <a:pt x="96" y="498"/>
                    </a:lnTo>
                    <a:lnTo>
                      <a:pt x="96" y="486"/>
                    </a:lnTo>
                    <a:lnTo>
                      <a:pt x="96" y="474"/>
                    </a:lnTo>
                    <a:lnTo>
                      <a:pt x="96" y="462"/>
                    </a:lnTo>
                    <a:lnTo>
                      <a:pt x="114" y="450"/>
                    </a:lnTo>
                    <a:lnTo>
                      <a:pt x="126" y="438"/>
                    </a:lnTo>
                    <a:lnTo>
                      <a:pt x="132" y="432"/>
                    </a:lnTo>
                    <a:lnTo>
                      <a:pt x="144" y="426"/>
                    </a:lnTo>
                    <a:lnTo>
                      <a:pt x="144" y="420"/>
                    </a:lnTo>
                    <a:lnTo>
                      <a:pt x="156" y="414"/>
                    </a:lnTo>
                    <a:lnTo>
                      <a:pt x="162" y="408"/>
                    </a:lnTo>
                    <a:lnTo>
                      <a:pt x="180" y="396"/>
                    </a:lnTo>
                    <a:lnTo>
                      <a:pt x="210" y="372"/>
                    </a:lnTo>
                    <a:lnTo>
                      <a:pt x="210" y="366"/>
                    </a:lnTo>
                    <a:lnTo>
                      <a:pt x="216" y="360"/>
                    </a:lnTo>
                    <a:lnTo>
                      <a:pt x="234" y="348"/>
                    </a:lnTo>
                    <a:lnTo>
                      <a:pt x="240" y="348"/>
                    </a:lnTo>
                    <a:lnTo>
                      <a:pt x="246" y="342"/>
                    </a:lnTo>
                    <a:lnTo>
                      <a:pt x="276" y="318"/>
                    </a:lnTo>
                    <a:lnTo>
                      <a:pt x="282" y="312"/>
                    </a:lnTo>
                    <a:lnTo>
                      <a:pt x="288" y="306"/>
                    </a:lnTo>
                    <a:lnTo>
                      <a:pt x="300" y="288"/>
                    </a:lnTo>
                    <a:lnTo>
                      <a:pt x="306" y="276"/>
                    </a:lnTo>
                    <a:lnTo>
                      <a:pt x="324" y="246"/>
                    </a:lnTo>
                    <a:lnTo>
                      <a:pt x="330" y="240"/>
                    </a:lnTo>
                    <a:lnTo>
                      <a:pt x="336" y="234"/>
                    </a:lnTo>
                    <a:lnTo>
                      <a:pt x="342" y="228"/>
                    </a:lnTo>
                    <a:lnTo>
                      <a:pt x="342" y="216"/>
                    </a:lnTo>
                    <a:lnTo>
                      <a:pt x="354" y="204"/>
                    </a:lnTo>
                    <a:lnTo>
                      <a:pt x="360" y="204"/>
                    </a:lnTo>
                    <a:lnTo>
                      <a:pt x="366" y="186"/>
                    </a:lnTo>
                    <a:lnTo>
                      <a:pt x="384" y="162"/>
                    </a:lnTo>
                    <a:lnTo>
                      <a:pt x="390" y="144"/>
                    </a:lnTo>
                    <a:lnTo>
                      <a:pt x="396" y="114"/>
                    </a:lnTo>
                    <a:lnTo>
                      <a:pt x="396" y="102"/>
                    </a:lnTo>
                    <a:lnTo>
                      <a:pt x="402" y="90"/>
                    </a:lnTo>
                    <a:lnTo>
                      <a:pt x="408" y="66"/>
                    </a:lnTo>
                    <a:lnTo>
                      <a:pt x="408" y="60"/>
                    </a:lnTo>
                    <a:lnTo>
                      <a:pt x="408" y="36"/>
                    </a:lnTo>
                    <a:lnTo>
                      <a:pt x="408" y="24"/>
                    </a:lnTo>
                    <a:lnTo>
                      <a:pt x="408" y="6"/>
                    </a:lnTo>
                    <a:lnTo>
                      <a:pt x="420" y="0"/>
                    </a:lnTo>
                    <a:lnTo>
                      <a:pt x="432" y="0"/>
                    </a:lnTo>
                    <a:lnTo>
                      <a:pt x="438" y="0"/>
                    </a:lnTo>
                    <a:lnTo>
                      <a:pt x="468" y="0"/>
                    </a:lnTo>
                    <a:lnTo>
                      <a:pt x="480" y="0"/>
                    </a:lnTo>
                    <a:lnTo>
                      <a:pt x="492" y="0"/>
                    </a:lnTo>
                    <a:lnTo>
                      <a:pt x="498" y="0"/>
                    </a:lnTo>
                    <a:lnTo>
                      <a:pt x="504" y="6"/>
                    </a:lnTo>
                    <a:lnTo>
                      <a:pt x="510" y="12"/>
                    </a:lnTo>
                    <a:lnTo>
                      <a:pt x="528" y="18"/>
                    </a:lnTo>
                    <a:lnTo>
                      <a:pt x="534" y="18"/>
                    </a:lnTo>
                    <a:lnTo>
                      <a:pt x="540" y="18"/>
                    </a:lnTo>
                    <a:lnTo>
                      <a:pt x="546" y="24"/>
                    </a:lnTo>
                    <a:lnTo>
                      <a:pt x="552" y="24"/>
                    </a:lnTo>
                    <a:lnTo>
                      <a:pt x="558" y="36"/>
                    </a:lnTo>
                    <a:lnTo>
                      <a:pt x="588" y="54"/>
                    </a:lnTo>
                    <a:lnTo>
                      <a:pt x="594" y="48"/>
                    </a:lnTo>
                    <a:lnTo>
                      <a:pt x="600" y="48"/>
                    </a:lnTo>
                    <a:lnTo>
                      <a:pt x="600" y="60"/>
                    </a:lnTo>
                    <a:lnTo>
                      <a:pt x="606" y="60"/>
                    </a:lnTo>
                    <a:lnTo>
                      <a:pt x="612" y="66"/>
                    </a:lnTo>
                    <a:lnTo>
                      <a:pt x="630" y="72"/>
                    </a:lnTo>
                    <a:lnTo>
                      <a:pt x="642" y="78"/>
                    </a:lnTo>
                    <a:lnTo>
                      <a:pt x="666" y="78"/>
                    </a:lnTo>
                    <a:lnTo>
                      <a:pt x="672" y="72"/>
                    </a:lnTo>
                    <a:lnTo>
                      <a:pt x="690" y="84"/>
                    </a:lnTo>
                    <a:lnTo>
                      <a:pt x="690" y="90"/>
                    </a:lnTo>
                    <a:lnTo>
                      <a:pt x="708" y="96"/>
                    </a:lnTo>
                    <a:lnTo>
                      <a:pt x="708" y="102"/>
                    </a:lnTo>
                    <a:lnTo>
                      <a:pt x="744" y="96"/>
                    </a:lnTo>
                    <a:lnTo>
                      <a:pt x="756" y="78"/>
                    </a:lnTo>
                    <a:lnTo>
                      <a:pt x="756" y="72"/>
                    </a:lnTo>
                    <a:lnTo>
                      <a:pt x="762" y="66"/>
                    </a:lnTo>
                    <a:lnTo>
                      <a:pt x="768" y="60"/>
                    </a:lnTo>
                    <a:lnTo>
                      <a:pt x="774" y="54"/>
                    </a:lnTo>
                    <a:lnTo>
                      <a:pt x="786" y="54"/>
                    </a:lnTo>
                    <a:lnTo>
                      <a:pt x="786" y="60"/>
                    </a:lnTo>
                    <a:lnTo>
                      <a:pt x="786" y="66"/>
                    </a:lnTo>
                    <a:lnTo>
                      <a:pt x="786" y="72"/>
                    </a:lnTo>
                    <a:lnTo>
                      <a:pt x="786" y="78"/>
                    </a:lnTo>
                    <a:lnTo>
                      <a:pt x="792" y="90"/>
                    </a:lnTo>
                    <a:lnTo>
                      <a:pt x="780" y="102"/>
                    </a:lnTo>
                    <a:lnTo>
                      <a:pt x="774" y="108"/>
                    </a:lnTo>
                    <a:lnTo>
                      <a:pt x="774" y="114"/>
                    </a:lnTo>
                    <a:lnTo>
                      <a:pt x="780" y="126"/>
                    </a:lnTo>
                    <a:lnTo>
                      <a:pt x="768" y="150"/>
                    </a:lnTo>
                    <a:lnTo>
                      <a:pt x="750" y="168"/>
                    </a:lnTo>
                    <a:lnTo>
                      <a:pt x="750" y="174"/>
                    </a:lnTo>
                    <a:lnTo>
                      <a:pt x="762" y="192"/>
                    </a:lnTo>
                    <a:lnTo>
                      <a:pt x="774" y="210"/>
                    </a:lnTo>
                    <a:lnTo>
                      <a:pt x="792" y="228"/>
                    </a:lnTo>
                    <a:lnTo>
                      <a:pt x="804" y="240"/>
                    </a:lnTo>
                    <a:lnTo>
                      <a:pt x="822" y="246"/>
                    </a:lnTo>
                    <a:lnTo>
                      <a:pt x="828" y="252"/>
                    </a:lnTo>
                    <a:lnTo>
                      <a:pt x="840" y="252"/>
                    </a:lnTo>
                    <a:lnTo>
                      <a:pt x="834" y="252"/>
                    </a:lnTo>
                    <a:lnTo>
                      <a:pt x="846" y="252"/>
                    </a:lnTo>
                    <a:lnTo>
                      <a:pt x="852" y="270"/>
                    </a:lnTo>
                    <a:lnTo>
                      <a:pt x="858" y="282"/>
                    </a:lnTo>
                    <a:lnTo>
                      <a:pt x="858" y="288"/>
                    </a:lnTo>
                    <a:lnTo>
                      <a:pt x="864" y="300"/>
                    </a:lnTo>
                    <a:lnTo>
                      <a:pt x="864" y="312"/>
                    </a:lnTo>
                    <a:lnTo>
                      <a:pt x="864" y="318"/>
                    </a:lnTo>
                    <a:lnTo>
                      <a:pt x="858" y="318"/>
                    </a:lnTo>
                    <a:lnTo>
                      <a:pt x="852" y="318"/>
                    </a:lnTo>
                    <a:lnTo>
                      <a:pt x="846" y="324"/>
                    </a:lnTo>
                    <a:lnTo>
                      <a:pt x="846" y="336"/>
                    </a:lnTo>
                    <a:lnTo>
                      <a:pt x="840" y="348"/>
                    </a:lnTo>
                    <a:lnTo>
                      <a:pt x="840" y="360"/>
                    </a:lnTo>
                    <a:lnTo>
                      <a:pt x="840" y="372"/>
                    </a:lnTo>
                    <a:lnTo>
                      <a:pt x="840" y="378"/>
                    </a:lnTo>
                    <a:lnTo>
                      <a:pt x="846" y="402"/>
                    </a:lnTo>
                    <a:lnTo>
                      <a:pt x="858" y="420"/>
                    </a:lnTo>
                    <a:lnTo>
                      <a:pt x="882" y="426"/>
                    </a:lnTo>
                    <a:lnTo>
                      <a:pt x="888" y="444"/>
                    </a:lnTo>
                    <a:lnTo>
                      <a:pt x="900" y="444"/>
                    </a:lnTo>
                    <a:lnTo>
                      <a:pt x="900" y="462"/>
                    </a:lnTo>
                    <a:lnTo>
                      <a:pt x="894" y="474"/>
                    </a:lnTo>
                    <a:lnTo>
                      <a:pt x="888" y="486"/>
                    </a:lnTo>
                    <a:lnTo>
                      <a:pt x="882" y="492"/>
                    </a:lnTo>
                    <a:lnTo>
                      <a:pt x="870" y="504"/>
                    </a:lnTo>
                    <a:lnTo>
                      <a:pt x="852" y="504"/>
                    </a:lnTo>
                    <a:lnTo>
                      <a:pt x="852" y="510"/>
                    </a:lnTo>
                    <a:lnTo>
                      <a:pt x="852" y="516"/>
                    </a:lnTo>
                    <a:lnTo>
                      <a:pt x="846" y="528"/>
                    </a:lnTo>
                    <a:lnTo>
                      <a:pt x="846" y="582"/>
                    </a:lnTo>
                    <a:lnTo>
                      <a:pt x="840" y="582"/>
                    </a:lnTo>
                    <a:lnTo>
                      <a:pt x="834" y="582"/>
                    </a:lnTo>
                    <a:lnTo>
                      <a:pt x="828" y="582"/>
                    </a:lnTo>
                    <a:lnTo>
                      <a:pt x="822" y="582"/>
                    </a:lnTo>
                    <a:lnTo>
                      <a:pt x="810" y="582"/>
                    </a:lnTo>
                    <a:lnTo>
                      <a:pt x="810" y="528"/>
                    </a:lnTo>
                    <a:lnTo>
                      <a:pt x="792" y="528"/>
                    </a:lnTo>
                    <a:lnTo>
                      <a:pt x="792" y="522"/>
                    </a:lnTo>
                    <a:lnTo>
                      <a:pt x="786" y="522"/>
                    </a:lnTo>
                    <a:lnTo>
                      <a:pt x="786" y="516"/>
                    </a:lnTo>
                    <a:lnTo>
                      <a:pt x="780" y="516"/>
                    </a:lnTo>
                    <a:lnTo>
                      <a:pt x="780" y="510"/>
                    </a:lnTo>
                    <a:lnTo>
                      <a:pt x="762" y="510"/>
                    </a:lnTo>
                    <a:lnTo>
                      <a:pt x="756" y="510"/>
                    </a:lnTo>
                    <a:lnTo>
                      <a:pt x="750" y="522"/>
                    </a:lnTo>
                    <a:lnTo>
                      <a:pt x="744" y="534"/>
                    </a:lnTo>
                    <a:lnTo>
                      <a:pt x="732" y="540"/>
                    </a:lnTo>
                    <a:lnTo>
                      <a:pt x="732" y="558"/>
                    </a:lnTo>
                    <a:lnTo>
                      <a:pt x="732" y="564"/>
                    </a:lnTo>
                    <a:lnTo>
                      <a:pt x="732" y="570"/>
                    </a:lnTo>
                    <a:lnTo>
                      <a:pt x="726" y="576"/>
                    </a:lnTo>
                    <a:lnTo>
                      <a:pt x="720" y="576"/>
                    </a:lnTo>
                    <a:lnTo>
                      <a:pt x="714" y="582"/>
                    </a:lnTo>
                    <a:lnTo>
                      <a:pt x="702" y="588"/>
                    </a:lnTo>
                    <a:lnTo>
                      <a:pt x="696" y="594"/>
                    </a:lnTo>
                    <a:lnTo>
                      <a:pt x="690" y="600"/>
                    </a:lnTo>
                    <a:lnTo>
                      <a:pt x="690" y="606"/>
                    </a:lnTo>
                    <a:lnTo>
                      <a:pt x="678" y="606"/>
                    </a:lnTo>
                    <a:lnTo>
                      <a:pt x="678" y="624"/>
                    </a:lnTo>
                    <a:lnTo>
                      <a:pt x="684" y="642"/>
                    </a:lnTo>
                    <a:lnTo>
                      <a:pt x="684" y="660"/>
                    </a:lnTo>
                    <a:lnTo>
                      <a:pt x="690" y="672"/>
                    </a:lnTo>
                    <a:lnTo>
                      <a:pt x="702" y="720"/>
                    </a:lnTo>
                    <a:lnTo>
                      <a:pt x="708" y="750"/>
                    </a:lnTo>
                    <a:lnTo>
                      <a:pt x="708" y="792"/>
                    </a:lnTo>
                    <a:lnTo>
                      <a:pt x="708" y="828"/>
                    </a:lnTo>
                    <a:lnTo>
                      <a:pt x="708" y="852"/>
                    </a:lnTo>
                    <a:lnTo>
                      <a:pt x="696" y="894"/>
                    </a:lnTo>
                    <a:lnTo>
                      <a:pt x="702" y="900"/>
                    </a:lnTo>
                    <a:lnTo>
                      <a:pt x="708" y="924"/>
                    </a:lnTo>
                    <a:lnTo>
                      <a:pt x="684" y="936"/>
                    </a:lnTo>
                    <a:lnTo>
                      <a:pt x="660" y="954"/>
                    </a:lnTo>
                    <a:lnTo>
                      <a:pt x="618" y="984"/>
                    </a:lnTo>
                    <a:lnTo>
                      <a:pt x="618" y="990"/>
                    </a:lnTo>
                    <a:lnTo>
                      <a:pt x="612" y="996"/>
                    </a:lnTo>
                    <a:lnTo>
                      <a:pt x="606" y="1002"/>
                    </a:lnTo>
                    <a:lnTo>
                      <a:pt x="618" y="1008"/>
                    </a:lnTo>
                    <a:lnTo>
                      <a:pt x="618" y="1014"/>
                    </a:lnTo>
                    <a:lnTo>
                      <a:pt x="624" y="1026"/>
                    </a:lnTo>
                    <a:lnTo>
                      <a:pt x="630" y="1026"/>
                    </a:lnTo>
                    <a:lnTo>
                      <a:pt x="636" y="1032"/>
                    </a:lnTo>
                    <a:lnTo>
                      <a:pt x="642" y="1032"/>
                    </a:lnTo>
                    <a:lnTo>
                      <a:pt x="642" y="1038"/>
                    </a:lnTo>
                    <a:lnTo>
                      <a:pt x="648" y="1044"/>
                    </a:lnTo>
                    <a:lnTo>
                      <a:pt x="666" y="1050"/>
                    </a:lnTo>
                    <a:lnTo>
                      <a:pt x="678" y="1038"/>
                    </a:lnTo>
                    <a:lnTo>
                      <a:pt x="684" y="1038"/>
                    </a:lnTo>
                    <a:lnTo>
                      <a:pt x="684" y="1032"/>
                    </a:lnTo>
                    <a:lnTo>
                      <a:pt x="690" y="1032"/>
                    </a:lnTo>
                    <a:lnTo>
                      <a:pt x="690" y="1026"/>
                    </a:lnTo>
                    <a:lnTo>
                      <a:pt x="696" y="1020"/>
                    </a:lnTo>
                    <a:lnTo>
                      <a:pt x="708" y="1014"/>
                    </a:lnTo>
                    <a:lnTo>
                      <a:pt x="720" y="1020"/>
                    </a:lnTo>
                    <a:lnTo>
                      <a:pt x="720" y="1014"/>
                    </a:lnTo>
                    <a:lnTo>
                      <a:pt x="726" y="1008"/>
                    </a:lnTo>
                    <a:lnTo>
                      <a:pt x="732" y="1008"/>
                    </a:lnTo>
                    <a:lnTo>
                      <a:pt x="738" y="1008"/>
                    </a:lnTo>
                    <a:lnTo>
                      <a:pt x="744" y="1002"/>
                    </a:lnTo>
                    <a:lnTo>
                      <a:pt x="744" y="996"/>
                    </a:lnTo>
                    <a:lnTo>
                      <a:pt x="750" y="996"/>
                    </a:lnTo>
                    <a:lnTo>
                      <a:pt x="756" y="1002"/>
                    </a:lnTo>
                    <a:lnTo>
                      <a:pt x="762" y="1002"/>
                    </a:lnTo>
                    <a:lnTo>
                      <a:pt x="768" y="996"/>
                    </a:lnTo>
                    <a:lnTo>
                      <a:pt x="780" y="996"/>
                    </a:lnTo>
                    <a:lnTo>
                      <a:pt x="786" y="996"/>
                    </a:lnTo>
                    <a:lnTo>
                      <a:pt x="816" y="990"/>
                    </a:lnTo>
                    <a:lnTo>
                      <a:pt x="828" y="990"/>
                    </a:lnTo>
                    <a:lnTo>
                      <a:pt x="834" y="990"/>
                    </a:lnTo>
                    <a:lnTo>
                      <a:pt x="840" y="984"/>
                    </a:lnTo>
                    <a:lnTo>
                      <a:pt x="852" y="978"/>
                    </a:lnTo>
                    <a:lnTo>
                      <a:pt x="852" y="972"/>
                    </a:lnTo>
                    <a:lnTo>
                      <a:pt x="858" y="972"/>
                    </a:lnTo>
                    <a:lnTo>
                      <a:pt x="864" y="966"/>
                    </a:lnTo>
                    <a:lnTo>
                      <a:pt x="870" y="966"/>
                    </a:lnTo>
                    <a:lnTo>
                      <a:pt x="876" y="966"/>
                    </a:lnTo>
                    <a:lnTo>
                      <a:pt x="882" y="960"/>
                    </a:lnTo>
                    <a:lnTo>
                      <a:pt x="888" y="960"/>
                    </a:lnTo>
                    <a:lnTo>
                      <a:pt x="894" y="960"/>
                    </a:lnTo>
                    <a:lnTo>
                      <a:pt x="894" y="966"/>
                    </a:lnTo>
                    <a:lnTo>
                      <a:pt x="894" y="978"/>
                    </a:lnTo>
                    <a:lnTo>
                      <a:pt x="894" y="984"/>
                    </a:lnTo>
                    <a:lnTo>
                      <a:pt x="900" y="984"/>
                    </a:lnTo>
                    <a:lnTo>
                      <a:pt x="906" y="978"/>
                    </a:lnTo>
                    <a:lnTo>
                      <a:pt x="912" y="972"/>
                    </a:lnTo>
                    <a:lnTo>
                      <a:pt x="918" y="978"/>
                    </a:lnTo>
                    <a:lnTo>
                      <a:pt x="924" y="978"/>
                    </a:lnTo>
                    <a:lnTo>
                      <a:pt x="924" y="972"/>
                    </a:lnTo>
                    <a:lnTo>
                      <a:pt x="924" y="966"/>
                    </a:lnTo>
                    <a:lnTo>
                      <a:pt x="930" y="966"/>
                    </a:lnTo>
                    <a:lnTo>
                      <a:pt x="948" y="966"/>
                    </a:lnTo>
                    <a:lnTo>
                      <a:pt x="954" y="966"/>
                    </a:lnTo>
                    <a:lnTo>
                      <a:pt x="954" y="960"/>
                    </a:lnTo>
                    <a:lnTo>
                      <a:pt x="960" y="960"/>
                    </a:lnTo>
                    <a:lnTo>
                      <a:pt x="966" y="960"/>
                    </a:lnTo>
                    <a:lnTo>
                      <a:pt x="966" y="966"/>
                    </a:lnTo>
                    <a:lnTo>
                      <a:pt x="978" y="972"/>
                    </a:lnTo>
                    <a:lnTo>
                      <a:pt x="978" y="978"/>
                    </a:lnTo>
                    <a:lnTo>
                      <a:pt x="978" y="984"/>
                    </a:lnTo>
                    <a:lnTo>
                      <a:pt x="984" y="978"/>
                    </a:lnTo>
                    <a:lnTo>
                      <a:pt x="990" y="978"/>
                    </a:lnTo>
                    <a:lnTo>
                      <a:pt x="996" y="984"/>
                    </a:lnTo>
                    <a:lnTo>
                      <a:pt x="1002" y="990"/>
                    </a:lnTo>
                    <a:lnTo>
                      <a:pt x="1008" y="972"/>
                    </a:lnTo>
                    <a:lnTo>
                      <a:pt x="1026" y="972"/>
                    </a:lnTo>
                    <a:lnTo>
                      <a:pt x="1032" y="972"/>
                    </a:lnTo>
                    <a:lnTo>
                      <a:pt x="1038" y="972"/>
                    </a:lnTo>
                    <a:lnTo>
                      <a:pt x="1050" y="972"/>
                    </a:lnTo>
                    <a:lnTo>
                      <a:pt x="1056" y="972"/>
                    </a:lnTo>
                    <a:lnTo>
                      <a:pt x="1062" y="966"/>
                    </a:lnTo>
                    <a:lnTo>
                      <a:pt x="1074" y="966"/>
                    </a:lnTo>
                    <a:lnTo>
                      <a:pt x="1074" y="960"/>
                    </a:lnTo>
                    <a:lnTo>
                      <a:pt x="1080" y="954"/>
                    </a:lnTo>
                    <a:lnTo>
                      <a:pt x="1080" y="948"/>
                    </a:lnTo>
                    <a:lnTo>
                      <a:pt x="1074" y="948"/>
                    </a:lnTo>
                    <a:lnTo>
                      <a:pt x="1068" y="948"/>
                    </a:lnTo>
                    <a:lnTo>
                      <a:pt x="1062" y="942"/>
                    </a:lnTo>
                    <a:lnTo>
                      <a:pt x="1068" y="936"/>
                    </a:lnTo>
                    <a:lnTo>
                      <a:pt x="1074" y="936"/>
                    </a:lnTo>
                    <a:lnTo>
                      <a:pt x="1080" y="936"/>
                    </a:lnTo>
                    <a:lnTo>
                      <a:pt x="1086" y="942"/>
                    </a:lnTo>
                    <a:lnTo>
                      <a:pt x="1092" y="942"/>
                    </a:lnTo>
                    <a:lnTo>
                      <a:pt x="1098" y="948"/>
                    </a:lnTo>
                    <a:lnTo>
                      <a:pt x="1104" y="954"/>
                    </a:lnTo>
                    <a:lnTo>
                      <a:pt x="1110" y="954"/>
                    </a:lnTo>
                    <a:lnTo>
                      <a:pt x="1116" y="948"/>
                    </a:lnTo>
                    <a:lnTo>
                      <a:pt x="1122" y="942"/>
                    </a:lnTo>
                    <a:lnTo>
                      <a:pt x="1128" y="942"/>
                    </a:lnTo>
                    <a:lnTo>
                      <a:pt x="1134" y="942"/>
                    </a:lnTo>
                    <a:lnTo>
                      <a:pt x="1140" y="948"/>
                    </a:lnTo>
                    <a:lnTo>
                      <a:pt x="1146" y="942"/>
                    </a:lnTo>
                    <a:lnTo>
                      <a:pt x="1152" y="942"/>
                    </a:lnTo>
                    <a:lnTo>
                      <a:pt x="1152" y="930"/>
                    </a:lnTo>
                    <a:lnTo>
                      <a:pt x="1164" y="936"/>
                    </a:lnTo>
                    <a:lnTo>
                      <a:pt x="1158" y="942"/>
                    </a:lnTo>
                    <a:lnTo>
                      <a:pt x="1158" y="948"/>
                    </a:lnTo>
                    <a:lnTo>
                      <a:pt x="1146" y="954"/>
                    </a:lnTo>
                    <a:lnTo>
                      <a:pt x="1152" y="954"/>
                    </a:lnTo>
                    <a:lnTo>
                      <a:pt x="1158" y="954"/>
                    </a:lnTo>
                    <a:lnTo>
                      <a:pt x="1158" y="948"/>
                    </a:lnTo>
                    <a:lnTo>
                      <a:pt x="1164" y="948"/>
                    </a:lnTo>
                    <a:lnTo>
                      <a:pt x="1170" y="948"/>
                    </a:lnTo>
                    <a:lnTo>
                      <a:pt x="1176" y="954"/>
                    </a:lnTo>
                    <a:lnTo>
                      <a:pt x="1176" y="966"/>
                    </a:lnTo>
                    <a:lnTo>
                      <a:pt x="1182" y="972"/>
                    </a:lnTo>
                    <a:lnTo>
                      <a:pt x="1188" y="972"/>
                    </a:lnTo>
                    <a:lnTo>
                      <a:pt x="1182" y="984"/>
                    </a:lnTo>
                    <a:lnTo>
                      <a:pt x="1188" y="984"/>
                    </a:lnTo>
                    <a:lnTo>
                      <a:pt x="1194" y="984"/>
                    </a:lnTo>
                    <a:lnTo>
                      <a:pt x="1200" y="984"/>
                    </a:lnTo>
                    <a:lnTo>
                      <a:pt x="1212" y="984"/>
                    </a:lnTo>
                    <a:lnTo>
                      <a:pt x="1218" y="990"/>
                    </a:lnTo>
                    <a:lnTo>
                      <a:pt x="1224" y="990"/>
                    </a:lnTo>
                    <a:lnTo>
                      <a:pt x="1224" y="984"/>
                    </a:lnTo>
                    <a:lnTo>
                      <a:pt x="1230" y="990"/>
                    </a:lnTo>
                    <a:lnTo>
                      <a:pt x="1236" y="984"/>
                    </a:lnTo>
                    <a:lnTo>
                      <a:pt x="1242" y="984"/>
                    </a:lnTo>
                    <a:lnTo>
                      <a:pt x="1248" y="990"/>
                    </a:lnTo>
                    <a:lnTo>
                      <a:pt x="1254" y="990"/>
                    </a:lnTo>
                    <a:lnTo>
                      <a:pt x="1254" y="996"/>
                    </a:lnTo>
                    <a:lnTo>
                      <a:pt x="1254" y="1002"/>
                    </a:lnTo>
                    <a:lnTo>
                      <a:pt x="1254" y="1008"/>
                    </a:lnTo>
                    <a:lnTo>
                      <a:pt x="1260" y="1014"/>
                    </a:lnTo>
                    <a:lnTo>
                      <a:pt x="1266" y="1014"/>
                    </a:lnTo>
                    <a:lnTo>
                      <a:pt x="1272" y="1014"/>
                    </a:lnTo>
                    <a:lnTo>
                      <a:pt x="1278" y="1020"/>
                    </a:lnTo>
                    <a:lnTo>
                      <a:pt x="1284" y="1020"/>
                    </a:lnTo>
                    <a:lnTo>
                      <a:pt x="1290" y="1014"/>
                    </a:lnTo>
                    <a:lnTo>
                      <a:pt x="1290" y="1008"/>
                    </a:lnTo>
                    <a:lnTo>
                      <a:pt x="1296" y="1008"/>
                    </a:lnTo>
                    <a:lnTo>
                      <a:pt x="1302" y="1014"/>
                    </a:lnTo>
                    <a:lnTo>
                      <a:pt x="1308" y="1014"/>
                    </a:lnTo>
                    <a:lnTo>
                      <a:pt x="1314" y="1008"/>
                    </a:lnTo>
                    <a:lnTo>
                      <a:pt x="1320" y="1008"/>
                    </a:lnTo>
                    <a:lnTo>
                      <a:pt x="1320" y="1002"/>
                    </a:lnTo>
                    <a:lnTo>
                      <a:pt x="1320" y="996"/>
                    </a:lnTo>
                    <a:lnTo>
                      <a:pt x="1332" y="1002"/>
                    </a:lnTo>
                    <a:lnTo>
                      <a:pt x="1332" y="1008"/>
                    </a:lnTo>
                    <a:lnTo>
                      <a:pt x="1326" y="1014"/>
                    </a:lnTo>
                    <a:lnTo>
                      <a:pt x="1332" y="1014"/>
                    </a:lnTo>
                    <a:lnTo>
                      <a:pt x="1338" y="1014"/>
                    </a:lnTo>
                    <a:lnTo>
                      <a:pt x="1338" y="1008"/>
                    </a:lnTo>
                    <a:lnTo>
                      <a:pt x="1344" y="1008"/>
                    </a:lnTo>
                    <a:lnTo>
                      <a:pt x="1350" y="1008"/>
                    </a:lnTo>
                    <a:lnTo>
                      <a:pt x="1356" y="1014"/>
                    </a:lnTo>
                    <a:lnTo>
                      <a:pt x="1356" y="1008"/>
                    </a:lnTo>
                    <a:lnTo>
                      <a:pt x="1362" y="1014"/>
                    </a:lnTo>
                    <a:lnTo>
                      <a:pt x="1392" y="1014"/>
                    </a:lnTo>
                    <a:lnTo>
                      <a:pt x="1398" y="1014"/>
                    </a:lnTo>
                    <a:lnTo>
                      <a:pt x="1404" y="1008"/>
                    </a:lnTo>
                    <a:lnTo>
                      <a:pt x="1404" y="1014"/>
                    </a:lnTo>
                    <a:lnTo>
                      <a:pt x="1410" y="1008"/>
                    </a:lnTo>
                    <a:lnTo>
                      <a:pt x="1416" y="1008"/>
                    </a:lnTo>
                    <a:lnTo>
                      <a:pt x="1422" y="1002"/>
                    </a:lnTo>
                    <a:lnTo>
                      <a:pt x="1428" y="1002"/>
                    </a:lnTo>
                    <a:lnTo>
                      <a:pt x="1428" y="996"/>
                    </a:lnTo>
                    <a:lnTo>
                      <a:pt x="1428" y="990"/>
                    </a:lnTo>
                    <a:lnTo>
                      <a:pt x="1440" y="1002"/>
                    </a:lnTo>
                    <a:lnTo>
                      <a:pt x="1446" y="1002"/>
                    </a:lnTo>
                    <a:lnTo>
                      <a:pt x="1452" y="1002"/>
                    </a:lnTo>
                    <a:lnTo>
                      <a:pt x="1446" y="996"/>
                    </a:lnTo>
                    <a:lnTo>
                      <a:pt x="1452" y="996"/>
                    </a:lnTo>
                    <a:lnTo>
                      <a:pt x="1458" y="996"/>
                    </a:lnTo>
                    <a:lnTo>
                      <a:pt x="1464" y="996"/>
                    </a:lnTo>
                    <a:lnTo>
                      <a:pt x="1464" y="1002"/>
                    </a:lnTo>
                    <a:lnTo>
                      <a:pt x="1476" y="1014"/>
                    </a:lnTo>
                    <a:lnTo>
                      <a:pt x="1476" y="1008"/>
                    </a:lnTo>
                    <a:lnTo>
                      <a:pt x="1482" y="1008"/>
                    </a:lnTo>
                    <a:lnTo>
                      <a:pt x="1488" y="1020"/>
                    </a:lnTo>
                    <a:lnTo>
                      <a:pt x="1494" y="1020"/>
                    </a:lnTo>
                    <a:lnTo>
                      <a:pt x="1500" y="1014"/>
                    </a:lnTo>
                    <a:lnTo>
                      <a:pt x="1500" y="1020"/>
                    </a:lnTo>
                    <a:lnTo>
                      <a:pt x="1506" y="1026"/>
                    </a:lnTo>
                    <a:lnTo>
                      <a:pt x="1512" y="1032"/>
                    </a:lnTo>
                    <a:lnTo>
                      <a:pt x="1518" y="1032"/>
                    </a:lnTo>
                    <a:lnTo>
                      <a:pt x="1518" y="1038"/>
                    </a:lnTo>
                    <a:lnTo>
                      <a:pt x="1518" y="1044"/>
                    </a:lnTo>
                    <a:lnTo>
                      <a:pt x="1524" y="1044"/>
                    </a:lnTo>
                    <a:lnTo>
                      <a:pt x="1524" y="1050"/>
                    </a:lnTo>
                    <a:lnTo>
                      <a:pt x="1530" y="1056"/>
                    </a:lnTo>
                    <a:lnTo>
                      <a:pt x="1548" y="1062"/>
                    </a:lnTo>
                    <a:lnTo>
                      <a:pt x="1560" y="1074"/>
                    </a:lnTo>
                    <a:lnTo>
                      <a:pt x="1560" y="1080"/>
                    </a:lnTo>
                    <a:lnTo>
                      <a:pt x="1560" y="1086"/>
                    </a:lnTo>
                    <a:lnTo>
                      <a:pt x="1566" y="1086"/>
                    </a:lnTo>
                    <a:lnTo>
                      <a:pt x="1572" y="1098"/>
                    </a:lnTo>
                    <a:lnTo>
                      <a:pt x="1572" y="1104"/>
                    </a:lnTo>
                    <a:lnTo>
                      <a:pt x="1584" y="1110"/>
                    </a:lnTo>
                    <a:lnTo>
                      <a:pt x="1590" y="1116"/>
                    </a:lnTo>
                    <a:lnTo>
                      <a:pt x="1596" y="1116"/>
                    </a:lnTo>
                    <a:lnTo>
                      <a:pt x="1608" y="1122"/>
                    </a:lnTo>
                    <a:lnTo>
                      <a:pt x="1620" y="1140"/>
                    </a:lnTo>
                    <a:lnTo>
                      <a:pt x="1626" y="1158"/>
                    </a:lnTo>
                    <a:lnTo>
                      <a:pt x="1638" y="1200"/>
                    </a:lnTo>
                    <a:lnTo>
                      <a:pt x="1638" y="1218"/>
                    </a:lnTo>
                    <a:lnTo>
                      <a:pt x="1620" y="1230"/>
                    </a:lnTo>
                    <a:lnTo>
                      <a:pt x="1554" y="1230"/>
                    </a:lnTo>
                    <a:lnTo>
                      <a:pt x="1560" y="1248"/>
                    </a:lnTo>
                    <a:lnTo>
                      <a:pt x="1584" y="1260"/>
                    </a:lnTo>
                    <a:lnTo>
                      <a:pt x="1584" y="1266"/>
                    </a:lnTo>
                    <a:lnTo>
                      <a:pt x="1578" y="1272"/>
                    </a:lnTo>
                    <a:lnTo>
                      <a:pt x="1572" y="1272"/>
                    </a:lnTo>
                    <a:lnTo>
                      <a:pt x="1566" y="1278"/>
                    </a:lnTo>
                    <a:lnTo>
                      <a:pt x="1566" y="1284"/>
                    </a:lnTo>
                    <a:lnTo>
                      <a:pt x="1560" y="1290"/>
                    </a:lnTo>
                    <a:lnTo>
                      <a:pt x="1554" y="1290"/>
                    </a:lnTo>
                    <a:lnTo>
                      <a:pt x="1554" y="1296"/>
                    </a:lnTo>
                    <a:lnTo>
                      <a:pt x="1554" y="1302"/>
                    </a:lnTo>
                    <a:lnTo>
                      <a:pt x="1560" y="1332"/>
                    </a:lnTo>
                    <a:lnTo>
                      <a:pt x="1566" y="1356"/>
                    </a:lnTo>
                    <a:lnTo>
                      <a:pt x="1572" y="1356"/>
                    </a:lnTo>
                    <a:lnTo>
                      <a:pt x="1572" y="1362"/>
                    </a:lnTo>
                    <a:lnTo>
                      <a:pt x="1578" y="1362"/>
                    </a:lnTo>
                    <a:lnTo>
                      <a:pt x="1560" y="1374"/>
                    </a:lnTo>
                    <a:lnTo>
                      <a:pt x="1560" y="1380"/>
                    </a:lnTo>
                    <a:lnTo>
                      <a:pt x="1548" y="1380"/>
                    </a:lnTo>
                    <a:lnTo>
                      <a:pt x="1548" y="1386"/>
                    </a:lnTo>
                    <a:lnTo>
                      <a:pt x="1548" y="1392"/>
                    </a:lnTo>
                    <a:lnTo>
                      <a:pt x="1542" y="1410"/>
                    </a:lnTo>
                    <a:lnTo>
                      <a:pt x="1536" y="1422"/>
                    </a:lnTo>
                    <a:lnTo>
                      <a:pt x="1536" y="1428"/>
                    </a:lnTo>
                    <a:lnTo>
                      <a:pt x="1530" y="1440"/>
                    </a:lnTo>
                    <a:lnTo>
                      <a:pt x="1524" y="1434"/>
                    </a:lnTo>
                    <a:lnTo>
                      <a:pt x="1524" y="1428"/>
                    </a:lnTo>
                    <a:lnTo>
                      <a:pt x="1524" y="1422"/>
                    </a:lnTo>
                    <a:lnTo>
                      <a:pt x="1512" y="1410"/>
                    </a:lnTo>
                    <a:lnTo>
                      <a:pt x="1506" y="1404"/>
                    </a:lnTo>
                    <a:lnTo>
                      <a:pt x="1506" y="1398"/>
                    </a:lnTo>
                    <a:lnTo>
                      <a:pt x="1494" y="1392"/>
                    </a:lnTo>
                    <a:lnTo>
                      <a:pt x="1476" y="1404"/>
                    </a:lnTo>
                    <a:lnTo>
                      <a:pt x="1464" y="1416"/>
                    </a:lnTo>
                    <a:lnTo>
                      <a:pt x="1458" y="1428"/>
                    </a:lnTo>
                    <a:lnTo>
                      <a:pt x="1446" y="1434"/>
                    </a:lnTo>
                    <a:lnTo>
                      <a:pt x="1410" y="1440"/>
                    </a:lnTo>
                    <a:lnTo>
                      <a:pt x="1398" y="1440"/>
                    </a:lnTo>
                    <a:lnTo>
                      <a:pt x="1398" y="1446"/>
                    </a:lnTo>
                    <a:lnTo>
                      <a:pt x="1386" y="1446"/>
                    </a:lnTo>
                    <a:lnTo>
                      <a:pt x="1380" y="1440"/>
                    </a:lnTo>
                    <a:lnTo>
                      <a:pt x="1368" y="1440"/>
                    </a:lnTo>
                    <a:lnTo>
                      <a:pt x="1368" y="1446"/>
                    </a:lnTo>
                    <a:lnTo>
                      <a:pt x="1356" y="1446"/>
                    </a:lnTo>
                    <a:lnTo>
                      <a:pt x="1350" y="1452"/>
                    </a:lnTo>
                    <a:lnTo>
                      <a:pt x="1338" y="1452"/>
                    </a:lnTo>
                    <a:lnTo>
                      <a:pt x="1338" y="1458"/>
                    </a:lnTo>
                    <a:lnTo>
                      <a:pt x="1332" y="1458"/>
                    </a:lnTo>
                    <a:lnTo>
                      <a:pt x="1332" y="1464"/>
                    </a:lnTo>
                    <a:lnTo>
                      <a:pt x="1332" y="1470"/>
                    </a:lnTo>
                    <a:lnTo>
                      <a:pt x="1326" y="1470"/>
                    </a:lnTo>
                    <a:lnTo>
                      <a:pt x="1320" y="1470"/>
                    </a:lnTo>
                    <a:lnTo>
                      <a:pt x="1314" y="1470"/>
                    </a:lnTo>
                    <a:lnTo>
                      <a:pt x="1314" y="1464"/>
                    </a:lnTo>
                    <a:lnTo>
                      <a:pt x="1308" y="1464"/>
                    </a:lnTo>
                    <a:lnTo>
                      <a:pt x="1308" y="1452"/>
                    </a:lnTo>
                    <a:lnTo>
                      <a:pt x="1284" y="1458"/>
                    </a:lnTo>
                    <a:lnTo>
                      <a:pt x="1272" y="1458"/>
                    </a:lnTo>
                    <a:lnTo>
                      <a:pt x="1272" y="1464"/>
                    </a:lnTo>
                    <a:lnTo>
                      <a:pt x="1260" y="1464"/>
                    </a:lnTo>
                    <a:lnTo>
                      <a:pt x="1254" y="1464"/>
                    </a:lnTo>
                    <a:lnTo>
                      <a:pt x="1242" y="1422"/>
                    </a:lnTo>
                    <a:lnTo>
                      <a:pt x="1242" y="1416"/>
                    </a:lnTo>
                    <a:lnTo>
                      <a:pt x="1242" y="1410"/>
                    </a:lnTo>
                    <a:lnTo>
                      <a:pt x="1248" y="1410"/>
                    </a:lnTo>
                    <a:lnTo>
                      <a:pt x="1242" y="1410"/>
                    </a:lnTo>
                    <a:lnTo>
                      <a:pt x="1242" y="1404"/>
                    </a:lnTo>
                    <a:lnTo>
                      <a:pt x="1242" y="1398"/>
                    </a:lnTo>
                    <a:lnTo>
                      <a:pt x="1248" y="1392"/>
                    </a:lnTo>
                    <a:lnTo>
                      <a:pt x="1248" y="1386"/>
                    </a:lnTo>
                    <a:lnTo>
                      <a:pt x="1242" y="1380"/>
                    </a:lnTo>
                    <a:lnTo>
                      <a:pt x="1248" y="1380"/>
                    </a:lnTo>
                    <a:lnTo>
                      <a:pt x="1248" y="1374"/>
                    </a:lnTo>
                    <a:lnTo>
                      <a:pt x="1248" y="1368"/>
                    </a:lnTo>
                    <a:lnTo>
                      <a:pt x="1254" y="1368"/>
                    </a:lnTo>
                    <a:lnTo>
                      <a:pt x="1254" y="1362"/>
                    </a:lnTo>
                    <a:lnTo>
                      <a:pt x="1248" y="1356"/>
                    </a:lnTo>
                    <a:lnTo>
                      <a:pt x="1254" y="1356"/>
                    </a:lnTo>
                    <a:lnTo>
                      <a:pt x="1254" y="1344"/>
                    </a:lnTo>
                    <a:lnTo>
                      <a:pt x="1242" y="1338"/>
                    </a:lnTo>
                    <a:lnTo>
                      <a:pt x="1242" y="1326"/>
                    </a:lnTo>
                    <a:lnTo>
                      <a:pt x="1230" y="1326"/>
                    </a:lnTo>
                    <a:lnTo>
                      <a:pt x="1230" y="1314"/>
                    </a:lnTo>
                    <a:lnTo>
                      <a:pt x="1218" y="1314"/>
                    </a:lnTo>
                    <a:lnTo>
                      <a:pt x="1200" y="1272"/>
                    </a:lnTo>
                    <a:lnTo>
                      <a:pt x="1194" y="1242"/>
                    </a:lnTo>
                    <a:lnTo>
                      <a:pt x="1194" y="1206"/>
                    </a:lnTo>
                    <a:lnTo>
                      <a:pt x="1182" y="1200"/>
                    </a:lnTo>
                    <a:lnTo>
                      <a:pt x="1164" y="1206"/>
                    </a:lnTo>
                    <a:lnTo>
                      <a:pt x="1146" y="1212"/>
                    </a:lnTo>
                    <a:lnTo>
                      <a:pt x="1146" y="1218"/>
                    </a:lnTo>
                    <a:lnTo>
                      <a:pt x="1134" y="1224"/>
                    </a:lnTo>
                    <a:lnTo>
                      <a:pt x="1140" y="1260"/>
                    </a:lnTo>
                    <a:lnTo>
                      <a:pt x="1134" y="1266"/>
                    </a:lnTo>
                    <a:lnTo>
                      <a:pt x="1122" y="1266"/>
                    </a:lnTo>
                    <a:lnTo>
                      <a:pt x="1110" y="1236"/>
                    </a:lnTo>
                    <a:lnTo>
                      <a:pt x="1110" y="1224"/>
                    </a:lnTo>
                    <a:lnTo>
                      <a:pt x="1086" y="1224"/>
                    </a:lnTo>
                    <a:lnTo>
                      <a:pt x="1086" y="1212"/>
                    </a:lnTo>
                    <a:lnTo>
                      <a:pt x="1074" y="1212"/>
                    </a:lnTo>
                    <a:lnTo>
                      <a:pt x="1050" y="1212"/>
                    </a:lnTo>
                    <a:lnTo>
                      <a:pt x="1056" y="1218"/>
                    </a:lnTo>
                    <a:lnTo>
                      <a:pt x="1050" y="1272"/>
                    </a:lnTo>
                    <a:lnTo>
                      <a:pt x="1044" y="1272"/>
                    </a:lnTo>
                    <a:lnTo>
                      <a:pt x="1038" y="1284"/>
                    </a:lnTo>
                    <a:lnTo>
                      <a:pt x="1032" y="1302"/>
                    </a:lnTo>
                    <a:lnTo>
                      <a:pt x="1014" y="1302"/>
                    </a:lnTo>
                    <a:lnTo>
                      <a:pt x="1020" y="1284"/>
                    </a:lnTo>
                    <a:lnTo>
                      <a:pt x="1026" y="1278"/>
                    </a:lnTo>
                    <a:lnTo>
                      <a:pt x="1026" y="1266"/>
                    </a:lnTo>
                    <a:lnTo>
                      <a:pt x="1014" y="1260"/>
                    </a:lnTo>
                    <a:lnTo>
                      <a:pt x="1014" y="1272"/>
                    </a:lnTo>
                    <a:lnTo>
                      <a:pt x="990" y="1278"/>
                    </a:lnTo>
                    <a:lnTo>
                      <a:pt x="990" y="1254"/>
                    </a:lnTo>
                    <a:lnTo>
                      <a:pt x="984" y="1254"/>
                    </a:lnTo>
                    <a:lnTo>
                      <a:pt x="978" y="1242"/>
                    </a:lnTo>
                    <a:lnTo>
                      <a:pt x="972" y="1236"/>
                    </a:lnTo>
                    <a:lnTo>
                      <a:pt x="960" y="1206"/>
                    </a:lnTo>
                    <a:lnTo>
                      <a:pt x="942" y="1206"/>
                    </a:lnTo>
                    <a:lnTo>
                      <a:pt x="936" y="1200"/>
                    </a:lnTo>
                    <a:lnTo>
                      <a:pt x="906" y="1212"/>
                    </a:lnTo>
                    <a:lnTo>
                      <a:pt x="888" y="1230"/>
                    </a:lnTo>
                    <a:lnTo>
                      <a:pt x="876" y="1230"/>
                    </a:lnTo>
                    <a:lnTo>
                      <a:pt x="864" y="1236"/>
                    </a:lnTo>
                    <a:lnTo>
                      <a:pt x="858" y="1236"/>
                    </a:lnTo>
                    <a:lnTo>
                      <a:pt x="852" y="1254"/>
                    </a:lnTo>
                    <a:lnTo>
                      <a:pt x="858" y="1254"/>
                    </a:lnTo>
                    <a:lnTo>
                      <a:pt x="840" y="1266"/>
                    </a:lnTo>
                    <a:lnTo>
                      <a:pt x="828" y="1272"/>
                    </a:lnTo>
                    <a:lnTo>
                      <a:pt x="828" y="1284"/>
                    </a:lnTo>
                    <a:lnTo>
                      <a:pt x="822" y="1284"/>
                    </a:lnTo>
                    <a:lnTo>
                      <a:pt x="804" y="1296"/>
                    </a:lnTo>
                    <a:lnTo>
                      <a:pt x="804" y="1308"/>
                    </a:lnTo>
                    <a:lnTo>
                      <a:pt x="816" y="1320"/>
                    </a:lnTo>
                    <a:lnTo>
                      <a:pt x="828" y="1320"/>
                    </a:lnTo>
                    <a:lnTo>
                      <a:pt x="822" y="1338"/>
                    </a:lnTo>
                    <a:lnTo>
                      <a:pt x="852" y="1344"/>
                    </a:lnTo>
                    <a:lnTo>
                      <a:pt x="864" y="1350"/>
                    </a:lnTo>
                    <a:lnTo>
                      <a:pt x="864" y="1356"/>
                    </a:lnTo>
                    <a:lnTo>
                      <a:pt x="882" y="1356"/>
                    </a:lnTo>
                    <a:lnTo>
                      <a:pt x="894" y="1356"/>
                    </a:lnTo>
                    <a:lnTo>
                      <a:pt x="912" y="1368"/>
                    </a:lnTo>
                    <a:lnTo>
                      <a:pt x="918" y="1380"/>
                    </a:lnTo>
                    <a:lnTo>
                      <a:pt x="936" y="1380"/>
                    </a:lnTo>
                    <a:lnTo>
                      <a:pt x="960" y="1386"/>
                    </a:lnTo>
                    <a:lnTo>
                      <a:pt x="990" y="1386"/>
                    </a:lnTo>
                    <a:lnTo>
                      <a:pt x="990" y="1392"/>
                    </a:lnTo>
                    <a:lnTo>
                      <a:pt x="1020" y="1398"/>
                    </a:lnTo>
                    <a:lnTo>
                      <a:pt x="1014" y="1404"/>
                    </a:lnTo>
                    <a:lnTo>
                      <a:pt x="1008" y="1404"/>
                    </a:lnTo>
                    <a:lnTo>
                      <a:pt x="1014" y="1440"/>
                    </a:lnTo>
                    <a:lnTo>
                      <a:pt x="1020" y="1458"/>
                    </a:lnTo>
                    <a:lnTo>
                      <a:pt x="1026" y="1476"/>
                    </a:lnTo>
                    <a:lnTo>
                      <a:pt x="1020" y="1476"/>
                    </a:lnTo>
                    <a:lnTo>
                      <a:pt x="1014" y="1476"/>
                    </a:lnTo>
                    <a:lnTo>
                      <a:pt x="1014" y="1482"/>
                    </a:lnTo>
                    <a:lnTo>
                      <a:pt x="1014" y="1488"/>
                    </a:lnTo>
                    <a:lnTo>
                      <a:pt x="1002" y="1488"/>
                    </a:lnTo>
                    <a:lnTo>
                      <a:pt x="1002" y="1494"/>
                    </a:lnTo>
                    <a:lnTo>
                      <a:pt x="996" y="1494"/>
                    </a:lnTo>
                    <a:lnTo>
                      <a:pt x="996" y="1518"/>
                    </a:lnTo>
                    <a:lnTo>
                      <a:pt x="1002" y="1524"/>
                    </a:lnTo>
                    <a:lnTo>
                      <a:pt x="1020" y="1530"/>
                    </a:lnTo>
                    <a:lnTo>
                      <a:pt x="1026" y="1542"/>
                    </a:lnTo>
                    <a:lnTo>
                      <a:pt x="1032" y="1566"/>
                    </a:lnTo>
                    <a:lnTo>
                      <a:pt x="1038" y="1578"/>
                    </a:lnTo>
                    <a:lnTo>
                      <a:pt x="1032" y="1584"/>
                    </a:lnTo>
                    <a:lnTo>
                      <a:pt x="1020" y="1584"/>
                    </a:lnTo>
                    <a:lnTo>
                      <a:pt x="1014" y="1584"/>
                    </a:lnTo>
                    <a:lnTo>
                      <a:pt x="1008" y="1596"/>
                    </a:lnTo>
                    <a:lnTo>
                      <a:pt x="990" y="1584"/>
                    </a:lnTo>
                    <a:lnTo>
                      <a:pt x="984" y="1602"/>
                    </a:lnTo>
                    <a:lnTo>
                      <a:pt x="978" y="1608"/>
                    </a:lnTo>
                    <a:lnTo>
                      <a:pt x="966" y="1608"/>
                    </a:lnTo>
                    <a:lnTo>
                      <a:pt x="960" y="1614"/>
                    </a:lnTo>
                    <a:lnTo>
                      <a:pt x="954" y="1614"/>
                    </a:lnTo>
                    <a:lnTo>
                      <a:pt x="942" y="1620"/>
                    </a:lnTo>
                    <a:lnTo>
                      <a:pt x="936" y="1620"/>
                    </a:lnTo>
                    <a:lnTo>
                      <a:pt x="930" y="1620"/>
                    </a:lnTo>
                    <a:lnTo>
                      <a:pt x="930" y="1626"/>
                    </a:lnTo>
                    <a:lnTo>
                      <a:pt x="930" y="1632"/>
                    </a:lnTo>
                    <a:lnTo>
                      <a:pt x="918" y="1632"/>
                    </a:lnTo>
                    <a:lnTo>
                      <a:pt x="912" y="1632"/>
                    </a:lnTo>
                    <a:lnTo>
                      <a:pt x="906" y="1632"/>
                    </a:lnTo>
                    <a:lnTo>
                      <a:pt x="900" y="1632"/>
                    </a:lnTo>
                    <a:lnTo>
                      <a:pt x="894" y="1626"/>
                    </a:lnTo>
                    <a:lnTo>
                      <a:pt x="894" y="1614"/>
                    </a:lnTo>
                    <a:lnTo>
                      <a:pt x="840" y="1614"/>
                    </a:lnTo>
                    <a:lnTo>
                      <a:pt x="840" y="1626"/>
                    </a:lnTo>
                    <a:lnTo>
                      <a:pt x="834" y="1626"/>
                    </a:lnTo>
                    <a:lnTo>
                      <a:pt x="828" y="1632"/>
                    </a:lnTo>
                    <a:lnTo>
                      <a:pt x="822" y="1638"/>
                    </a:lnTo>
                    <a:lnTo>
                      <a:pt x="822" y="1644"/>
                    </a:lnTo>
                    <a:lnTo>
                      <a:pt x="834" y="1650"/>
                    </a:lnTo>
                    <a:lnTo>
                      <a:pt x="840" y="1662"/>
                    </a:lnTo>
                    <a:lnTo>
                      <a:pt x="840" y="1668"/>
                    </a:lnTo>
                    <a:lnTo>
                      <a:pt x="858" y="1680"/>
                    </a:lnTo>
                    <a:lnTo>
                      <a:pt x="858" y="1752"/>
                    </a:lnTo>
                    <a:lnTo>
                      <a:pt x="864" y="1782"/>
                    </a:lnTo>
                    <a:lnTo>
                      <a:pt x="876" y="1788"/>
                    </a:lnTo>
                    <a:lnTo>
                      <a:pt x="870" y="1854"/>
                    </a:lnTo>
                    <a:lnTo>
                      <a:pt x="870" y="1884"/>
                    </a:lnTo>
                    <a:lnTo>
                      <a:pt x="864" y="1884"/>
                    </a:lnTo>
                    <a:lnTo>
                      <a:pt x="846" y="1896"/>
                    </a:lnTo>
                    <a:lnTo>
                      <a:pt x="840" y="1896"/>
                    </a:lnTo>
                    <a:lnTo>
                      <a:pt x="834" y="1896"/>
                    </a:lnTo>
                    <a:lnTo>
                      <a:pt x="828" y="1890"/>
                    </a:lnTo>
                    <a:lnTo>
                      <a:pt x="822" y="1890"/>
                    </a:lnTo>
                    <a:lnTo>
                      <a:pt x="816" y="1896"/>
                    </a:lnTo>
                    <a:lnTo>
                      <a:pt x="804" y="1896"/>
                    </a:lnTo>
                    <a:lnTo>
                      <a:pt x="804" y="1890"/>
                    </a:lnTo>
                    <a:lnTo>
                      <a:pt x="780" y="1896"/>
                    </a:lnTo>
                    <a:lnTo>
                      <a:pt x="780" y="1902"/>
                    </a:lnTo>
                    <a:lnTo>
                      <a:pt x="774" y="1914"/>
                    </a:lnTo>
                    <a:lnTo>
                      <a:pt x="762" y="1926"/>
                    </a:lnTo>
                    <a:lnTo>
                      <a:pt x="762" y="1950"/>
                    </a:lnTo>
                    <a:lnTo>
                      <a:pt x="762" y="1962"/>
                    </a:lnTo>
                    <a:lnTo>
                      <a:pt x="780" y="1974"/>
                    </a:lnTo>
                    <a:lnTo>
                      <a:pt x="780" y="1986"/>
                    </a:lnTo>
                    <a:lnTo>
                      <a:pt x="780" y="1998"/>
                    </a:lnTo>
                    <a:lnTo>
                      <a:pt x="756" y="1998"/>
                    </a:lnTo>
                    <a:lnTo>
                      <a:pt x="720" y="1992"/>
                    </a:lnTo>
                    <a:lnTo>
                      <a:pt x="666" y="1998"/>
                    </a:lnTo>
                    <a:lnTo>
                      <a:pt x="654" y="1998"/>
                    </a:lnTo>
                    <a:lnTo>
                      <a:pt x="660" y="1974"/>
                    </a:lnTo>
                    <a:lnTo>
                      <a:pt x="666" y="1962"/>
                    </a:lnTo>
                    <a:lnTo>
                      <a:pt x="678" y="1950"/>
                    </a:lnTo>
                    <a:lnTo>
                      <a:pt x="696" y="1932"/>
                    </a:lnTo>
                    <a:lnTo>
                      <a:pt x="696" y="1920"/>
                    </a:lnTo>
                    <a:lnTo>
                      <a:pt x="696" y="1896"/>
                    </a:lnTo>
                    <a:lnTo>
                      <a:pt x="678" y="1896"/>
                    </a:lnTo>
                    <a:lnTo>
                      <a:pt x="672" y="1884"/>
                    </a:lnTo>
                    <a:lnTo>
                      <a:pt x="672" y="1776"/>
                    </a:lnTo>
                    <a:lnTo>
                      <a:pt x="678" y="1758"/>
                    </a:lnTo>
                    <a:lnTo>
                      <a:pt x="678" y="1740"/>
                    </a:lnTo>
                    <a:lnTo>
                      <a:pt x="684" y="1728"/>
                    </a:lnTo>
                    <a:lnTo>
                      <a:pt x="690" y="1722"/>
                    </a:lnTo>
                    <a:lnTo>
                      <a:pt x="702" y="1722"/>
                    </a:lnTo>
                    <a:lnTo>
                      <a:pt x="708" y="1716"/>
                    </a:lnTo>
                    <a:lnTo>
                      <a:pt x="714" y="1710"/>
                    </a:lnTo>
                    <a:lnTo>
                      <a:pt x="720" y="1698"/>
                    </a:lnTo>
                    <a:lnTo>
                      <a:pt x="732" y="1692"/>
                    </a:lnTo>
                    <a:lnTo>
                      <a:pt x="744" y="1686"/>
                    </a:lnTo>
                    <a:lnTo>
                      <a:pt x="756" y="1680"/>
                    </a:lnTo>
                    <a:lnTo>
                      <a:pt x="768" y="1668"/>
                    </a:lnTo>
                    <a:lnTo>
                      <a:pt x="768" y="1650"/>
                    </a:lnTo>
                    <a:lnTo>
                      <a:pt x="774" y="1632"/>
                    </a:lnTo>
                    <a:lnTo>
                      <a:pt x="768" y="1620"/>
                    </a:lnTo>
                    <a:lnTo>
                      <a:pt x="774" y="1608"/>
                    </a:lnTo>
                    <a:lnTo>
                      <a:pt x="774" y="1578"/>
                    </a:lnTo>
                    <a:lnTo>
                      <a:pt x="774" y="1572"/>
                    </a:lnTo>
                    <a:lnTo>
                      <a:pt x="780" y="1560"/>
                    </a:lnTo>
                    <a:lnTo>
                      <a:pt x="780" y="1554"/>
                    </a:lnTo>
                    <a:lnTo>
                      <a:pt x="786" y="1542"/>
                    </a:lnTo>
                    <a:lnTo>
                      <a:pt x="792" y="1530"/>
                    </a:lnTo>
                    <a:lnTo>
                      <a:pt x="792" y="1518"/>
                    </a:lnTo>
                    <a:lnTo>
                      <a:pt x="792" y="1506"/>
                    </a:lnTo>
                    <a:lnTo>
                      <a:pt x="786" y="1500"/>
                    </a:lnTo>
                    <a:lnTo>
                      <a:pt x="774" y="1488"/>
                    </a:lnTo>
                    <a:lnTo>
                      <a:pt x="774" y="1482"/>
                    </a:lnTo>
                    <a:lnTo>
                      <a:pt x="762" y="1488"/>
                    </a:lnTo>
                    <a:lnTo>
                      <a:pt x="756" y="1494"/>
                    </a:lnTo>
                    <a:lnTo>
                      <a:pt x="744" y="1500"/>
                    </a:lnTo>
                    <a:lnTo>
                      <a:pt x="732" y="1506"/>
                    </a:lnTo>
                    <a:lnTo>
                      <a:pt x="726" y="1506"/>
                    </a:lnTo>
                    <a:lnTo>
                      <a:pt x="720" y="1506"/>
                    </a:lnTo>
                    <a:lnTo>
                      <a:pt x="702" y="1506"/>
                    </a:lnTo>
                    <a:lnTo>
                      <a:pt x="690" y="1500"/>
                    </a:lnTo>
                    <a:lnTo>
                      <a:pt x="678" y="1500"/>
                    </a:lnTo>
                    <a:lnTo>
                      <a:pt x="672" y="1500"/>
                    </a:lnTo>
                    <a:lnTo>
                      <a:pt x="660" y="1506"/>
                    </a:lnTo>
                    <a:lnTo>
                      <a:pt x="654" y="1506"/>
                    </a:lnTo>
                    <a:lnTo>
                      <a:pt x="648" y="1512"/>
                    </a:lnTo>
                    <a:lnTo>
                      <a:pt x="648" y="1518"/>
                    </a:lnTo>
                    <a:lnTo>
                      <a:pt x="618" y="1518"/>
                    </a:lnTo>
                    <a:lnTo>
                      <a:pt x="534" y="1494"/>
                    </a:lnTo>
                    <a:lnTo>
                      <a:pt x="528" y="1458"/>
                    </a:lnTo>
                    <a:lnTo>
                      <a:pt x="510" y="1458"/>
                    </a:lnTo>
                    <a:lnTo>
                      <a:pt x="492" y="1440"/>
                    </a:lnTo>
                    <a:lnTo>
                      <a:pt x="462" y="1440"/>
                    </a:lnTo>
                    <a:lnTo>
                      <a:pt x="456" y="1428"/>
                    </a:lnTo>
                    <a:lnTo>
                      <a:pt x="420" y="1428"/>
                    </a:lnTo>
                    <a:lnTo>
                      <a:pt x="390" y="1446"/>
                    </a:lnTo>
                    <a:lnTo>
                      <a:pt x="312" y="1452"/>
                    </a:lnTo>
                    <a:lnTo>
                      <a:pt x="300" y="1446"/>
                    </a:lnTo>
                    <a:lnTo>
                      <a:pt x="294" y="1446"/>
                    </a:lnTo>
                    <a:lnTo>
                      <a:pt x="288" y="1446"/>
                    </a:lnTo>
                    <a:lnTo>
                      <a:pt x="282" y="1440"/>
                    </a:lnTo>
                    <a:lnTo>
                      <a:pt x="276" y="1440"/>
                    </a:lnTo>
                    <a:lnTo>
                      <a:pt x="270" y="1440"/>
                    </a:lnTo>
                    <a:lnTo>
                      <a:pt x="264" y="1440"/>
                    </a:lnTo>
                    <a:lnTo>
                      <a:pt x="258" y="1434"/>
                    </a:lnTo>
                    <a:lnTo>
                      <a:pt x="252" y="1434"/>
                    </a:lnTo>
                    <a:lnTo>
                      <a:pt x="246" y="1428"/>
                    </a:lnTo>
                    <a:lnTo>
                      <a:pt x="240" y="1416"/>
                    </a:lnTo>
                    <a:lnTo>
                      <a:pt x="234" y="1404"/>
                    </a:lnTo>
                    <a:lnTo>
                      <a:pt x="228" y="1398"/>
                    </a:lnTo>
                    <a:lnTo>
                      <a:pt x="222" y="1398"/>
                    </a:lnTo>
                    <a:lnTo>
                      <a:pt x="216" y="1404"/>
                    </a:lnTo>
                    <a:lnTo>
                      <a:pt x="210" y="1404"/>
                    </a:lnTo>
                    <a:lnTo>
                      <a:pt x="204" y="1404"/>
                    </a:lnTo>
                    <a:lnTo>
                      <a:pt x="204" y="1398"/>
                    </a:lnTo>
                    <a:lnTo>
                      <a:pt x="198" y="1392"/>
                    </a:lnTo>
                    <a:lnTo>
                      <a:pt x="192" y="1386"/>
                    </a:lnTo>
                    <a:lnTo>
                      <a:pt x="168" y="1374"/>
                    </a:lnTo>
                    <a:lnTo>
                      <a:pt x="144" y="1380"/>
                    </a:lnTo>
                    <a:close/>
                  </a:path>
                </a:pathLst>
              </a:custGeom>
              <a:solidFill>
                <a:srgbClr val="C3D69B"/>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60" name="Freeform 36"/>
              <p:cNvSpPr>
                <a:spLocks/>
              </p:cNvSpPr>
              <p:nvPr/>
            </p:nvSpPr>
            <p:spPr bwMode="gray">
              <a:xfrm>
                <a:off x="1774" y="1069"/>
                <a:ext cx="639" cy="654"/>
              </a:xfrm>
              <a:custGeom>
                <a:avLst/>
                <a:gdLst>
                  <a:gd name="T0" fmla="*/ 102 w 1440"/>
                  <a:gd name="T1" fmla="*/ 104 h 1476"/>
                  <a:gd name="T2" fmla="*/ 99 w 1440"/>
                  <a:gd name="T3" fmla="*/ 108 h 1476"/>
                  <a:gd name="T4" fmla="*/ 98 w 1440"/>
                  <a:gd name="T5" fmla="*/ 112 h 1476"/>
                  <a:gd name="T6" fmla="*/ 96 w 1440"/>
                  <a:gd name="T7" fmla="*/ 116 h 1476"/>
                  <a:gd name="T8" fmla="*/ 91 w 1440"/>
                  <a:gd name="T9" fmla="*/ 118 h 1476"/>
                  <a:gd name="T10" fmla="*/ 87 w 1440"/>
                  <a:gd name="T11" fmla="*/ 120 h 1476"/>
                  <a:gd name="T12" fmla="*/ 75 w 1440"/>
                  <a:gd name="T13" fmla="*/ 120 h 1476"/>
                  <a:gd name="T14" fmla="*/ 72 w 1440"/>
                  <a:gd name="T15" fmla="*/ 123 h 1476"/>
                  <a:gd name="T16" fmla="*/ 69 w 1440"/>
                  <a:gd name="T17" fmla="*/ 128 h 1476"/>
                  <a:gd name="T18" fmla="*/ 67 w 1440"/>
                  <a:gd name="T19" fmla="*/ 127 h 1476"/>
                  <a:gd name="T20" fmla="*/ 66 w 1440"/>
                  <a:gd name="T21" fmla="*/ 123 h 1476"/>
                  <a:gd name="T22" fmla="*/ 63 w 1440"/>
                  <a:gd name="T23" fmla="*/ 119 h 1476"/>
                  <a:gd name="T24" fmla="*/ 54 w 1440"/>
                  <a:gd name="T25" fmla="*/ 114 h 1476"/>
                  <a:gd name="T26" fmla="*/ 55 w 1440"/>
                  <a:gd name="T27" fmla="*/ 106 h 1476"/>
                  <a:gd name="T28" fmla="*/ 60 w 1440"/>
                  <a:gd name="T29" fmla="*/ 100 h 1476"/>
                  <a:gd name="T30" fmla="*/ 55 w 1440"/>
                  <a:gd name="T31" fmla="*/ 91 h 1476"/>
                  <a:gd name="T32" fmla="*/ 51 w 1440"/>
                  <a:gd name="T33" fmla="*/ 86 h 1476"/>
                  <a:gd name="T34" fmla="*/ 47 w 1440"/>
                  <a:gd name="T35" fmla="*/ 85 h 1476"/>
                  <a:gd name="T36" fmla="*/ 44 w 1440"/>
                  <a:gd name="T37" fmla="*/ 82 h 1476"/>
                  <a:gd name="T38" fmla="*/ 41 w 1440"/>
                  <a:gd name="T39" fmla="*/ 83 h 1476"/>
                  <a:gd name="T40" fmla="*/ 36 w 1440"/>
                  <a:gd name="T41" fmla="*/ 83 h 1476"/>
                  <a:gd name="T42" fmla="*/ 33 w 1440"/>
                  <a:gd name="T43" fmla="*/ 83 h 1476"/>
                  <a:gd name="T44" fmla="*/ 30 w 1440"/>
                  <a:gd name="T45" fmla="*/ 83 h 1476"/>
                  <a:gd name="T46" fmla="*/ 27 w 1440"/>
                  <a:gd name="T47" fmla="*/ 83 h 1476"/>
                  <a:gd name="T48" fmla="*/ 24 w 1440"/>
                  <a:gd name="T49" fmla="*/ 82 h 1476"/>
                  <a:gd name="T50" fmla="*/ 21 w 1440"/>
                  <a:gd name="T51" fmla="*/ 80 h 1476"/>
                  <a:gd name="T52" fmla="*/ 18 w 1440"/>
                  <a:gd name="T53" fmla="*/ 79 h 1476"/>
                  <a:gd name="T54" fmla="*/ 17 w 1440"/>
                  <a:gd name="T55" fmla="*/ 78 h 1476"/>
                  <a:gd name="T56" fmla="*/ 12 w 1440"/>
                  <a:gd name="T57" fmla="*/ 78 h 1476"/>
                  <a:gd name="T58" fmla="*/ 12 w 1440"/>
                  <a:gd name="T59" fmla="*/ 78 h 1476"/>
                  <a:gd name="T60" fmla="*/ 7 w 1440"/>
                  <a:gd name="T61" fmla="*/ 80 h 1476"/>
                  <a:gd name="T62" fmla="*/ 3 w 1440"/>
                  <a:gd name="T63" fmla="*/ 81 h 1476"/>
                  <a:gd name="T64" fmla="*/ 0 w 1440"/>
                  <a:gd name="T65" fmla="*/ 76 h 1476"/>
                  <a:gd name="T66" fmla="*/ 1 w 1440"/>
                  <a:gd name="T67" fmla="*/ 50 h 1476"/>
                  <a:gd name="T68" fmla="*/ 8 w 1440"/>
                  <a:gd name="T69" fmla="*/ 48 h 1476"/>
                  <a:gd name="T70" fmla="*/ 20 w 1440"/>
                  <a:gd name="T71" fmla="*/ 49 h 1476"/>
                  <a:gd name="T72" fmla="*/ 26 w 1440"/>
                  <a:gd name="T73" fmla="*/ 50 h 1476"/>
                  <a:gd name="T74" fmla="*/ 44 w 1440"/>
                  <a:gd name="T75" fmla="*/ 47 h 1476"/>
                  <a:gd name="T76" fmla="*/ 41 w 1440"/>
                  <a:gd name="T77" fmla="*/ 24 h 1476"/>
                  <a:gd name="T78" fmla="*/ 44 w 1440"/>
                  <a:gd name="T79" fmla="*/ 20 h 1476"/>
                  <a:gd name="T80" fmla="*/ 47 w 1440"/>
                  <a:gd name="T81" fmla="*/ 18 h 1476"/>
                  <a:gd name="T82" fmla="*/ 54 w 1440"/>
                  <a:gd name="T83" fmla="*/ 21 h 1476"/>
                  <a:gd name="T84" fmla="*/ 61 w 1440"/>
                  <a:gd name="T85" fmla="*/ 23 h 1476"/>
                  <a:gd name="T86" fmla="*/ 59 w 1440"/>
                  <a:gd name="T87" fmla="*/ 14 h 1476"/>
                  <a:gd name="T88" fmla="*/ 61 w 1440"/>
                  <a:gd name="T89" fmla="*/ 8 h 1476"/>
                  <a:gd name="T90" fmla="*/ 71 w 1440"/>
                  <a:gd name="T91" fmla="*/ 7 h 1476"/>
                  <a:gd name="T92" fmla="*/ 75 w 1440"/>
                  <a:gd name="T93" fmla="*/ 0 h 1476"/>
                  <a:gd name="T94" fmla="*/ 82 w 1440"/>
                  <a:gd name="T95" fmla="*/ 3 h 1476"/>
                  <a:gd name="T96" fmla="*/ 93 w 1440"/>
                  <a:gd name="T97" fmla="*/ 5 h 1476"/>
                  <a:gd name="T98" fmla="*/ 100 w 1440"/>
                  <a:gd name="T99" fmla="*/ 1 h 1476"/>
                  <a:gd name="T100" fmla="*/ 104 w 1440"/>
                  <a:gd name="T101" fmla="*/ 4 h 1476"/>
                  <a:gd name="T102" fmla="*/ 110 w 1440"/>
                  <a:gd name="T103" fmla="*/ 10 h 1476"/>
                  <a:gd name="T104" fmla="*/ 115 w 1440"/>
                  <a:gd name="T105" fmla="*/ 23 h 1476"/>
                  <a:gd name="T106" fmla="*/ 117 w 1440"/>
                  <a:gd name="T107" fmla="*/ 42 h 1476"/>
                  <a:gd name="T108" fmla="*/ 121 w 1440"/>
                  <a:gd name="T109" fmla="*/ 52 h 1476"/>
                  <a:gd name="T110" fmla="*/ 118 w 1440"/>
                  <a:gd name="T111" fmla="*/ 62 h 1476"/>
                  <a:gd name="T112" fmla="*/ 124 w 1440"/>
                  <a:gd name="T113" fmla="*/ 66 h 1476"/>
                  <a:gd name="T114" fmla="*/ 121 w 1440"/>
                  <a:gd name="T115" fmla="*/ 71 h 1476"/>
                  <a:gd name="T116" fmla="*/ 115 w 1440"/>
                  <a:gd name="T117" fmla="*/ 76 h 1476"/>
                  <a:gd name="T118" fmla="*/ 109 w 1440"/>
                  <a:gd name="T119" fmla="*/ 76 h 1476"/>
                  <a:gd name="T120" fmla="*/ 105 w 1440"/>
                  <a:gd name="T121" fmla="*/ 86 h 1476"/>
                  <a:gd name="T122" fmla="*/ 107 w 1440"/>
                  <a:gd name="T123" fmla="*/ 97 h 14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40"/>
                  <a:gd name="T187" fmla="*/ 0 h 1476"/>
                  <a:gd name="T188" fmla="*/ 1440 w 1440"/>
                  <a:gd name="T189" fmla="*/ 1476 h 14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40" h="1476">
                    <a:moveTo>
                      <a:pt x="1212" y="1164"/>
                    </a:moveTo>
                    <a:lnTo>
                      <a:pt x="1206" y="1170"/>
                    </a:lnTo>
                    <a:lnTo>
                      <a:pt x="1200" y="1176"/>
                    </a:lnTo>
                    <a:lnTo>
                      <a:pt x="1194" y="1176"/>
                    </a:lnTo>
                    <a:lnTo>
                      <a:pt x="1188" y="1188"/>
                    </a:lnTo>
                    <a:lnTo>
                      <a:pt x="1182" y="1194"/>
                    </a:lnTo>
                    <a:lnTo>
                      <a:pt x="1176" y="1194"/>
                    </a:lnTo>
                    <a:lnTo>
                      <a:pt x="1170" y="1194"/>
                    </a:lnTo>
                    <a:lnTo>
                      <a:pt x="1170" y="1200"/>
                    </a:lnTo>
                    <a:lnTo>
                      <a:pt x="1164" y="1206"/>
                    </a:lnTo>
                    <a:lnTo>
                      <a:pt x="1158" y="1206"/>
                    </a:lnTo>
                    <a:lnTo>
                      <a:pt x="1152" y="1212"/>
                    </a:lnTo>
                    <a:lnTo>
                      <a:pt x="1146" y="1212"/>
                    </a:lnTo>
                    <a:lnTo>
                      <a:pt x="1140" y="1224"/>
                    </a:lnTo>
                    <a:lnTo>
                      <a:pt x="1134" y="1230"/>
                    </a:lnTo>
                    <a:lnTo>
                      <a:pt x="1128" y="1236"/>
                    </a:lnTo>
                    <a:lnTo>
                      <a:pt x="1128" y="1242"/>
                    </a:lnTo>
                    <a:lnTo>
                      <a:pt x="1128" y="1254"/>
                    </a:lnTo>
                    <a:lnTo>
                      <a:pt x="1128" y="1260"/>
                    </a:lnTo>
                    <a:lnTo>
                      <a:pt x="1122" y="1260"/>
                    </a:lnTo>
                    <a:lnTo>
                      <a:pt x="1122" y="1266"/>
                    </a:lnTo>
                    <a:lnTo>
                      <a:pt x="1128" y="1278"/>
                    </a:lnTo>
                    <a:lnTo>
                      <a:pt x="1122" y="1278"/>
                    </a:lnTo>
                    <a:lnTo>
                      <a:pt x="1122" y="1284"/>
                    </a:lnTo>
                    <a:lnTo>
                      <a:pt x="1128" y="1290"/>
                    </a:lnTo>
                    <a:lnTo>
                      <a:pt x="1122" y="1296"/>
                    </a:lnTo>
                    <a:lnTo>
                      <a:pt x="1122" y="1302"/>
                    </a:lnTo>
                    <a:lnTo>
                      <a:pt x="1116" y="1302"/>
                    </a:lnTo>
                    <a:lnTo>
                      <a:pt x="1110" y="1314"/>
                    </a:lnTo>
                    <a:lnTo>
                      <a:pt x="1110" y="1320"/>
                    </a:lnTo>
                    <a:lnTo>
                      <a:pt x="1110" y="1326"/>
                    </a:lnTo>
                    <a:lnTo>
                      <a:pt x="1098" y="1332"/>
                    </a:lnTo>
                    <a:lnTo>
                      <a:pt x="1092" y="1338"/>
                    </a:lnTo>
                    <a:lnTo>
                      <a:pt x="1092" y="1344"/>
                    </a:lnTo>
                    <a:lnTo>
                      <a:pt x="1086" y="1350"/>
                    </a:lnTo>
                    <a:lnTo>
                      <a:pt x="1080" y="1350"/>
                    </a:lnTo>
                    <a:lnTo>
                      <a:pt x="1074" y="1350"/>
                    </a:lnTo>
                    <a:lnTo>
                      <a:pt x="1068" y="1356"/>
                    </a:lnTo>
                    <a:lnTo>
                      <a:pt x="1062" y="1356"/>
                    </a:lnTo>
                    <a:lnTo>
                      <a:pt x="1044" y="1356"/>
                    </a:lnTo>
                    <a:lnTo>
                      <a:pt x="1038" y="1362"/>
                    </a:lnTo>
                    <a:lnTo>
                      <a:pt x="1032" y="1368"/>
                    </a:lnTo>
                    <a:lnTo>
                      <a:pt x="1026" y="1368"/>
                    </a:lnTo>
                    <a:lnTo>
                      <a:pt x="1020" y="1374"/>
                    </a:lnTo>
                    <a:lnTo>
                      <a:pt x="1008" y="1374"/>
                    </a:lnTo>
                    <a:lnTo>
                      <a:pt x="1002" y="1374"/>
                    </a:lnTo>
                    <a:lnTo>
                      <a:pt x="996" y="1368"/>
                    </a:lnTo>
                    <a:lnTo>
                      <a:pt x="990" y="1374"/>
                    </a:lnTo>
                    <a:lnTo>
                      <a:pt x="978" y="1380"/>
                    </a:lnTo>
                    <a:lnTo>
                      <a:pt x="972" y="1380"/>
                    </a:lnTo>
                    <a:lnTo>
                      <a:pt x="954" y="1368"/>
                    </a:lnTo>
                    <a:lnTo>
                      <a:pt x="930" y="1368"/>
                    </a:lnTo>
                    <a:lnTo>
                      <a:pt x="918" y="1368"/>
                    </a:lnTo>
                    <a:lnTo>
                      <a:pt x="906" y="1368"/>
                    </a:lnTo>
                    <a:lnTo>
                      <a:pt x="894" y="1368"/>
                    </a:lnTo>
                    <a:lnTo>
                      <a:pt x="864" y="1374"/>
                    </a:lnTo>
                    <a:lnTo>
                      <a:pt x="852" y="1374"/>
                    </a:lnTo>
                    <a:lnTo>
                      <a:pt x="846" y="1386"/>
                    </a:lnTo>
                    <a:lnTo>
                      <a:pt x="846" y="1392"/>
                    </a:lnTo>
                    <a:lnTo>
                      <a:pt x="840" y="1398"/>
                    </a:lnTo>
                    <a:lnTo>
                      <a:pt x="840" y="1404"/>
                    </a:lnTo>
                    <a:lnTo>
                      <a:pt x="834" y="1416"/>
                    </a:lnTo>
                    <a:lnTo>
                      <a:pt x="828" y="1416"/>
                    </a:lnTo>
                    <a:lnTo>
                      <a:pt x="828" y="1410"/>
                    </a:lnTo>
                    <a:lnTo>
                      <a:pt x="822" y="1416"/>
                    </a:lnTo>
                    <a:lnTo>
                      <a:pt x="816" y="1422"/>
                    </a:lnTo>
                    <a:lnTo>
                      <a:pt x="804" y="1428"/>
                    </a:lnTo>
                    <a:lnTo>
                      <a:pt x="804" y="1434"/>
                    </a:lnTo>
                    <a:lnTo>
                      <a:pt x="804" y="1440"/>
                    </a:lnTo>
                    <a:lnTo>
                      <a:pt x="798" y="1446"/>
                    </a:lnTo>
                    <a:lnTo>
                      <a:pt x="798" y="1458"/>
                    </a:lnTo>
                    <a:lnTo>
                      <a:pt x="792" y="1464"/>
                    </a:lnTo>
                    <a:lnTo>
                      <a:pt x="786" y="1476"/>
                    </a:lnTo>
                    <a:lnTo>
                      <a:pt x="780" y="1470"/>
                    </a:lnTo>
                    <a:lnTo>
                      <a:pt x="774" y="1470"/>
                    </a:lnTo>
                    <a:lnTo>
                      <a:pt x="768" y="1470"/>
                    </a:lnTo>
                    <a:lnTo>
                      <a:pt x="762" y="1476"/>
                    </a:lnTo>
                    <a:lnTo>
                      <a:pt x="762" y="1470"/>
                    </a:lnTo>
                    <a:lnTo>
                      <a:pt x="762" y="1464"/>
                    </a:lnTo>
                    <a:lnTo>
                      <a:pt x="762" y="1458"/>
                    </a:lnTo>
                    <a:lnTo>
                      <a:pt x="756" y="1458"/>
                    </a:lnTo>
                    <a:lnTo>
                      <a:pt x="756" y="1452"/>
                    </a:lnTo>
                    <a:lnTo>
                      <a:pt x="756" y="1446"/>
                    </a:lnTo>
                    <a:lnTo>
                      <a:pt x="756" y="1440"/>
                    </a:lnTo>
                    <a:lnTo>
                      <a:pt x="750" y="1434"/>
                    </a:lnTo>
                    <a:lnTo>
                      <a:pt x="750" y="1428"/>
                    </a:lnTo>
                    <a:lnTo>
                      <a:pt x="750" y="1422"/>
                    </a:lnTo>
                    <a:lnTo>
                      <a:pt x="750" y="1416"/>
                    </a:lnTo>
                    <a:lnTo>
                      <a:pt x="744" y="1416"/>
                    </a:lnTo>
                    <a:lnTo>
                      <a:pt x="744" y="1410"/>
                    </a:lnTo>
                    <a:lnTo>
                      <a:pt x="738" y="1404"/>
                    </a:lnTo>
                    <a:lnTo>
                      <a:pt x="732" y="1398"/>
                    </a:lnTo>
                    <a:lnTo>
                      <a:pt x="732" y="1392"/>
                    </a:lnTo>
                    <a:lnTo>
                      <a:pt x="726" y="1386"/>
                    </a:lnTo>
                    <a:lnTo>
                      <a:pt x="726" y="1380"/>
                    </a:lnTo>
                    <a:lnTo>
                      <a:pt x="714" y="1368"/>
                    </a:lnTo>
                    <a:lnTo>
                      <a:pt x="708" y="1368"/>
                    </a:lnTo>
                    <a:lnTo>
                      <a:pt x="684" y="1332"/>
                    </a:lnTo>
                    <a:lnTo>
                      <a:pt x="666" y="1320"/>
                    </a:lnTo>
                    <a:lnTo>
                      <a:pt x="648" y="1302"/>
                    </a:lnTo>
                    <a:lnTo>
                      <a:pt x="630" y="1314"/>
                    </a:lnTo>
                    <a:lnTo>
                      <a:pt x="624" y="1314"/>
                    </a:lnTo>
                    <a:lnTo>
                      <a:pt x="624" y="1308"/>
                    </a:lnTo>
                    <a:lnTo>
                      <a:pt x="618" y="1308"/>
                    </a:lnTo>
                    <a:lnTo>
                      <a:pt x="612" y="1284"/>
                    </a:lnTo>
                    <a:lnTo>
                      <a:pt x="606" y="1254"/>
                    </a:lnTo>
                    <a:lnTo>
                      <a:pt x="606" y="1248"/>
                    </a:lnTo>
                    <a:lnTo>
                      <a:pt x="606" y="1242"/>
                    </a:lnTo>
                    <a:lnTo>
                      <a:pt x="612" y="1242"/>
                    </a:lnTo>
                    <a:lnTo>
                      <a:pt x="618" y="1236"/>
                    </a:lnTo>
                    <a:lnTo>
                      <a:pt x="618" y="1230"/>
                    </a:lnTo>
                    <a:lnTo>
                      <a:pt x="624" y="1224"/>
                    </a:lnTo>
                    <a:lnTo>
                      <a:pt x="630" y="1224"/>
                    </a:lnTo>
                    <a:lnTo>
                      <a:pt x="636" y="1218"/>
                    </a:lnTo>
                    <a:lnTo>
                      <a:pt x="636" y="1212"/>
                    </a:lnTo>
                    <a:lnTo>
                      <a:pt x="612" y="1200"/>
                    </a:lnTo>
                    <a:lnTo>
                      <a:pt x="606" y="1182"/>
                    </a:lnTo>
                    <a:lnTo>
                      <a:pt x="672" y="1182"/>
                    </a:lnTo>
                    <a:lnTo>
                      <a:pt x="690" y="1170"/>
                    </a:lnTo>
                    <a:lnTo>
                      <a:pt x="690" y="1152"/>
                    </a:lnTo>
                    <a:lnTo>
                      <a:pt x="678" y="1110"/>
                    </a:lnTo>
                    <a:lnTo>
                      <a:pt x="672" y="1092"/>
                    </a:lnTo>
                    <a:lnTo>
                      <a:pt x="660" y="1074"/>
                    </a:lnTo>
                    <a:lnTo>
                      <a:pt x="648" y="1068"/>
                    </a:lnTo>
                    <a:lnTo>
                      <a:pt x="642" y="1068"/>
                    </a:lnTo>
                    <a:lnTo>
                      <a:pt x="636" y="1062"/>
                    </a:lnTo>
                    <a:lnTo>
                      <a:pt x="624" y="1056"/>
                    </a:lnTo>
                    <a:lnTo>
                      <a:pt x="624" y="1050"/>
                    </a:lnTo>
                    <a:lnTo>
                      <a:pt x="618" y="1038"/>
                    </a:lnTo>
                    <a:lnTo>
                      <a:pt x="612" y="1038"/>
                    </a:lnTo>
                    <a:lnTo>
                      <a:pt x="612" y="1032"/>
                    </a:lnTo>
                    <a:lnTo>
                      <a:pt x="612" y="1026"/>
                    </a:lnTo>
                    <a:lnTo>
                      <a:pt x="600" y="1014"/>
                    </a:lnTo>
                    <a:lnTo>
                      <a:pt x="582" y="1008"/>
                    </a:lnTo>
                    <a:lnTo>
                      <a:pt x="576" y="1002"/>
                    </a:lnTo>
                    <a:lnTo>
                      <a:pt x="576" y="996"/>
                    </a:lnTo>
                    <a:lnTo>
                      <a:pt x="570" y="996"/>
                    </a:lnTo>
                    <a:lnTo>
                      <a:pt x="570" y="990"/>
                    </a:lnTo>
                    <a:lnTo>
                      <a:pt x="570" y="984"/>
                    </a:lnTo>
                    <a:lnTo>
                      <a:pt x="564" y="984"/>
                    </a:lnTo>
                    <a:lnTo>
                      <a:pt x="558" y="978"/>
                    </a:lnTo>
                    <a:lnTo>
                      <a:pt x="552" y="972"/>
                    </a:lnTo>
                    <a:lnTo>
                      <a:pt x="552" y="966"/>
                    </a:lnTo>
                    <a:lnTo>
                      <a:pt x="546" y="972"/>
                    </a:lnTo>
                    <a:lnTo>
                      <a:pt x="540" y="972"/>
                    </a:lnTo>
                    <a:lnTo>
                      <a:pt x="534" y="960"/>
                    </a:lnTo>
                    <a:lnTo>
                      <a:pt x="528" y="960"/>
                    </a:lnTo>
                    <a:lnTo>
                      <a:pt x="528" y="966"/>
                    </a:lnTo>
                    <a:lnTo>
                      <a:pt x="516" y="954"/>
                    </a:lnTo>
                    <a:lnTo>
                      <a:pt x="516" y="948"/>
                    </a:lnTo>
                    <a:lnTo>
                      <a:pt x="510" y="948"/>
                    </a:lnTo>
                    <a:lnTo>
                      <a:pt x="504" y="948"/>
                    </a:lnTo>
                    <a:lnTo>
                      <a:pt x="498" y="948"/>
                    </a:lnTo>
                    <a:lnTo>
                      <a:pt x="504" y="954"/>
                    </a:lnTo>
                    <a:lnTo>
                      <a:pt x="498" y="954"/>
                    </a:lnTo>
                    <a:lnTo>
                      <a:pt x="492" y="954"/>
                    </a:lnTo>
                    <a:lnTo>
                      <a:pt x="480" y="942"/>
                    </a:lnTo>
                    <a:lnTo>
                      <a:pt x="480" y="948"/>
                    </a:lnTo>
                    <a:lnTo>
                      <a:pt x="480" y="954"/>
                    </a:lnTo>
                    <a:lnTo>
                      <a:pt x="474" y="954"/>
                    </a:lnTo>
                    <a:lnTo>
                      <a:pt x="468" y="960"/>
                    </a:lnTo>
                    <a:lnTo>
                      <a:pt x="462" y="960"/>
                    </a:lnTo>
                    <a:lnTo>
                      <a:pt x="456" y="966"/>
                    </a:lnTo>
                    <a:lnTo>
                      <a:pt x="456" y="960"/>
                    </a:lnTo>
                    <a:lnTo>
                      <a:pt x="450" y="966"/>
                    </a:lnTo>
                    <a:lnTo>
                      <a:pt x="444" y="966"/>
                    </a:lnTo>
                    <a:lnTo>
                      <a:pt x="414" y="966"/>
                    </a:lnTo>
                    <a:lnTo>
                      <a:pt x="408" y="960"/>
                    </a:lnTo>
                    <a:lnTo>
                      <a:pt x="408" y="966"/>
                    </a:lnTo>
                    <a:lnTo>
                      <a:pt x="402" y="960"/>
                    </a:lnTo>
                    <a:lnTo>
                      <a:pt x="396" y="960"/>
                    </a:lnTo>
                    <a:lnTo>
                      <a:pt x="390" y="960"/>
                    </a:lnTo>
                    <a:lnTo>
                      <a:pt x="390" y="966"/>
                    </a:lnTo>
                    <a:lnTo>
                      <a:pt x="384" y="966"/>
                    </a:lnTo>
                    <a:lnTo>
                      <a:pt x="378" y="966"/>
                    </a:lnTo>
                    <a:lnTo>
                      <a:pt x="384" y="960"/>
                    </a:lnTo>
                    <a:lnTo>
                      <a:pt x="384" y="954"/>
                    </a:lnTo>
                    <a:lnTo>
                      <a:pt x="372" y="948"/>
                    </a:lnTo>
                    <a:lnTo>
                      <a:pt x="372" y="954"/>
                    </a:lnTo>
                    <a:lnTo>
                      <a:pt x="372" y="960"/>
                    </a:lnTo>
                    <a:lnTo>
                      <a:pt x="366" y="960"/>
                    </a:lnTo>
                    <a:lnTo>
                      <a:pt x="360" y="966"/>
                    </a:lnTo>
                    <a:lnTo>
                      <a:pt x="354" y="966"/>
                    </a:lnTo>
                    <a:lnTo>
                      <a:pt x="348" y="960"/>
                    </a:lnTo>
                    <a:lnTo>
                      <a:pt x="342" y="960"/>
                    </a:lnTo>
                    <a:lnTo>
                      <a:pt x="342" y="966"/>
                    </a:lnTo>
                    <a:lnTo>
                      <a:pt x="336" y="972"/>
                    </a:lnTo>
                    <a:lnTo>
                      <a:pt x="330" y="972"/>
                    </a:lnTo>
                    <a:lnTo>
                      <a:pt x="324" y="966"/>
                    </a:lnTo>
                    <a:lnTo>
                      <a:pt x="318" y="966"/>
                    </a:lnTo>
                    <a:lnTo>
                      <a:pt x="312" y="966"/>
                    </a:lnTo>
                    <a:lnTo>
                      <a:pt x="306" y="960"/>
                    </a:lnTo>
                    <a:lnTo>
                      <a:pt x="306" y="954"/>
                    </a:lnTo>
                    <a:lnTo>
                      <a:pt x="306" y="948"/>
                    </a:lnTo>
                    <a:lnTo>
                      <a:pt x="306" y="942"/>
                    </a:lnTo>
                    <a:lnTo>
                      <a:pt x="300" y="942"/>
                    </a:lnTo>
                    <a:lnTo>
                      <a:pt x="294" y="936"/>
                    </a:lnTo>
                    <a:lnTo>
                      <a:pt x="288" y="936"/>
                    </a:lnTo>
                    <a:lnTo>
                      <a:pt x="282" y="942"/>
                    </a:lnTo>
                    <a:lnTo>
                      <a:pt x="276" y="936"/>
                    </a:lnTo>
                    <a:lnTo>
                      <a:pt x="276" y="942"/>
                    </a:lnTo>
                    <a:lnTo>
                      <a:pt x="270" y="942"/>
                    </a:lnTo>
                    <a:lnTo>
                      <a:pt x="264" y="936"/>
                    </a:lnTo>
                    <a:lnTo>
                      <a:pt x="252" y="936"/>
                    </a:lnTo>
                    <a:lnTo>
                      <a:pt x="246" y="936"/>
                    </a:lnTo>
                    <a:lnTo>
                      <a:pt x="240" y="936"/>
                    </a:lnTo>
                    <a:lnTo>
                      <a:pt x="234" y="936"/>
                    </a:lnTo>
                    <a:lnTo>
                      <a:pt x="240" y="924"/>
                    </a:lnTo>
                    <a:lnTo>
                      <a:pt x="234" y="924"/>
                    </a:lnTo>
                    <a:lnTo>
                      <a:pt x="228" y="918"/>
                    </a:lnTo>
                    <a:lnTo>
                      <a:pt x="228" y="906"/>
                    </a:lnTo>
                    <a:lnTo>
                      <a:pt x="222" y="900"/>
                    </a:lnTo>
                    <a:lnTo>
                      <a:pt x="216" y="900"/>
                    </a:lnTo>
                    <a:lnTo>
                      <a:pt x="210" y="900"/>
                    </a:lnTo>
                    <a:lnTo>
                      <a:pt x="210" y="906"/>
                    </a:lnTo>
                    <a:lnTo>
                      <a:pt x="204" y="906"/>
                    </a:lnTo>
                    <a:lnTo>
                      <a:pt x="198" y="906"/>
                    </a:lnTo>
                    <a:lnTo>
                      <a:pt x="210" y="900"/>
                    </a:lnTo>
                    <a:lnTo>
                      <a:pt x="210" y="894"/>
                    </a:lnTo>
                    <a:lnTo>
                      <a:pt x="216" y="888"/>
                    </a:lnTo>
                    <a:lnTo>
                      <a:pt x="204" y="882"/>
                    </a:lnTo>
                    <a:lnTo>
                      <a:pt x="204" y="894"/>
                    </a:lnTo>
                    <a:lnTo>
                      <a:pt x="198" y="894"/>
                    </a:lnTo>
                    <a:lnTo>
                      <a:pt x="192" y="900"/>
                    </a:lnTo>
                    <a:lnTo>
                      <a:pt x="186" y="894"/>
                    </a:lnTo>
                    <a:lnTo>
                      <a:pt x="180" y="894"/>
                    </a:lnTo>
                    <a:lnTo>
                      <a:pt x="174" y="894"/>
                    </a:lnTo>
                    <a:lnTo>
                      <a:pt x="168" y="900"/>
                    </a:lnTo>
                    <a:lnTo>
                      <a:pt x="162" y="906"/>
                    </a:lnTo>
                    <a:lnTo>
                      <a:pt x="156" y="906"/>
                    </a:lnTo>
                    <a:lnTo>
                      <a:pt x="150" y="900"/>
                    </a:lnTo>
                    <a:lnTo>
                      <a:pt x="144" y="894"/>
                    </a:lnTo>
                    <a:lnTo>
                      <a:pt x="138" y="894"/>
                    </a:lnTo>
                    <a:lnTo>
                      <a:pt x="132" y="888"/>
                    </a:lnTo>
                    <a:lnTo>
                      <a:pt x="126" y="888"/>
                    </a:lnTo>
                    <a:lnTo>
                      <a:pt x="120" y="888"/>
                    </a:lnTo>
                    <a:lnTo>
                      <a:pt x="114" y="894"/>
                    </a:lnTo>
                    <a:lnTo>
                      <a:pt x="120" y="900"/>
                    </a:lnTo>
                    <a:lnTo>
                      <a:pt x="126" y="900"/>
                    </a:lnTo>
                    <a:lnTo>
                      <a:pt x="132" y="900"/>
                    </a:lnTo>
                    <a:lnTo>
                      <a:pt x="132" y="906"/>
                    </a:lnTo>
                    <a:lnTo>
                      <a:pt x="126" y="912"/>
                    </a:lnTo>
                    <a:lnTo>
                      <a:pt x="126" y="918"/>
                    </a:lnTo>
                    <a:lnTo>
                      <a:pt x="114" y="918"/>
                    </a:lnTo>
                    <a:lnTo>
                      <a:pt x="108" y="924"/>
                    </a:lnTo>
                    <a:lnTo>
                      <a:pt x="102" y="924"/>
                    </a:lnTo>
                    <a:lnTo>
                      <a:pt x="90" y="924"/>
                    </a:lnTo>
                    <a:lnTo>
                      <a:pt x="84" y="924"/>
                    </a:lnTo>
                    <a:lnTo>
                      <a:pt x="78" y="924"/>
                    </a:lnTo>
                    <a:lnTo>
                      <a:pt x="60" y="924"/>
                    </a:lnTo>
                    <a:lnTo>
                      <a:pt x="54" y="942"/>
                    </a:lnTo>
                    <a:lnTo>
                      <a:pt x="48" y="936"/>
                    </a:lnTo>
                    <a:lnTo>
                      <a:pt x="42" y="930"/>
                    </a:lnTo>
                    <a:lnTo>
                      <a:pt x="36" y="930"/>
                    </a:lnTo>
                    <a:lnTo>
                      <a:pt x="30" y="936"/>
                    </a:lnTo>
                    <a:lnTo>
                      <a:pt x="30" y="930"/>
                    </a:lnTo>
                    <a:lnTo>
                      <a:pt x="30" y="924"/>
                    </a:lnTo>
                    <a:lnTo>
                      <a:pt x="18" y="918"/>
                    </a:lnTo>
                    <a:lnTo>
                      <a:pt x="18" y="912"/>
                    </a:lnTo>
                    <a:lnTo>
                      <a:pt x="12" y="912"/>
                    </a:lnTo>
                    <a:lnTo>
                      <a:pt x="6" y="912"/>
                    </a:lnTo>
                    <a:lnTo>
                      <a:pt x="6" y="900"/>
                    </a:lnTo>
                    <a:lnTo>
                      <a:pt x="6" y="894"/>
                    </a:lnTo>
                    <a:lnTo>
                      <a:pt x="0" y="870"/>
                    </a:lnTo>
                    <a:lnTo>
                      <a:pt x="6" y="846"/>
                    </a:lnTo>
                    <a:lnTo>
                      <a:pt x="6" y="810"/>
                    </a:lnTo>
                    <a:lnTo>
                      <a:pt x="12" y="774"/>
                    </a:lnTo>
                    <a:lnTo>
                      <a:pt x="12" y="756"/>
                    </a:lnTo>
                    <a:lnTo>
                      <a:pt x="18" y="744"/>
                    </a:lnTo>
                    <a:lnTo>
                      <a:pt x="18" y="732"/>
                    </a:lnTo>
                    <a:lnTo>
                      <a:pt x="12" y="576"/>
                    </a:lnTo>
                    <a:lnTo>
                      <a:pt x="12" y="570"/>
                    </a:lnTo>
                    <a:lnTo>
                      <a:pt x="18" y="564"/>
                    </a:lnTo>
                    <a:lnTo>
                      <a:pt x="24" y="558"/>
                    </a:lnTo>
                    <a:lnTo>
                      <a:pt x="30" y="552"/>
                    </a:lnTo>
                    <a:lnTo>
                      <a:pt x="36" y="552"/>
                    </a:lnTo>
                    <a:lnTo>
                      <a:pt x="42" y="552"/>
                    </a:lnTo>
                    <a:lnTo>
                      <a:pt x="66" y="552"/>
                    </a:lnTo>
                    <a:lnTo>
                      <a:pt x="78" y="558"/>
                    </a:lnTo>
                    <a:lnTo>
                      <a:pt x="90" y="558"/>
                    </a:lnTo>
                    <a:lnTo>
                      <a:pt x="108" y="558"/>
                    </a:lnTo>
                    <a:lnTo>
                      <a:pt x="144" y="558"/>
                    </a:lnTo>
                    <a:lnTo>
                      <a:pt x="204" y="552"/>
                    </a:lnTo>
                    <a:lnTo>
                      <a:pt x="210" y="558"/>
                    </a:lnTo>
                    <a:lnTo>
                      <a:pt x="216" y="558"/>
                    </a:lnTo>
                    <a:lnTo>
                      <a:pt x="210" y="564"/>
                    </a:lnTo>
                    <a:lnTo>
                      <a:pt x="216" y="564"/>
                    </a:lnTo>
                    <a:lnTo>
                      <a:pt x="222" y="564"/>
                    </a:lnTo>
                    <a:lnTo>
                      <a:pt x="240" y="564"/>
                    </a:lnTo>
                    <a:lnTo>
                      <a:pt x="258" y="564"/>
                    </a:lnTo>
                    <a:lnTo>
                      <a:pt x="264" y="570"/>
                    </a:lnTo>
                    <a:lnTo>
                      <a:pt x="276" y="570"/>
                    </a:lnTo>
                    <a:lnTo>
                      <a:pt x="282" y="564"/>
                    </a:lnTo>
                    <a:lnTo>
                      <a:pt x="294" y="564"/>
                    </a:lnTo>
                    <a:lnTo>
                      <a:pt x="294" y="570"/>
                    </a:lnTo>
                    <a:lnTo>
                      <a:pt x="300" y="570"/>
                    </a:lnTo>
                    <a:lnTo>
                      <a:pt x="378" y="564"/>
                    </a:lnTo>
                    <a:lnTo>
                      <a:pt x="408" y="558"/>
                    </a:lnTo>
                    <a:lnTo>
                      <a:pt x="432" y="552"/>
                    </a:lnTo>
                    <a:lnTo>
                      <a:pt x="450" y="546"/>
                    </a:lnTo>
                    <a:lnTo>
                      <a:pt x="468" y="546"/>
                    </a:lnTo>
                    <a:lnTo>
                      <a:pt x="468" y="552"/>
                    </a:lnTo>
                    <a:lnTo>
                      <a:pt x="504" y="552"/>
                    </a:lnTo>
                    <a:lnTo>
                      <a:pt x="510" y="534"/>
                    </a:lnTo>
                    <a:lnTo>
                      <a:pt x="516" y="510"/>
                    </a:lnTo>
                    <a:lnTo>
                      <a:pt x="522" y="510"/>
                    </a:lnTo>
                    <a:lnTo>
                      <a:pt x="528" y="420"/>
                    </a:lnTo>
                    <a:lnTo>
                      <a:pt x="522" y="414"/>
                    </a:lnTo>
                    <a:lnTo>
                      <a:pt x="516" y="396"/>
                    </a:lnTo>
                    <a:lnTo>
                      <a:pt x="510" y="372"/>
                    </a:lnTo>
                    <a:lnTo>
                      <a:pt x="498" y="348"/>
                    </a:lnTo>
                    <a:lnTo>
                      <a:pt x="474" y="282"/>
                    </a:lnTo>
                    <a:lnTo>
                      <a:pt x="474" y="270"/>
                    </a:lnTo>
                    <a:lnTo>
                      <a:pt x="480" y="258"/>
                    </a:lnTo>
                    <a:lnTo>
                      <a:pt x="486" y="258"/>
                    </a:lnTo>
                    <a:lnTo>
                      <a:pt x="492" y="252"/>
                    </a:lnTo>
                    <a:lnTo>
                      <a:pt x="486" y="246"/>
                    </a:lnTo>
                    <a:lnTo>
                      <a:pt x="492" y="246"/>
                    </a:lnTo>
                    <a:lnTo>
                      <a:pt x="504" y="234"/>
                    </a:lnTo>
                    <a:lnTo>
                      <a:pt x="510" y="228"/>
                    </a:lnTo>
                    <a:lnTo>
                      <a:pt x="516" y="228"/>
                    </a:lnTo>
                    <a:lnTo>
                      <a:pt x="516" y="222"/>
                    </a:lnTo>
                    <a:lnTo>
                      <a:pt x="516" y="216"/>
                    </a:lnTo>
                    <a:lnTo>
                      <a:pt x="522" y="216"/>
                    </a:lnTo>
                    <a:lnTo>
                      <a:pt x="528" y="210"/>
                    </a:lnTo>
                    <a:lnTo>
                      <a:pt x="534" y="210"/>
                    </a:lnTo>
                    <a:lnTo>
                      <a:pt x="540" y="210"/>
                    </a:lnTo>
                    <a:lnTo>
                      <a:pt x="546" y="210"/>
                    </a:lnTo>
                    <a:lnTo>
                      <a:pt x="552" y="210"/>
                    </a:lnTo>
                    <a:lnTo>
                      <a:pt x="564" y="210"/>
                    </a:lnTo>
                    <a:lnTo>
                      <a:pt x="570" y="216"/>
                    </a:lnTo>
                    <a:lnTo>
                      <a:pt x="576" y="216"/>
                    </a:lnTo>
                    <a:lnTo>
                      <a:pt x="588" y="228"/>
                    </a:lnTo>
                    <a:lnTo>
                      <a:pt x="594" y="234"/>
                    </a:lnTo>
                    <a:lnTo>
                      <a:pt x="600" y="240"/>
                    </a:lnTo>
                    <a:lnTo>
                      <a:pt x="618" y="246"/>
                    </a:lnTo>
                    <a:lnTo>
                      <a:pt x="624" y="246"/>
                    </a:lnTo>
                    <a:lnTo>
                      <a:pt x="636" y="252"/>
                    </a:lnTo>
                    <a:lnTo>
                      <a:pt x="654" y="252"/>
                    </a:lnTo>
                    <a:lnTo>
                      <a:pt x="654" y="258"/>
                    </a:lnTo>
                    <a:lnTo>
                      <a:pt x="666" y="264"/>
                    </a:lnTo>
                    <a:lnTo>
                      <a:pt x="672" y="264"/>
                    </a:lnTo>
                    <a:lnTo>
                      <a:pt x="678" y="264"/>
                    </a:lnTo>
                    <a:lnTo>
                      <a:pt x="696" y="258"/>
                    </a:lnTo>
                    <a:lnTo>
                      <a:pt x="696" y="252"/>
                    </a:lnTo>
                    <a:lnTo>
                      <a:pt x="696" y="246"/>
                    </a:lnTo>
                    <a:lnTo>
                      <a:pt x="690" y="234"/>
                    </a:lnTo>
                    <a:lnTo>
                      <a:pt x="684" y="210"/>
                    </a:lnTo>
                    <a:lnTo>
                      <a:pt x="678" y="192"/>
                    </a:lnTo>
                    <a:lnTo>
                      <a:pt x="672" y="174"/>
                    </a:lnTo>
                    <a:lnTo>
                      <a:pt x="672" y="168"/>
                    </a:lnTo>
                    <a:lnTo>
                      <a:pt x="672" y="162"/>
                    </a:lnTo>
                    <a:lnTo>
                      <a:pt x="672" y="156"/>
                    </a:lnTo>
                    <a:lnTo>
                      <a:pt x="684" y="132"/>
                    </a:lnTo>
                    <a:lnTo>
                      <a:pt x="684" y="120"/>
                    </a:lnTo>
                    <a:lnTo>
                      <a:pt x="684" y="108"/>
                    </a:lnTo>
                    <a:lnTo>
                      <a:pt x="678" y="102"/>
                    </a:lnTo>
                    <a:lnTo>
                      <a:pt x="678" y="96"/>
                    </a:lnTo>
                    <a:lnTo>
                      <a:pt x="684" y="96"/>
                    </a:lnTo>
                    <a:lnTo>
                      <a:pt x="696" y="90"/>
                    </a:lnTo>
                    <a:lnTo>
                      <a:pt x="702" y="84"/>
                    </a:lnTo>
                    <a:lnTo>
                      <a:pt x="720" y="72"/>
                    </a:lnTo>
                    <a:lnTo>
                      <a:pt x="738" y="66"/>
                    </a:lnTo>
                    <a:lnTo>
                      <a:pt x="756" y="60"/>
                    </a:lnTo>
                    <a:lnTo>
                      <a:pt x="768" y="60"/>
                    </a:lnTo>
                    <a:lnTo>
                      <a:pt x="798" y="72"/>
                    </a:lnTo>
                    <a:lnTo>
                      <a:pt x="804" y="78"/>
                    </a:lnTo>
                    <a:lnTo>
                      <a:pt x="816" y="84"/>
                    </a:lnTo>
                    <a:lnTo>
                      <a:pt x="822" y="84"/>
                    </a:lnTo>
                    <a:lnTo>
                      <a:pt x="828" y="72"/>
                    </a:lnTo>
                    <a:lnTo>
                      <a:pt x="828" y="60"/>
                    </a:lnTo>
                    <a:lnTo>
                      <a:pt x="828" y="36"/>
                    </a:lnTo>
                    <a:lnTo>
                      <a:pt x="828" y="24"/>
                    </a:lnTo>
                    <a:lnTo>
                      <a:pt x="828" y="12"/>
                    </a:lnTo>
                    <a:lnTo>
                      <a:pt x="834" y="12"/>
                    </a:lnTo>
                    <a:lnTo>
                      <a:pt x="852" y="6"/>
                    </a:lnTo>
                    <a:lnTo>
                      <a:pt x="876" y="6"/>
                    </a:lnTo>
                    <a:lnTo>
                      <a:pt x="894" y="6"/>
                    </a:lnTo>
                    <a:lnTo>
                      <a:pt x="906" y="12"/>
                    </a:lnTo>
                    <a:lnTo>
                      <a:pt x="912" y="24"/>
                    </a:lnTo>
                    <a:lnTo>
                      <a:pt x="924" y="24"/>
                    </a:lnTo>
                    <a:lnTo>
                      <a:pt x="930" y="30"/>
                    </a:lnTo>
                    <a:lnTo>
                      <a:pt x="936" y="30"/>
                    </a:lnTo>
                    <a:lnTo>
                      <a:pt x="936" y="36"/>
                    </a:lnTo>
                    <a:lnTo>
                      <a:pt x="942" y="36"/>
                    </a:lnTo>
                    <a:lnTo>
                      <a:pt x="948" y="42"/>
                    </a:lnTo>
                    <a:lnTo>
                      <a:pt x="960" y="48"/>
                    </a:lnTo>
                    <a:lnTo>
                      <a:pt x="966" y="48"/>
                    </a:lnTo>
                    <a:lnTo>
                      <a:pt x="1026" y="60"/>
                    </a:lnTo>
                    <a:lnTo>
                      <a:pt x="1050" y="60"/>
                    </a:lnTo>
                    <a:lnTo>
                      <a:pt x="1050" y="54"/>
                    </a:lnTo>
                    <a:lnTo>
                      <a:pt x="1062" y="54"/>
                    </a:lnTo>
                    <a:lnTo>
                      <a:pt x="1074" y="48"/>
                    </a:lnTo>
                    <a:lnTo>
                      <a:pt x="1086" y="42"/>
                    </a:lnTo>
                    <a:lnTo>
                      <a:pt x="1104" y="36"/>
                    </a:lnTo>
                    <a:lnTo>
                      <a:pt x="1116" y="30"/>
                    </a:lnTo>
                    <a:lnTo>
                      <a:pt x="1122" y="24"/>
                    </a:lnTo>
                    <a:lnTo>
                      <a:pt x="1128" y="18"/>
                    </a:lnTo>
                    <a:lnTo>
                      <a:pt x="1134" y="18"/>
                    </a:lnTo>
                    <a:lnTo>
                      <a:pt x="1140" y="12"/>
                    </a:lnTo>
                    <a:lnTo>
                      <a:pt x="1146" y="6"/>
                    </a:lnTo>
                    <a:lnTo>
                      <a:pt x="1158" y="0"/>
                    </a:lnTo>
                    <a:lnTo>
                      <a:pt x="1158" y="6"/>
                    </a:lnTo>
                    <a:lnTo>
                      <a:pt x="1164" y="6"/>
                    </a:lnTo>
                    <a:lnTo>
                      <a:pt x="1164" y="12"/>
                    </a:lnTo>
                    <a:lnTo>
                      <a:pt x="1170" y="24"/>
                    </a:lnTo>
                    <a:lnTo>
                      <a:pt x="1176" y="36"/>
                    </a:lnTo>
                    <a:lnTo>
                      <a:pt x="1188" y="42"/>
                    </a:lnTo>
                    <a:lnTo>
                      <a:pt x="1200" y="54"/>
                    </a:lnTo>
                    <a:lnTo>
                      <a:pt x="1224" y="84"/>
                    </a:lnTo>
                    <a:lnTo>
                      <a:pt x="1224" y="90"/>
                    </a:lnTo>
                    <a:lnTo>
                      <a:pt x="1236" y="96"/>
                    </a:lnTo>
                    <a:lnTo>
                      <a:pt x="1236" y="108"/>
                    </a:lnTo>
                    <a:lnTo>
                      <a:pt x="1248" y="114"/>
                    </a:lnTo>
                    <a:lnTo>
                      <a:pt x="1254" y="114"/>
                    </a:lnTo>
                    <a:lnTo>
                      <a:pt x="1260" y="114"/>
                    </a:lnTo>
                    <a:lnTo>
                      <a:pt x="1296" y="114"/>
                    </a:lnTo>
                    <a:lnTo>
                      <a:pt x="1302" y="114"/>
                    </a:lnTo>
                    <a:lnTo>
                      <a:pt x="1320" y="108"/>
                    </a:lnTo>
                    <a:lnTo>
                      <a:pt x="1326" y="108"/>
                    </a:lnTo>
                    <a:lnTo>
                      <a:pt x="1326" y="138"/>
                    </a:lnTo>
                    <a:lnTo>
                      <a:pt x="1326" y="210"/>
                    </a:lnTo>
                    <a:lnTo>
                      <a:pt x="1320" y="252"/>
                    </a:lnTo>
                    <a:lnTo>
                      <a:pt x="1320" y="270"/>
                    </a:lnTo>
                    <a:lnTo>
                      <a:pt x="1320" y="288"/>
                    </a:lnTo>
                    <a:lnTo>
                      <a:pt x="1320" y="318"/>
                    </a:lnTo>
                    <a:lnTo>
                      <a:pt x="1326" y="354"/>
                    </a:lnTo>
                    <a:lnTo>
                      <a:pt x="1326" y="372"/>
                    </a:lnTo>
                    <a:lnTo>
                      <a:pt x="1332" y="420"/>
                    </a:lnTo>
                    <a:lnTo>
                      <a:pt x="1332" y="450"/>
                    </a:lnTo>
                    <a:lnTo>
                      <a:pt x="1338" y="480"/>
                    </a:lnTo>
                    <a:lnTo>
                      <a:pt x="1344" y="486"/>
                    </a:lnTo>
                    <a:lnTo>
                      <a:pt x="1338" y="492"/>
                    </a:lnTo>
                    <a:lnTo>
                      <a:pt x="1344" y="492"/>
                    </a:lnTo>
                    <a:lnTo>
                      <a:pt x="1344" y="498"/>
                    </a:lnTo>
                    <a:lnTo>
                      <a:pt x="1350" y="498"/>
                    </a:lnTo>
                    <a:lnTo>
                      <a:pt x="1350" y="522"/>
                    </a:lnTo>
                    <a:lnTo>
                      <a:pt x="1362" y="564"/>
                    </a:lnTo>
                    <a:lnTo>
                      <a:pt x="1368" y="582"/>
                    </a:lnTo>
                    <a:lnTo>
                      <a:pt x="1380" y="600"/>
                    </a:lnTo>
                    <a:lnTo>
                      <a:pt x="1386" y="636"/>
                    </a:lnTo>
                    <a:lnTo>
                      <a:pt x="1380" y="660"/>
                    </a:lnTo>
                    <a:lnTo>
                      <a:pt x="1380" y="678"/>
                    </a:lnTo>
                    <a:lnTo>
                      <a:pt x="1380" y="684"/>
                    </a:lnTo>
                    <a:lnTo>
                      <a:pt x="1374" y="684"/>
                    </a:lnTo>
                    <a:lnTo>
                      <a:pt x="1368" y="690"/>
                    </a:lnTo>
                    <a:lnTo>
                      <a:pt x="1356" y="702"/>
                    </a:lnTo>
                    <a:lnTo>
                      <a:pt x="1350" y="708"/>
                    </a:lnTo>
                    <a:lnTo>
                      <a:pt x="1356" y="714"/>
                    </a:lnTo>
                    <a:lnTo>
                      <a:pt x="1368" y="726"/>
                    </a:lnTo>
                    <a:lnTo>
                      <a:pt x="1380" y="738"/>
                    </a:lnTo>
                    <a:lnTo>
                      <a:pt x="1386" y="744"/>
                    </a:lnTo>
                    <a:lnTo>
                      <a:pt x="1392" y="744"/>
                    </a:lnTo>
                    <a:lnTo>
                      <a:pt x="1410" y="750"/>
                    </a:lnTo>
                    <a:lnTo>
                      <a:pt x="1416" y="756"/>
                    </a:lnTo>
                    <a:lnTo>
                      <a:pt x="1422" y="756"/>
                    </a:lnTo>
                    <a:lnTo>
                      <a:pt x="1422" y="762"/>
                    </a:lnTo>
                    <a:lnTo>
                      <a:pt x="1428" y="774"/>
                    </a:lnTo>
                    <a:lnTo>
                      <a:pt x="1428" y="780"/>
                    </a:lnTo>
                    <a:lnTo>
                      <a:pt x="1434" y="780"/>
                    </a:lnTo>
                    <a:lnTo>
                      <a:pt x="1440" y="798"/>
                    </a:lnTo>
                    <a:lnTo>
                      <a:pt x="1422" y="816"/>
                    </a:lnTo>
                    <a:lnTo>
                      <a:pt x="1386" y="810"/>
                    </a:lnTo>
                    <a:lnTo>
                      <a:pt x="1380" y="816"/>
                    </a:lnTo>
                    <a:lnTo>
                      <a:pt x="1374" y="840"/>
                    </a:lnTo>
                    <a:lnTo>
                      <a:pt x="1350" y="852"/>
                    </a:lnTo>
                    <a:lnTo>
                      <a:pt x="1350" y="858"/>
                    </a:lnTo>
                    <a:lnTo>
                      <a:pt x="1350" y="864"/>
                    </a:lnTo>
                    <a:lnTo>
                      <a:pt x="1344" y="864"/>
                    </a:lnTo>
                    <a:lnTo>
                      <a:pt x="1338" y="870"/>
                    </a:lnTo>
                    <a:lnTo>
                      <a:pt x="1332" y="876"/>
                    </a:lnTo>
                    <a:lnTo>
                      <a:pt x="1314" y="876"/>
                    </a:lnTo>
                    <a:lnTo>
                      <a:pt x="1314" y="870"/>
                    </a:lnTo>
                    <a:lnTo>
                      <a:pt x="1308" y="870"/>
                    </a:lnTo>
                    <a:lnTo>
                      <a:pt x="1302" y="864"/>
                    </a:lnTo>
                    <a:lnTo>
                      <a:pt x="1296" y="864"/>
                    </a:lnTo>
                    <a:lnTo>
                      <a:pt x="1284" y="870"/>
                    </a:lnTo>
                    <a:lnTo>
                      <a:pt x="1266" y="870"/>
                    </a:lnTo>
                    <a:lnTo>
                      <a:pt x="1260" y="870"/>
                    </a:lnTo>
                    <a:lnTo>
                      <a:pt x="1248" y="876"/>
                    </a:lnTo>
                    <a:lnTo>
                      <a:pt x="1236" y="876"/>
                    </a:lnTo>
                    <a:lnTo>
                      <a:pt x="1230" y="882"/>
                    </a:lnTo>
                    <a:lnTo>
                      <a:pt x="1224" y="894"/>
                    </a:lnTo>
                    <a:lnTo>
                      <a:pt x="1218" y="918"/>
                    </a:lnTo>
                    <a:lnTo>
                      <a:pt x="1218" y="930"/>
                    </a:lnTo>
                    <a:lnTo>
                      <a:pt x="1218" y="942"/>
                    </a:lnTo>
                    <a:lnTo>
                      <a:pt x="1212" y="948"/>
                    </a:lnTo>
                    <a:lnTo>
                      <a:pt x="1200" y="984"/>
                    </a:lnTo>
                    <a:lnTo>
                      <a:pt x="1194" y="1008"/>
                    </a:lnTo>
                    <a:lnTo>
                      <a:pt x="1218" y="1038"/>
                    </a:lnTo>
                    <a:lnTo>
                      <a:pt x="1224" y="1044"/>
                    </a:lnTo>
                    <a:lnTo>
                      <a:pt x="1224" y="1062"/>
                    </a:lnTo>
                    <a:lnTo>
                      <a:pt x="1236" y="1080"/>
                    </a:lnTo>
                    <a:lnTo>
                      <a:pt x="1236" y="1086"/>
                    </a:lnTo>
                    <a:lnTo>
                      <a:pt x="1230" y="1092"/>
                    </a:lnTo>
                    <a:lnTo>
                      <a:pt x="1224" y="1110"/>
                    </a:lnTo>
                    <a:lnTo>
                      <a:pt x="1218" y="1122"/>
                    </a:lnTo>
                    <a:lnTo>
                      <a:pt x="1224" y="1140"/>
                    </a:lnTo>
                    <a:lnTo>
                      <a:pt x="1218" y="1146"/>
                    </a:lnTo>
                    <a:lnTo>
                      <a:pt x="1218" y="1152"/>
                    </a:lnTo>
                    <a:lnTo>
                      <a:pt x="1212" y="1164"/>
                    </a:lnTo>
                    <a:close/>
                  </a:path>
                </a:pathLst>
              </a:custGeom>
              <a:solidFill>
                <a:schemeClr val="bg1">
                  <a:lumMod val="65000"/>
                </a:schemeClr>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61" name="Freeform 37"/>
              <p:cNvSpPr>
                <a:spLocks/>
              </p:cNvSpPr>
              <p:nvPr/>
            </p:nvSpPr>
            <p:spPr bwMode="gray">
              <a:xfrm>
                <a:off x="2304" y="1021"/>
                <a:ext cx="619" cy="632"/>
              </a:xfrm>
              <a:custGeom>
                <a:avLst/>
                <a:gdLst>
                  <a:gd name="T0" fmla="*/ 75 w 1398"/>
                  <a:gd name="T1" fmla="*/ 48 h 1428"/>
                  <a:gd name="T2" fmla="*/ 68 w 1398"/>
                  <a:gd name="T3" fmla="*/ 54 h 1428"/>
                  <a:gd name="T4" fmla="*/ 57 w 1398"/>
                  <a:gd name="T5" fmla="*/ 59 h 1428"/>
                  <a:gd name="T6" fmla="*/ 55 w 1398"/>
                  <a:gd name="T7" fmla="*/ 68 h 1428"/>
                  <a:gd name="T8" fmla="*/ 55 w 1398"/>
                  <a:gd name="T9" fmla="*/ 77 h 1428"/>
                  <a:gd name="T10" fmla="*/ 57 w 1398"/>
                  <a:gd name="T11" fmla="*/ 81 h 1428"/>
                  <a:gd name="T12" fmla="*/ 56 w 1398"/>
                  <a:gd name="T13" fmla="*/ 86 h 1428"/>
                  <a:gd name="T14" fmla="*/ 57 w 1398"/>
                  <a:gd name="T15" fmla="*/ 89 h 1428"/>
                  <a:gd name="T16" fmla="*/ 58 w 1398"/>
                  <a:gd name="T17" fmla="*/ 92 h 1428"/>
                  <a:gd name="T18" fmla="*/ 58 w 1398"/>
                  <a:gd name="T19" fmla="*/ 96 h 1428"/>
                  <a:gd name="T20" fmla="*/ 49 w 1398"/>
                  <a:gd name="T21" fmla="*/ 100 h 1428"/>
                  <a:gd name="T22" fmla="*/ 47 w 1398"/>
                  <a:gd name="T23" fmla="*/ 108 h 1428"/>
                  <a:gd name="T24" fmla="*/ 48 w 1398"/>
                  <a:gd name="T25" fmla="*/ 113 h 1428"/>
                  <a:gd name="T26" fmla="*/ 43 w 1398"/>
                  <a:gd name="T27" fmla="*/ 114 h 1428"/>
                  <a:gd name="T28" fmla="*/ 39 w 1398"/>
                  <a:gd name="T29" fmla="*/ 113 h 1428"/>
                  <a:gd name="T30" fmla="*/ 33 w 1398"/>
                  <a:gd name="T31" fmla="*/ 109 h 1428"/>
                  <a:gd name="T32" fmla="*/ 29 w 1398"/>
                  <a:gd name="T33" fmla="*/ 114 h 1428"/>
                  <a:gd name="T34" fmla="*/ 22 w 1398"/>
                  <a:gd name="T35" fmla="*/ 115 h 1428"/>
                  <a:gd name="T36" fmla="*/ 21 w 1398"/>
                  <a:gd name="T37" fmla="*/ 121 h 1428"/>
                  <a:gd name="T38" fmla="*/ 12 w 1398"/>
                  <a:gd name="T39" fmla="*/ 119 h 1428"/>
                  <a:gd name="T40" fmla="*/ 9 w 1398"/>
                  <a:gd name="T41" fmla="*/ 113 h 1428"/>
                  <a:gd name="T42" fmla="*/ 2 w 1398"/>
                  <a:gd name="T43" fmla="*/ 109 h 1428"/>
                  <a:gd name="T44" fmla="*/ 4 w 1398"/>
                  <a:gd name="T45" fmla="*/ 103 h 1428"/>
                  <a:gd name="T46" fmla="*/ 2 w 1398"/>
                  <a:gd name="T47" fmla="*/ 91 h 1428"/>
                  <a:gd name="T48" fmla="*/ 6 w 1398"/>
                  <a:gd name="T49" fmla="*/ 85 h 1428"/>
                  <a:gd name="T50" fmla="*/ 10 w 1398"/>
                  <a:gd name="T51" fmla="*/ 85 h 1428"/>
                  <a:gd name="T52" fmla="*/ 15 w 1398"/>
                  <a:gd name="T53" fmla="*/ 82 h 1428"/>
                  <a:gd name="T54" fmla="*/ 20 w 1398"/>
                  <a:gd name="T55" fmla="*/ 77 h 1428"/>
                  <a:gd name="T56" fmla="*/ 16 w 1398"/>
                  <a:gd name="T57" fmla="*/ 73 h 1428"/>
                  <a:gd name="T58" fmla="*/ 16 w 1398"/>
                  <a:gd name="T59" fmla="*/ 69 h 1428"/>
                  <a:gd name="T60" fmla="*/ 14 w 1398"/>
                  <a:gd name="T61" fmla="*/ 54 h 1428"/>
                  <a:gd name="T62" fmla="*/ 12 w 1398"/>
                  <a:gd name="T63" fmla="*/ 48 h 1428"/>
                  <a:gd name="T64" fmla="*/ 11 w 1398"/>
                  <a:gd name="T65" fmla="*/ 31 h 1428"/>
                  <a:gd name="T66" fmla="*/ 14 w 1398"/>
                  <a:gd name="T67" fmla="*/ 18 h 1428"/>
                  <a:gd name="T68" fmla="*/ 19 w 1398"/>
                  <a:gd name="T69" fmla="*/ 15 h 1428"/>
                  <a:gd name="T70" fmla="*/ 26 w 1398"/>
                  <a:gd name="T71" fmla="*/ 13 h 1428"/>
                  <a:gd name="T72" fmla="*/ 34 w 1398"/>
                  <a:gd name="T73" fmla="*/ 12 h 1428"/>
                  <a:gd name="T74" fmla="*/ 39 w 1398"/>
                  <a:gd name="T75" fmla="*/ 9 h 1428"/>
                  <a:gd name="T76" fmla="*/ 43 w 1398"/>
                  <a:gd name="T77" fmla="*/ 7 h 1428"/>
                  <a:gd name="T78" fmla="*/ 48 w 1398"/>
                  <a:gd name="T79" fmla="*/ 3 h 1428"/>
                  <a:gd name="T80" fmla="*/ 54 w 1398"/>
                  <a:gd name="T81" fmla="*/ 0 h 1428"/>
                  <a:gd name="T82" fmla="*/ 58 w 1398"/>
                  <a:gd name="T83" fmla="*/ 0 h 1428"/>
                  <a:gd name="T84" fmla="*/ 66 w 1398"/>
                  <a:gd name="T85" fmla="*/ 2 h 1428"/>
                  <a:gd name="T86" fmla="*/ 70 w 1398"/>
                  <a:gd name="T87" fmla="*/ 3 h 1428"/>
                  <a:gd name="T88" fmla="*/ 75 w 1398"/>
                  <a:gd name="T89" fmla="*/ 6 h 1428"/>
                  <a:gd name="T90" fmla="*/ 80 w 1398"/>
                  <a:gd name="T91" fmla="*/ 9 h 1428"/>
                  <a:gd name="T92" fmla="*/ 83 w 1398"/>
                  <a:gd name="T93" fmla="*/ 12 h 1428"/>
                  <a:gd name="T94" fmla="*/ 87 w 1398"/>
                  <a:gd name="T95" fmla="*/ 15 h 1428"/>
                  <a:gd name="T96" fmla="*/ 94 w 1398"/>
                  <a:gd name="T97" fmla="*/ 15 h 1428"/>
                  <a:gd name="T98" fmla="*/ 99 w 1398"/>
                  <a:gd name="T99" fmla="*/ 21 h 1428"/>
                  <a:gd name="T100" fmla="*/ 103 w 1398"/>
                  <a:gd name="T101" fmla="*/ 23 h 1428"/>
                  <a:gd name="T102" fmla="*/ 110 w 1398"/>
                  <a:gd name="T103" fmla="*/ 26 h 1428"/>
                  <a:gd name="T104" fmla="*/ 116 w 1398"/>
                  <a:gd name="T105" fmla="*/ 27 h 1428"/>
                  <a:gd name="T106" fmla="*/ 120 w 1398"/>
                  <a:gd name="T107" fmla="*/ 27 h 1428"/>
                  <a:gd name="T108" fmla="*/ 116 w 1398"/>
                  <a:gd name="T109" fmla="*/ 35 h 1428"/>
                  <a:gd name="T110" fmla="*/ 104 w 1398"/>
                  <a:gd name="T111" fmla="*/ 37 h 1428"/>
                  <a:gd name="T112" fmla="*/ 97 w 1398"/>
                  <a:gd name="T113" fmla="*/ 34 h 1428"/>
                  <a:gd name="T114" fmla="*/ 91 w 1398"/>
                  <a:gd name="T115" fmla="*/ 29 h 1428"/>
                  <a:gd name="T116" fmla="*/ 75 w 1398"/>
                  <a:gd name="T117" fmla="*/ 29 h 1428"/>
                  <a:gd name="T118" fmla="*/ 72 w 1398"/>
                  <a:gd name="T119" fmla="*/ 39 h 1428"/>
                  <a:gd name="T120" fmla="*/ 80 w 1398"/>
                  <a:gd name="T121" fmla="*/ 41 h 14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98"/>
                  <a:gd name="T184" fmla="*/ 0 h 1428"/>
                  <a:gd name="T185" fmla="*/ 1398 w 1398"/>
                  <a:gd name="T186" fmla="*/ 1428 h 142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98" h="1428">
                    <a:moveTo>
                      <a:pt x="924" y="474"/>
                    </a:moveTo>
                    <a:lnTo>
                      <a:pt x="900" y="480"/>
                    </a:lnTo>
                    <a:lnTo>
                      <a:pt x="864" y="486"/>
                    </a:lnTo>
                    <a:lnTo>
                      <a:pt x="864" y="504"/>
                    </a:lnTo>
                    <a:lnTo>
                      <a:pt x="858" y="522"/>
                    </a:lnTo>
                    <a:lnTo>
                      <a:pt x="864" y="528"/>
                    </a:lnTo>
                    <a:lnTo>
                      <a:pt x="864" y="552"/>
                    </a:lnTo>
                    <a:lnTo>
                      <a:pt x="852" y="552"/>
                    </a:lnTo>
                    <a:lnTo>
                      <a:pt x="846" y="564"/>
                    </a:lnTo>
                    <a:lnTo>
                      <a:pt x="840" y="582"/>
                    </a:lnTo>
                    <a:lnTo>
                      <a:pt x="834" y="594"/>
                    </a:lnTo>
                    <a:lnTo>
                      <a:pt x="828" y="606"/>
                    </a:lnTo>
                    <a:lnTo>
                      <a:pt x="828" y="618"/>
                    </a:lnTo>
                    <a:lnTo>
                      <a:pt x="786" y="630"/>
                    </a:lnTo>
                    <a:lnTo>
                      <a:pt x="774" y="636"/>
                    </a:lnTo>
                    <a:lnTo>
                      <a:pt x="762" y="642"/>
                    </a:lnTo>
                    <a:lnTo>
                      <a:pt x="744" y="648"/>
                    </a:lnTo>
                    <a:lnTo>
                      <a:pt x="714" y="660"/>
                    </a:lnTo>
                    <a:lnTo>
                      <a:pt x="696" y="666"/>
                    </a:lnTo>
                    <a:lnTo>
                      <a:pt x="666" y="672"/>
                    </a:lnTo>
                    <a:lnTo>
                      <a:pt x="654" y="684"/>
                    </a:lnTo>
                    <a:lnTo>
                      <a:pt x="648" y="684"/>
                    </a:lnTo>
                    <a:lnTo>
                      <a:pt x="642" y="696"/>
                    </a:lnTo>
                    <a:lnTo>
                      <a:pt x="636" y="696"/>
                    </a:lnTo>
                    <a:lnTo>
                      <a:pt x="630" y="714"/>
                    </a:lnTo>
                    <a:lnTo>
                      <a:pt x="624" y="738"/>
                    </a:lnTo>
                    <a:lnTo>
                      <a:pt x="624" y="762"/>
                    </a:lnTo>
                    <a:lnTo>
                      <a:pt x="630" y="780"/>
                    </a:lnTo>
                    <a:lnTo>
                      <a:pt x="636" y="804"/>
                    </a:lnTo>
                    <a:lnTo>
                      <a:pt x="642" y="822"/>
                    </a:lnTo>
                    <a:lnTo>
                      <a:pt x="642" y="828"/>
                    </a:lnTo>
                    <a:lnTo>
                      <a:pt x="636" y="828"/>
                    </a:lnTo>
                    <a:lnTo>
                      <a:pt x="636" y="834"/>
                    </a:lnTo>
                    <a:lnTo>
                      <a:pt x="636" y="870"/>
                    </a:lnTo>
                    <a:lnTo>
                      <a:pt x="636" y="882"/>
                    </a:lnTo>
                    <a:lnTo>
                      <a:pt x="636" y="906"/>
                    </a:lnTo>
                    <a:lnTo>
                      <a:pt x="630" y="906"/>
                    </a:lnTo>
                    <a:lnTo>
                      <a:pt x="636" y="918"/>
                    </a:lnTo>
                    <a:lnTo>
                      <a:pt x="642" y="918"/>
                    </a:lnTo>
                    <a:lnTo>
                      <a:pt x="642" y="930"/>
                    </a:lnTo>
                    <a:lnTo>
                      <a:pt x="648" y="936"/>
                    </a:lnTo>
                    <a:lnTo>
                      <a:pt x="654" y="936"/>
                    </a:lnTo>
                    <a:lnTo>
                      <a:pt x="654" y="942"/>
                    </a:lnTo>
                    <a:lnTo>
                      <a:pt x="654" y="948"/>
                    </a:lnTo>
                    <a:lnTo>
                      <a:pt x="648" y="954"/>
                    </a:lnTo>
                    <a:lnTo>
                      <a:pt x="648" y="960"/>
                    </a:lnTo>
                    <a:lnTo>
                      <a:pt x="648" y="966"/>
                    </a:lnTo>
                    <a:lnTo>
                      <a:pt x="648" y="972"/>
                    </a:lnTo>
                    <a:lnTo>
                      <a:pt x="648" y="990"/>
                    </a:lnTo>
                    <a:lnTo>
                      <a:pt x="654" y="996"/>
                    </a:lnTo>
                    <a:lnTo>
                      <a:pt x="648" y="1002"/>
                    </a:lnTo>
                    <a:lnTo>
                      <a:pt x="648" y="1008"/>
                    </a:lnTo>
                    <a:lnTo>
                      <a:pt x="654" y="1014"/>
                    </a:lnTo>
                    <a:lnTo>
                      <a:pt x="654" y="1020"/>
                    </a:lnTo>
                    <a:lnTo>
                      <a:pt x="654" y="1026"/>
                    </a:lnTo>
                    <a:lnTo>
                      <a:pt x="660" y="1026"/>
                    </a:lnTo>
                    <a:lnTo>
                      <a:pt x="660" y="1032"/>
                    </a:lnTo>
                    <a:lnTo>
                      <a:pt x="660" y="1038"/>
                    </a:lnTo>
                    <a:lnTo>
                      <a:pt x="666" y="1044"/>
                    </a:lnTo>
                    <a:lnTo>
                      <a:pt x="672" y="1050"/>
                    </a:lnTo>
                    <a:lnTo>
                      <a:pt x="672" y="1056"/>
                    </a:lnTo>
                    <a:lnTo>
                      <a:pt x="672" y="1062"/>
                    </a:lnTo>
                    <a:lnTo>
                      <a:pt x="672" y="1068"/>
                    </a:lnTo>
                    <a:lnTo>
                      <a:pt x="672" y="1074"/>
                    </a:lnTo>
                    <a:lnTo>
                      <a:pt x="678" y="1074"/>
                    </a:lnTo>
                    <a:lnTo>
                      <a:pt x="678" y="1080"/>
                    </a:lnTo>
                    <a:lnTo>
                      <a:pt x="678" y="1086"/>
                    </a:lnTo>
                    <a:lnTo>
                      <a:pt x="672" y="1092"/>
                    </a:lnTo>
                    <a:lnTo>
                      <a:pt x="672" y="1098"/>
                    </a:lnTo>
                    <a:lnTo>
                      <a:pt x="672" y="1104"/>
                    </a:lnTo>
                    <a:lnTo>
                      <a:pt x="666" y="1116"/>
                    </a:lnTo>
                    <a:lnTo>
                      <a:pt x="624" y="1122"/>
                    </a:lnTo>
                    <a:lnTo>
                      <a:pt x="576" y="1134"/>
                    </a:lnTo>
                    <a:lnTo>
                      <a:pt x="570" y="1140"/>
                    </a:lnTo>
                    <a:lnTo>
                      <a:pt x="570" y="1146"/>
                    </a:lnTo>
                    <a:lnTo>
                      <a:pt x="564" y="1146"/>
                    </a:lnTo>
                    <a:lnTo>
                      <a:pt x="564" y="1152"/>
                    </a:lnTo>
                    <a:lnTo>
                      <a:pt x="564" y="1164"/>
                    </a:lnTo>
                    <a:lnTo>
                      <a:pt x="564" y="1170"/>
                    </a:lnTo>
                    <a:lnTo>
                      <a:pt x="564" y="1176"/>
                    </a:lnTo>
                    <a:lnTo>
                      <a:pt x="546" y="1176"/>
                    </a:lnTo>
                    <a:lnTo>
                      <a:pt x="540" y="1212"/>
                    </a:lnTo>
                    <a:lnTo>
                      <a:pt x="540" y="1230"/>
                    </a:lnTo>
                    <a:lnTo>
                      <a:pt x="546" y="1242"/>
                    </a:lnTo>
                    <a:lnTo>
                      <a:pt x="546" y="1254"/>
                    </a:lnTo>
                    <a:lnTo>
                      <a:pt x="558" y="1266"/>
                    </a:lnTo>
                    <a:lnTo>
                      <a:pt x="576" y="1272"/>
                    </a:lnTo>
                    <a:lnTo>
                      <a:pt x="570" y="1278"/>
                    </a:lnTo>
                    <a:lnTo>
                      <a:pt x="576" y="1284"/>
                    </a:lnTo>
                    <a:lnTo>
                      <a:pt x="570" y="1296"/>
                    </a:lnTo>
                    <a:lnTo>
                      <a:pt x="558" y="1302"/>
                    </a:lnTo>
                    <a:lnTo>
                      <a:pt x="540" y="1308"/>
                    </a:lnTo>
                    <a:lnTo>
                      <a:pt x="522" y="1314"/>
                    </a:lnTo>
                    <a:lnTo>
                      <a:pt x="516" y="1314"/>
                    </a:lnTo>
                    <a:lnTo>
                      <a:pt x="510" y="1314"/>
                    </a:lnTo>
                    <a:lnTo>
                      <a:pt x="504" y="1314"/>
                    </a:lnTo>
                    <a:lnTo>
                      <a:pt x="498" y="1320"/>
                    </a:lnTo>
                    <a:lnTo>
                      <a:pt x="492" y="1320"/>
                    </a:lnTo>
                    <a:lnTo>
                      <a:pt x="492" y="1326"/>
                    </a:lnTo>
                    <a:lnTo>
                      <a:pt x="486" y="1326"/>
                    </a:lnTo>
                    <a:lnTo>
                      <a:pt x="480" y="1326"/>
                    </a:lnTo>
                    <a:lnTo>
                      <a:pt x="480" y="1320"/>
                    </a:lnTo>
                    <a:lnTo>
                      <a:pt x="468" y="1314"/>
                    </a:lnTo>
                    <a:lnTo>
                      <a:pt x="462" y="1308"/>
                    </a:lnTo>
                    <a:lnTo>
                      <a:pt x="456" y="1302"/>
                    </a:lnTo>
                    <a:lnTo>
                      <a:pt x="444" y="1296"/>
                    </a:lnTo>
                    <a:lnTo>
                      <a:pt x="420" y="1290"/>
                    </a:lnTo>
                    <a:lnTo>
                      <a:pt x="414" y="1278"/>
                    </a:lnTo>
                    <a:lnTo>
                      <a:pt x="408" y="1278"/>
                    </a:lnTo>
                    <a:lnTo>
                      <a:pt x="408" y="1266"/>
                    </a:lnTo>
                    <a:lnTo>
                      <a:pt x="402" y="1260"/>
                    </a:lnTo>
                    <a:lnTo>
                      <a:pt x="384" y="1260"/>
                    </a:lnTo>
                    <a:lnTo>
                      <a:pt x="372" y="1266"/>
                    </a:lnTo>
                    <a:lnTo>
                      <a:pt x="360" y="1272"/>
                    </a:lnTo>
                    <a:lnTo>
                      <a:pt x="348" y="1272"/>
                    </a:lnTo>
                    <a:lnTo>
                      <a:pt x="342" y="1284"/>
                    </a:lnTo>
                    <a:lnTo>
                      <a:pt x="336" y="1290"/>
                    </a:lnTo>
                    <a:lnTo>
                      <a:pt x="336" y="1308"/>
                    </a:lnTo>
                    <a:lnTo>
                      <a:pt x="336" y="1314"/>
                    </a:lnTo>
                    <a:lnTo>
                      <a:pt x="336" y="1320"/>
                    </a:lnTo>
                    <a:lnTo>
                      <a:pt x="330" y="1326"/>
                    </a:lnTo>
                    <a:lnTo>
                      <a:pt x="330" y="1332"/>
                    </a:lnTo>
                    <a:lnTo>
                      <a:pt x="330" y="1338"/>
                    </a:lnTo>
                    <a:lnTo>
                      <a:pt x="300" y="1338"/>
                    </a:lnTo>
                    <a:lnTo>
                      <a:pt x="288" y="1338"/>
                    </a:lnTo>
                    <a:lnTo>
                      <a:pt x="258" y="1326"/>
                    </a:lnTo>
                    <a:lnTo>
                      <a:pt x="246" y="1332"/>
                    </a:lnTo>
                    <a:lnTo>
                      <a:pt x="240" y="1338"/>
                    </a:lnTo>
                    <a:lnTo>
                      <a:pt x="234" y="1338"/>
                    </a:lnTo>
                    <a:lnTo>
                      <a:pt x="228" y="1350"/>
                    </a:lnTo>
                    <a:lnTo>
                      <a:pt x="228" y="1374"/>
                    </a:lnTo>
                    <a:lnTo>
                      <a:pt x="234" y="1392"/>
                    </a:lnTo>
                    <a:lnTo>
                      <a:pt x="246" y="1398"/>
                    </a:lnTo>
                    <a:lnTo>
                      <a:pt x="246" y="1410"/>
                    </a:lnTo>
                    <a:lnTo>
                      <a:pt x="216" y="1428"/>
                    </a:lnTo>
                    <a:lnTo>
                      <a:pt x="198" y="1428"/>
                    </a:lnTo>
                    <a:lnTo>
                      <a:pt x="192" y="1422"/>
                    </a:lnTo>
                    <a:lnTo>
                      <a:pt x="174" y="1410"/>
                    </a:lnTo>
                    <a:lnTo>
                      <a:pt x="156" y="1386"/>
                    </a:lnTo>
                    <a:lnTo>
                      <a:pt x="132" y="1374"/>
                    </a:lnTo>
                    <a:lnTo>
                      <a:pt x="108" y="1368"/>
                    </a:lnTo>
                    <a:lnTo>
                      <a:pt x="84" y="1368"/>
                    </a:lnTo>
                    <a:lnTo>
                      <a:pt x="96" y="1356"/>
                    </a:lnTo>
                    <a:lnTo>
                      <a:pt x="102" y="1344"/>
                    </a:lnTo>
                    <a:lnTo>
                      <a:pt x="102" y="1332"/>
                    </a:lnTo>
                    <a:lnTo>
                      <a:pt x="108" y="1320"/>
                    </a:lnTo>
                    <a:lnTo>
                      <a:pt x="108" y="1302"/>
                    </a:lnTo>
                    <a:lnTo>
                      <a:pt x="96" y="1278"/>
                    </a:lnTo>
                    <a:lnTo>
                      <a:pt x="66" y="1284"/>
                    </a:lnTo>
                    <a:lnTo>
                      <a:pt x="54" y="1278"/>
                    </a:lnTo>
                    <a:lnTo>
                      <a:pt x="36" y="1278"/>
                    </a:lnTo>
                    <a:lnTo>
                      <a:pt x="18" y="1284"/>
                    </a:lnTo>
                    <a:lnTo>
                      <a:pt x="18" y="1272"/>
                    </a:lnTo>
                    <a:lnTo>
                      <a:pt x="24" y="1260"/>
                    </a:lnTo>
                    <a:lnTo>
                      <a:pt x="24" y="1254"/>
                    </a:lnTo>
                    <a:lnTo>
                      <a:pt x="30" y="1248"/>
                    </a:lnTo>
                    <a:lnTo>
                      <a:pt x="24" y="1230"/>
                    </a:lnTo>
                    <a:lnTo>
                      <a:pt x="30" y="1218"/>
                    </a:lnTo>
                    <a:lnTo>
                      <a:pt x="36" y="1200"/>
                    </a:lnTo>
                    <a:lnTo>
                      <a:pt x="42" y="1194"/>
                    </a:lnTo>
                    <a:lnTo>
                      <a:pt x="42" y="1188"/>
                    </a:lnTo>
                    <a:lnTo>
                      <a:pt x="30" y="1170"/>
                    </a:lnTo>
                    <a:lnTo>
                      <a:pt x="30" y="1152"/>
                    </a:lnTo>
                    <a:lnTo>
                      <a:pt x="24" y="1146"/>
                    </a:lnTo>
                    <a:lnTo>
                      <a:pt x="0" y="1116"/>
                    </a:lnTo>
                    <a:lnTo>
                      <a:pt x="6" y="1092"/>
                    </a:lnTo>
                    <a:lnTo>
                      <a:pt x="18" y="1056"/>
                    </a:lnTo>
                    <a:lnTo>
                      <a:pt x="24" y="1050"/>
                    </a:lnTo>
                    <a:lnTo>
                      <a:pt x="24" y="1038"/>
                    </a:lnTo>
                    <a:lnTo>
                      <a:pt x="24" y="1026"/>
                    </a:lnTo>
                    <a:lnTo>
                      <a:pt x="30" y="1002"/>
                    </a:lnTo>
                    <a:lnTo>
                      <a:pt x="36" y="990"/>
                    </a:lnTo>
                    <a:lnTo>
                      <a:pt x="42" y="984"/>
                    </a:lnTo>
                    <a:lnTo>
                      <a:pt x="54" y="984"/>
                    </a:lnTo>
                    <a:lnTo>
                      <a:pt x="66" y="978"/>
                    </a:lnTo>
                    <a:lnTo>
                      <a:pt x="72" y="978"/>
                    </a:lnTo>
                    <a:lnTo>
                      <a:pt x="90" y="978"/>
                    </a:lnTo>
                    <a:lnTo>
                      <a:pt x="102" y="972"/>
                    </a:lnTo>
                    <a:lnTo>
                      <a:pt x="108" y="972"/>
                    </a:lnTo>
                    <a:lnTo>
                      <a:pt x="114" y="978"/>
                    </a:lnTo>
                    <a:lnTo>
                      <a:pt x="120" y="978"/>
                    </a:lnTo>
                    <a:lnTo>
                      <a:pt x="120" y="984"/>
                    </a:lnTo>
                    <a:lnTo>
                      <a:pt x="138" y="984"/>
                    </a:lnTo>
                    <a:lnTo>
                      <a:pt x="144" y="978"/>
                    </a:lnTo>
                    <a:lnTo>
                      <a:pt x="150" y="972"/>
                    </a:lnTo>
                    <a:lnTo>
                      <a:pt x="156" y="972"/>
                    </a:lnTo>
                    <a:lnTo>
                      <a:pt x="156" y="966"/>
                    </a:lnTo>
                    <a:lnTo>
                      <a:pt x="156" y="960"/>
                    </a:lnTo>
                    <a:lnTo>
                      <a:pt x="180" y="948"/>
                    </a:lnTo>
                    <a:lnTo>
                      <a:pt x="186" y="924"/>
                    </a:lnTo>
                    <a:lnTo>
                      <a:pt x="192" y="918"/>
                    </a:lnTo>
                    <a:lnTo>
                      <a:pt x="228" y="924"/>
                    </a:lnTo>
                    <a:lnTo>
                      <a:pt x="246" y="906"/>
                    </a:lnTo>
                    <a:lnTo>
                      <a:pt x="240" y="888"/>
                    </a:lnTo>
                    <a:lnTo>
                      <a:pt x="234" y="888"/>
                    </a:lnTo>
                    <a:lnTo>
                      <a:pt x="234" y="882"/>
                    </a:lnTo>
                    <a:lnTo>
                      <a:pt x="228" y="870"/>
                    </a:lnTo>
                    <a:lnTo>
                      <a:pt x="228" y="864"/>
                    </a:lnTo>
                    <a:lnTo>
                      <a:pt x="222" y="864"/>
                    </a:lnTo>
                    <a:lnTo>
                      <a:pt x="216" y="858"/>
                    </a:lnTo>
                    <a:lnTo>
                      <a:pt x="198" y="852"/>
                    </a:lnTo>
                    <a:lnTo>
                      <a:pt x="192" y="852"/>
                    </a:lnTo>
                    <a:lnTo>
                      <a:pt x="186" y="846"/>
                    </a:lnTo>
                    <a:lnTo>
                      <a:pt x="174" y="834"/>
                    </a:lnTo>
                    <a:lnTo>
                      <a:pt x="162" y="822"/>
                    </a:lnTo>
                    <a:lnTo>
                      <a:pt x="156" y="816"/>
                    </a:lnTo>
                    <a:lnTo>
                      <a:pt x="162" y="810"/>
                    </a:lnTo>
                    <a:lnTo>
                      <a:pt x="174" y="798"/>
                    </a:lnTo>
                    <a:lnTo>
                      <a:pt x="180" y="792"/>
                    </a:lnTo>
                    <a:lnTo>
                      <a:pt x="186" y="792"/>
                    </a:lnTo>
                    <a:lnTo>
                      <a:pt x="186" y="786"/>
                    </a:lnTo>
                    <a:lnTo>
                      <a:pt x="186" y="768"/>
                    </a:lnTo>
                    <a:lnTo>
                      <a:pt x="192" y="744"/>
                    </a:lnTo>
                    <a:lnTo>
                      <a:pt x="186" y="708"/>
                    </a:lnTo>
                    <a:lnTo>
                      <a:pt x="174" y="690"/>
                    </a:lnTo>
                    <a:lnTo>
                      <a:pt x="168" y="672"/>
                    </a:lnTo>
                    <a:lnTo>
                      <a:pt x="156" y="630"/>
                    </a:lnTo>
                    <a:lnTo>
                      <a:pt x="156" y="606"/>
                    </a:lnTo>
                    <a:lnTo>
                      <a:pt x="150" y="606"/>
                    </a:lnTo>
                    <a:lnTo>
                      <a:pt x="150" y="600"/>
                    </a:lnTo>
                    <a:lnTo>
                      <a:pt x="144" y="600"/>
                    </a:lnTo>
                    <a:lnTo>
                      <a:pt x="150" y="594"/>
                    </a:lnTo>
                    <a:lnTo>
                      <a:pt x="144" y="588"/>
                    </a:lnTo>
                    <a:lnTo>
                      <a:pt x="138" y="558"/>
                    </a:lnTo>
                    <a:lnTo>
                      <a:pt x="138" y="528"/>
                    </a:lnTo>
                    <a:lnTo>
                      <a:pt x="132" y="480"/>
                    </a:lnTo>
                    <a:lnTo>
                      <a:pt x="132" y="462"/>
                    </a:lnTo>
                    <a:lnTo>
                      <a:pt x="126" y="426"/>
                    </a:lnTo>
                    <a:lnTo>
                      <a:pt x="126" y="396"/>
                    </a:lnTo>
                    <a:lnTo>
                      <a:pt x="126" y="378"/>
                    </a:lnTo>
                    <a:lnTo>
                      <a:pt x="126" y="360"/>
                    </a:lnTo>
                    <a:lnTo>
                      <a:pt x="132" y="318"/>
                    </a:lnTo>
                    <a:lnTo>
                      <a:pt x="132" y="246"/>
                    </a:lnTo>
                    <a:lnTo>
                      <a:pt x="132" y="216"/>
                    </a:lnTo>
                    <a:lnTo>
                      <a:pt x="138" y="216"/>
                    </a:lnTo>
                    <a:lnTo>
                      <a:pt x="144" y="216"/>
                    </a:lnTo>
                    <a:lnTo>
                      <a:pt x="156" y="210"/>
                    </a:lnTo>
                    <a:lnTo>
                      <a:pt x="162" y="210"/>
                    </a:lnTo>
                    <a:lnTo>
                      <a:pt x="180" y="204"/>
                    </a:lnTo>
                    <a:lnTo>
                      <a:pt x="186" y="204"/>
                    </a:lnTo>
                    <a:lnTo>
                      <a:pt x="192" y="198"/>
                    </a:lnTo>
                    <a:lnTo>
                      <a:pt x="198" y="198"/>
                    </a:lnTo>
                    <a:lnTo>
                      <a:pt x="216" y="180"/>
                    </a:lnTo>
                    <a:lnTo>
                      <a:pt x="222" y="174"/>
                    </a:lnTo>
                    <a:lnTo>
                      <a:pt x="222" y="168"/>
                    </a:lnTo>
                    <a:lnTo>
                      <a:pt x="228" y="168"/>
                    </a:lnTo>
                    <a:lnTo>
                      <a:pt x="234" y="156"/>
                    </a:lnTo>
                    <a:lnTo>
                      <a:pt x="240" y="150"/>
                    </a:lnTo>
                    <a:lnTo>
                      <a:pt x="246" y="144"/>
                    </a:lnTo>
                    <a:lnTo>
                      <a:pt x="258" y="144"/>
                    </a:lnTo>
                    <a:lnTo>
                      <a:pt x="276" y="150"/>
                    </a:lnTo>
                    <a:lnTo>
                      <a:pt x="300" y="150"/>
                    </a:lnTo>
                    <a:lnTo>
                      <a:pt x="312" y="150"/>
                    </a:lnTo>
                    <a:lnTo>
                      <a:pt x="330" y="156"/>
                    </a:lnTo>
                    <a:lnTo>
                      <a:pt x="336" y="156"/>
                    </a:lnTo>
                    <a:lnTo>
                      <a:pt x="348" y="156"/>
                    </a:lnTo>
                    <a:lnTo>
                      <a:pt x="354" y="150"/>
                    </a:lnTo>
                    <a:lnTo>
                      <a:pt x="372" y="144"/>
                    </a:lnTo>
                    <a:lnTo>
                      <a:pt x="390" y="138"/>
                    </a:lnTo>
                    <a:lnTo>
                      <a:pt x="402" y="126"/>
                    </a:lnTo>
                    <a:lnTo>
                      <a:pt x="408" y="126"/>
                    </a:lnTo>
                    <a:lnTo>
                      <a:pt x="414" y="120"/>
                    </a:lnTo>
                    <a:lnTo>
                      <a:pt x="420" y="120"/>
                    </a:lnTo>
                    <a:lnTo>
                      <a:pt x="426" y="120"/>
                    </a:lnTo>
                    <a:lnTo>
                      <a:pt x="432" y="114"/>
                    </a:lnTo>
                    <a:lnTo>
                      <a:pt x="450" y="102"/>
                    </a:lnTo>
                    <a:lnTo>
                      <a:pt x="456" y="96"/>
                    </a:lnTo>
                    <a:lnTo>
                      <a:pt x="468" y="90"/>
                    </a:lnTo>
                    <a:lnTo>
                      <a:pt x="474" y="90"/>
                    </a:lnTo>
                    <a:lnTo>
                      <a:pt x="480" y="84"/>
                    </a:lnTo>
                    <a:lnTo>
                      <a:pt x="486" y="84"/>
                    </a:lnTo>
                    <a:lnTo>
                      <a:pt x="492" y="78"/>
                    </a:lnTo>
                    <a:lnTo>
                      <a:pt x="498" y="78"/>
                    </a:lnTo>
                    <a:lnTo>
                      <a:pt x="498" y="72"/>
                    </a:lnTo>
                    <a:lnTo>
                      <a:pt x="504" y="72"/>
                    </a:lnTo>
                    <a:lnTo>
                      <a:pt x="510" y="66"/>
                    </a:lnTo>
                    <a:lnTo>
                      <a:pt x="516" y="66"/>
                    </a:lnTo>
                    <a:lnTo>
                      <a:pt x="522" y="60"/>
                    </a:lnTo>
                    <a:lnTo>
                      <a:pt x="552" y="42"/>
                    </a:lnTo>
                    <a:lnTo>
                      <a:pt x="558" y="36"/>
                    </a:lnTo>
                    <a:lnTo>
                      <a:pt x="576" y="30"/>
                    </a:lnTo>
                    <a:lnTo>
                      <a:pt x="576" y="24"/>
                    </a:lnTo>
                    <a:lnTo>
                      <a:pt x="582" y="24"/>
                    </a:lnTo>
                    <a:lnTo>
                      <a:pt x="594" y="18"/>
                    </a:lnTo>
                    <a:lnTo>
                      <a:pt x="600" y="12"/>
                    </a:lnTo>
                    <a:lnTo>
                      <a:pt x="612" y="6"/>
                    </a:lnTo>
                    <a:lnTo>
                      <a:pt x="624" y="0"/>
                    </a:lnTo>
                    <a:lnTo>
                      <a:pt x="630" y="0"/>
                    </a:lnTo>
                    <a:lnTo>
                      <a:pt x="636" y="0"/>
                    </a:lnTo>
                    <a:lnTo>
                      <a:pt x="642" y="6"/>
                    </a:lnTo>
                    <a:lnTo>
                      <a:pt x="648" y="6"/>
                    </a:lnTo>
                    <a:lnTo>
                      <a:pt x="660" y="6"/>
                    </a:lnTo>
                    <a:lnTo>
                      <a:pt x="666" y="6"/>
                    </a:lnTo>
                    <a:lnTo>
                      <a:pt x="672" y="6"/>
                    </a:lnTo>
                    <a:lnTo>
                      <a:pt x="678" y="6"/>
                    </a:lnTo>
                    <a:lnTo>
                      <a:pt x="684" y="6"/>
                    </a:lnTo>
                    <a:lnTo>
                      <a:pt x="708" y="12"/>
                    </a:lnTo>
                    <a:lnTo>
                      <a:pt x="732" y="12"/>
                    </a:lnTo>
                    <a:lnTo>
                      <a:pt x="738" y="18"/>
                    </a:lnTo>
                    <a:lnTo>
                      <a:pt x="744" y="18"/>
                    </a:lnTo>
                    <a:lnTo>
                      <a:pt x="756" y="18"/>
                    </a:lnTo>
                    <a:lnTo>
                      <a:pt x="762" y="18"/>
                    </a:lnTo>
                    <a:lnTo>
                      <a:pt x="762" y="24"/>
                    </a:lnTo>
                    <a:lnTo>
                      <a:pt x="768" y="24"/>
                    </a:lnTo>
                    <a:lnTo>
                      <a:pt x="780" y="24"/>
                    </a:lnTo>
                    <a:lnTo>
                      <a:pt x="792" y="24"/>
                    </a:lnTo>
                    <a:lnTo>
                      <a:pt x="792" y="30"/>
                    </a:lnTo>
                    <a:lnTo>
                      <a:pt x="810" y="30"/>
                    </a:lnTo>
                    <a:lnTo>
                      <a:pt x="822" y="36"/>
                    </a:lnTo>
                    <a:lnTo>
                      <a:pt x="834" y="42"/>
                    </a:lnTo>
                    <a:lnTo>
                      <a:pt x="840" y="48"/>
                    </a:lnTo>
                    <a:lnTo>
                      <a:pt x="846" y="54"/>
                    </a:lnTo>
                    <a:lnTo>
                      <a:pt x="852" y="60"/>
                    </a:lnTo>
                    <a:lnTo>
                      <a:pt x="858" y="66"/>
                    </a:lnTo>
                    <a:lnTo>
                      <a:pt x="864" y="66"/>
                    </a:lnTo>
                    <a:lnTo>
                      <a:pt x="864" y="72"/>
                    </a:lnTo>
                    <a:lnTo>
                      <a:pt x="876" y="78"/>
                    </a:lnTo>
                    <a:lnTo>
                      <a:pt x="900" y="84"/>
                    </a:lnTo>
                    <a:lnTo>
                      <a:pt x="906" y="90"/>
                    </a:lnTo>
                    <a:lnTo>
                      <a:pt x="912" y="90"/>
                    </a:lnTo>
                    <a:lnTo>
                      <a:pt x="912" y="96"/>
                    </a:lnTo>
                    <a:lnTo>
                      <a:pt x="924" y="108"/>
                    </a:lnTo>
                    <a:lnTo>
                      <a:pt x="930" y="108"/>
                    </a:lnTo>
                    <a:lnTo>
                      <a:pt x="936" y="114"/>
                    </a:lnTo>
                    <a:lnTo>
                      <a:pt x="936" y="120"/>
                    </a:lnTo>
                    <a:lnTo>
                      <a:pt x="942" y="120"/>
                    </a:lnTo>
                    <a:lnTo>
                      <a:pt x="942" y="126"/>
                    </a:lnTo>
                    <a:lnTo>
                      <a:pt x="948" y="132"/>
                    </a:lnTo>
                    <a:lnTo>
                      <a:pt x="960" y="138"/>
                    </a:lnTo>
                    <a:lnTo>
                      <a:pt x="966" y="144"/>
                    </a:lnTo>
                    <a:lnTo>
                      <a:pt x="972" y="156"/>
                    </a:lnTo>
                    <a:lnTo>
                      <a:pt x="978" y="162"/>
                    </a:lnTo>
                    <a:lnTo>
                      <a:pt x="984" y="162"/>
                    </a:lnTo>
                    <a:lnTo>
                      <a:pt x="990" y="168"/>
                    </a:lnTo>
                    <a:lnTo>
                      <a:pt x="996" y="174"/>
                    </a:lnTo>
                    <a:lnTo>
                      <a:pt x="1002" y="180"/>
                    </a:lnTo>
                    <a:lnTo>
                      <a:pt x="1008" y="180"/>
                    </a:lnTo>
                    <a:lnTo>
                      <a:pt x="1020" y="180"/>
                    </a:lnTo>
                    <a:lnTo>
                      <a:pt x="1038" y="174"/>
                    </a:lnTo>
                    <a:lnTo>
                      <a:pt x="1050" y="174"/>
                    </a:lnTo>
                    <a:lnTo>
                      <a:pt x="1056" y="174"/>
                    </a:lnTo>
                    <a:lnTo>
                      <a:pt x="1068" y="180"/>
                    </a:lnTo>
                    <a:lnTo>
                      <a:pt x="1080" y="180"/>
                    </a:lnTo>
                    <a:lnTo>
                      <a:pt x="1086" y="186"/>
                    </a:lnTo>
                    <a:lnTo>
                      <a:pt x="1098" y="192"/>
                    </a:lnTo>
                    <a:lnTo>
                      <a:pt x="1116" y="204"/>
                    </a:lnTo>
                    <a:lnTo>
                      <a:pt x="1122" y="210"/>
                    </a:lnTo>
                    <a:lnTo>
                      <a:pt x="1134" y="222"/>
                    </a:lnTo>
                    <a:lnTo>
                      <a:pt x="1146" y="234"/>
                    </a:lnTo>
                    <a:lnTo>
                      <a:pt x="1146" y="240"/>
                    </a:lnTo>
                    <a:lnTo>
                      <a:pt x="1152" y="246"/>
                    </a:lnTo>
                    <a:lnTo>
                      <a:pt x="1152" y="252"/>
                    </a:lnTo>
                    <a:lnTo>
                      <a:pt x="1152" y="258"/>
                    </a:lnTo>
                    <a:lnTo>
                      <a:pt x="1164" y="258"/>
                    </a:lnTo>
                    <a:lnTo>
                      <a:pt x="1170" y="264"/>
                    </a:lnTo>
                    <a:lnTo>
                      <a:pt x="1182" y="270"/>
                    </a:lnTo>
                    <a:lnTo>
                      <a:pt x="1188" y="270"/>
                    </a:lnTo>
                    <a:lnTo>
                      <a:pt x="1194" y="270"/>
                    </a:lnTo>
                    <a:lnTo>
                      <a:pt x="1206" y="276"/>
                    </a:lnTo>
                    <a:lnTo>
                      <a:pt x="1224" y="282"/>
                    </a:lnTo>
                    <a:lnTo>
                      <a:pt x="1236" y="282"/>
                    </a:lnTo>
                    <a:lnTo>
                      <a:pt x="1242" y="288"/>
                    </a:lnTo>
                    <a:lnTo>
                      <a:pt x="1254" y="288"/>
                    </a:lnTo>
                    <a:lnTo>
                      <a:pt x="1266" y="294"/>
                    </a:lnTo>
                    <a:lnTo>
                      <a:pt x="1272" y="294"/>
                    </a:lnTo>
                    <a:lnTo>
                      <a:pt x="1284" y="300"/>
                    </a:lnTo>
                    <a:lnTo>
                      <a:pt x="1290" y="300"/>
                    </a:lnTo>
                    <a:lnTo>
                      <a:pt x="1296" y="300"/>
                    </a:lnTo>
                    <a:lnTo>
                      <a:pt x="1302" y="306"/>
                    </a:lnTo>
                    <a:lnTo>
                      <a:pt x="1326" y="312"/>
                    </a:lnTo>
                    <a:lnTo>
                      <a:pt x="1338" y="312"/>
                    </a:lnTo>
                    <a:lnTo>
                      <a:pt x="1338" y="318"/>
                    </a:lnTo>
                    <a:lnTo>
                      <a:pt x="1344" y="318"/>
                    </a:lnTo>
                    <a:lnTo>
                      <a:pt x="1350" y="318"/>
                    </a:lnTo>
                    <a:lnTo>
                      <a:pt x="1362" y="324"/>
                    </a:lnTo>
                    <a:lnTo>
                      <a:pt x="1368" y="318"/>
                    </a:lnTo>
                    <a:lnTo>
                      <a:pt x="1374" y="318"/>
                    </a:lnTo>
                    <a:lnTo>
                      <a:pt x="1386" y="318"/>
                    </a:lnTo>
                    <a:lnTo>
                      <a:pt x="1398" y="324"/>
                    </a:lnTo>
                    <a:lnTo>
                      <a:pt x="1398" y="342"/>
                    </a:lnTo>
                    <a:lnTo>
                      <a:pt x="1356" y="342"/>
                    </a:lnTo>
                    <a:lnTo>
                      <a:pt x="1350" y="348"/>
                    </a:lnTo>
                    <a:lnTo>
                      <a:pt x="1350" y="372"/>
                    </a:lnTo>
                    <a:lnTo>
                      <a:pt x="1338" y="384"/>
                    </a:lnTo>
                    <a:lnTo>
                      <a:pt x="1332" y="408"/>
                    </a:lnTo>
                    <a:lnTo>
                      <a:pt x="1320" y="420"/>
                    </a:lnTo>
                    <a:lnTo>
                      <a:pt x="1254" y="426"/>
                    </a:lnTo>
                    <a:lnTo>
                      <a:pt x="1248" y="432"/>
                    </a:lnTo>
                    <a:lnTo>
                      <a:pt x="1230" y="432"/>
                    </a:lnTo>
                    <a:lnTo>
                      <a:pt x="1212" y="432"/>
                    </a:lnTo>
                    <a:lnTo>
                      <a:pt x="1212" y="426"/>
                    </a:lnTo>
                    <a:lnTo>
                      <a:pt x="1200" y="426"/>
                    </a:lnTo>
                    <a:lnTo>
                      <a:pt x="1182" y="414"/>
                    </a:lnTo>
                    <a:lnTo>
                      <a:pt x="1182" y="420"/>
                    </a:lnTo>
                    <a:lnTo>
                      <a:pt x="1164" y="420"/>
                    </a:lnTo>
                    <a:lnTo>
                      <a:pt x="1158" y="414"/>
                    </a:lnTo>
                    <a:lnTo>
                      <a:pt x="1152" y="408"/>
                    </a:lnTo>
                    <a:lnTo>
                      <a:pt x="1146" y="402"/>
                    </a:lnTo>
                    <a:lnTo>
                      <a:pt x="1122" y="396"/>
                    </a:lnTo>
                    <a:lnTo>
                      <a:pt x="1116" y="366"/>
                    </a:lnTo>
                    <a:lnTo>
                      <a:pt x="1116" y="348"/>
                    </a:lnTo>
                    <a:lnTo>
                      <a:pt x="1110" y="342"/>
                    </a:lnTo>
                    <a:lnTo>
                      <a:pt x="1104" y="336"/>
                    </a:lnTo>
                    <a:lnTo>
                      <a:pt x="1092" y="330"/>
                    </a:lnTo>
                    <a:lnTo>
                      <a:pt x="1074" y="330"/>
                    </a:lnTo>
                    <a:lnTo>
                      <a:pt x="1044" y="330"/>
                    </a:lnTo>
                    <a:lnTo>
                      <a:pt x="1014" y="336"/>
                    </a:lnTo>
                    <a:lnTo>
                      <a:pt x="984" y="342"/>
                    </a:lnTo>
                    <a:lnTo>
                      <a:pt x="978" y="330"/>
                    </a:lnTo>
                    <a:lnTo>
                      <a:pt x="966" y="324"/>
                    </a:lnTo>
                    <a:lnTo>
                      <a:pt x="888" y="336"/>
                    </a:lnTo>
                    <a:lnTo>
                      <a:pt x="888" y="330"/>
                    </a:lnTo>
                    <a:lnTo>
                      <a:pt x="870" y="336"/>
                    </a:lnTo>
                    <a:lnTo>
                      <a:pt x="858" y="336"/>
                    </a:lnTo>
                    <a:lnTo>
                      <a:pt x="852" y="354"/>
                    </a:lnTo>
                    <a:lnTo>
                      <a:pt x="852" y="402"/>
                    </a:lnTo>
                    <a:lnTo>
                      <a:pt x="840" y="414"/>
                    </a:lnTo>
                    <a:lnTo>
                      <a:pt x="834" y="420"/>
                    </a:lnTo>
                    <a:lnTo>
                      <a:pt x="834" y="444"/>
                    </a:lnTo>
                    <a:lnTo>
                      <a:pt x="834" y="450"/>
                    </a:lnTo>
                    <a:lnTo>
                      <a:pt x="852" y="456"/>
                    </a:lnTo>
                    <a:lnTo>
                      <a:pt x="864" y="462"/>
                    </a:lnTo>
                    <a:lnTo>
                      <a:pt x="894" y="456"/>
                    </a:lnTo>
                    <a:lnTo>
                      <a:pt x="900" y="468"/>
                    </a:lnTo>
                    <a:lnTo>
                      <a:pt x="918" y="462"/>
                    </a:lnTo>
                    <a:lnTo>
                      <a:pt x="924" y="468"/>
                    </a:lnTo>
                    <a:lnTo>
                      <a:pt x="924" y="474"/>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62" name="Freeform 38"/>
              <p:cNvSpPr>
                <a:spLocks/>
              </p:cNvSpPr>
              <p:nvPr/>
            </p:nvSpPr>
            <p:spPr bwMode="gray">
              <a:xfrm>
                <a:off x="2543" y="1230"/>
                <a:ext cx="473" cy="572"/>
              </a:xfrm>
              <a:custGeom>
                <a:avLst/>
                <a:gdLst>
                  <a:gd name="T0" fmla="*/ 79 w 1068"/>
                  <a:gd name="T1" fmla="*/ 72 h 1290"/>
                  <a:gd name="T2" fmla="*/ 75 w 1068"/>
                  <a:gd name="T3" fmla="*/ 73 h 1290"/>
                  <a:gd name="T4" fmla="*/ 72 w 1068"/>
                  <a:gd name="T5" fmla="*/ 76 h 1290"/>
                  <a:gd name="T6" fmla="*/ 70 w 1068"/>
                  <a:gd name="T7" fmla="*/ 78 h 1290"/>
                  <a:gd name="T8" fmla="*/ 67 w 1068"/>
                  <a:gd name="T9" fmla="*/ 82 h 1290"/>
                  <a:gd name="T10" fmla="*/ 61 w 1068"/>
                  <a:gd name="T11" fmla="*/ 86 h 1290"/>
                  <a:gd name="T12" fmla="*/ 60 w 1068"/>
                  <a:gd name="T13" fmla="*/ 93 h 1290"/>
                  <a:gd name="T14" fmla="*/ 59 w 1068"/>
                  <a:gd name="T15" fmla="*/ 97 h 1290"/>
                  <a:gd name="T16" fmla="*/ 61 w 1068"/>
                  <a:gd name="T17" fmla="*/ 101 h 1290"/>
                  <a:gd name="T18" fmla="*/ 63 w 1068"/>
                  <a:gd name="T19" fmla="*/ 104 h 1290"/>
                  <a:gd name="T20" fmla="*/ 62 w 1068"/>
                  <a:gd name="T21" fmla="*/ 108 h 1290"/>
                  <a:gd name="T22" fmla="*/ 60 w 1068"/>
                  <a:gd name="T23" fmla="*/ 111 h 1290"/>
                  <a:gd name="T24" fmla="*/ 56 w 1068"/>
                  <a:gd name="T25" fmla="*/ 111 h 1290"/>
                  <a:gd name="T26" fmla="*/ 53 w 1068"/>
                  <a:gd name="T27" fmla="*/ 110 h 1290"/>
                  <a:gd name="T28" fmla="*/ 50 w 1068"/>
                  <a:gd name="T29" fmla="*/ 109 h 1290"/>
                  <a:gd name="T30" fmla="*/ 47 w 1068"/>
                  <a:gd name="T31" fmla="*/ 110 h 1290"/>
                  <a:gd name="T32" fmla="*/ 51 w 1068"/>
                  <a:gd name="T33" fmla="*/ 104 h 1290"/>
                  <a:gd name="T34" fmla="*/ 50 w 1068"/>
                  <a:gd name="T35" fmla="*/ 95 h 1290"/>
                  <a:gd name="T36" fmla="*/ 51 w 1068"/>
                  <a:gd name="T37" fmla="*/ 90 h 1290"/>
                  <a:gd name="T38" fmla="*/ 47 w 1068"/>
                  <a:gd name="T39" fmla="*/ 84 h 1290"/>
                  <a:gd name="T40" fmla="*/ 42 w 1068"/>
                  <a:gd name="T41" fmla="*/ 78 h 1290"/>
                  <a:gd name="T42" fmla="*/ 33 w 1068"/>
                  <a:gd name="T43" fmla="*/ 73 h 1290"/>
                  <a:gd name="T44" fmla="*/ 26 w 1068"/>
                  <a:gd name="T45" fmla="*/ 68 h 1290"/>
                  <a:gd name="T46" fmla="*/ 22 w 1068"/>
                  <a:gd name="T47" fmla="*/ 63 h 1290"/>
                  <a:gd name="T48" fmla="*/ 11 w 1068"/>
                  <a:gd name="T49" fmla="*/ 67 h 1290"/>
                  <a:gd name="T50" fmla="*/ 0 w 1068"/>
                  <a:gd name="T51" fmla="*/ 68 h 1290"/>
                  <a:gd name="T52" fmla="*/ 2 w 1068"/>
                  <a:gd name="T53" fmla="*/ 59 h 1290"/>
                  <a:gd name="T54" fmla="*/ 12 w 1068"/>
                  <a:gd name="T55" fmla="*/ 55 h 1290"/>
                  <a:gd name="T56" fmla="*/ 12 w 1068"/>
                  <a:gd name="T57" fmla="*/ 51 h 1290"/>
                  <a:gd name="T58" fmla="*/ 10 w 1068"/>
                  <a:gd name="T59" fmla="*/ 47 h 1290"/>
                  <a:gd name="T60" fmla="*/ 9 w 1068"/>
                  <a:gd name="T61" fmla="*/ 42 h 1290"/>
                  <a:gd name="T62" fmla="*/ 8 w 1068"/>
                  <a:gd name="T63" fmla="*/ 38 h 1290"/>
                  <a:gd name="T64" fmla="*/ 8 w 1068"/>
                  <a:gd name="T65" fmla="*/ 29 h 1290"/>
                  <a:gd name="T66" fmla="*/ 10 w 1068"/>
                  <a:gd name="T67" fmla="*/ 18 h 1290"/>
                  <a:gd name="T68" fmla="*/ 25 w 1068"/>
                  <a:gd name="T69" fmla="*/ 12 h 1290"/>
                  <a:gd name="T70" fmla="*/ 27 w 1068"/>
                  <a:gd name="T71" fmla="*/ 4 h 1290"/>
                  <a:gd name="T72" fmla="*/ 35 w 1068"/>
                  <a:gd name="T73" fmla="*/ 6 h 1290"/>
                  <a:gd name="T74" fmla="*/ 39 w 1068"/>
                  <a:gd name="T75" fmla="*/ 8 h 1290"/>
                  <a:gd name="T76" fmla="*/ 41 w 1068"/>
                  <a:gd name="T77" fmla="*/ 3 h 1290"/>
                  <a:gd name="T78" fmla="*/ 45 w 1068"/>
                  <a:gd name="T79" fmla="*/ 0 h 1290"/>
                  <a:gd name="T80" fmla="*/ 51 w 1068"/>
                  <a:gd name="T81" fmla="*/ 0 h 1290"/>
                  <a:gd name="T82" fmla="*/ 56 w 1068"/>
                  <a:gd name="T83" fmla="*/ 4 h 1290"/>
                  <a:gd name="T84" fmla="*/ 62 w 1068"/>
                  <a:gd name="T85" fmla="*/ 12 h 1290"/>
                  <a:gd name="T86" fmla="*/ 58 w 1068"/>
                  <a:gd name="T87" fmla="*/ 17 h 1290"/>
                  <a:gd name="T88" fmla="*/ 60 w 1068"/>
                  <a:gd name="T89" fmla="*/ 18 h 1290"/>
                  <a:gd name="T90" fmla="*/ 64 w 1068"/>
                  <a:gd name="T91" fmla="*/ 16 h 1290"/>
                  <a:gd name="T92" fmla="*/ 68 w 1068"/>
                  <a:gd name="T93" fmla="*/ 18 h 1290"/>
                  <a:gd name="T94" fmla="*/ 71 w 1068"/>
                  <a:gd name="T95" fmla="*/ 27 h 1290"/>
                  <a:gd name="T96" fmla="*/ 74 w 1068"/>
                  <a:gd name="T97" fmla="*/ 30 h 1290"/>
                  <a:gd name="T98" fmla="*/ 82 w 1068"/>
                  <a:gd name="T99" fmla="*/ 30 h 1290"/>
                  <a:gd name="T100" fmla="*/ 87 w 1068"/>
                  <a:gd name="T101" fmla="*/ 35 h 1290"/>
                  <a:gd name="T102" fmla="*/ 85 w 1068"/>
                  <a:gd name="T103" fmla="*/ 42 h 1290"/>
                  <a:gd name="T104" fmla="*/ 81 w 1068"/>
                  <a:gd name="T105" fmla="*/ 46 h 1290"/>
                  <a:gd name="T106" fmla="*/ 86 w 1068"/>
                  <a:gd name="T107" fmla="*/ 50 h 1290"/>
                  <a:gd name="T108" fmla="*/ 89 w 1068"/>
                  <a:gd name="T109" fmla="*/ 58 h 1290"/>
                  <a:gd name="T110" fmla="*/ 92 w 1068"/>
                  <a:gd name="T111" fmla="*/ 61 h 1290"/>
                  <a:gd name="T112" fmla="*/ 86 w 1068"/>
                  <a:gd name="T113" fmla="*/ 66 h 1290"/>
                  <a:gd name="T114" fmla="*/ 85 w 1068"/>
                  <a:gd name="T115" fmla="*/ 70 h 12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68"/>
                  <a:gd name="T175" fmla="*/ 0 h 1290"/>
                  <a:gd name="T176" fmla="*/ 1068 w 1068"/>
                  <a:gd name="T177" fmla="*/ 1290 h 129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68" h="1290">
                    <a:moveTo>
                      <a:pt x="978" y="804"/>
                    </a:moveTo>
                    <a:lnTo>
                      <a:pt x="972" y="810"/>
                    </a:lnTo>
                    <a:lnTo>
                      <a:pt x="966" y="810"/>
                    </a:lnTo>
                    <a:lnTo>
                      <a:pt x="966" y="816"/>
                    </a:lnTo>
                    <a:lnTo>
                      <a:pt x="936" y="828"/>
                    </a:lnTo>
                    <a:lnTo>
                      <a:pt x="924" y="822"/>
                    </a:lnTo>
                    <a:lnTo>
                      <a:pt x="912" y="822"/>
                    </a:lnTo>
                    <a:lnTo>
                      <a:pt x="906" y="828"/>
                    </a:lnTo>
                    <a:lnTo>
                      <a:pt x="900" y="828"/>
                    </a:lnTo>
                    <a:lnTo>
                      <a:pt x="900" y="822"/>
                    </a:lnTo>
                    <a:lnTo>
                      <a:pt x="894" y="822"/>
                    </a:lnTo>
                    <a:lnTo>
                      <a:pt x="888" y="828"/>
                    </a:lnTo>
                    <a:lnTo>
                      <a:pt x="882" y="834"/>
                    </a:lnTo>
                    <a:lnTo>
                      <a:pt x="876" y="834"/>
                    </a:lnTo>
                    <a:lnTo>
                      <a:pt x="870" y="840"/>
                    </a:lnTo>
                    <a:lnTo>
                      <a:pt x="864" y="840"/>
                    </a:lnTo>
                    <a:lnTo>
                      <a:pt x="864" y="846"/>
                    </a:lnTo>
                    <a:lnTo>
                      <a:pt x="858" y="846"/>
                    </a:lnTo>
                    <a:lnTo>
                      <a:pt x="852" y="846"/>
                    </a:lnTo>
                    <a:lnTo>
                      <a:pt x="852" y="858"/>
                    </a:lnTo>
                    <a:lnTo>
                      <a:pt x="846" y="864"/>
                    </a:lnTo>
                    <a:lnTo>
                      <a:pt x="840" y="870"/>
                    </a:lnTo>
                    <a:lnTo>
                      <a:pt x="834" y="870"/>
                    </a:lnTo>
                    <a:lnTo>
                      <a:pt x="834" y="876"/>
                    </a:lnTo>
                    <a:lnTo>
                      <a:pt x="834" y="882"/>
                    </a:lnTo>
                    <a:lnTo>
                      <a:pt x="834" y="876"/>
                    </a:lnTo>
                    <a:lnTo>
                      <a:pt x="828" y="882"/>
                    </a:lnTo>
                    <a:lnTo>
                      <a:pt x="822" y="888"/>
                    </a:lnTo>
                    <a:lnTo>
                      <a:pt x="816" y="888"/>
                    </a:lnTo>
                    <a:lnTo>
                      <a:pt x="816" y="894"/>
                    </a:lnTo>
                    <a:lnTo>
                      <a:pt x="810" y="894"/>
                    </a:lnTo>
                    <a:lnTo>
                      <a:pt x="810" y="900"/>
                    </a:lnTo>
                    <a:lnTo>
                      <a:pt x="804" y="900"/>
                    </a:lnTo>
                    <a:lnTo>
                      <a:pt x="798" y="900"/>
                    </a:lnTo>
                    <a:lnTo>
                      <a:pt x="798" y="906"/>
                    </a:lnTo>
                    <a:lnTo>
                      <a:pt x="792" y="906"/>
                    </a:lnTo>
                    <a:lnTo>
                      <a:pt x="792" y="912"/>
                    </a:lnTo>
                    <a:lnTo>
                      <a:pt x="792" y="924"/>
                    </a:lnTo>
                    <a:lnTo>
                      <a:pt x="786" y="930"/>
                    </a:lnTo>
                    <a:lnTo>
                      <a:pt x="774" y="942"/>
                    </a:lnTo>
                    <a:lnTo>
                      <a:pt x="774" y="948"/>
                    </a:lnTo>
                    <a:lnTo>
                      <a:pt x="768" y="954"/>
                    </a:lnTo>
                    <a:lnTo>
                      <a:pt x="762" y="954"/>
                    </a:lnTo>
                    <a:lnTo>
                      <a:pt x="750" y="972"/>
                    </a:lnTo>
                    <a:lnTo>
                      <a:pt x="720" y="978"/>
                    </a:lnTo>
                    <a:lnTo>
                      <a:pt x="714" y="978"/>
                    </a:lnTo>
                    <a:lnTo>
                      <a:pt x="708" y="978"/>
                    </a:lnTo>
                    <a:lnTo>
                      <a:pt x="702" y="990"/>
                    </a:lnTo>
                    <a:lnTo>
                      <a:pt x="696" y="990"/>
                    </a:lnTo>
                    <a:lnTo>
                      <a:pt x="696" y="1008"/>
                    </a:lnTo>
                    <a:lnTo>
                      <a:pt x="690" y="1008"/>
                    </a:lnTo>
                    <a:lnTo>
                      <a:pt x="690" y="1014"/>
                    </a:lnTo>
                    <a:lnTo>
                      <a:pt x="684" y="1032"/>
                    </a:lnTo>
                    <a:lnTo>
                      <a:pt x="690" y="1050"/>
                    </a:lnTo>
                    <a:lnTo>
                      <a:pt x="690" y="1062"/>
                    </a:lnTo>
                    <a:lnTo>
                      <a:pt x="690" y="1068"/>
                    </a:lnTo>
                    <a:lnTo>
                      <a:pt x="690" y="1074"/>
                    </a:lnTo>
                    <a:lnTo>
                      <a:pt x="684" y="1074"/>
                    </a:lnTo>
                    <a:lnTo>
                      <a:pt x="684" y="1080"/>
                    </a:lnTo>
                    <a:lnTo>
                      <a:pt x="678" y="1086"/>
                    </a:lnTo>
                    <a:lnTo>
                      <a:pt x="678" y="1104"/>
                    </a:lnTo>
                    <a:lnTo>
                      <a:pt x="678" y="1110"/>
                    </a:lnTo>
                    <a:lnTo>
                      <a:pt x="678" y="1116"/>
                    </a:lnTo>
                    <a:lnTo>
                      <a:pt x="684" y="1116"/>
                    </a:lnTo>
                    <a:lnTo>
                      <a:pt x="678" y="1128"/>
                    </a:lnTo>
                    <a:lnTo>
                      <a:pt x="684" y="1128"/>
                    </a:lnTo>
                    <a:lnTo>
                      <a:pt x="690" y="1134"/>
                    </a:lnTo>
                    <a:lnTo>
                      <a:pt x="690" y="1140"/>
                    </a:lnTo>
                    <a:lnTo>
                      <a:pt x="696" y="1140"/>
                    </a:lnTo>
                    <a:lnTo>
                      <a:pt x="696" y="1146"/>
                    </a:lnTo>
                    <a:lnTo>
                      <a:pt x="696" y="1152"/>
                    </a:lnTo>
                    <a:lnTo>
                      <a:pt x="702" y="1152"/>
                    </a:lnTo>
                    <a:lnTo>
                      <a:pt x="708" y="1152"/>
                    </a:lnTo>
                    <a:lnTo>
                      <a:pt x="714" y="1158"/>
                    </a:lnTo>
                    <a:lnTo>
                      <a:pt x="714" y="1164"/>
                    </a:lnTo>
                    <a:lnTo>
                      <a:pt x="720" y="1170"/>
                    </a:lnTo>
                    <a:lnTo>
                      <a:pt x="720" y="1176"/>
                    </a:lnTo>
                    <a:lnTo>
                      <a:pt x="720" y="1182"/>
                    </a:lnTo>
                    <a:lnTo>
                      <a:pt x="726" y="1188"/>
                    </a:lnTo>
                    <a:lnTo>
                      <a:pt x="726" y="1194"/>
                    </a:lnTo>
                    <a:lnTo>
                      <a:pt x="732" y="1194"/>
                    </a:lnTo>
                    <a:lnTo>
                      <a:pt x="732" y="1200"/>
                    </a:lnTo>
                    <a:lnTo>
                      <a:pt x="738" y="1212"/>
                    </a:lnTo>
                    <a:lnTo>
                      <a:pt x="732" y="1218"/>
                    </a:lnTo>
                    <a:lnTo>
                      <a:pt x="732" y="1224"/>
                    </a:lnTo>
                    <a:lnTo>
                      <a:pt x="726" y="1230"/>
                    </a:lnTo>
                    <a:lnTo>
                      <a:pt x="720" y="1230"/>
                    </a:lnTo>
                    <a:lnTo>
                      <a:pt x="720" y="1236"/>
                    </a:lnTo>
                    <a:lnTo>
                      <a:pt x="720" y="1242"/>
                    </a:lnTo>
                    <a:lnTo>
                      <a:pt x="720" y="1248"/>
                    </a:lnTo>
                    <a:lnTo>
                      <a:pt x="714" y="1248"/>
                    </a:lnTo>
                    <a:lnTo>
                      <a:pt x="714" y="1254"/>
                    </a:lnTo>
                    <a:lnTo>
                      <a:pt x="708" y="1260"/>
                    </a:lnTo>
                    <a:lnTo>
                      <a:pt x="702" y="1272"/>
                    </a:lnTo>
                    <a:lnTo>
                      <a:pt x="696" y="1272"/>
                    </a:lnTo>
                    <a:lnTo>
                      <a:pt x="696" y="1278"/>
                    </a:lnTo>
                    <a:lnTo>
                      <a:pt x="690" y="1284"/>
                    </a:lnTo>
                    <a:lnTo>
                      <a:pt x="690" y="1290"/>
                    </a:lnTo>
                    <a:lnTo>
                      <a:pt x="684" y="1290"/>
                    </a:lnTo>
                    <a:lnTo>
                      <a:pt x="660" y="1284"/>
                    </a:lnTo>
                    <a:lnTo>
                      <a:pt x="660" y="1278"/>
                    </a:lnTo>
                    <a:lnTo>
                      <a:pt x="654" y="1272"/>
                    </a:lnTo>
                    <a:lnTo>
                      <a:pt x="648" y="1272"/>
                    </a:lnTo>
                    <a:lnTo>
                      <a:pt x="642" y="1272"/>
                    </a:lnTo>
                    <a:lnTo>
                      <a:pt x="642" y="1266"/>
                    </a:lnTo>
                    <a:lnTo>
                      <a:pt x="636" y="1266"/>
                    </a:lnTo>
                    <a:lnTo>
                      <a:pt x="630" y="1266"/>
                    </a:lnTo>
                    <a:lnTo>
                      <a:pt x="624" y="1266"/>
                    </a:lnTo>
                    <a:lnTo>
                      <a:pt x="624" y="1260"/>
                    </a:lnTo>
                    <a:lnTo>
                      <a:pt x="618" y="1260"/>
                    </a:lnTo>
                    <a:lnTo>
                      <a:pt x="612" y="1260"/>
                    </a:lnTo>
                    <a:lnTo>
                      <a:pt x="606" y="1260"/>
                    </a:lnTo>
                    <a:lnTo>
                      <a:pt x="600" y="1260"/>
                    </a:lnTo>
                    <a:lnTo>
                      <a:pt x="600" y="1254"/>
                    </a:lnTo>
                    <a:lnTo>
                      <a:pt x="594" y="1254"/>
                    </a:lnTo>
                    <a:lnTo>
                      <a:pt x="588" y="1248"/>
                    </a:lnTo>
                    <a:lnTo>
                      <a:pt x="588" y="1254"/>
                    </a:lnTo>
                    <a:lnTo>
                      <a:pt x="582" y="1254"/>
                    </a:lnTo>
                    <a:lnTo>
                      <a:pt x="582" y="1248"/>
                    </a:lnTo>
                    <a:lnTo>
                      <a:pt x="576" y="1248"/>
                    </a:lnTo>
                    <a:lnTo>
                      <a:pt x="576" y="1254"/>
                    </a:lnTo>
                    <a:lnTo>
                      <a:pt x="570" y="1248"/>
                    </a:lnTo>
                    <a:lnTo>
                      <a:pt x="564" y="1248"/>
                    </a:lnTo>
                    <a:lnTo>
                      <a:pt x="564" y="1254"/>
                    </a:lnTo>
                    <a:lnTo>
                      <a:pt x="558" y="1254"/>
                    </a:lnTo>
                    <a:lnTo>
                      <a:pt x="552" y="1254"/>
                    </a:lnTo>
                    <a:lnTo>
                      <a:pt x="552" y="1260"/>
                    </a:lnTo>
                    <a:lnTo>
                      <a:pt x="546" y="1260"/>
                    </a:lnTo>
                    <a:lnTo>
                      <a:pt x="540" y="1260"/>
                    </a:lnTo>
                    <a:lnTo>
                      <a:pt x="540" y="1254"/>
                    </a:lnTo>
                    <a:lnTo>
                      <a:pt x="534" y="1254"/>
                    </a:lnTo>
                    <a:lnTo>
                      <a:pt x="528" y="1224"/>
                    </a:lnTo>
                    <a:lnTo>
                      <a:pt x="534" y="1212"/>
                    </a:lnTo>
                    <a:lnTo>
                      <a:pt x="546" y="1206"/>
                    </a:lnTo>
                    <a:lnTo>
                      <a:pt x="582" y="1206"/>
                    </a:lnTo>
                    <a:lnTo>
                      <a:pt x="588" y="1188"/>
                    </a:lnTo>
                    <a:lnTo>
                      <a:pt x="582" y="1188"/>
                    </a:lnTo>
                    <a:lnTo>
                      <a:pt x="582" y="1182"/>
                    </a:lnTo>
                    <a:lnTo>
                      <a:pt x="576" y="1176"/>
                    </a:lnTo>
                    <a:lnTo>
                      <a:pt x="558" y="1128"/>
                    </a:lnTo>
                    <a:lnTo>
                      <a:pt x="558" y="1122"/>
                    </a:lnTo>
                    <a:lnTo>
                      <a:pt x="576" y="1098"/>
                    </a:lnTo>
                    <a:lnTo>
                      <a:pt x="576" y="1092"/>
                    </a:lnTo>
                    <a:lnTo>
                      <a:pt x="582" y="1092"/>
                    </a:lnTo>
                    <a:lnTo>
                      <a:pt x="582" y="1086"/>
                    </a:lnTo>
                    <a:lnTo>
                      <a:pt x="582" y="1080"/>
                    </a:lnTo>
                    <a:lnTo>
                      <a:pt x="582" y="1074"/>
                    </a:lnTo>
                    <a:lnTo>
                      <a:pt x="588" y="1074"/>
                    </a:lnTo>
                    <a:lnTo>
                      <a:pt x="588" y="1062"/>
                    </a:lnTo>
                    <a:lnTo>
                      <a:pt x="588" y="1056"/>
                    </a:lnTo>
                    <a:lnTo>
                      <a:pt x="588" y="1044"/>
                    </a:lnTo>
                    <a:lnTo>
                      <a:pt x="588" y="1038"/>
                    </a:lnTo>
                    <a:lnTo>
                      <a:pt x="588" y="1032"/>
                    </a:lnTo>
                    <a:lnTo>
                      <a:pt x="582" y="1026"/>
                    </a:lnTo>
                    <a:lnTo>
                      <a:pt x="582" y="1020"/>
                    </a:lnTo>
                    <a:lnTo>
                      <a:pt x="582" y="1008"/>
                    </a:lnTo>
                    <a:lnTo>
                      <a:pt x="576" y="990"/>
                    </a:lnTo>
                    <a:lnTo>
                      <a:pt x="570" y="972"/>
                    </a:lnTo>
                    <a:lnTo>
                      <a:pt x="552" y="972"/>
                    </a:lnTo>
                    <a:lnTo>
                      <a:pt x="540" y="960"/>
                    </a:lnTo>
                    <a:lnTo>
                      <a:pt x="534" y="954"/>
                    </a:lnTo>
                    <a:lnTo>
                      <a:pt x="534" y="948"/>
                    </a:lnTo>
                    <a:lnTo>
                      <a:pt x="516" y="948"/>
                    </a:lnTo>
                    <a:lnTo>
                      <a:pt x="522" y="936"/>
                    </a:lnTo>
                    <a:lnTo>
                      <a:pt x="522" y="930"/>
                    </a:lnTo>
                    <a:lnTo>
                      <a:pt x="504" y="918"/>
                    </a:lnTo>
                    <a:lnTo>
                      <a:pt x="492" y="906"/>
                    </a:lnTo>
                    <a:lnTo>
                      <a:pt x="486" y="894"/>
                    </a:lnTo>
                    <a:lnTo>
                      <a:pt x="468" y="876"/>
                    </a:lnTo>
                    <a:lnTo>
                      <a:pt x="450" y="876"/>
                    </a:lnTo>
                    <a:lnTo>
                      <a:pt x="414" y="882"/>
                    </a:lnTo>
                    <a:lnTo>
                      <a:pt x="402" y="870"/>
                    </a:lnTo>
                    <a:lnTo>
                      <a:pt x="390" y="864"/>
                    </a:lnTo>
                    <a:lnTo>
                      <a:pt x="384" y="852"/>
                    </a:lnTo>
                    <a:lnTo>
                      <a:pt x="378" y="840"/>
                    </a:lnTo>
                    <a:lnTo>
                      <a:pt x="378" y="834"/>
                    </a:lnTo>
                    <a:lnTo>
                      <a:pt x="360" y="822"/>
                    </a:lnTo>
                    <a:lnTo>
                      <a:pt x="342" y="828"/>
                    </a:lnTo>
                    <a:lnTo>
                      <a:pt x="324" y="816"/>
                    </a:lnTo>
                    <a:lnTo>
                      <a:pt x="318" y="816"/>
                    </a:lnTo>
                    <a:lnTo>
                      <a:pt x="306" y="810"/>
                    </a:lnTo>
                    <a:lnTo>
                      <a:pt x="306" y="804"/>
                    </a:lnTo>
                    <a:lnTo>
                      <a:pt x="300" y="804"/>
                    </a:lnTo>
                    <a:lnTo>
                      <a:pt x="300" y="780"/>
                    </a:lnTo>
                    <a:lnTo>
                      <a:pt x="300" y="774"/>
                    </a:lnTo>
                    <a:lnTo>
                      <a:pt x="306" y="774"/>
                    </a:lnTo>
                    <a:lnTo>
                      <a:pt x="312" y="756"/>
                    </a:lnTo>
                    <a:lnTo>
                      <a:pt x="312" y="732"/>
                    </a:lnTo>
                    <a:lnTo>
                      <a:pt x="300" y="720"/>
                    </a:lnTo>
                    <a:lnTo>
                      <a:pt x="288" y="702"/>
                    </a:lnTo>
                    <a:lnTo>
                      <a:pt x="276" y="702"/>
                    </a:lnTo>
                    <a:lnTo>
                      <a:pt x="258" y="714"/>
                    </a:lnTo>
                    <a:lnTo>
                      <a:pt x="246" y="726"/>
                    </a:lnTo>
                    <a:lnTo>
                      <a:pt x="222" y="726"/>
                    </a:lnTo>
                    <a:lnTo>
                      <a:pt x="192" y="726"/>
                    </a:lnTo>
                    <a:lnTo>
                      <a:pt x="174" y="738"/>
                    </a:lnTo>
                    <a:lnTo>
                      <a:pt x="162" y="750"/>
                    </a:lnTo>
                    <a:lnTo>
                      <a:pt x="144" y="762"/>
                    </a:lnTo>
                    <a:lnTo>
                      <a:pt x="138" y="768"/>
                    </a:lnTo>
                    <a:lnTo>
                      <a:pt x="126" y="774"/>
                    </a:lnTo>
                    <a:lnTo>
                      <a:pt x="114" y="780"/>
                    </a:lnTo>
                    <a:lnTo>
                      <a:pt x="108" y="786"/>
                    </a:lnTo>
                    <a:lnTo>
                      <a:pt x="102" y="786"/>
                    </a:lnTo>
                    <a:lnTo>
                      <a:pt x="54" y="786"/>
                    </a:lnTo>
                    <a:lnTo>
                      <a:pt x="48" y="792"/>
                    </a:lnTo>
                    <a:lnTo>
                      <a:pt x="36" y="798"/>
                    </a:lnTo>
                    <a:lnTo>
                      <a:pt x="18" y="792"/>
                    </a:lnTo>
                    <a:lnTo>
                      <a:pt x="6" y="780"/>
                    </a:lnTo>
                    <a:lnTo>
                      <a:pt x="6" y="768"/>
                    </a:lnTo>
                    <a:lnTo>
                      <a:pt x="0" y="756"/>
                    </a:lnTo>
                    <a:lnTo>
                      <a:pt x="0" y="738"/>
                    </a:lnTo>
                    <a:lnTo>
                      <a:pt x="6" y="702"/>
                    </a:lnTo>
                    <a:lnTo>
                      <a:pt x="24" y="702"/>
                    </a:lnTo>
                    <a:lnTo>
                      <a:pt x="24" y="696"/>
                    </a:lnTo>
                    <a:lnTo>
                      <a:pt x="24" y="690"/>
                    </a:lnTo>
                    <a:lnTo>
                      <a:pt x="24" y="678"/>
                    </a:lnTo>
                    <a:lnTo>
                      <a:pt x="24" y="672"/>
                    </a:lnTo>
                    <a:lnTo>
                      <a:pt x="30" y="672"/>
                    </a:lnTo>
                    <a:lnTo>
                      <a:pt x="30" y="666"/>
                    </a:lnTo>
                    <a:lnTo>
                      <a:pt x="36" y="660"/>
                    </a:lnTo>
                    <a:lnTo>
                      <a:pt x="84" y="648"/>
                    </a:lnTo>
                    <a:lnTo>
                      <a:pt x="126" y="642"/>
                    </a:lnTo>
                    <a:lnTo>
                      <a:pt x="132" y="630"/>
                    </a:lnTo>
                    <a:lnTo>
                      <a:pt x="132" y="624"/>
                    </a:lnTo>
                    <a:lnTo>
                      <a:pt x="132" y="618"/>
                    </a:lnTo>
                    <a:lnTo>
                      <a:pt x="138" y="612"/>
                    </a:lnTo>
                    <a:lnTo>
                      <a:pt x="138" y="606"/>
                    </a:lnTo>
                    <a:lnTo>
                      <a:pt x="138" y="600"/>
                    </a:lnTo>
                    <a:lnTo>
                      <a:pt x="132" y="600"/>
                    </a:lnTo>
                    <a:lnTo>
                      <a:pt x="132" y="594"/>
                    </a:lnTo>
                    <a:lnTo>
                      <a:pt x="132" y="588"/>
                    </a:lnTo>
                    <a:lnTo>
                      <a:pt x="132" y="582"/>
                    </a:lnTo>
                    <a:lnTo>
                      <a:pt x="132" y="576"/>
                    </a:lnTo>
                    <a:lnTo>
                      <a:pt x="126" y="570"/>
                    </a:lnTo>
                    <a:lnTo>
                      <a:pt x="120" y="564"/>
                    </a:lnTo>
                    <a:lnTo>
                      <a:pt x="120" y="558"/>
                    </a:lnTo>
                    <a:lnTo>
                      <a:pt x="120" y="552"/>
                    </a:lnTo>
                    <a:lnTo>
                      <a:pt x="114" y="552"/>
                    </a:lnTo>
                    <a:lnTo>
                      <a:pt x="114" y="546"/>
                    </a:lnTo>
                    <a:lnTo>
                      <a:pt x="114" y="540"/>
                    </a:lnTo>
                    <a:lnTo>
                      <a:pt x="108" y="534"/>
                    </a:lnTo>
                    <a:lnTo>
                      <a:pt x="108" y="528"/>
                    </a:lnTo>
                    <a:lnTo>
                      <a:pt x="114" y="522"/>
                    </a:lnTo>
                    <a:lnTo>
                      <a:pt x="108" y="516"/>
                    </a:lnTo>
                    <a:lnTo>
                      <a:pt x="108" y="498"/>
                    </a:lnTo>
                    <a:lnTo>
                      <a:pt x="108" y="492"/>
                    </a:lnTo>
                    <a:lnTo>
                      <a:pt x="108" y="486"/>
                    </a:lnTo>
                    <a:lnTo>
                      <a:pt x="108" y="480"/>
                    </a:lnTo>
                    <a:lnTo>
                      <a:pt x="114" y="474"/>
                    </a:lnTo>
                    <a:lnTo>
                      <a:pt x="114" y="468"/>
                    </a:lnTo>
                    <a:lnTo>
                      <a:pt x="114" y="462"/>
                    </a:lnTo>
                    <a:lnTo>
                      <a:pt x="108" y="462"/>
                    </a:lnTo>
                    <a:lnTo>
                      <a:pt x="102" y="456"/>
                    </a:lnTo>
                    <a:lnTo>
                      <a:pt x="102" y="444"/>
                    </a:lnTo>
                    <a:lnTo>
                      <a:pt x="96" y="444"/>
                    </a:lnTo>
                    <a:lnTo>
                      <a:pt x="90" y="432"/>
                    </a:lnTo>
                    <a:lnTo>
                      <a:pt x="96" y="432"/>
                    </a:lnTo>
                    <a:lnTo>
                      <a:pt x="96" y="408"/>
                    </a:lnTo>
                    <a:lnTo>
                      <a:pt x="96" y="396"/>
                    </a:lnTo>
                    <a:lnTo>
                      <a:pt x="96" y="360"/>
                    </a:lnTo>
                    <a:lnTo>
                      <a:pt x="96" y="354"/>
                    </a:lnTo>
                    <a:lnTo>
                      <a:pt x="102" y="354"/>
                    </a:lnTo>
                    <a:lnTo>
                      <a:pt x="102" y="348"/>
                    </a:lnTo>
                    <a:lnTo>
                      <a:pt x="96" y="330"/>
                    </a:lnTo>
                    <a:lnTo>
                      <a:pt x="90" y="306"/>
                    </a:lnTo>
                    <a:lnTo>
                      <a:pt x="84" y="288"/>
                    </a:lnTo>
                    <a:lnTo>
                      <a:pt x="84" y="264"/>
                    </a:lnTo>
                    <a:lnTo>
                      <a:pt x="90" y="240"/>
                    </a:lnTo>
                    <a:lnTo>
                      <a:pt x="96" y="222"/>
                    </a:lnTo>
                    <a:lnTo>
                      <a:pt x="102" y="222"/>
                    </a:lnTo>
                    <a:lnTo>
                      <a:pt x="108" y="210"/>
                    </a:lnTo>
                    <a:lnTo>
                      <a:pt x="114" y="210"/>
                    </a:lnTo>
                    <a:lnTo>
                      <a:pt x="126" y="198"/>
                    </a:lnTo>
                    <a:lnTo>
                      <a:pt x="156" y="192"/>
                    </a:lnTo>
                    <a:lnTo>
                      <a:pt x="174" y="186"/>
                    </a:lnTo>
                    <a:lnTo>
                      <a:pt x="204" y="174"/>
                    </a:lnTo>
                    <a:lnTo>
                      <a:pt x="222" y="168"/>
                    </a:lnTo>
                    <a:lnTo>
                      <a:pt x="234" y="162"/>
                    </a:lnTo>
                    <a:lnTo>
                      <a:pt x="246" y="156"/>
                    </a:lnTo>
                    <a:lnTo>
                      <a:pt x="288" y="144"/>
                    </a:lnTo>
                    <a:lnTo>
                      <a:pt x="288" y="132"/>
                    </a:lnTo>
                    <a:lnTo>
                      <a:pt x="294" y="120"/>
                    </a:lnTo>
                    <a:lnTo>
                      <a:pt x="300" y="108"/>
                    </a:lnTo>
                    <a:lnTo>
                      <a:pt x="306" y="90"/>
                    </a:lnTo>
                    <a:lnTo>
                      <a:pt x="312" y="78"/>
                    </a:lnTo>
                    <a:lnTo>
                      <a:pt x="324" y="78"/>
                    </a:lnTo>
                    <a:lnTo>
                      <a:pt x="324" y="54"/>
                    </a:lnTo>
                    <a:lnTo>
                      <a:pt x="318" y="48"/>
                    </a:lnTo>
                    <a:lnTo>
                      <a:pt x="324" y="30"/>
                    </a:lnTo>
                    <a:lnTo>
                      <a:pt x="324" y="12"/>
                    </a:lnTo>
                    <a:lnTo>
                      <a:pt x="360" y="6"/>
                    </a:lnTo>
                    <a:lnTo>
                      <a:pt x="384" y="0"/>
                    </a:lnTo>
                    <a:lnTo>
                      <a:pt x="390" y="6"/>
                    </a:lnTo>
                    <a:lnTo>
                      <a:pt x="390" y="18"/>
                    </a:lnTo>
                    <a:lnTo>
                      <a:pt x="390" y="54"/>
                    </a:lnTo>
                    <a:lnTo>
                      <a:pt x="396" y="66"/>
                    </a:lnTo>
                    <a:lnTo>
                      <a:pt x="414" y="84"/>
                    </a:lnTo>
                    <a:lnTo>
                      <a:pt x="426" y="90"/>
                    </a:lnTo>
                    <a:lnTo>
                      <a:pt x="432" y="96"/>
                    </a:lnTo>
                    <a:lnTo>
                      <a:pt x="426" y="102"/>
                    </a:lnTo>
                    <a:lnTo>
                      <a:pt x="438" y="102"/>
                    </a:lnTo>
                    <a:lnTo>
                      <a:pt x="444" y="108"/>
                    </a:lnTo>
                    <a:lnTo>
                      <a:pt x="444" y="102"/>
                    </a:lnTo>
                    <a:lnTo>
                      <a:pt x="450" y="90"/>
                    </a:lnTo>
                    <a:lnTo>
                      <a:pt x="450" y="84"/>
                    </a:lnTo>
                    <a:lnTo>
                      <a:pt x="450" y="78"/>
                    </a:lnTo>
                    <a:lnTo>
                      <a:pt x="456" y="72"/>
                    </a:lnTo>
                    <a:lnTo>
                      <a:pt x="462" y="66"/>
                    </a:lnTo>
                    <a:lnTo>
                      <a:pt x="462" y="60"/>
                    </a:lnTo>
                    <a:lnTo>
                      <a:pt x="462" y="54"/>
                    </a:lnTo>
                    <a:lnTo>
                      <a:pt x="462" y="42"/>
                    </a:lnTo>
                    <a:lnTo>
                      <a:pt x="468" y="36"/>
                    </a:lnTo>
                    <a:lnTo>
                      <a:pt x="474" y="24"/>
                    </a:lnTo>
                    <a:lnTo>
                      <a:pt x="480" y="18"/>
                    </a:lnTo>
                    <a:lnTo>
                      <a:pt x="486" y="12"/>
                    </a:lnTo>
                    <a:lnTo>
                      <a:pt x="492" y="12"/>
                    </a:lnTo>
                    <a:lnTo>
                      <a:pt x="498" y="6"/>
                    </a:lnTo>
                    <a:lnTo>
                      <a:pt x="504" y="6"/>
                    </a:lnTo>
                    <a:lnTo>
                      <a:pt x="510" y="12"/>
                    </a:lnTo>
                    <a:lnTo>
                      <a:pt x="522" y="6"/>
                    </a:lnTo>
                    <a:lnTo>
                      <a:pt x="534" y="6"/>
                    </a:lnTo>
                    <a:lnTo>
                      <a:pt x="540" y="6"/>
                    </a:lnTo>
                    <a:lnTo>
                      <a:pt x="546" y="6"/>
                    </a:lnTo>
                    <a:lnTo>
                      <a:pt x="564" y="0"/>
                    </a:lnTo>
                    <a:lnTo>
                      <a:pt x="570" y="0"/>
                    </a:lnTo>
                    <a:lnTo>
                      <a:pt x="576" y="6"/>
                    </a:lnTo>
                    <a:lnTo>
                      <a:pt x="582" y="6"/>
                    </a:lnTo>
                    <a:lnTo>
                      <a:pt x="594" y="6"/>
                    </a:lnTo>
                    <a:lnTo>
                      <a:pt x="600" y="6"/>
                    </a:lnTo>
                    <a:lnTo>
                      <a:pt x="606" y="6"/>
                    </a:lnTo>
                    <a:lnTo>
                      <a:pt x="624" y="0"/>
                    </a:lnTo>
                    <a:lnTo>
                      <a:pt x="636" y="0"/>
                    </a:lnTo>
                    <a:lnTo>
                      <a:pt x="636" y="6"/>
                    </a:lnTo>
                    <a:lnTo>
                      <a:pt x="654" y="18"/>
                    </a:lnTo>
                    <a:lnTo>
                      <a:pt x="654" y="30"/>
                    </a:lnTo>
                    <a:lnTo>
                      <a:pt x="642" y="42"/>
                    </a:lnTo>
                    <a:lnTo>
                      <a:pt x="630" y="66"/>
                    </a:lnTo>
                    <a:lnTo>
                      <a:pt x="636" y="84"/>
                    </a:lnTo>
                    <a:lnTo>
                      <a:pt x="636" y="96"/>
                    </a:lnTo>
                    <a:lnTo>
                      <a:pt x="648" y="102"/>
                    </a:lnTo>
                    <a:lnTo>
                      <a:pt x="672" y="114"/>
                    </a:lnTo>
                    <a:lnTo>
                      <a:pt x="702" y="120"/>
                    </a:lnTo>
                    <a:lnTo>
                      <a:pt x="714" y="126"/>
                    </a:lnTo>
                    <a:lnTo>
                      <a:pt x="720" y="144"/>
                    </a:lnTo>
                    <a:lnTo>
                      <a:pt x="720" y="156"/>
                    </a:lnTo>
                    <a:lnTo>
                      <a:pt x="708" y="156"/>
                    </a:lnTo>
                    <a:lnTo>
                      <a:pt x="702" y="162"/>
                    </a:lnTo>
                    <a:lnTo>
                      <a:pt x="702" y="174"/>
                    </a:lnTo>
                    <a:lnTo>
                      <a:pt x="696" y="174"/>
                    </a:lnTo>
                    <a:lnTo>
                      <a:pt x="690" y="180"/>
                    </a:lnTo>
                    <a:lnTo>
                      <a:pt x="678" y="186"/>
                    </a:lnTo>
                    <a:lnTo>
                      <a:pt x="672" y="192"/>
                    </a:lnTo>
                    <a:lnTo>
                      <a:pt x="654" y="210"/>
                    </a:lnTo>
                    <a:lnTo>
                      <a:pt x="654" y="216"/>
                    </a:lnTo>
                    <a:lnTo>
                      <a:pt x="648" y="246"/>
                    </a:lnTo>
                    <a:lnTo>
                      <a:pt x="660" y="246"/>
                    </a:lnTo>
                    <a:lnTo>
                      <a:pt x="666" y="234"/>
                    </a:lnTo>
                    <a:lnTo>
                      <a:pt x="678" y="240"/>
                    </a:lnTo>
                    <a:lnTo>
                      <a:pt x="684" y="228"/>
                    </a:lnTo>
                    <a:lnTo>
                      <a:pt x="690" y="210"/>
                    </a:lnTo>
                    <a:lnTo>
                      <a:pt x="696" y="204"/>
                    </a:lnTo>
                    <a:lnTo>
                      <a:pt x="702" y="204"/>
                    </a:lnTo>
                    <a:lnTo>
                      <a:pt x="708" y="192"/>
                    </a:lnTo>
                    <a:lnTo>
                      <a:pt x="714" y="192"/>
                    </a:lnTo>
                    <a:lnTo>
                      <a:pt x="714" y="186"/>
                    </a:lnTo>
                    <a:lnTo>
                      <a:pt x="726" y="186"/>
                    </a:lnTo>
                    <a:lnTo>
                      <a:pt x="732" y="186"/>
                    </a:lnTo>
                    <a:lnTo>
                      <a:pt x="738" y="186"/>
                    </a:lnTo>
                    <a:lnTo>
                      <a:pt x="744" y="216"/>
                    </a:lnTo>
                    <a:lnTo>
                      <a:pt x="750" y="210"/>
                    </a:lnTo>
                    <a:lnTo>
                      <a:pt x="750" y="204"/>
                    </a:lnTo>
                    <a:lnTo>
                      <a:pt x="756" y="192"/>
                    </a:lnTo>
                    <a:lnTo>
                      <a:pt x="762" y="192"/>
                    </a:lnTo>
                    <a:lnTo>
                      <a:pt x="768" y="192"/>
                    </a:lnTo>
                    <a:lnTo>
                      <a:pt x="780" y="186"/>
                    </a:lnTo>
                    <a:lnTo>
                      <a:pt x="786" y="204"/>
                    </a:lnTo>
                    <a:lnTo>
                      <a:pt x="774" y="210"/>
                    </a:lnTo>
                    <a:lnTo>
                      <a:pt x="774" y="234"/>
                    </a:lnTo>
                    <a:lnTo>
                      <a:pt x="780" y="246"/>
                    </a:lnTo>
                    <a:lnTo>
                      <a:pt x="804" y="264"/>
                    </a:lnTo>
                    <a:lnTo>
                      <a:pt x="816" y="276"/>
                    </a:lnTo>
                    <a:lnTo>
                      <a:pt x="822" y="288"/>
                    </a:lnTo>
                    <a:lnTo>
                      <a:pt x="822" y="312"/>
                    </a:lnTo>
                    <a:lnTo>
                      <a:pt x="816" y="312"/>
                    </a:lnTo>
                    <a:lnTo>
                      <a:pt x="810" y="318"/>
                    </a:lnTo>
                    <a:lnTo>
                      <a:pt x="810" y="348"/>
                    </a:lnTo>
                    <a:lnTo>
                      <a:pt x="816" y="348"/>
                    </a:lnTo>
                    <a:lnTo>
                      <a:pt x="816" y="342"/>
                    </a:lnTo>
                    <a:lnTo>
                      <a:pt x="834" y="342"/>
                    </a:lnTo>
                    <a:lnTo>
                      <a:pt x="834" y="348"/>
                    </a:lnTo>
                    <a:lnTo>
                      <a:pt x="846" y="348"/>
                    </a:lnTo>
                    <a:lnTo>
                      <a:pt x="846" y="342"/>
                    </a:lnTo>
                    <a:lnTo>
                      <a:pt x="882" y="342"/>
                    </a:lnTo>
                    <a:lnTo>
                      <a:pt x="894" y="366"/>
                    </a:lnTo>
                    <a:lnTo>
                      <a:pt x="900" y="372"/>
                    </a:lnTo>
                    <a:lnTo>
                      <a:pt x="906" y="384"/>
                    </a:lnTo>
                    <a:lnTo>
                      <a:pt x="924" y="384"/>
                    </a:lnTo>
                    <a:lnTo>
                      <a:pt x="930" y="372"/>
                    </a:lnTo>
                    <a:lnTo>
                      <a:pt x="936" y="372"/>
                    </a:lnTo>
                    <a:lnTo>
                      <a:pt x="942" y="348"/>
                    </a:lnTo>
                    <a:lnTo>
                      <a:pt x="954" y="348"/>
                    </a:lnTo>
                    <a:lnTo>
                      <a:pt x="954" y="342"/>
                    </a:lnTo>
                    <a:lnTo>
                      <a:pt x="984" y="342"/>
                    </a:lnTo>
                    <a:lnTo>
                      <a:pt x="978" y="390"/>
                    </a:lnTo>
                    <a:lnTo>
                      <a:pt x="984" y="390"/>
                    </a:lnTo>
                    <a:lnTo>
                      <a:pt x="990" y="396"/>
                    </a:lnTo>
                    <a:lnTo>
                      <a:pt x="996" y="396"/>
                    </a:lnTo>
                    <a:lnTo>
                      <a:pt x="1002" y="396"/>
                    </a:lnTo>
                    <a:lnTo>
                      <a:pt x="1002" y="408"/>
                    </a:lnTo>
                    <a:lnTo>
                      <a:pt x="990" y="414"/>
                    </a:lnTo>
                    <a:lnTo>
                      <a:pt x="984" y="426"/>
                    </a:lnTo>
                    <a:lnTo>
                      <a:pt x="990" y="444"/>
                    </a:lnTo>
                    <a:lnTo>
                      <a:pt x="996" y="450"/>
                    </a:lnTo>
                    <a:lnTo>
                      <a:pt x="990" y="462"/>
                    </a:lnTo>
                    <a:lnTo>
                      <a:pt x="990" y="468"/>
                    </a:lnTo>
                    <a:lnTo>
                      <a:pt x="984" y="480"/>
                    </a:lnTo>
                    <a:lnTo>
                      <a:pt x="978" y="486"/>
                    </a:lnTo>
                    <a:lnTo>
                      <a:pt x="972" y="486"/>
                    </a:lnTo>
                    <a:lnTo>
                      <a:pt x="966" y="492"/>
                    </a:lnTo>
                    <a:lnTo>
                      <a:pt x="966" y="498"/>
                    </a:lnTo>
                    <a:lnTo>
                      <a:pt x="954" y="510"/>
                    </a:lnTo>
                    <a:lnTo>
                      <a:pt x="948" y="510"/>
                    </a:lnTo>
                    <a:lnTo>
                      <a:pt x="942" y="516"/>
                    </a:lnTo>
                    <a:lnTo>
                      <a:pt x="936" y="528"/>
                    </a:lnTo>
                    <a:lnTo>
                      <a:pt x="936" y="534"/>
                    </a:lnTo>
                    <a:lnTo>
                      <a:pt x="936" y="546"/>
                    </a:lnTo>
                    <a:lnTo>
                      <a:pt x="936" y="558"/>
                    </a:lnTo>
                    <a:lnTo>
                      <a:pt x="948" y="558"/>
                    </a:lnTo>
                    <a:lnTo>
                      <a:pt x="954" y="558"/>
                    </a:lnTo>
                    <a:lnTo>
                      <a:pt x="996" y="558"/>
                    </a:lnTo>
                    <a:lnTo>
                      <a:pt x="1002" y="570"/>
                    </a:lnTo>
                    <a:lnTo>
                      <a:pt x="996" y="576"/>
                    </a:lnTo>
                    <a:lnTo>
                      <a:pt x="996" y="588"/>
                    </a:lnTo>
                    <a:lnTo>
                      <a:pt x="984" y="588"/>
                    </a:lnTo>
                    <a:lnTo>
                      <a:pt x="990" y="612"/>
                    </a:lnTo>
                    <a:lnTo>
                      <a:pt x="1014" y="606"/>
                    </a:lnTo>
                    <a:lnTo>
                      <a:pt x="1014" y="636"/>
                    </a:lnTo>
                    <a:lnTo>
                      <a:pt x="1014" y="648"/>
                    </a:lnTo>
                    <a:lnTo>
                      <a:pt x="1020" y="648"/>
                    </a:lnTo>
                    <a:lnTo>
                      <a:pt x="1026" y="660"/>
                    </a:lnTo>
                    <a:lnTo>
                      <a:pt x="1038" y="654"/>
                    </a:lnTo>
                    <a:lnTo>
                      <a:pt x="1050" y="654"/>
                    </a:lnTo>
                    <a:lnTo>
                      <a:pt x="1062" y="654"/>
                    </a:lnTo>
                    <a:lnTo>
                      <a:pt x="1068" y="660"/>
                    </a:lnTo>
                    <a:lnTo>
                      <a:pt x="1068" y="678"/>
                    </a:lnTo>
                    <a:lnTo>
                      <a:pt x="1068" y="684"/>
                    </a:lnTo>
                    <a:lnTo>
                      <a:pt x="1062" y="690"/>
                    </a:lnTo>
                    <a:lnTo>
                      <a:pt x="1056" y="696"/>
                    </a:lnTo>
                    <a:lnTo>
                      <a:pt x="1056" y="702"/>
                    </a:lnTo>
                    <a:lnTo>
                      <a:pt x="1038" y="714"/>
                    </a:lnTo>
                    <a:lnTo>
                      <a:pt x="1026" y="720"/>
                    </a:lnTo>
                    <a:lnTo>
                      <a:pt x="1008" y="726"/>
                    </a:lnTo>
                    <a:lnTo>
                      <a:pt x="1008" y="732"/>
                    </a:lnTo>
                    <a:lnTo>
                      <a:pt x="990" y="732"/>
                    </a:lnTo>
                    <a:lnTo>
                      <a:pt x="984" y="744"/>
                    </a:lnTo>
                    <a:lnTo>
                      <a:pt x="990" y="750"/>
                    </a:lnTo>
                    <a:lnTo>
                      <a:pt x="984" y="762"/>
                    </a:lnTo>
                    <a:lnTo>
                      <a:pt x="984" y="768"/>
                    </a:lnTo>
                    <a:lnTo>
                      <a:pt x="984" y="774"/>
                    </a:lnTo>
                    <a:lnTo>
                      <a:pt x="984" y="780"/>
                    </a:lnTo>
                    <a:lnTo>
                      <a:pt x="984" y="786"/>
                    </a:lnTo>
                    <a:lnTo>
                      <a:pt x="984" y="792"/>
                    </a:lnTo>
                    <a:lnTo>
                      <a:pt x="978" y="798"/>
                    </a:lnTo>
                    <a:lnTo>
                      <a:pt x="978" y="804"/>
                    </a:lnTo>
                    <a:close/>
                  </a:path>
                </a:pathLst>
              </a:custGeom>
              <a:solidFill>
                <a:srgbClr val="FF6600"/>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63" name="Freeform 39"/>
              <p:cNvSpPr>
                <a:spLocks/>
              </p:cNvSpPr>
              <p:nvPr/>
            </p:nvSpPr>
            <p:spPr bwMode="gray">
              <a:xfrm>
                <a:off x="3099" y="1010"/>
                <a:ext cx="799" cy="800"/>
              </a:xfrm>
              <a:custGeom>
                <a:avLst/>
                <a:gdLst>
                  <a:gd name="T0" fmla="*/ 105 w 1806"/>
                  <a:gd name="T1" fmla="*/ 155 h 1806"/>
                  <a:gd name="T2" fmla="*/ 103 w 1806"/>
                  <a:gd name="T3" fmla="*/ 155 h 1806"/>
                  <a:gd name="T4" fmla="*/ 103 w 1806"/>
                  <a:gd name="T5" fmla="*/ 150 h 1806"/>
                  <a:gd name="T6" fmla="*/ 104 w 1806"/>
                  <a:gd name="T7" fmla="*/ 141 h 1806"/>
                  <a:gd name="T8" fmla="*/ 104 w 1806"/>
                  <a:gd name="T9" fmla="*/ 136 h 1806"/>
                  <a:gd name="T10" fmla="*/ 100 w 1806"/>
                  <a:gd name="T11" fmla="*/ 131 h 1806"/>
                  <a:gd name="T12" fmla="*/ 96 w 1806"/>
                  <a:gd name="T13" fmla="*/ 127 h 1806"/>
                  <a:gd name="T14" fmla="*/ 91 w 1806"/>
                  <a:gd name="T15" fmla="*/ 121 h 1806"/>
                  <a:gd name="T16" fmla="*/ 87 w 1806"/>
                  <a:gd name="T17" fmla="*/ 120 h 1806"/>
                  <a:gd name="T18" fmla="*/ 81 w 1806"/>
                  <a:gd name="T19" fmla="*/ 117 h 1806"/>
                  <a:gd name="T20" fmla="*/ 65 w 1806"/>
                  <a:gd name="T21" fmla="*/ 113 h 1806"/>
                  <a:gd name="T22" fmla="*/ 69 w 1806"/>
                  <a:gd name="T23" fmla="*/ 105 h 1806"/>
                  <a:gd name="T24" fmla="*/ 66 w 1806"/>
                  <a:gd name="T25" fmla="*/ 89 h 1806"/>
                  <a:gd name="T26" fmla="*/ 63 w 1806"/>
                  <a:gd name="T27" fmla="*/ 84 h 1806"/>
                  <a:gd name="T28" fmla="*/ 62 w 1806"/>
                  <a:gd name="T29" fmla="*/ 74 h 1806"/>
                  <a:gd name="T30" fmla="*/ 58 w 1806"/>
                  <a:gd name="T31" fmla="*/ 52 h 1806"/>
                  <a:gd name="T32" fmla="*/ 53 w 1806"/>
                  <a:gd name="T33" fmla="*/ 49 h 1806"/>
                  <a:gd name="T34" fmla="*/ 51 w 1806"/>
                  <a:gd name="T35" fmla="*/ 36 h 1806"/>
                  <a:gd name="T36" fmla="*/ 43 w 1806"/>
                  <a:gd name="T37" fmla="*/ 32 h 1806"/>
                  <a:gd name="T38" fmla="*/ 33 w 1806"/>
                  <a:gd name="T39" fmla="*/ 30 h 1806"/>
                  <a:gd name="T40" fmla="*/ 30 w 1806"/>
                  <a:gd name="T41" fmla="*/ 21 h 1806"/>
                  <a:gd name="T42" fmla="*/ 17 w 1806"/>
                  <a:gd name="T43" fmla="*/ 25 h 1806"/>
                  <a:gd name="T44" fmla="*/ 4 w 1806"/>
                  <a:gd name="T45" fmla="*/ 33 h 1806"/>
                  <a:gd name="T46" fmla="*/ 7 w 1806"/>
                  <a:gd name="T47" fmla="*/ 26 h 1806"/>
                  <a:gd name="T48" fmla="*/ 11 w 1806"/>
                  <a:gd name="T49" fmla="*/ 20 h 1806"/>
                  <a:gd name="T50" fmla="*/ 18 w 1806"/>
                  <a:gd name="T51" fmla="*/ 12 h 1806"/>
                  <a:gd name="T52" fmla="*/ 26 w 1806"/>
                  <a:gd name="T53" fmla="*/ 8 h 1806"/>
                  <a:gd name="T54" fmla="*/ 35 w 1806"/>
                  <a:gd name="T55" fmla="*/ 6 h 1806"/>
                  <a:gd name="T56" fmla="*/ 44 w 1806"/>
                  <a:gd name="T57" fmla="*/ 5 h 1806"/>
                  <a:gd name="T58" fmla="*/ 54 w 1806"/>
                  <a:gd name="T59" fmla="*/ 2 h 1806"/>
                  <a:gd name="T60" fmla="*/ 65 w 1806"/>
                  <a:gd name="T61" fmla="*/ 0 h 1806"/>
                  <a:gd name="T62" fmla="*/ 76 w 1806"/>
                  <a:gd name="T63" fmla="*/ 0 h 1806"/>
                  <a:gd name="T64" fmla="*/ 85 w 1806"/>
                  <a:gd name="T65" fmla="*/ 0 h 1806"/>
                  <a:gd name="T66" fmla="*/ 97 w 1806"/>
                  <a:gd name="T67" fmla="*/ 0 h 1806"/>
                  <a:gd name="T68" fmla="*/ 108 w 1806"/>
                  <a:gd name="T69" fmla="*/ 3 h 1806"/>
                  <a:gd name="T70" fmla="*/ 115 w 1806"/>
                  <a:gd name="T71" fmla="*/ 5 h 1806"/>
                  <a:gd name="T72" fmla="*/ 123 w 1806"/>
                  <a:gd name="T73" fmla="*/ 7 h 1806"/>
                  <a:gd name="T74" fmla="*/ 133 w 1806"/>
                  <a:gd name="T75" fmla="*/ 14 h 1806"/>
                  <a:gd name="T76" fmla="*/ 138 w 1806"/>
                  <a:gd name="T77" fmla="*/ 16 h 1806"/>
                  <a:gd name="T78" fmla="*/ 140 w 1806"/>
                  <a:gd name="T79" fmla="*/ 14 h 1806"/>
                  <a:gd name="T80" fmla="*/ 145 w 1806"/>
                  <a:gd name="T81" fmla="*/ 16 h 1806"/>
                  <a:gd name="T82" fmla="*/ 147 w 1806"/>
                  <a:gd name="T83" fmla="*/ 16 h 1806"/>
                  <a:gd name="T84" fmla="*/ 150 w 1806"/>
                  <a:gd name="T85" fmla="*/ 17 h 1806"/>
                  <a:gd name="T86" fmla="*/ 152 w 1806"/>
                  <a:gd name="T87" fmla="*/ 18 h 1806"/>
                  <a:gd name="T88" fmla="*/ 155 w 1806"/>
                  <a:gd name="T89" fmla="*/ 37 h 1806"/>
                  <a:gd name="T90" fmla="*/ 146 w 1806"/>
                  <a:gd name="T91" fmla="*/ 66 h 1806"/>
                  <a:gd name="T92" fmla="*/ 143 w 1806"/>
                  <a:gd name="T93" fmla="*/ 88 h 1806"/>
                  <a:gd name="T94" fmla="*/ 144 w 1806"/>
                  <a:gd name="T95" fmla="*/ 98 h 1806"/>
                  <a:gd name="T96" fmla="*/ 137 w 1806"/>
                  <a:gd name="T97" fmla="*/ 118 h 1806"/>
                  <a:gd name="T98" fmla="*/ 132 w 1806"/>
                  <a:gd name="T99" fmla="*/ 129 h 1806"/>
                  <a:gd name="T100" fmla="*/ 124 w 1806"/>
                  <a:gd name="T101" fmla="*/ 135 h 1806"/>
                  <a:gd name="T102" fmla="*/ 119 w 1806"/>
                  <a:gd name="T103" fmla="*/ 136 h 1806"/>
                  <a:gd name="T104" fmla="*/ 116 w 1806"/>
                  <a:gd name="T105" fmla="*/ 137 h 1806"/>
                  <a:gd name="T106" fmla="*/ 112 w 1806"/>
                  <a:gd name="T107" fmla="*/ 139 h 1806"/>
                  <a:gd name="T108" fmla="*/ 112 w 1806"/>
                  <a:gd name="T109" fmla="*/ 141 h 1806"/>
                  <a:gd name="T110" fmla="*/ 116 w 1806"/>
                  <a:gd name="T111" fmla="*/ 146 h 1806"/>
                  <a:gd name="T112" fmla="*/ 116 w 1806"/>
                  <a:gd name="T113" fmla="*/ 151 h 1806"/>
                  <a:gd name="T114" fmla="*/ 113 w 1806"/>
                  <a:gd name="T115" fmla="*/ 153 h 18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06"/>
                  <a:gd name="T175" fmla="*/ 0 h 1806"/>
                  <a:gd name="T176" fmla="*/ 1806 w 1806"/>
                  <a:gd name="T177" fmla="*/ 1806 h 18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06" h="1806">
                    <a:moveTo>
                      <a:pt x="1260" y="1776"/>
                    </a:moveTo>
                    <a:lnTo>
                      <a:pt x="1254" y="1776"/>
                    </a:lnTo>
                    <a:lnTo>
                      <a:pt x="1248" y="1776"/>
                    </a:lnTo>
                    <a:lnTo>
                      <a:pt x="1242" y="1782"/>
                    </a:lnTo>
                    <a:lnTo>
                      <a:pt x="1236" y="1782"/>
                    </a:lnTo>
                    <a:lnTo>
                      <a:pt x="1230" y="1788"/>
                    </a:lnTo>
                    <a:lnTo>
                      <a:pt x="1224" y="1782"/>
                    </a:lnTo>
                    <a:lnTo>
                      <a:pt x="1218" y="1782"/>
                    </a:lnTo>
                    <a:lnTo>
                      <a:pt x="1218" y="1788"/>
                    </a:lnTo>
                    <a:lnTo>
                      <a:pt x="1212" y="1788"/>
                    </a:lnTo>
                    <a:lnTo>
                      <a:pt x="1206" y="1788"/>
                    </a:lnTo>
                    <a:lnTo>
                      <a:pt x="1206" y="1794"/>
                    </a:lnTo>
                    <a:lnTo>
                      <a:pt x="1200" y="1806"/>
                    </a:lnTo>
                    <a:lnTo>
                      <a:pt x="1194" y="1800"/>
                    </a:lnTo>
                    <a:lnTo>
                      <a:pt x="1194" y="1794"/>
                    </a:lnTo>
                    <a:lnTo>
                      <a:pt x="1194" y="1788"/>
                    </a:lnTo>
                    <a:lnTo>
                      <a:pt x="1188" y="1788"/>
                    </a:lnTo>
                    <a:lnTo>
                      <a:pt x="1188" y="1782"/>
                    </a:lnTo>
                    <a:lnTo>
                      <a:pt x="1188" y="1776"/>
                    </a:lnTo>
                    <a:lnTo>
                      <a:pt x="1194" y="1770"/>
                    </a:lnTo>
                    <a:lnTo>
                      <a:pt x="1194" y="1764"/>
                    </a:lnTo>
                    <a:lnTo>
                      <a:pt x="1194" y="1758"/>
                    </a:lnTo>
                    <a:lnTo>
                      <a:pt x="1194" y="1752"/>
                    </a:lnTo>
                    <a:lnTo>
                      <a:pt x="1200" y="1746"/>
                    </a:lnTo>
                    <a:lnTo>
                      <a:pt x="1200" y="1740"/>
                    </a:lnTo>
                    <a:lnTo>
                      <a:pt x="1200" y="1734"/>
                    </a:lnTo>
                    <a:lnTo>
                      <a:pt x="1188" y="1722"/>
                    </a:lnTo>
                    <a:lnTo>
                      <a:pt x="1188" y="1716"/>
                    </a:lnTo>
                    <a:lnTo>
                      <a:pt x="1194" y="1704"/>
                    </a:lnTo>
                    <a:lnTo>
                      <a:pt x="1194" y="1692"/>
                    </a:lnTo>
                    <a:lnTo>
                      <a:pt x="1200" y="1680"/>
                    </a:lnTo>
                    <a:lnTo>
                      <a:pt x="1200" y="1662"/>
                    </a:lnTo>
                    <a:lnTo>
                      <a:pt x="1200" y="1650"/>
                    </a:lnTo>
                    <a:lnTo>
                      <a:pt x="1206" y="1644"/>
                    </a:lnTo>
                    <a:lnTo>
                      <a:pt x="1206" y="1638"/>
                    </a:lnTo>
                    <a:lnTo>
                      <a:pt x="1206" y="1626"/>
                    </a:lnTo>
                    <a:lnTo>
                      <a:pt x="1206" y="1620"/>
                    </a:lnTo>
                    <a:lnTo>
                      <a:pt x="1206" y="1614"/>
                    </a:lnTo>
                    <a:lnTo>
                      <a:pt x="1200" y="1608"/>
                    </a:lnTo>
                    <a:lnTo>
                      <a:pt x="1200" y="1602"/>
                    </a:lnTo>
                    <a:lnTo>
                      <a:pt x="1200" y="1596"/>
                    </a:lnTo>
                    <a:lnTo>
                      <a:pt x="1200" y="1590"/>
                    </a:lnTo>
                    <a:lnTo>
                      <a:pt x="1200" y="1572"/>
                    </a:lnTo>
                    <a:lnTo>
                      <a:pt x="1200" y="1566"/>
                    </a:lnTo>
                    <a:lnTo>
                      <a:pt x="1200" y="1560"/>
                    </a:lnTo>
                    <a:lnTo>
                      <a:pt x="1194" y="1554"/>
                    </a:lnTo>
                    <a:lnTo>
                      <a:pt x="1188" y="1548"/>
                    </a:lnTo>
                    <a:lnTo>
                      <a:pt x="1188" y="1542"/>
                    </a:lnTo>
                    <a:lnTo>
                      <a:pt x="1176" y="1536"/>
                    </a:lnTo>
                    <a:lnTo>
                      <a:pt x="1176" y="1530"/>
                    </a:lnTo>
                    <a:lnTo>
                      <a:pt x="1170" y="1524"/>
                    </a:lnTo>
                    <a:lnTo>
                      <a:pt x="1170" y="1518"/>
                    </a:lnTo>
                    <a:lnTo>
                      <a:pt x="1164" y="1512"/>
                    </a:lnTo>
                    <a:lnTo>
                      <a:pt x="1158" y="1506"/>
                    </a:lnTo>
                    <a:lnTo>
                      <a:pt x="1152" y="1500"/>
                    </a:lnTo>
                    <a:lnTo>
                      <a:pt x="1146" y="1494"/>
                    </a:lnTo>
                    <a:lnTo>
                      <a:pt x="1140" y="1488"/>
                    </a:lnTo>
                    <a:lnTo>
                      <a:pt x="1134" y="1482"/>
                    </a:lnTo>
                    <a:lnTo>
                      <a:pt x="1128" y="1476"/>
                    </a:lnTo>
                    <a:lnTo>
                      <a:pt x="1122" y="1470"/>
                    </a:lnTo>
                    <a:lnTo>
                      <a:pt x="1116" y="1464"/>
                    </a:lnTo>
                    <a:lnTo>
                      <a:pt x="1110" y="1464"/>
                    </a:lnTo>
                    <a:lnTo>
                      <a:pt x="1104" y="1458"/>
                    </a:lnTo>
                    <a:lnTo>
                      <a:pt x="1098" y="1464"/>
                    </a:lnTo>
                    <a:lnTo>
                      <a:pt x="1092" y="1464"/>
                    </a:lnTo>
                    <a:lnTo>
                      <a:pt x="1086" y="1446"/>
                    </a:lnTo>
                    <a:lnTo>
                      <a:pt x="1086" y="1440"/>
                    </a:lnTo>
                    <a:lnTo>
                      <a:pt x="1080" y="1416"/>
                    </a:lnTo>
                    <a:lnTo>
                      <a:pt x="1068" y="1404"/>
                    </a:lnTo>
                    <a:lnTo>
                      <a:pt x="1062" y="1398"/>
                    </a:lnTo>
                    <a:lnTo>
                      <a:pt x="1056" y="1398"/>
                    </a:lnTo>
                    <a:lnTo>
                      <a:pt x="1050" y="1398"/>
                    </a:lnTo>
                    <a:lnTo>
                      <a:pt x="1044" y="1398"/>
                    </a:lnTo>
                    <a:lnTo>
                      <a:pt x="1044" y="1392"/>
                    </a:lnTo>
                    <a:lnTo>
                      <a:pt x="1038" y="1392"/>
                    </a:lnTo>
                    <a:lnTo>
                      <a:pt x="1032" y="1392"/>
                    </a:lnTo>
                    <a:lnTo>
                      <a:pt x="1020" y="1386"/>
                    </a:lnTo>
                    <a:lnTo>
                      <a:pt x="1014" y="1386"/>
                    </a:lnTo>
                    <a:lnTo>
                      <a:pt x="1014" y="1380"/>
                    </a:lnTo>
                    <a:lnTo>
                      <a:pt x="1008" y="1380"/>
                    </a:lnTo>
                    <a:lnTo>
                      <a:pt x="1002" y="1374"/>
                    </a:lnTo>
                    <a:lnTo>
                      <a:pt x="996" y="1368"/>
                    </a:lnTo>
                    <a:lnTo>
                      <a:pt x="990" y="1362"/>
                    </a:lnTo>
                    <a:lnTo>
                      <a:pt x="984" y="1356"/>
                    </a:lnTo>
                    <a:lnTo>
                      <a:pt x="978" y="1356"/>
                    </a:lnTo>
                    <a:lnTo>
                      <a:pt x="972" y="1356"/>
                    </a:lnTo>
                    <a:lnTo>
                      <a:pt x="966" y="1356"/>
                    </a:lnTo>
                    <a:lnTo>
                      <a:pt x="966" y="1350"/>
                    </a:lnTo>
                    <a:lnTo>
                      <a:pt x="948" y="1350"/>
                    </a:lnTo>
                    <a:lnTo>
                      <a:pt x="936" y="1344"/>
                    </a:lnTo>
                    <a:lnTo>
                      <a:pt x="930" y="1338"/>
                    </a:lnTo>
                    <a:lnTo>
                      <a:pt x="918" y="1332"/>
                    </a:lnTo>
                    <a:lnTo>
                      <a:pt x="900" y="1326"/>
                    </a:lnTo>
                    <a:lnTo>
                      <a:pt x="864" y="1332"/>
                    </a:lnTo>
                    <a:lnTo>
                      <a:pt x="828" y="1332"/>
                    </a:lnTo>
                    <a:lnTo>
                      <a:pt x="792" y="1314"/>
                    </a:lnTo>
                    <a:lnTo>
                      <a:pt x="780" y="1314"/>
                    </a:lnTo>
                    <a:lnTo>
                      <a:pt x="780" y="1308"/>
                    </a:lnTo>
                    <a:lnTo>
                      <a:pt x="756" y="1296"/>
                    </a:lnTo>
                    <a:lnTo>
                      <a:pt x="756" y="1278"/>
                    </a:lnTo>
                    <a:lnTo>
                      <a:pt x="768" y="1278"/>
                    </a:lnTo>
                    <a:lnTo>
                      <a:pt x="774" y="1272"/>
                    </a:lnTo>
                    <a:lnTo>
                      <a:pt x="780" y="1266"/>
                    </a:lnTo>
                    <a:lnTo>
                      <a:pt x="786" y="1260"/>
                    </a:lnTo>
                    <a:lnTo>
                      <a:pt x="792" y="1254"/>
                    </a:lnTo>
                    <a:lnTo>
                      <a:pt x="798" y="1242"/>
                    </a:lnTo>
                    <a:lnTo>
                      <a:pt x="804" y="1242"/>
                    </a:lnTo>
                    <a:lnTo>
                      <a:pt x="804" y="1206"/>
                    </a:lnTo>
                    <a:lnTo>
                      <a:pt x="804" y="1182"/>
                    </a:lnTo>
                    <a:lnTo>
                      <a:pt x="804" y="1158"/>
                    </a:lnTo>
                    <a:lnTo>
                      <a:pt x="804" y="1134"/>
                    </a:lnTo>
                    <a:lnTo>
                      <a:pt x="798" y="1116"/>
                    </a:lnTo>
                    <a:lnTo>
                      <a:pt x="792" y="1092"/>
                    </a:lnTo>
                    <a:lnTo>
                      <a:pt x="786" y="1062"/>
                    </a:lnTo>
                    <a:lnTo>
                      <a:pt x="768" y="1032"/>
                    </a:lnTo>
                    <a:lnTo>
                      <a:pt x="762" y="1032"/>
                    </a:lnTo>
                    <a:lnTo>
                      <a:pt x="762" y="1020"/>
                    </a:lnTo>
                    <a:lnTo>
                      <a:pt x="762" y="1014"/>
                    </a:lnTo>
                    <a:lnTo>
                      <a:pt x="756" y="1008"/>
                    </a:lnTo>
                    <a:lnTo>
                      <a:pt x="750" y="1002"/>
                    </a:lnTo>
                    <a:lnTo>
                      <a:pt x="738" y="1002"/>
                    </a:lnTo>
                    <a:lnTo>
                      <a:pt x="738" y="990"/>
                    </a:lnTo>
                    <a:lnTo>
                      <a:pt x="726" y="990"/>
                    </a:lnTo>
                    <a:lnTo>
                      <a:pt x="726" y="978"/>
                    </a:lnTo>
                    <a:lnTo>
                      <a:pt x="732" y="972"/>
                    </a:lnTo>
                    <a:lnTo>
                      <a:pt x="732" y="966"/>
                    </a:lnTo>
                    <a:lnTo>
                      <a:pt x="726" y="966"/>
                    </a:lnTo>
                    <a:lnTo>
                      <a:pt x="732" y="948"/>
                    </a:lnTo>
                    <a:lnTo>
                      <a:pt x="726" y="942"/>
                    </a:lnTo>
                    <a:lnTo>
                      <a:pt x="726" y="930"/>
                    </a:lnTo>
                    <a:lnTo>
                      <a:pt x="720" y="924"/>
                    </a:lnTo>
                    <a:lnTo>
                      <a:pt x="714" y="912"/>
                    </a:lnTo>
                    <a:lnTo>
                      <a:pt x="714" y="882"/>
                    </a:lnTo>
                    <a:lnTo>
                      <a:pt x="714" y="870"/>
                    </a:lnTo>
                    <a:lnTo>
                      <a:pt x="714" y="858"/>
                    </a:lnTo>
                    <a:lnTo>
                      <a:pt x="714" y="846"/>
                    </a:lnTo>
                    <a:lnTo>
                      <a:pt x="708" y="822"/>
                    </a:lnTo>
                    <a:lnTo>
                      <a:pt x="702" y="798"/>
                    </a:lnTo>
                    <a:lnTo>
                      <a:pt x="696" y="792"/>
                    </a:lnTo>
                    <a:lnTo>
                      <a:pt x="684" y="726"/>
                    </a:lnTo>
                    <a:lnTo>
                      <a:pt x="678" y="666"/>
                    </a:lnTo>
                    <a:lnTo>
                      <a:pt x="678" y="606"/>
                    </a:lnTo>
                    <a:lnTo>
                      <a:pt x="666" y="606"/>
                    </a:lnTo>
                    <a:lnTo>
                      <a:pt x="666" y="600"/>
                    </a:lnTo>
                    <a:lnTo>
                      <a:pt x="660" y="594"/>
                    </a:lnTo>
                    <a:lnTo>
                      <a:pt x="654" y="594"/>
                    </a:lnTo>
                    <a:lnTo>
                      <a:pt x="636" y="582"/>
                    </a:lnTo>
                    <a:lnTo>
                      <a:pt x="630" y="576"/>
                    </a:lnTo>
                    <a:lnTo>
                      <a:pt x="624" y="576"/>
                    </a:lnTo>
                    <a:lnTo>
                      <a:pt x="618" y="570"/>
                    </a:lnTo>
                    <a:lnTo>
                      <a:pt x="612" y="564"/>
                    </a:lnTo>
                    <a:lnTo>
                      <a:pt x="606" y="558"/>
                    </a:lnTo>
                    <a:lnTo>
                      <a:pt x="606" y="564"/>
                    </a:lnTo>
                    <a:lnTo>
                      <a:pt x="600" y="564"/>
                    </a:lnTo>
                    <a:lnTo>
                      <a:pt x="594" y="558"/>
                    </a:lnTo>
                    <a:lnTo>
                      <a:pt x="594" y="540"/>
                    </a:lnTo>
                    <a:lnTo>
                      <a:pt x="594" y="528"/>
                    </a:lnTo>
                    <a:lnTo>
                      <a:pt x="594" y="516"/>
                    </a:lnTo>
                    <a:lnTo>
                      <a:pt x="594" y="510"/>
                    </a:lnTo>
                    <a:lnTo>
                      <a:pt x="594" y="492"/>
                    </a:lnTo>
                    <a:lnTo>
                      <a:pt x="594" y="456"/>
                    </a:lnTo>
                    <a:lnTo>
                      <a:pt x="588" y="414"/>
                    </a:lnTo>
                    <a:lnTo>
                      <a:pt x="588" y="408"/>
                    </a:lnTo>
                    <a:lnTo>
                      <a:pt x="582" y="396"/>
                    </a:lnTo>
                    <a:lnTo>
                      <a:pt x="582" y="384"/>
                    </a:lnTo>
                    <a:lnTo>
                      <a:pt x="582" y="372"/>
                    </a:lnTo>
                    <a:lnTo>
                      <a:pt x="564" y="372"/>
                    </a:lnTo>
                    <a:lnTo>
                      <a:pt x="552" y="366"/>
                    </a:lnTo>
                    <a:lnTo>
                      <a:pt x="552" y="372"/>
                    </a:lnTo>
                    <a:lnTo>
                      <a:pt x="498" y="372"/>
                    </a:lnTo>
                    <a:lnTo>
                      <a:pt x="498" y="366"/>
                    </a:lnTo>
                    <a:lnTo>
                      <a:pt x="474" y="360"/>
                    </a:lnTo>
                    <a:lnTo>
                      <a:pt x="456" y="354"/>
                    </a:lnTo>
                    <a:lnTo>
                      <a:pt x="438" y="348"/>
                    </a:lnTo>
                    <a:lnTo>
                      <a:pt x="426" y="354"/>
                    </a:lnTo>
                    <a:lnTo>
                      <a:pt x="408" y="360"/>
                    </a:lnTo>
                    <a:lnTo>
                      <a:pt x="378" y="360"/>
                    </a:lnTo>
                    <a:lnTo>
                      <a:pt x="378" y="354"/>
                    </a:lnTo>
                    <a:lnTo>
                      <a:pt x="378" y="348"/>
                    </a:lnTo>
                    <a:lnTo>
                      <a:pt x="378" y="342"/>
                    </a:lnTo>
                    <a:lnTo>
                      <a:pt x="390" y="330"/>
                    </a:lnTo>
                    <a:lnTo>
                      <a:pt x="396" y="312"/>
                    </a:lnTo>
                    <a:lnTo>
                      <a:pt x="396" y="282"/>
                    </a:lnTo>
                    <a:lnTo>
                      <a:pt x="390" y="276"/>
                    </a:lnTo>
                    <a:lnTo>
                      <a:pt x="384" y="264"/>
                    </a:lnTo>
                    <a:lnTo>
                      <a:pt x="378" y="258"/>
                    </a:lnTo>
                    <a:lnTo>
                      <a:pt x="372" y="234"/>
                    </a:lnTo>
                    <a:lnTo>
                      <a:pt x="354" y="234"/>
                    </a:lnTo>
                    <a:lnTo>
                      <a:pt x="342" y="246"/>
                    </a:lnTo>
                    <a:lnTo>
                      <a:pt x="330" y="252"/>
                    </a:lnTo>
                    <a:lnTo>
                      <a:pt x="318" y="252"/>
                    </a:lnTo>
                    <a:lnTo>
                      <a:pt x="276" y="258"/>
                    </a:lnTo>
                    <a:lnTo>
                      <a:pt x="276" y="264"/>
                    </a:lnTo>
                    <a:lnTo>
                      <a:pt x="252" y="270"/>
                    </a:lnTo>
                    <a:lnTo>
                      <a:pt x="240" y="270"/>
                    </a:lnTo>
                    <a:lnTo>
                      <a:pt x="228" y="276"/>
                    </a:lnTo>
                    <a:lnTo>
                      <a:pt x="210" y="282"/>
                    </a:lnTo>
                    <a:lnTo>
                      <a:pt x="198" y="288"/>
                    </a:lnTo>
                    <a:lnTo>
                      <a:pt x="186" y="294"/>
                    </a:lnTo>
                    <a:lnTo>
                      <a:pt x="174" y="330"/>
                    </a:lnTo>
                    <a:lnTo>
                      <a:pt x="162" y="342"/>
                    </a:lnTo>
                    <a:lnTo>
                      <a:pt x="156" y="354"/>
                    </a:lnTo>
                    <a:lnTo>
                      <a:pt x="150" y="360"/>
                    </a:lnTo>
                    <a:lnTo>
                      <a:pt x="150" y="366"/>
                    </a:lnTo>
                    <a:lnTo>
                      <a:pt x="108" y="372"/>
                    </a:lnTo>
                    <a:lnTo>
                      <a:pt x="60" y="378"/>
                    </a:lnTo>
                    <a:lnTo>
                      <a:pt x="42" y="378"/>
                    </a:lnTo>
                    <a:lnTo>
                      <a:pt x="12" y="378"/>
                    </a:lnTo>
                    <a:lnTo>
                      <a:pt x="6" y="378"/>
                    </a:lnTo>
                    <a:lnTo>
                      <a:pt x="0" y="366"/>
                    </a:lnTo>
                    <a:lnTo>
                      <a:pt x="12" y="360"/>
                    </a:lnTo>
                    <a:lnTo>
                      <a:pt x="24" y="348"/>
                    </a:lnTo>
                    <a:lnTo>
                      <a:pt x="30" y="342"/>
                    </a:lnTo>
                    <a:lnTo>
                      <a:pt x="36" y="330"/>
                    </a:lnTo>
                    <a:lnTo>
                      <a:pt x="72" y="300"/>
                    </a:lnTo>
                    <a:lnTo>
                      <a:pt x="78" y="294"/>
                    </a:lnTo>
                    <a:lnTo>
                      <a:pt x="78" y="288"/>
                    </a:lnTo>
                    <a:lnTo>
                      <a:pt x="90" y="282"/>
                    </a:lnTo>
                    <a:lnTo>
                      <a:pt x="90" y="276"/>
                    </a:lnTo>
                    <a:lnTo>
                      <a:pt x="96" y="270"/>
                    </a:lnTo>
                    <a:lnTo>
                      <a:pt x="102" y="264"/>
                    </a:lnTo>
                    <a:lnTo>
                      <a:pt x="108" y="258"/>
                    </a:lnTo>
                    <a:lnTo>
                      <a:pt x="114" y="246"/>
                    </a:lnTo>
                    <a:lnTo>
                      <a:pt x="120" y="240"/>
                    </a:lnTo>
                    <a:lnTo>
                      <a:pt x="126" y="234"/>
                    </a:lnTo>
                    <a:lnTo>
                      <a:pt x="138" y="216"/>
                    </a:lnTo>
                    <a:lnTo>
                      <a:pt x="144" y="216"/>
                    </a:lnTo>
                    <a:lnTo>
                      <a:pt x="150" y="210"/>
                    </a:lnTo>
                    <a:lnTo>
                      <a:pt x="162" y="204"/>
                    </a:lnTo>
                    <a:lnTo>
                      <a:pt x="162" y="198"/>
                    </a:lnTo>
                    <a:lnTo>
                      <a:pt x="168" y="198"/>
                    </a:lnTo>
                    <a:lnTo>
                      <a:pt x="186" y="174"/>
                    </a:lnTo>
                    <a:lnTo>
                      <a:pt x="210" y="150"/>
                    </a:lnTo>
                    <a:lnTo>
                      <a:pt x="210" y="144"/>
                    </a:lnTo>
                    <a:lnTo>
                      <a:pt x="216" y="144"/>
                    </a:lnTo>
                    <a:lnTo>
                      <a:pt x="222" y="138"/>
                    </a:lnTo>
                    <a:lnTo>
                      <a:pt x="234" y="132"/>
                    </a:lnTo>
                    <a:lnTo>
                      <a:pt x="246" y="126"/>
                    </a:lnTo>
                    <a:lnTo>
                      <a:pt x="246" y="120"/>
                    </a:lnTo>
                    <a:lnTo>
                      <a:pt x="258" y="114"/>
                    </a:lnTo>
                    <a:lnTo>
                      <a:pt x="264" y="114"/>
                    </a:lnTo>
                    <a:lnTo>
                      <a:pt x="288" y="102"/>
                    </a:lnTo>
                    <a:lnTo>
                      <a:pt x="300" y="96"/>
                    </a:lnTo>
                    <a:lnTo>
                      <a:pt x="306" y="90"/>
                    </a:lnTo>
                    <a:lnTo>
                      <a:pt x="318" y="90"/>
                    </a:lnTo>
                    <a:lnTo>
                      <a:pt x="324" y="84"/>
                    </a:lnTo>
                    <a:lnTo>
                      <a:pt x="348" y="72"/>
                    </a:lnTo>
                    <a:lnTo>
                      <a:pt x="354" y="72"/>
                    </a:lnTo>
                    <a:lnTo>
                      <a:pt x="384" y="66"/>
                    </a:lnTo>
                    <a:lnTo>
                      <a:pt x="390" y="66"/>
                    </a:lnTo>
                    <a:lnTo>
                      <a:pt x="396" y="66"/>
                    </a:lnTo>
                    <a:lnTo>
                      <a:pt x="408" y="66"/>
                    </a:lnTo>
                    <a:lnTo>
                      <a:pt x="414" y="66"/>
                    </a:lnTo>
                    <a:lnTo>
                      <a:pt x="432" y="66"/>
                    </a:lnTo>
                    <a:lnTo>
                      <a:pt x="438" y="66"/>
                    </a:lnTo>
                    <a:lnTo>
                      <a:pt x="468" y="66"/>
                    </a:lnTo>
                    <a:lnTo>
                      <a:pt x="480" y="66"/>
                    </a:lnTo>
                    <a:lnTo>
                      <a:pt x="486" y="66"/>
                    </a:lnTo>
                    <a:lnTo>
                      <a:pt x="498" y="60"/>
                    </a:lnTo>
                    <a:lnTo>
                      <a:pt x="504" y="60"/>
                    </a:lnTo>
                    <a:lnTo>
                      <a:pt x="510" y="60"/>
                    </a:lnTo>
                    <a:lnTo>
                      <a:pt x="522" y="60"/>
                    </a:lnTo>
                    <a:lnTo>
                      <a:pt x="534" y="54"/>
                    </a:lnTo>
                    <a:lnTo>
                      <a:pt x="564" y="42"/>
                    </a:lnTo>
                    <a:lnTo>
                      <a:pt x="570" y="42"/>
                    </a:lnTo>
                    <a:lnTo>
                      <a:pt x="582" y="36"/>
                    </a:lnTo>
                    <a:lnTo>
                      <a:pt x="588" y="36"/>
                    </a:lnTo>
                    <a:lnTo>
                      <a:pt x="600" y="30"/>
                    </a:lnTo>
                    <a:lnTo>
                      <a:pt x="606" y="30"/>
                    </a:lnTo>
                    <a:lnTo>
                      <a:pt x="618" y="24"/>
                    </a:lnTo>
                    <a:lnTo>
                      <a:pt x="642" y="18"/>
                    </a:lnTo>
                    <a:lnTo>
                      <a:pt x="648" y="12"/>
                    </a:lnTo>
                    <a:lnTo>
                      <a:pt x="654" y="12"/>
                    </a:lnTo>
                    <a:lnTo>
                      <a:pt x="660" y="12"/>
                    </a:lnTo>
                    <a:lnTo>
                      <a:pt x="672" y="12"/>
                    </a:lnTo>
                    <a:lnTo>
                      <a:pt x="696" y="12"/>
                    </a:lnTo>
                    <a:lnTo>
                      <a:pt x="708" y="12"/>
                    </a:lnTo>
                    <a:lnTo>
                      <a:pt x="732" y="12"/>
                    </a:lnTo>
                    <a:lnTo>
                      <a:pt x="750" y="6"/>
                    </a:lnTo>
                    <a:lnTo>
                      <a:pt x="768" y="6"/>
                    </a:lnTo>
                    <a:lnTo>
                      <a:pt x="774" y="6"/>
                    </a:lnTo>
                    <a:lnTo>
                      <a:pt x="786" y="6"/>
                    </a:lnTo>
                    <a:lnTo>
                      <a:pt x="798" y="6"/>
                    </a:lnTo>
                    <a:lnTo>
                      <a:pt x="804" y="6"/>
                    </a:lnTo>
                    <a:lnTo>
                      <a:pt x="816" y="6"/>
                    </a:lnTo>
                    <a:lnTo>
                      <a:pt x="846" y="6"/>
                    </a:lnTo>
                    <a:lnTo>
                      <a:pt x="852" y="0"/>
                    </a:lnTo>
                    <a:lnTo>
                      <a:pt x="876" y="0"/>
                    </a:lnTo>
                    <a:lnTo>
                      <a:pt x="876" y="6"/>
                    </a:lnTo>
                    <a:lnTo>
                      <a:pt x="888" y="0"/>
                    </a:lnTo>
                    <a:lnTo>
                      <a:pt x="900" y="0"/>
                    </a:lnTo>
                    <a:lnTo>
                      <a:pt x="906" y="0"/>
                    </a:lnTo>
                    <a:lnTo>
                      <a:pt x="912" y="0"/>
                    </a:lnTo>
                    <a:lnTo>
                      <a:pt x="948" y="0"/>
                    </a:lnTo>
                    <a:lnTo>
                      <a:pt x="954" y="0"/>
                    </a:lnTo>
                    <a:lnTo>
                      <a:pt x="972" y="0"/>
                    </a:lnTo>
                    <a:lnTo>
                      <a:pt x="978" y="0"/>
                    </a:lnTo>
                    <a:lnTo>
                      <a:pt x="996" y="0"/>
                    </a:lnTo>
                    <a:lnTo>
                      <a:pt x="1032" y="0"/>
                    </a:lnTo>
                    <a:lnTo>
                      <a:pt x="1044" y="0"/>
                    </a:lnTo>
                    <a:lnTo>
                      <a:pt x="1050" y="0"/>
                    </a:lnTo>
                    <a:lnTo>
                      <a:pt x="1056" y="6"/>
                    </a:lnTo>
                    <a:lnTo>
                      <a:pt x="1056" y="0"/>
                    </a:lnTo>
                    <a:lnTo>
                      <a:pt x="1074" y="0"/>
                    </a:lnTo>
                    <a:lnTo>
                      <a:pt x="1098" y="6"/>
                    </a:lnTo>
                    <a:lnTo>
                      <a:pt x="1116" y="6"/>
                    </a:lnTo>
                    <a:lnTo>
                      <a:pt x="1140" y="12"/>
                    </a:lnTo>
                    <a:lnTo>
                      <a:pt x="1152" y="12"/>
                    </a:lnTo>
                    <a:lnTo>
                      <a:pt x="1158" y="12"/>
                    </a:lnTo>
                    <a:lnTo>
                      <a:pt x="1164" y="12"/>
                    </a:lnTo>
                    <a:lnTo>
                      <a:pt x="1170" y="12"/>
                    </a:lnTo>
                    <a:lnTo>
                      <a:pt x="1176" y="12"/>
                    </a:lnTo>
                    <a:lnTo>
                      <a:pt x="1194" y="18"/>
                    </a:lnTo>
                    <a:lnTo>
                      <a:pt x="1206" y="18"/>
                    </a:lnTo>
                    <a:lnTo>
                      <a:pt x="1242" y="36"/>
                    </a:lnTo>
                    <a:lnTo>
                      <a:pt x="1248" y="36"/>
                    </a:lnTo>
                    <a:lnTo>
                      <a:pt x="1254" y="36"/>
                    </a:lnTo>
                    <a:lnTo>
                      <a:pt x="1260" y="42"/>
                    </a:lnTo>
                    <a:lnTo>
                      <a:pt x="1272" y="48"/>
                    </a:lnTo>
                    <a:lnTo>
                      <a:pt x="1278" y="48"/>
                    </a:lnTo>
                    <a:lnTo>
                      <a:pt x="1284" y="48"/>
                    </a:lnTo>
                    <a:lnTo>
                      <a:pt x="1290" y="54"/>
                    </a:lnTo>
                    <a:lnTo>
                      <a:pt x="1308" y="60"/>
                    </a:lnTo>
                    <a:lnTo>
                      <a:pt x="1326" y="60"/>
                    </a:lnTo>
                    <a:lnTo>
                      <a:pt x="1338" y="66"/>
                    </a:lnTo>
                    <a:lnTo>
                      <a:pt x="1344" y="66"/>
                    </a:lnTo>
                    <a:lnTo>
                      <a:pt x="1350" y="66"/>
                    </a:lnTo>
                    <a:lnTo>
                      <a:pt x="1356" y="66"/>
                    </a:lnTo>
                    <a:lnTo>
                      <a:pt x="1362" y="72"/>
                    </a:lnTo>
                    <a:lnTo>
                      <a:pt x="1368" y="72"/>
                    </a:lnTo>
                    <a:lnTo>
                      <a:pt x="1380" y="72"/>
                    </a:lnTo>
                    <a:lnTo>
                      <a:pt x="1386" y="72"/>
                    </a:lnTo>
                    <a:lnTo>
                      <a:pt x="1422" y="84"/>
                    </a:lnTo>
                    <a:lnTo>
                      <a:pt x="1428" y="84"/>
                    </a:lnTo>
                    <a:lnTo>
                      <a:pt x="1446" y="90"/>
                    </a:lnTo>
                    <a:lnTo>
                      <a:pt x="1458" y="102"/>
                    </a:lnTo>
                    <a:lnTo>
                      <a:pt x="1494" y="126"/>
                    </a:lnTo>
                    <a:lnTo>
                      <a:pt x="1500" y="132"/>
                    </a:lnTo>
                    <a:lnTo>
                      <a:pt x="1512" y="138"/>
                    </a:lnTo>
                    <a:lnTo>
                      <a:pt x="1512" y="144"/>
                    </a:lnTo>
                    <a:lnTo>
                      <a:pt x="1518" y="150"/>
                    </a:lnTo>
                    <a:lnTo>
                      <a:pt x="1530" y="156"/>
                    </a:lnTo>
                    <a:lnTo>
                      <a:pt x="1530" y="162"/>
                    </a:lnTo>
                    <a:lnTo>
                      <a:pt x="1548" y="168"/>
                    </a:lnTo>
                    <a:lnTo>
                      <a:pt x="1566" y="180"/>
                    </a:lnTo>
                    <a:lnTo>
                      <a:pt x="1578" y="186"/>
                    </a:lnTo>
                    <a:lnTo>
                      <a:pt x="1578" y="180"/>
                    </a:lnTo>
                    <a:lnTo>
                      <a:pt x="1584" y="186"/>
                    </a:lnTo>
                    <a:lnTo>
                      <a:pt x="1584" y="174"/>
                    </a:lnTo>
                    <a:lnTo>
                      <a:pt x="1590" y="174"/>
                    </a:lnTo>
                    <a:lnTo>
                      <a:pt x="1590" y="180"/>
                    </a:lnTo>
                    <a:lnTo>
                      <a:pt x="1596" y="180"/>
                    </a:lnTo>
                    <a:lnTo>
                      <a:pt x="1596" y="174"/>
                    </a:lnTo>
                    <a:lnTo>
                      <a:pt x="1602" y="174"/>
                    </a:lnTo>
                    <a:lnTo>
                      <a:pt x="1608" y="174"/>
                    </a:lnTo>
                    <a:lnTo>
                      <a:pt x="1614" y="180"/>
                    </a:lnTo>
                    <a:lnTo>
                      <a:pt x="1620" y="174"/>
                    </a:lnTo>
                    <a:lnTo>
                      <a:pt x="1614" y="168"/>
                    </a:lnTo>
                    <a:lnTo>
                      <a:pt x="1614" y="162"/>
                    </a:lnTo>
                    <a:lnTo>
                      <a:pt x="1620" y="162"/>
                    </a:lnTo>
                    <a:lnTo>
                      <a:pt x="1626" y="162"/>
                    </a:lnTo>
                    <a:lnTo>
                      <a:pt x="1632" y="162"/>
                    </a:lnTo>
                    <a:lnTo>
                      <a:pt x="1638" y="168"/>
                    </a:lnTo>
                    <a:lnTo>
                      <a:pt x="1644" y="168"/>
                    </a:lnTo>
                    <a:lnTo>
                      <a:pt x="1650" y="174"/>
                    </a:lnTo>
                    <a:lnTo>
                      <a:pt x="1656" y="168"/>
                    </a:lnTo>
                    <a:lnTo>
                      <a:pt x="1668" y="168"/>
                    </a:lnTo>
                    <a:lnTo>
                      <a:pt x="1674" y="174"/>
                    </a:lnTo>
                    <a:lnTo>
                      <a:pt x="1674" y="180"/>
                    </a:lnTo>
                    <a:lnTo>
                      <a:pt x="1674" y="186"/>
                    </a:lnTo>
                    <a:lnTo>
                      <a:pt x="1680" y="186"/>
                    </a:lnTo>
                    <a:lnTo>
                      <a:pt x="1680" y="192"/>
                    </a:lnTo>
                    <a:lnTo>
                      <a:pt x="1686" y="192"/>
                    </a:lnTo>
                    <a:lnTo>
                      <a:pt x="1686" y="186"/>
                    </a:lnTo>
                    <a:lnTo>
                      <a:pt x="1680" y="186"/>
                    </a:lnTo>
                    <a:lnTo>
                      <a:pt x="1686" y="180"/>
                    </a:lnTo>
                    <a:lnTo>
                      <a:pt x="1692" y="180"/>
                    </a:lnTo>
                    <a:lnTo>
                      <a:pt x="1698" y="180"/>
                    </a:lnTo>
                    <a:lnTo>
                      <a:pt x="1704" y="180"/>
                    </a:lnTo>
                    <a:lnTo>
                      <a:pt x="1704" y="186"/>
                    </a:lnTo>
                    <a:lnTo>
                      <a:pt x="1710" y="186"/>
                    </a:lnTo>
                    <a:lnTo>
                      <a:pt x="1716" y="186"/>
                    </a:lnTo>
                    <a:lnTo>
                      <a:pt x="1716" y="192"/>
                    </a:lnTo>
                    <a:lnTo>
                      <a:pt x="1716" y="198"/>
                    </a:lnTo>
                    <a:lnTo>
                      <a:pt x="1722" y="192"/>
                    </a:lnTo>
                    <a:lnTo>
                      <a:pt x="1722" y="186"/>
                    </a:lnTo>
                    <a:lnTo>
                      <a:pt x="1728" y="192"/>
                    </a:lnTo>
                    <a:lnTo>
                      <a:pt x="1734" y="192"/>
                    </a:lnTo>
                    <a:lnTo>
                      <a:pt x="1734" y="186"/>
                    </a:lnTo>
                    <a:lnTo>
                      <a:pt x="1740" y="186"/>
                    </a:lnTo>
                    <a:lnTo>
                      <a:pt x="1740" y="192"/>
                    </a:lnTo>
                    <a:lnTo>
                      <a:pt x="1746" y="192"/>
                    </a:lnTo>
                    <a:lnTo>
                      <a:pt x="1758" y="192"/>
                    </a:lnTo>
                    <a:lnTo>
                      <a:pt x="1764" y="192"/>
                    </a:lnTo>
                    <a:lnTo>
                      <a:pt x="1764" y="198"/>
                    </a:lnTo>
                    <a:lnTo>
                      <a:pt x="1758" y="204"/>
                    </a:lnTo>
                    <a:lnTo>
                      <a:pt x="1752" y="210"/>
                    </a:lnTo>
                    <a:lnTo>
                      <a:pt x="1746" y="216"/>
                    </a:lnTo>
                    <a:lnTo>
                      <a:pt x="1746" y="222"/>
                    </a:lnTo>
                    <a:lnTo>
                      <a:pt x="1734" y="228"/>
                    </a:lnTo>
                    <a:lnTo>
                      <a:pt x="1734" y="234"/>
                    </a:lnTo>
                    <a:lnTo>
                      <a:pt x="1734" y="258"/>
                    </a:lnTo>
                    <a:lnTo>
                      <a:pt x="1740" y="330"/>
                    </a:lnTo>
                    <a:lnTo>
                      <a:pt x="1746" y="372"/>
                    </a:lnTo>
                    <a:lnTo>
                      <a:pt x="1788" y="426"/>
                    </a:lnTo>
                    <a:lnTo>
                      <a:pt x="1806" y="438"/>
                    </a:lnTo>
                    <a:lnTo>
                      <a:pt x="1794" y="480"/>
                    </a:lnTo>
                    <a:lnTo>
                      <a:pt x="1770" y="516"/>
                    </a:lnTo>
                    <a:lnTo>
                      <a:pt x="1746" y="546"/>
                    </a:lnTo>
                    <a:lnTo>
                      <a:pt x="1716" y="570"/>
                    </a:lnTo>
                    <a:lnTo>
                      <a:pt x="1680" y="594"/>
                    </a:lnTo>
                    <a:lnTo>
                      <a:pt x="1668" y="630"/>
                    </a:lnTo>
                    <a:lnTo>
                      <a:pt x="1680" y="684"/>
                    </a:lnTo>
                    <a:lnTo>
                      <a:pt x="1686" y="756"/>
                    </a:lnTo>
                    <a:lnTo>
                      <a:pt x="1662" y="870"/>
                    </a:lnTo>
                    <a:lnTo>
                      <a:pt x="1656" y="888"/>
                    </a:lnTo>
                    <a:lnTo>
                      <a:pt x="1650" y="972"/>
                    </a:lnTo>
                    <a:lnTo>
                      <a:pt x="1656" y="978"/>
                    </a:lnTo>
                    <a:lnTo>
                      <a:pt x="1650" y="984"/>
                    </a:lnTo>
                    <a:lnTo>
                      <a:pt x="1650" y="990"/>
                    </a:lnTo>
                    <a:lnTo>
                      <a:pt x="1650" y="1002"/>
                    </a:lnTo>
                    <a:lnTo>
                      <a:pt x="1656" y="1008"/>
                    </a:lnTo>
                    <a:lnTo>
                      <a:pt x="1656" y="1014"/>
                    </a:lnTo>
                    <a:lnTo>
                      <a:pt x="1662" y="1026"/>
                    </a:lnTo>
                    <a:lnTo>
                      <a:pt x="1650" y="1032"/>
                    </a:lnTo>
                    <a:lnTo>
                      <a:pt x="1638" y="1044"/>
                    </a:lnTo>
                    <a:lnTo>
                      <a:pt x="1626" y="1080"/>
                    </a:lnTo>
                    <a:lnTo>
                      <a:pt x="1614" y="1116"/>
                    </a:lnTo>
                    <a:lnTo>
                      <a:pt x="1614" y="1128"/>
                    </a:lnTo>
                    <a:lnTo>
                      <a:pt x="1626" y="1134"/>
                    </a:lnTo>
                    <a:lnTo>
                      <a:pt x="1644" y="1134"/>
                    </a:lnTo>
                    <a:lnTo>
                      <a:pt x="1662" y="1134"/>
                    </a:lnTo>
                    <a:lnTo>
                      <a:pt x="1680" y="1140"/>
                    </a:lnTo>
                    <a:lnTo>
                      <a:pt x="1698" y="1170"/>
                    </a:lnTo>
                    <a:lnTo>
                      <a:pt x="1704" y="1194"/>
                    </a:lnTo>
                    <a:lnTo>
                      <a:pt x="1692" y="1206"/>
                    </a:lnTo>
                    <a:lnTo>
                      <a:pt x="1662" y="1242"/>
                    </a:lnTo>
                    <a:lnTo>
                      <a:pt x="1632" y="1266"/>
                    </a:lnTo>
                    <a:lnTo>
                      <a:pt x="1620" y="1314"/>
                    </a:lnTo>
                    <a:lnTo>
                      <a:pt x="1584" y="1356"/>
                    </a:lnTo>
                    <a:lnTo>
                      <a:pt x="1578" y="1356"/>
                    </a:lnTo>
                    <a:lnTo>
                      <a:pt x="1578" y="1362"/>
                    </a:lnTo>
                    <a:lnTo>
                      <a:pt x="1572" y="1410"/>
                    </a:lnTo>
                    <a:lnTo>
                      <a:pt x="1584" y="1452"/>
                    </a:lnTo>
                    <a:lnTo>
                      <a:pt x="1608" y="1476"/>
                    </a:lnTo>
                    <a:lnTo>
                      <a:pt x="1596" y="1476"/>
                    </a:lnTo>
                    <a:lnTo>
                      <a:pt x="1584" y="1482"/>
                    </a:lnTo>
                    <a:lnTo>
                      <a:pt x="1560" y="1482"/>
                    </a:lnTo>
                    <a:lnTo>
                      <a:pt x="1536" y="1482"/>
                    </a:lnTo>
                    <a:lnTo>
                      <a:pt x="1524" y="1482"/>
                    </a:lnTo>
                    <a:lnTo>
                      <a:pt x="1506" y="1500"/>
                    </a:lnTo>
                    <a:lnTo>
                      <a:pt x="1482" y="1530"/>
                    </a:lnTo>
                    <a:lnTo>
                      <a:pt x="1452" y="1542"/>
                    </a:lnTo>
                    <a:lnTo>
                      <a:pt x="1446" y="1542"/>
                    </a:lnTo>
                    <a:lnTo>
                      <a:pt x="1440" y="1542"/>
                    </a:lnTo>
                    <a:lnTo>
                      <a:pt x="1440" y="1548"/>
                    </a:lnTo>
                    <a:lnTo>
                      <a:pt x="1434" y="1548"/>
                    </a:lnTo>
                    <a:lnTo>
                      <a:pt x="1428" y="1548"/>
                    </a:lnTo>
                    <a:lnTo>
                      <a:pt x="1428" y="1554"/>
                    </a:lnTo>
                    <a:lnTo>
                      <a:pt x="1422" y="1560"/>
                    </a:lnTo>
                    <a:lnTo>
                      <a:pt x="1416" y="1560"/>
                    </a:lnTo>
                    <a:lnTo>
                      <a:pt x="1410" y="1566"/>
                    </a:lnTo>
                    <a:lnTo>
                      <a:pt x="1410" y="1560"/>
                    </a:lnTo>
                    <a:lnTo>
                      <a:pt x="1404" y="1560"/>
                    </a:lnTo>
                    <a:lnTo>
                      <a:pt x="1392" y="1560"/>
                    </a:lnTo>
                    <a:lnTo>
                      <a:pt x="1386" y="1560"/>
                    </a:lnTo>
                    <a:lnTo>
                      <a:pt x="1380" y="1566"/>
                    </a:lnTo>
                    <a:lnTo>
                      <a:pt x="1374" y="1560"/>
                    </a:lnTo>
                    <a:lnTo>
                      <a:pt x="1368" y="1566"/>
                    </a:lnTo>
                    <a:lnTo>
                      <a:pt x="1362" y="1566"/>
                    </a:lnTo>
                    <a:lnTo>
                      <a:pt x="1362" y="1572"/>
                    </a:lnTo>
                    <a:lnTo>
                      <a:pt x="1356" y="1572"/>
                    </a:lnTo>
                    <a:lnTo>
                      <a:pt x="1356" y="1578"/>
                    </a:lnTo>
                    <a:lnTo>
                      <a:pt x="1350" y="1578"/>
                    </a:lnTo>
                    <a:lnTo>
                      <a:pt x="1350" y="1572"/>
                    </a:lnTo>
                    <a:lnTo>
                      <a:pt x="1344" y="1578"/>
                    </a:lnTo>
                    <a:lnTo>
                      <a:pt x="1338" y="1578"/>
                    </a:lnTo>
                    <a:lnTo>
                      <a:pt x="1344" y="1578"/>
                    </a:lnTo>
                    <a:lnTo>
                      <a:pt x="1338" y="1578"/>
                    </a:lnTo>
                    <a:lnTo>
                      <a:pt x="1332" y="1584"/>
                    </a:lnTo>
                    <a:lnTo>
                      <a:pt x="1326" y="1590"/>
                    </a:lnTo>
                    <a:lnTo>
                      <a:pt x="1320" y="1584"/>
                    </a:lnTo>
                    <a:lnTo>
                      <a:pt x="1314" y="1590"/>
                    </a:lnTo>
                    <a:lnTo>
                      <a:pt x="1308" y="1596"/>
                    </a:lnTo>
                    <a:lnTo>
                      <a:pt x="1302" y="1596"/>
                    </a:lnTo>
                    <a:lnTo>
                      <a:pt x="1296" y="1596"/>
                    </a:lnTo>
                    <a:lnTo>
                      <a:pt x="1290" y="1596"/>
                    </a:lnTo>
                    <a:lnTo>
                      <a:pt x="1284" y="1596"/>
                    </a:lnTo>
                    <a:lnTo>
                      <a:pt x="1278" y="1602"/>
                    </a:lnTo>
                    <a:lnTo>
                      <a:pt x="1266" y="1602"/>
                    </a:lnTo>
                    <a:lnTo>
                      <a:pt x="1272" y="1608"/>
                    </a:lnTo>
                    <a:lnTo>
                      <a:pt x="1278" y="1608"/>
                    </a:lnTo>
                    <a:lnTo>
                      <a:pt x="1284" y="1608"/>
                    </a:lnTo>
                    <a:lnTo>
                      <a:pt x="1290" y="1614"/>
                    </a:lnTo>
                    <a:lnTo>
                      <a:pt x="1296" y="1620"/>
                    </a:lnTo>
                    <a:lnTo>
                      <a:pt x="1302" y="1626"/>
                    </a:lnTo>
                    <a:lnTo>
                      <a:pt x="1308" y="1632"/>
                    </a:lnTo>
                    <a:lnTo>
                      <a:pt x="1314" y="1638"/>
                    </a:lnTo>
                    <a:lnTo>
                      <a:pt x="1314" y="1644"/>
                    </a:lnTo>
                    <a:lnTo>
                      <a:pt x="1320" y="1644"/>
                    </a:lnTo>
                    <a:lnTo>
                      <a:pt x="1320" y="1650"/>
                    </a:lnTo>
                    <a:lnTo>
                      <a:pt x="1326" y="1656"/>
                    </a:lnTo>
                    <a:lnTo>
                      <a:pt x="1332" y="1668"/>
                    </a:lnTo>
                    <a:lnTo>
                      <a:pt x="1338" y="1680"/>
                    </a:lnTo>
                    <a:lnTo>
                      <a:pt x="1338" y="1698"/>
                    </a:lnTo>
                    <a:lnTo>
                      <a:pt x="1350" y="1710"/>
                    </a:lnTo>
                    <a:lnTo>
                      <a:pt x="1350" y="1716"/>
                    </a:lnTo>
                    <a:lnTo>
                      <a:pt x="1350" y="1722"/>
                    </a:lnTo>
                    <a:lnTo>
                      <a:pt x="1350" y="1728"/>
                    </a:lnTo>
                    <a:lnTo>
                      <a:pt x="1356" y="1728"/>
                    </a:lnTo>
                    <a:lnTo>
                      <a:pt x="1356" y="1734"/>
                    </a:lnTo>
                    <a:lnTo>
                      <a:pt x="1350" y="1734"/>
                    </a:lnTo>
                    <a:lnTo>
                      <a:pt x="1344" y="1740"/>
                    </a:lnTo>
                    <a:lnTo>
                      <a:pt x="1338" y="1740"/>
                    </a:lnTo>
                    <a:lnTo>
                      <a:pt x="1332" y="1746"/>
                    </a:lnTo>
                    <a:lnTo>
                      <a:pt x="1326" y="1746"/>
                    </a:lnTo>
                    <a:lnTo>
                      <a:pt x="1326" y="1752"/>
                    </a:lnTo>
                    <a:lnTo>
                      <a:pt x="1320" y="1752"/>
                    </a:lnTo>
                    <a:lnTo>
                      <a:pt x="1320" y="1758"/>
                    </a:lnTo>
                    <a:lnTo>
                      <a:pt x="1314" y="1758"/>
                    </a:lnTo>
                    <a:lnTo>
                      <a:pt x="1308" y="1758"/>
                    </a:lnTo>
                    <a:lnTo>
                      <a:pt x="1302" y="1758"/>
                    </a:lnTo>
                    <a:lnTo>
                      <a:pt x="1296" y="1758"/>
                    </a:lnTo>
                    <a:lnTo>
                      <a:pt x="1290" y="1764"/>
                    </a:lnTo>
                    <a:lnTo>
                      <a:pt x="1284" y="1770"/>
                    </a:lnTo>
                    <a:lnTo>
                      <a:pt x="1278" y="1770"/>
                    </a:lnTo>
                    <a:lnTo>
                      <a:pt x="1272" y="1770"/>
                    </a:lnTo>
                    <a:lnTo>
                      <a:pt x="1266" y="1770"/>
                    </a:lnTo>
                    <a:lnTo>
                      <a:pt x="1266" y="1776"/>
                    </a:lnTo>
                    <a:lnTo>
                      <a:pt x="1260" y="1776"/>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64" name="Freeform 40"/>
              <p:cNvSpPr>
                <a:spLocks/>
              </p:cNvSpPr>
              <p:nvPr/>
            </p:nvSpPr>
            <p:spPr bwMode="gray">
              <a:xfrm>
                <a:off x="2674" y="1114"/>
                <a:ext cx="687" cy="584"/>
              </a:xfrm>
              <a:custGeom>
                <a:avLst/>
                <a:gdLst>
                  <a:gd name="T0" fmla="*/ 60 w 1554"/>
                  <a:gd name="T1" fmla="*/ 86 h 1320"/>
                  <a:gd name="T2" fmla="*/ 66 w 1554"/>
                  <a:gd name="T3" fmla="*/ 80 h 1320"/>
                  <a:gd name="T4" fmla="*/ 61 w 1554"/>
                  <a:gd name="T5" fmla="*/ 73 h 1320"/>
                  <a:gd name="T6" fmla="*/ 57 w 1554"/>
                  <a:gd name="T7" fmla="*/ 67 h 1320"/>
                  <a:gd name="T8" fmla="*/ 60 w 1554"/>
                  <a:gd name="T9" fmla="*/ 59 h 1320"/>
                  <a:gd name="T10" fmla="*/ 56 w 1554"/>
                  <a:gd name="T11" fmla="*/ 55 h 1320"/>
                  <a:gd name="T12" fmla="*/ 45 w 1554"/>
                  <a:gd name="T13" fmla="*/ 53 h 1320"/>
                  <a:gd name="T14" fmla="*/ 42 w 1554"/>
                  <a:gd name="T15" fmla="*/ 41 h 1320"/>
                  <a:gd name="T16" fmla="*/ 37 w 1554"/>
                  <a:gd name="T17" fmla="*/ 39 h 1320"/>
                  <a:gd name="T18" fmla="*/ 31 w 1554"/>
                  <a:gd name="T19" fmla="*/ 44 h 1320"/>
                  <a:gd name="T20" fmla="*/ 37 w 1554"/>
                  <a:gd name="T21" fmla="*/ 35 h 1320"/>
                  <a:gd name="T22" fmla="*/ 30 w 1554"/>
                  <a:gd name="T23" fmla="*/ 23 h 1320"/>
                  <a:gd name="T24" fmla="*/ 21 w 1554"/>
                  <a:gd name="T25" fmla="*/ 23 h 1320"/>
                  <a:gd name="T26" fmla="*/ 15 w 1554"/>
                  <a:gd name="T27" fmla="*/ 27 h 1320"/>
                  <a:gd name="T28" fmla="*/ 11 w 1554"/>
                  <a:gd name="T29" fmla="*/ 32 h 1320"/>
                  <a:gd name="T30" fmla="*/ 6 w 1554"/>
                  <a:gd name="T31" fmla="*/ 22 h 1320"/>
                  <a:gd name="T32" fmla="*/ 3 w 1554"/>
                  <a:gd name="T33" fmla="*/ 11 h 1320"/>
                  <a:gd name="T34" fmla="*/ 24 w 1554"/>
                  <a:gd name="T35" fmla="*/ 12 h 1320"/>
                  <a:gd name="T36" fmla="*/ 33 w 1554"/>
                  <a:gd name="T37" fmla="*/ 19 h 1320"/>
                  <a:gd name="T38" fmla="*/ 49 w 1554"/>
                  <a:gd name="T39" fmla="*/ 12 h 1320"/>
                  <a:gd name="T40" fmla="*/ 58 w 1554"/>
                  <a:gd name="T41" fmla="*/ 10 h 1320"/>
                  <a:gd name="T42" fmla="*/ 68 w 1554"/>
                  <a:gd name="T43" fmla="*/ 11 h 1320"/>
                  <a:gd name="T44" fmla="*/ 79 w 1554"/>
                  <a:gd name="T45" fmla="*/ 12 h 1320"/>
                  <a:gd name="T46" fmla="*/ 96 w 1554"/>
                  <a:gd name="T47" fmla="*/ 11 h 1320"/>
                  <a:gd name="T48" fmla="*/ 107 w 1554"/>
                  <a:gd name="T49" fmla="*/ 2 h 1320"/>
                  <a:gd name="T50" fmla="*/ 117 w 1554"/>
                  <a:gd name="T51" fmla="*/ 8 h 1320"/>
                  <a:gd name="T52" fmla="*/ 126 w 1554"/>
                  <a:gd name="T53" fmla="*/ 12 h 1320"/>
                  <a:gd name="T54" fmla="*/ 134 w 1554"/>
                  <a:gd name="T55" fmla="*/ 24 h 1320"/>
                  <a:gd name="T56" fmla="*/ 133 w 1554"/>
                  <a:gd name="T57" fmla="*/ 29 h 1320"/>
                  <a:gd name="T58" fmla="*/ 129 w 1554"/>
                  <a:gd name="T59" fmla="*/ 31 h 1320"/>
                  <a:gd name="T60" fmla="*/ 125 w 1554"/>
                  <a:gd name="T61" fmla="*/ 32 h 1320"/>
                  <a:gd name="T62" fmla="*/ 115 w 1554"/>
                  <a:gd name="T63" fmla="*/ 34 h 1320"/>
                  <a:gd name="T64" fmla="*/ 113 w 1554"/>
                  <a:gd name="T65" fmla="*/ 44 h 1320"/>
                  <a:gd name="T66" fmla="*/ 111 w 1554"/>
                  <a:gd name="T67" fmla="*/ 54 h 1320"/>
                  <a:gd name="T68" fmla="*/ 107 w 1554"/>
                  <a:gd name="T69" fmla="*/ 56 h 1320"/>
                  <a:gd name="T70" fmla="*/ 102 w 1554"/>
                  <a:gd name="T71" fmla="*/ 58 h 1320"/>
                  <a:gd name="T72" fmla="*/ 99 w 1554"/>
                  <a:gd name="T73" fmla="*/ 60 h 1320"/>
                  <a:gd name="T74" fmla="*/ 93 w 1554"/>
                  <a:gd name="T75" fmla="*/ 62 h 1320"/>
                  <a:gd name="T76" fmla="*/ 87 w 1554"/>
                  <a:gd name="T77" fmla="*/ 64 h 1320"/>
                  <a:gd name="T78" fmla="*/ 84 w 1554"/>
                  <a:gd name="T79" fmla="*/ 65 h 1320"/>
                  <a:gd name="T80" fmla="*/ 81 w 1554"/>
                  <a:gd name="T81" fmla="*/ 69 h 1320"/>
                  <a:gd name="T82" fmla="*/ 83 w 1554"/>
                  <a:gd name="T83" fmla="*/ 72 h 1320"/>
                  <a:gd name="T84" fmla="*/ 92 w 1554"/>
                  <a:gd name="T85" fmla="*/ 73 h 1320"/>
                  <a:gd name="T86" fmla="*/ 93 w 1554"/>
                  <a:gd name="T87" fmla="*/ 87 h 1320"/>
                  <a:gd name="T88" fmla="*/ 104 w 1554"/>
                  <a:gd name="T89" fmla="*/ 98 h 1320"/>
                  <a:gd name="T90" fmla="*/ 108 w 1554"/>
                  <a:gd name="T91" fmla="*/ 98 h 1320"/>
                  <a:gd name="T92" fmla="*/ 112 w 1554"/>
                  <a:gd name="T93" fmla="*/ 100 h 1320"/>
                  <a:gd name="T94" fmla="*/ 118 w 1554"/>
                  <a:gd name="T95" fmla="*/ 100 h 1320"/>
                  <a:gd name="T96" fmla="*/ 122 w 1554"/>
                  <a:gd name="T97" fmla="*/ 102 h 1320"/>
                  <a:gd name="T98" fmla="*/ 118 w 1554"/>
                  <a:gd name="T99" fmla="*/ 105 h 1320"/>
                  <a:gd name="T100" fmla="*/ 114 w 1554"/>
                  <a:gd name="T101" fmla="*/ 107 h 1320"/>
                  <a:gd name="T102" fmla="*/ 113 w 1554"/>
                  <a:gd name="T103" fmla="*/ 113 h 1320"/>
                  <a:gd name="T104" fmla="*/ 104 w 1554"/>
                  <a:gd name="T105" fmla="*/ 113 h 1320"/>
                  <a:gd name="T106" fmla="*/ 93 w 1554"/>
                  <a:gd name="T107" fmla="*/ 109 h 1320"/>
                  <a:gd name="T108" fmla="*/ 96 w 1554"/>
                  <a:gd name="T109" fmla="*/ 103 h 1320"/>
                  <a:gd name="T110" fmla="*/ 95 w 1554"/>
                  <a:gd name="T111" fmla="*/ 97 h 1320"/>
                  <a:gd name="T112" fmla="*/ 87 w 1554"/>
                  <a:gd name="T113" fmla="*/ 98 h 1320"/>
                  <a:gd name="T114" fmla="*/ 81 w 1554"/>
                  <a:gd name="T115" fmla="*/ 98 h 1320"/>
                  <a:gd name="T116" fmla="*/ 78 w 1554"/>
                  <a:gd name="T117" fmla="*/ 93 h 1320"/>
                  <a:gd name="T118" fmla="*/ 65 w 1554"/>
                  <a:gd name="T119" fmla="*/ 92 h 1320"/>
                  <a:gd name="T120" fmla="*/ 59 w 1554"/>
                  <a:gd name="T121" fmla="*/ 92 h 13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54"/>
                  <a:gd name="T184" fmla="*/ 0 h 1320"/>
                  <a:gd name="T185" fmla="*/ 1554 w 1554"/>
                  <a:gd name="T186" fmla="*/ 1320 h 132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54" h="1320">
                    <a:moveTo>
                      <a:pt x="684" y="1068"/>
                    </a:moveTo>
                    <a:lnTo>
                      <a:pt x="684" y="1062"/>
                    </a:lnTo>
                    <a:lnTo>
                      <a:pt x="690" y="1056"/>
                    </a:lnTo>
                    <a:lnTo>
                      <a:pt x="690" y="1050"/>
                    </a:lnTo>
                    <a:lnTo>
                      <a:pt x="690" y="1044"/>
                    </a:lnTo>
                    <a:lnTo>
                      <a:pt x="690" y="1038"/>
                    </a:lnTo>
                    <a:lnTo>
                      <a:pt x="690" y="1032"/>
                    </a:lnTo>
                    <a:lnTo>
                      <a:pt x="690" y="1026"/>
                    </a:lnTo>
                    <a:lnTo>
                      <a:pt x="696" y="1014"/>
                    </a:lnTo>
                    <a:lnTo>
                      <a:pt x="690" y="1008"/>
                    </a:lnTo>
                    <a:lnTo>
                      <a:pt x="696" y="996"/>
                    </a:lnTo>
                    <a:lnTo>
                      <a:pt x="714" y="996"/>
                    </a:lnTo>
                    <a:lnTo>
                      <a:pt x="714" y="990"/>
                    </a:lnTo>
                    <a:lnTo>
                      <a:pt x="732" y="984"/>
                    </a:lnTo>
                    <a:lnTo>
                      <a:pt x="744" y="978"/>
                    </a:lnTo>
                    <a:lnTo>
                      <a:pt x="762" y="966"/>
                    </a:lnTo>
                    <a:lnTo>
                      <a:pt x="762" y="960"/>
                    </a:lnTo>
                    <a:lnTo>
                      <a:pt x="768" y="954"/>
                    </a:lnTo>
                    <a:lnTo>
                      <a:pt x="774" y="948"/>
                    </a:lnTo>
                    <a:lnTo>
                      <a:pt x="774" y="942"/>
                    </a:lnTo>
                    <a:lnTo>
                      <a:pt x="774" y="924"/>
                    </a:lnTo>
                    <a:lnTo>
                      <a:pt x="768" y="918"/>
                    </a:lnTo>
                    <a:lnTo>
                      <a:pt x="756" y="918"/>
                    </a:lnTo>
                    <a:lnTo>
                      <a:pt x="744" y="918"/>
                    </a:lnTo>
                    <a:lnTo>
                      <a:pt x="732" y="924"/>
                    </a:lnTo>
                    <a:lnTo>
                      <a:pt x="726" y="912"/>
                    </a:lnTo>
                    <a:lnTo>
                      <a:pt x="720" y="912"/>
                    </a:lnTo>
                    <a:lnTo>
                      <a:pt x="720" y="900"/>
                    </a:lnTo>
                    <a:lnTo>
                      <a:pt x="720" y="870"/>
                    </a:lnTo>
                    <a:lnTo>
                      <a:pt x="696" y="876"/>
                    </a:lnTo>
                    <a:lnTo>
                      <a:pt x="690" y="852"/>
                    </a:lnTo>
                    <a:lnTo>
                      <a:pt x="702" y="852"/>
                    </a:lnTo>
                    <a:lnTo>
                      <a:pt x="702" y="840"/>
                    </a:lnTo>
                    <a:lnTo>
                      <a:pt x="708" y="834"/>
                    </a:lnTo>
                    <a:lnTo>
                      <a:pt x="702" y="822"/>
                    </a:lnTo>
                    <a:lnTo>
                      <a:pt x="660" y="822"/>
                    </a:lnTo>
                    <a:lnTo>
                      <a:pt x="654" y="822"/>
                    </a:lnTo>
                    <a:lnTo>
                      <a:pt x="642" y="822"/>
                    </a:lnTo>
                    <a:lnTo>
                      <a:pt x="642" y="810"/>
                    </a:lnTo>
                    <a:lnTo>
                      <a:pt x="642" y="798"/>
                    </a:lnTo>
                    <a:lnTo>
                      <a:pt x="642" y="792"/>
                    </a:lnTo>
                    <a:lnTo>
                      <a:pt x="648" y="780"/>
                    </a:lnTo>
                    <a:lnTo>
                      <a:pt x="654" y="774"/>
                    </a:lnTo>
                    <a:lnTo>
                      <a:pt x="660" y="774"/>
                    </a:lnTo>
                    <a:lnTo>
                      <a:pt x="672" y="762"/>
                    </a:lnTo>
                    <a:lnTo>
                      <a:pt x="672" y="756"/>
                    </a:lnTo>
                    <a:lnTo>
                      <a:pt x="678" y="750"/>
                    </a:lnTo>
                    <a:lnTo>
                      <a:pt x="684" y="750"/>
                    </a:lnTo>
                    <a:lnTo>
                      <a:pt x="690" y="744"/>
                    </a:lnTo>
                    <a:lnTo>
                      <a:pt x="696" y="732"/>
                    </a:lnTo>
                    <a:lnTo>
                      <a:pt x="696" y="726"/>
                    </a:lnTo>
                    <a:lnTo>
                      <a:pt x="702" y="714"/>
                    </a:lnTo>
                    <a:lnTo>
                      <a:pt x="696" y="708"/>
                    </a:lnTo>
                    <a:lnTo>
                      <a:pt x="690" y="690"/>
                    </a:lnTo>
                    <a:lnTo>
                      <a:pt x="696" y="678"/>
                    </a:lnTo>
                    <a:lnTo>
                      <a:pt x="708" y="672"/>
                    </a:lnTo>
                    <a:lnTo>
                      <a:pt x="708" y="660"/>
                    </a:lnTo>
                    <a:lnTo>
                      <a:pt x="702" y="660"/>
                    </a:lnTo>
                    <a:lnTo>
                      <a:pt x="696" y="660"/>
                    </a:lnTo>
                    <a:lnTo>
                      <a:pt x="690" y="654"/>
                    </a:lnTo>
                    <a:lnTo>
                      <a:pt x="684" y="654"/>
                    </a:lnTo>
                    <a:lnTo>
                      <a:pt x="690" y="606"/>
                    </a:lnTo>
                    <a:lnTo>
                      <a:pt x="660" y="606"/>
                    </a:lnTo>
                    <a:lnTo>
                      <a:pt x="660" y="612"/>
                    </a:lnTo>
                    <a:lnTo>
                      <a:pt x="648" y="612"/>
                    </a:lnTo>
                    <a:lnTo>
                      <a:pt x="642" y="636"/>
                    </a:lnTo>
                    <a:lnTo>
                      <a:pt x="636" y="636"/>
                    </a:lnTo>
                    <a:lnTo>
                      <a:pt x="630" y="648"/>
                    </a:lnTo>
                    <a:lnTo>
                      <a:pt x="612" y="648"/>
                    </a:lnTo>
                    <a:lnTo>
                      <a:pt x="606" y="636"/>
                    </a:lnTo>
                    <a:lnTo>
                      <a:pt x="600" y="630"/>
                    </a:lnTo>
                    <a:lnTo>
                      <a:pt x="588" y="606"/>
                    </a:lnTo>
                    <a:lnTo>
                      <a:pt x="552" y="606"/>
                    </a:lnTo>
                    <a:lnTo>
                      <a:pt x="552" y="612"/>
                    </a:lnTo>
                    <a:lnTo>
                      <a:pt x="540" y="612"/>
                    </a:lnTo>
                    <a:lnTo>
                      <a:pt x="540" y="606"/>
                    </a:lnTo>
                    <a:lnTo>
                      <a:pt x="522" y="606"/>
                    </a:lnTo>
                    <a:lnTo>
                      <a:pt x="522" y="612"/>
                    </a:lnTo>
                    <a:lnTo>
                      <a:pt x="516" y="612"/>
                    </a:lnTo>
                    <a:lnTo>
                      <a:pt x="516" y="582"/>
                    </a:lnTo>
                    <a:lnTo>
                      <a:pt x="522" y="576"/>
                    </a:lnTo>
                    <a:lnTo>
                      <a:pt x="528" y="576"/>
                    </a:lnTo>
                    <a:lnTo>
                      <a:pt x="528" y="552"/>
                    </a:lnTo>
                    <a:lnTo>
                      <a:pt x="522" y="540"/>
                    </a:lnTo>
                    <a:lnTo>
                      <a:pt x="510" y="528"/>
                    </a:lnTo>
                    <a:lnTo>
                      <a:pt x="486" y="510"/>
                    </a:lnTo>
                    <a:lnTo>
                      <a:pt x="480" y="498"/>
                    </a:lnTo>
                    <a:lnTo>
                      <a:pt x="480" y="474"/>
                    </a:lnTo>
                    <a:lnTo>
                      <a:pt x="492" y="468"/>
                    </a:lnTo>
                    <a:lnTo>
                      <a:pt x="486" y="450"/>
                    </a:lnTo>
                    <a:lnTo>
                      <a:pt x="474" y="456"/>
                    </a:lnTo>
                    <a:lnTo>
                      <a:pt x="468" y="456"/>
                    </a:lnTo>
                    <a:lnTo>
                      <a:pt x="462" y="456"/>
                    </a:lnTo>
                    <a:lnTo>
                      <a:pt x="456" y="468"/>
                    </a:lnTo>
                    <a:lnTo>
                      <a:pt x="456" y="474"/>
                    </a:lnTo>
                    <a:lnTo>
                      <a:pt x="450" y="480"/>
                    </a:lnTo>
                    <a:lnTo>
                      <a:pt x="444" y="450"/>
                    </a:lnTo>
                    <a:lnTo>
                      <a:pt x="438" y="450"/>
                    </a:lnTo>
                    <a:lnTo>
                      <a:pt x="432" y="450"/>
                    </a:lnTo>
                    <a:lnTo>
                      <a:pt x="420" y="450"/>
                    </a:lnTo>
                    <a:lnTo>
                      <a:pt x="420" y="456"/>
                    </a:lnTo>
                    <a:lnTo>
                      <a:pt x="414" y="456"/>
                    </a:lnTo>
                    <a:lnTo>
                      <a:pt x="408" y="468"/>
                    </a:lnTo>
                    <a:lnTo>
                      <a:pt x="402" y="468"/>
                    </a:lnTo>
                    <a:lnTo>
                      <a:pt x="396" y="474"/>
                    </a:lnTo>
                    <a:lnTo>
                      <a:pt x="390" y="492"/>
                    </a:lnTo>
                    <a:lnTo>
                      <a:pt x="384" y="504"/>
                    </a:lnTo>
                    <a:lnTo>
                      <a:pt x="372" y="498"/>
                    </a:lnTo>
                    <a:lnTo>
                      <a:pt x="366" y="510"/>
                    </a:lnTo>
                    <a:lnTo>
                      <a:pt x="354" y="510"/>
                    </a:lnTo>
                    <a:lnTo>
                      <a:pt x="360" y="480"/>
                    </a:lnTo>
                    <a:lnTo>
                      <a:pt x="360" y="474"/>
                    </a:lnTo>
                    <a:lnTo>
                      <a:pt x="378" y="456"/>
                    </a:lnTo>
                    <a:lnTo>
                      <a:pt x="384" y="450"/>
                    </a:lnTo>
                    <a:lnTo>
                      <a:pt x="396" y="444"/>
                    </a:lnTo>
                    <a:lnTo>
                      <a:pt x="402" y="438"/>
                    </a:lnTo>
                    <a:lnTo>
                      <a:pt x="408" y="438"/>
                    </a:lnTo>
                    <a:lnTo>
                      <a:pt x="408" y="426"/>
                    </a:lnTo>
                    <a:lnTo>
                      <a:pt x="414" y="420"/>
                    </a:lnTo>
                    <a:lnTo>
                      <a:pt x="426" y="420"/>
                    </a:lnTo>
                    <a:lnTo>
                      <a:pt x="426" y="408"/>
                    </a:lnTo>
                    <a:lnTo>
                      <a:pt x="420" y="390"/>
                    </a:lnTo>
                    <a:lnTo>
                      <a:pt x="408" y="384"/>
                    </a:lnTo>
                    <a:lnTo>
                      <a:pt x="378" y="378"/>
                    </a:lnTo>
                    <a:lnTo>
                      <a:pt x="354" y="366"/>
                    </a:lnTo>
                    <a:lnTo>
                      <a:pt x="342" y="360"/>
                    </a:lnTo>
                    <a:lnTo>
                      <a:pt x="342" y="348"/>
                    </a:lnTo>
                    <a:lnTo>
                      <a:pt x="336" y="330"/>
                    </a:lnTo>
                    <a:lnTo>
                      <a:pt x="348" y="306"/>
                    </a:lnTo>
                    <a:lnTo>
                      <a:pt x="360" y="294"/>
                    </a:lnTo>
                    <a:lnTo>
                      <a:pt x="360" y="282"/>
                    </a:lnTo>
                    <a:lnTo>
                      <a:pt x="342" y="270"/>
                    </a:lnTo>
                    <a:lnTo>
                      <a:pt x="342" y="264"/>
                    </a:lnTo>
                    <a:lnTo>
                      <a:pt x="330" y="264"/>
                    </a:lnTo>
                    <a:lnTo>
                      <a:pt x="312" y="270"/>
                    </a:lnTo>
                    <a:lnTo>
                      <a:pt x="306" y="270"/>
                    </a:lnTo>
                    <a:lnTo>
                      <a:pt x="300" y="270"/>
                    </a:lnTo>
                    <a:lnTo>
                      <a:pt x="288" y="270"/>
                    </a:lnTo>
                    <a:lnTo>
                      <a:pt x="282" y="270"/>
                    </a:lnTo>
                    <a:lnTo>
                      <a:pt x="276" y="264"/>
                    </a:lnTo>
                    <a:lnTo>
                      <a:pt x="270" y="264"/>
                    </a:lnTo>
                    <a:lnTo>
                      <a:pt x="252" y="270"/>
                    </a:lnTo>
                    <a:lnTo>
                      <a:pt x="246" y="270"/>
                    </a:lnTo>
                    <a:lnTo>
                      <a:pt x="240" y="270"/>
                    </a:lnTo>
                    <a:lnTo>
                      <a:pt x="228" y="270"/>
                    </a:lnTo>
                    <a:lnTo>
                      <a:pt x="216" y="276"/>
                    </a:lnTo>
                    <a:lnTo>
                      <a:pt x="210" y="270"/>
                    </a:lnTo>
                    <a:lnTo>
                      <a:pt x="204" y="270"/>
                    </a:lnTo>
                    <a:lnTo>
                      <a:pt x="198" y="276"/>
                    </a:lnTo>
                    <a:lnTo>
                      <a:pt x="192" y="276"/>
                    </a:lnTo>
                    <a:lnTo>
                      <a:pt x="186" y="282"/>
                    </a:lnTo>
                    <a:lnTo>
                      <a:pt x="180" y="288"/>
                    </a:lnTo>
                    <a:lnTo>
                      <a:pt x="174" y="300"/>
                    </a:lnTo>
                    <a:lnTo>
                      <a:pt x="168" y="306"/>
                    </a:lnTo>
                    <a:lnTo>
                      <a:pt x="168" y="318"/>
                    </a:lnTo>
                    <a:lnTo>
                      <a:pt x="168" y="324"/>
                    </a:lnTo>
                    <a:lnTo>
                      <a:pt x="168" y="330"/>
                    </a:lnTo>
                    <a:lnTo>
                      <a:pt x="162" y="336"/>
                    </a:lnTo>
                    <a:lnTo>
                      <a:pt x="156" y="342"/>
                    </a:lnTo>
                    <a:lnTo>
                      <a:pt x="156" y="348"/>
                    </a:lnTo>
                    <a:lnTo>
                      <a:pt x="156" y="354"/>
                    </a:lnTo>
                    <a:lnTo>
                      <a:pt x="150" y="366"/>
                    </a:lnTo>
                    <a:lnTo>
                      <a:pt x="150" y="372"/>
                    </a:lnTo>
                    <a:lnTo>
                      <a:pt x="144" y="366"/>
                    </a:lnTo>
                    <a:lnTo>
                      <a:pt x="132" y="366"/>
                    </a:lnTo>
                    <a:lnTo>
                      <a:pt x="138" y="360"/>
                    </a:lnTo>
                    <a:lnTo>
                      <a:pt x="132" y="354"/>
                    </a:lnTo>
                    <a:lnTo>
                      <a:pt x="120" y="348"/>
                    </a:lnTo>
                    <a:lnTo>
                      <a:pt x="102" y="330"/>
                    </a:lnTo>
                    <a:lnTo>
                      <a:pt x="96" y="318"/>
                    </a:lnTo>
                    <a:lnTo>
                      <a:pt x="96" y="282"/>
                    </a:lnTo>
                    <a:lnTo>
                      <a:pt x="96" y="270"/>
                    </a:lnTo>
                    <a:lnTo>
                      <a:pt x="90" y="264"/>
                    </a:lnTo>
                    <a:lnTo>
                      <a:pt x="90" y="258"/>
                    </a:lnTo>
                    <a:lnTo>
                      <a:pt x="84" y="252"/>
                    </a:lnTo>
                    <a:lnTo>
                      <a:pt x="66" y="258"/>
                    </a:lnTo>
                    <a:lnTo>
                      <a:pt x="60" y="246"/>
                    </a:lnTo>
                    <a:lnTo>
                      <a:pt x="30" y="252"/>
                    </a:lnTo>
                    <a:lnTo>
                      <a:pt x="18" y="246"/>
                    </a:lnTo>
                    <a:lnTo>
                      <a:pt x="0" y="240"/>
                    </a:lnTo>
                    <a:lnTo>
                      <a:pt x="0" y="234"/>
                    </a:lnTo>
                    <a:lnTo>
                      <a:pt x="0" y="210"/>
                    </a:lnTo>
                    <a:lnTo>
                      <a:pt x="6" y="204"/>
                    </a:lnTo>
                    <a:lnTo>
                      <a:pt x="18" y="192"/>
                    </a:lnTo>
                    <a:lnTo>
                      <a:pt x="18" y="144"/>
                    </a:lnTo>
                    <a:lnTo>
                      <a:pt x="24" y="126"/>
                    </a:lnTo>
                    <a:lnTo>
                      <a:pt x="36" y="126"/>
                    </a:lnTo>
                    <a:lnTo>
                      <a:pt x="54" y="120"/>
                    </a:lnTo>
                    <a:lnTo>
                      <a:pt x="54" y="126"/>
                    </a:lnTo>
                    <a:lnTo>
                      <a:pt x="132" y="114"/>
                    </a:lnTo>
                    <a:lnTo>
                      <a:pt x="144" y="120"/>
                    </a:lnTo>
                    <a:lnTo>
                      <a:pt x="150" y="132"/>
                    </a:lnTo>
                    <a:lnTo>
                      <a:pt x="180" y="126"/>
                    </a:lnTo>
                    <a:lnTo>
                      <a:pt x="210" y="120"/>
                    </a:lnTo>
                    <a:lnTo>
                      <a:pt x="240" y="120"/>
                    </a:lnTo>
                    <a:lnTo>
                      <a:pt x="258" y="120"/>
                    </a:lnTo>
                    <a:lnTo>
                      <a:pt x="270" y="126"/>
                    </a:lnTo>
                    <a:lnTo>
                      <a:pt x="276" y="132"/>
                    </a:lnTo>
                    <a:lnTo>
                      <a:pt x="282" y="138"/>
                    </a:lnTo>
                    <a:lnTo>
                      <a:pt x="282" y="156"/>
                    </a:lnTo>
                    <a:lnTo>
                      <a:pt x="288" y="186"/>
                    </a:lnTo>
                    <a:lnTo>
                      <a:pt x="312" y="192"/>
                    </a:lnTo>
                    <a:lnTo>
                      <a:pt x="318" y="198"/>
                    </a:lnTo>
                    <a:lnTo>
                      <a:pt x="324" y="204"/>
                    </a:lnTo>
                    <a:lnTo>
                      <a:pt x="330" y="210"/>
                    </a:lnTo>
                    <a:lnTo>
                      <a:pt x="348" y="210"/>
                    </a:lnTo>
                    <a:lnTo>
                      <a:pt x="348" y="204"/>
                    </a:lnTo>
                    <a:lnTo>
                      <a:pt x="366" y="216"/>
                    </a:lnTo>
                    <a:lnTo>
                      <a:pt x="378" y="216"/>
                    </a:lnTo>
                    <a:lnTo>
                      <a:pt x="378" y="222"/>
                    </a:lnTo>
                    <a:lnTo>
                      <a:pt x="396" y="222"/>
                    </a:lnTo>
                    <a:lnTo>
                      <a:pt x="414" y="222"/>
                    </a:lnTo>
                    <a:lnTo>
                      <a:pt x="420" y="216"/>
                    </a:lnTo>
                    <a:lnTo>
                      <a:pt x="486" y="210"/>
                    </a:lnTo>
                    <a:lnTo>
                      <a:pt x="498" y="198"/>
                    </a:lnTo>
                    <a:lnTo>
                      <a:pt x="504" y="174"/>
                    </a:lnTo>
                    <a:lnTo>
                      <a:pt x="516" y="162"/>
                    </a:lnTo>
                    <a:lnTo>
                      <a:pt x="516" y="138"/>
                    </a:lnTo>
                    <a:lnTo>
                      <a:pt x="522" y="132"/>
                    </a:lnTo>
                    <a:lnTo>
                      <a:pt x="564" y="132"/>
                    </a:lnTo>
                    <a:lnTo>
                      <a:pt x="564" y="114"/>
                    </a:lnTo>
                    <a:lnTo>
                      <a:pt x="582" y="114"/>
                    </a:lnTo>
                    <a:lnTo>
                      <a:pt x="594" y="114"/>
                    </a:lnTo>
                    <a:lnTo>
                      <a:pt x="606" y="114"/>
                    </a:lnTo>
                    <a:lnTo>
                      <a:pt x="612" y="114"/>
                    </a:lnTo>
                    <a:lnTo>
                      <a:pt x="630" y="114"/>
                    </a:lnTo>
                    <a:lnTo>
                      <a:pt x="636" y="114"/>
                    </a:lnTo>
                    <a:lnTo>
                      <a:pt x="648" y="114"/>
                    </a:lnTo>
                    <a:lnTo>
                      <a:pt x="654" y="114"/>
                    </a:lnTo>
                    <a:lnTo>
                      <a:pt x="660" y="120"/>
                    </a:lnTo>
                    <a:lnTo>
                      <a:pt x="672" y="120"/>
                    </a:lnTo>
                    <a:lnTo>
                      <a:pt x="684" y="120"/>
                    </a:lnTo>
                    <a:lnTo>
                      <a:pt x="690" y="120"/>
                    </a:lnTo>
                    <a:lnTo>
                      <a:pt x="702" y="120"/>
                    </a:lnTo>
                    <a:lnTo>
                      <a:pt x="708" y="120"/>
                    </a:lnTo>
                    <a:lnTo>
                      <a:pt x="726" y="126"/>
                    </a:lnTo>
                    <a:lnTo>
                      <a:pt x="732" y="126"/>
                    </a:lnTo>
                    <a:lnTo>
                      <a:pt x="738" y="126"/>
                    </a:lnTo>
                    <a:lnTo>
                      <a:pt x="750" y="126"/>
                    </a:lnTo>
                    <a:lnTo>
                      <a:pt x="756" y="126"/>
                    </a:lnTo>
                    <a:lnTo>
                      <a:pt x="768" y="126"/>
                    </a:lnTo>
                    <a:lnTo>
                      <a:pt x="780" y="126"/>
                    </a:lnTo>
                    <a:lnTo>
                      <a:pt x="786" y="120"/>
                    </a:lnTo>
                    <a:lnTo>
                      <a:pt x="792" y="120"/>
                    </a:lnTo>
                    <a:lnTo>
                      <a:pt x="810" y="120"/>
                    </a:lnTo>
                    <a:lnTo>
                      <a:pt x="822" y="120"/>
                    </a:lnTo>
                    <a:lnTo>
                      <a:pt x="846" y="126"/>
                    </a:lnTo>
                    <a:lnTo>
                      <a:pt x="858" y="126"/>
                    </a:lnTo>
                    <a:lnTo>
                      <a:pt x="870" y="132"/>
                    </a:lnTo>
                    <a:lnTo>
                      <a:pt x="882" y="132"/>
                    </a:lnTo>
                    <a:lnTo>
                      <a:pt x="894" y="132"/>
                    </a:lnTo>
                    <a:lnTo>
                      <a:pt x="900" y="132"/>
                    </a:lnTo>
                    <a:lnTo>
                      <a:pt x="912" y="132"/>
                    </a:lnTo>
                    <a:lnTo>
                      <a:pt x="918" y="132"/>
                    </a:lnTo>
                    <a:lnTo>
                      <a:pt x="924" y="132"/>
                    </a:lnTo>
                    <a:lnTo>
                      <a:pt x="936" y="132"/>
                    </a:lnTo>
                    <a:lnTo>
                      <a:pt x="960" y="132"/>
                    </a:lnTo>
                    <a:lnTo>
                      <a:pt x="966" y="144"/>
                    </a:lnTo>
                    <a:lnTo>
                      <a:pt x="972" y="144"/>
                    </a:lnTo>
                    <a:lnTo>
                      <a:pt x="1002" y="144"/>
                    </a:lnTo>
                    <a:lnTo>
                      <a:pt x="1020" y="144"/>
                    </a:lnTo>
                    <a:lnTo>
                      <a:pt x="1068" y="138"/>
                    </a:lnTo>
                    <a:lnTo>
                      <a:pt x="1110" y="132"/>
                    </a:lnTo>
                    <a:lnTo>
                      <a:pt x="1110" y="126"/>
                    </a:lnTo>
                    <a:lnTo>
                      <a:pt x="1116" y="120"/>
                    </a:lnTo>
                    <a:lnTo>
                      <a:pt x="1122" y="108"/>
                    </a:lnTo>
                    <a:lnTo>
                      <a:pt x="1134" y="96"/>
                    </a:lnTo>
                    <a:lnTo>
                      <a:pt x="1146" y="60"/>
                    </a:lnTo>
                    <a:lnTo>
                      <a:pt x="1158" y="54"/>
                    </a:lnTo>
                    <a:lnTo>
                      <a:pt x="1170" y="48"/>
                    </a:lnTo>
                    <a:lnTo>
                      <a:pt x="1188" y="42"/>
                    </a:lnTo>
                    <a:lnTo>
                      <a:pt x="1200" y="36"/>
                    </a:lnTo>
                    <a:lnTo>
                      <a:pt x="1212" y="36"/>
                    </a:lnTo>
                    <a:lnTo>
                      <a:pt x="1236" y="30"/>
                    </a:lnTo>
                    <a:lnTo>
                      <a:pt x="1236" y="24"/>
                    </a:lnTo>
                    <a:lnTo>
                      <a:pt x="1278" y="18"/>
                    </a:lnTo>
                    <a:lnTo>
                      <a:pt x="1290" y="18"/>
                    </a:lnTo>
                    <a:lnTo>
                      <a:pt x="1302" y="12"/>
                    </a:lnTo>
                    <a:lnTo>
                      <a:pt x="1314" y="0"/>
                    </a:lnTo>
                    <a:lnTo>
                      <a:pt x="1332" y="0"/>
                    </a:lnTo>
                    <a:lnTo>
                      <a:pt x="1338" y="24"/>
                    </a:lnTo>
                    <a:lnTo>
                      <a:pt x="1344" y="30"/>
                    </a:lnTo>
                    <a:lnTo>
                      <a:pt x="1350" y="42"/>
                    </a:lnTo>
                    <a:lnTo>
                      <a:pt x="1356" y="48"/>
                    </a:lnTo>
                    <a:lnTo>
                      <a:pt x="1356" y="78"/>
                    </a:lnTo>
                    <a:lnTo>
                      <a:pt x="1350" y="96"/>
                    </a:lnTo>
                    <a:lnTo>
                      <a:pt x="1338" y="108"/>
                    </a:lnTo>
                    <a:lnTo>
                      <a:pt x="1338" y="114"/>
                    </a:lnTo>
                    <a:lnTo>
                      <a:pt x="1338" y="120"/>
                    </a:lnTo>
                    <a:lnTo>
                      <a:pt x="1338" y="126"/>
                    </a:lnTo>
                    <a:lnTo>
                      <a:pt x="1368" y="126"/>
                    </a:lnTo>
                    <a:lnTo>
                      <a:pt x="1386" y="120"/>
                    </a:lnTo>
                    <a:lnTo>
                      <a:pt x="1398" y="114"/>
                    </a:lnTo>
                    <a:lnTo>
                      <a:pt x="1416" y="120"/>
                    </a:lnTo>
                    <a:lnTo>
                      <a:pt x="1434" y="126"/>
                    </a:lnTo>
                    <a:lnTo>
                      <a:pt x="1458" y="132"/>
                    </a:lnTo>
                    <a:lnTo>
                      <a:pt x="1458" y="138"/>
                    </a:lnTo>
                    <a:lnTo>
                      <a:pt x="1512" y="138"/>
                    </a:lnTo>
                    <a:lnTo>
                      <a:pt x="1512" y="132"/>
                    </a:lnTo>
                    <a:lnTo>
                      <a:pt x="1524" y="138"/>
                    </a:lnTo>
                    <a:lnTo>
                      <a:pt x="1542" y="138"/>
                    </a:lnTo>
                    <a:lnTo>
                      <a:pt x="1542" y="150"/>
                    </a:lnTo>
                    <a:lnTo>
                      <a:pt x="1542" y="162"/>
                    </a:lnTo>
                    <a:lnTo>
                      <a:pt x="1548" y="174"/>
                    </a:lnTo>
                    <a:lnTo>
                      <a:pt x="1548" y="180"/>
                    </a:lnTo>
                    <a:lnTo>
                      <a:pt x="1554" y="222"/>
                    </a:lnTo>
                    <a:lnTo>
                      <a:pt x="1554" y="258"/>
                    </a:lnTo>
                    <a:lnTo>
                      <a:pt x="1554" y="276"/>
                    </a:lnTo>
                    <a:lnTo>
                      <a:pt x="1554" y="282"/>
                    </a:lnTo>
                    <a:lnTo>
                      <a:pt x="1554" y="294"/>
                    </a:lnTo>
                    <a:lnTo>
                      <a:pt x="1554" y="306"/>
                    </a:lnTo>
                    <a:lnTo>
                      <a:pt x="1554" y="324"/>
                    </a:lnTo>
                    <a:lnTo>
                      <a:pt x="1554" y="330"/>
                    </a:lnTo>
                    <a:lnTo>
                      <a:pt x="1548" y="330"/>
                    </a:lnTo>
                    <a:lnTo>
                      <a:pt x="1548" y="336"/>
                    </a:lnTo>
                    <a:lnTo>
                      <a:pt x="1548" y="342"/>
                    </a:lnTo>
                    <a:lnTo>
                      <a:pt x="1542" y="336"/>
                    </a:lnTo>
                    <a:lnTo>
                      <a:pt x="1542" y="330"/>
                    </a:lnTo>
                    <a:lnTo>
                      <a:pt x="1536" y="330"/>
                    </a:lnTo>
                    <a:lnTo>
                      <a:pt x="1530" y="330"/>
                    </a:lnTo>
                    <a:lnTo>
                      <a:pt x="1530" y="336"/>
                    </a:lnTo>
                    <a:lnTo>
                      <a:pt x="1536" y="342"/>
                    </a:lnTo>
                    <a:lnTo>
                      <a:pt x="1530" y="342"/>
                    </a:lnTo>
                    <a:lnTo>
                      <a:pt x="1518" y="348"/>
                    </a:lnTo>
                    <a:lnTo>
                      <a:pt x="1512" y="354"/>
                    </a:lnTo>
                    <a:lnTo>
                      <a:pt x="1506" y="354"/>
                    </a:lnTo>
                    <a:lnTo>
                      <a:pt x="1500" y="354"/>
                    </a:lnTo>
                    <a:lnTo>
                      <a:pt x="1494" y="354"/>
                    </a:lnTo>
                    <a:lnTo>
                      <a:pt x="1494" y="360"/>
                    </a:lnTo>
                    <a:lnTo>
                      <a:pt x="1488" y="360"/>
                    </a:lnTo>
                    <a:lnTo>
                      <a:pt x="1488" y="366"/>
                    </a:lnTo>
                    <a:lnTo>
                      <a:pt x="1488" y="372"/>
                    </a:lnTo>
                    <a:lnTo>
                      <a:pt x="1482" y="372"/>
                    </a:lnTo>
                    <a:lnTo>
                      <a:pt x="1476" y="372"/>
                    </a:lnTo>
                    <a:lnTo>
                      <a:pt x="1470" y="372"/>
                    </a:lnTo>
                    <a:lnTo>
                      <a:pt x="1470" y="378"/>
                    </a:lnTo>
                    <a:lnTo>
                      <a:pt x="1470" y="384"/>
                    </a:lnTo>
                    <a:lnTo>
                      <a:pt x="1470" y="390"/>
                    </a:lnTo>
                    <a:lnTo>
                      <a:pt x="1464" y="402"/>
                    </a:lnTo>
                    <a:lnTo>
                      <a:pt x="1446" y="402"/>
                    </a:lnTo>
                    <a:lnTo>
                      <a:pt x="1440" y="372"/>
                    </a:lnTo>
                    <a:lnTo>
                      <a:pt x="1410" y="372"/>
                    </a:lnTo>
                    <a:lnTo>
                      <a:pt x="1380" y="372"/>
                    </a:lnTo>
                    <a:lnTo>
                      <a:pt x="1374" y="372"/>
                    </a:lnTo>
                    <a:lnTo>
                      <a:pt x="1368" y="378"/>
                    </a:lnTo>
                    <a:lnTo>
                      <a:pt x="1362" y="378"/>
                    </a:lnTo>
                    <a:lnTo>
                      <a:pt x="1356" y="378"/>
                    </a:lnTo>
                    <a:lnTo>
                      <a:pt x="1350" y="384"/>
                    </a:lnTo>
                    <a:lnTo>
                      <a:pt x="1350" y="390"/>
                    </a:lnTo>
                    <a:lnTo>
                      <a:pt x="1344" y="390"/>
                    </a:lnTo>
                    <a:lnTo>
                      <a:pt x="1338" y="390"/>
                    </a:lnTo>
                    <a:lnTo>
                      <a:pt x="1332" y="390"/>
                    </a:lnTo>
                    <a:lnTo>
                      <a:pt x="1332" y="396"/>
                    </a:lnTo>
                    <a:lnTo>
                      <a:pt x="1332" y="390"/>
                    </a:lnTo>
                    <a:lnTo>
                      <a:pt x="1326" y="402"/>
                    </a:lnTo>
                    <a:lnTo>
                      <a:pt x="1320" y="402"/>
                    </a:lnTo>
                    <a:lnTo>
                      <a:pt x="1302" y="474"/>
                    </a:lnTo>
                    <a:lnTo>
                      <a:pt x="1308" y="480"/>
                    </a:lnTo>
                    <a:lnTo>
                      <a:pt x="1314" y="480"/>
                    </a:lnTo>
                    <a:lnTo>
                      <a:pt x="1308" y="498"/>
                    </a:lnTo>
                    <a:lnTo>
                      <a:pt x="1308" y="504"/>
                    </a:lnTo>
                    <a:lnTo>
                      <a:pt x="1314" y="510"/>
                    </a:lnTo>
                    <a:lnTo>
                      <a:pt x="1308" y="510"/>
                    </a:lnTo>
                    <a:lnTo>
                      <a:pt x="1308" y="516"/>
                    </a:lnTo>
                    <a:lnTo>
                      <a:pt x="1302" y="516"/>
                    </a:lnTo>
                    <a:lnTo>
                      <a:pt x="1296" y="510"/>
                    </a:lnTo>
                    <a:lnTo>
                      <a:pt x="1296" y="516"/>
                    </a:lnTo>
                    <a:lnTo>
                      <a:pt x="1290" y="540"/>
                    </a:lnTo>
                    <a:lnTo>
                      <a:pt x="1290" y="552"/>
                    </a:lnTo>
                    <a:lnTo>
                      <a:pt x="1284" y="558"/>
                    </a:lnTo>
                    <a:lnTo>
                      <a:pt x="1290" y="576"/>
                    </a:lnTo>
                    <a:lnTo>
                      <a:pt x="1290" y="600"/>
                    </a:lnTo>
                    <a:lnTo>
                      <a:pt x="1284" y="618"/>
                    </a:lnTo>
                    <a:lnTo>
                      <a:pt x="1290" y="624"/>
                    </a:lnTo>
                    <a:lnTo>
                      <a:pt x="1284" y="630"/>
                    </a:lnTo>
                    <a:lnTo>
                      <a:pt x="1278" y="630"/>
                    </a:lnTo>
                    <a:lnTo>
                      <a:pt x="1272" y="630"/>
                    </a:lnTo>
                    <a:lnTo>
                      <a:pt x="1266" y="636"/>
                    </a:lnTo>
                    <a:lnTo>
                      <a:pt x="1260" y="642"/>
                    </a:lnTo>
                    <a:lnTo>
                      <a:pt x="1260" y="636"/>
                    </a:lnTo>
                    <a:lnTo>
                      <a:pt x="1254" y="636"/>
                    </a:lnTo>
                    <a:lnTo>
                      <a:pt x="1248" y="636"/>
                    </a:lnTo>
                    <a:lnTo>
                      <a:pt x="1248" y="642"/>
                    </a:lnTo>
                    <a:lnTo>
                      <a:pt x="1242" y="642"/>
                    </a:lnTo>
                    <a:lnTo>
                      <a:pt x="1242" y="648"/>
                    </a:lnTo>
                    <a:lnTo>
                      <a:pt x="1236" y="654"/>
                    </a:lnTo>
                    <a:lnTo>
                      <a:pt x="1230" y="654"/>
                    </a:lnTo>
                    <a:lnTo>
                      <a:pt x="1224" y="654"/>
                    </a:lnTo>
                    <a:lnTo>
                      <a:pt x="1218" y="660"/>
                    </a:lnTo>
                    <a:lnTo>
                      <a:pt x="1212" y="660"/>
                    </a:lnTo>
                    <a:lnTo>
                      <a:pt x="1206" y="660"/>
                    </a:lnTo>
                    <a:lnTo>
                      <a:pt x="1200" y="660"/>
                    </a:lnTo>
                    <a:lnTo>
                      <a:pt x="1200" y="666"/>
                    </a:lnTo>
                    <a:lnTo>
                      <a:pt x="1194" y="666"/>
                    </a:lnTo>
                    <a:lnTo>
                      <a:pt x="1188" y="666"/>
                    </a:lnTo>
                    <a:lnTo>
                      <a:pt x="1182" y="672"/>
                    </a:lnTo>
                    <a:lnTo>
                      <a:pt x="1176" y="672"/>
                    </a:lnTo>
                    <a:lnTo>
                      <a:pt x="1170" y="672"/>
                    </a:lnTo>
                    <a:lnTo>
                      <a:pt x="1164" y="678"/>
                    </a:lnTo>
                    <a:lnTo>
                      <a:pt x="1170" y="678"/>
                    </a:lnTo>
                    <a:lnTo>
                      <a:pt x="1164" y="684"/>
                    </a:lnTo>
                    <a:lnTo>
                      <a:pt x="1164" y="690"/>
                    </a:lnTo>
                    <a:lnTo>
                      <a:pt x="1158" y="690"/>
                    </a:lnTo>
                    <a:lnTo>
                      <a:pt x="1152" y="684"/>
                    </a:lnTo>
                    <a:lnTo>
                      <a:pt x="1152" y="690"/>
                    </a:lnTo>
                    <a:lnTo>
                      <a:pt x="1146" y="690"/>
                    </a:lnTo>
                    <a:lnTo>
                      <a:pt x="1140" y="690"/>
                    </a:lnTo>
                    <a:lnTo>
                      <a:pt x="1134" y="696"/>
                    </a:lnTo>
                    <a:lnTo>
                      <a:pt x="1128" y="696"/>
                    </a:lnTo>
                    <a:lnTo>
                      <a:pt x="1122" y="702"/>
                    </a:lnTo>
                    <a:lnTo>
                      <a:pt x="1116" y="702"/>
                    </a:lnTo>
                    <a:lnTo>
                      <a:pt x="1110" y="708"/>
                    </a:lnTo>
                    <a:lnTo>
                      <a:pt x="1104" y="708"/>
                    </a:lnTo>
                    <a:lnTo>
                      <a:pt x="1098" y="708"/>
                    </a:lnTo>
                    <a:lnTo>
                      <a:pt x="1092" y="708"/>
                    </a:lnTo>
                    <a:lnTo>
                      <a:pt x="1092" y="714"/>
                    </a:lnTo>
                    <a:lnTo>
                      <a:pt x="1086" y="720"/>
                    </a:lnTo>
                    <a:lnTo>
                      <a:pt x="1080" y="720"/>
                    </a:lnTo>
                    <a:lnTo>
                      <a:pt x="1074" y="720"/>
                    </a:lnTo>
                    <a:lnTo>
                      <a:pt x="1068" y="720"/>
                    </a:lnTo>
                    <a:lnTo>
                      <a:pt x="1062" y="720"/>
                    </a:lnTo>
                    <a:lnTo>
                      <a:pt x="1050" y="726"/>
                    </a:lnTo>
                    <a:lnTo>
                      <a:pt x="1044" y="726"/>
                    </a:lnTo>
                    <a:lnTo>
                      <a:pt x="1038" y="732"/>
                    </a:lnTo>
                    <a:lnTo>
                      <a:pt x="1026" y="732"/>
                    </a:lnTo>
                    <a:lnTo>
                      <a:pt x="1020" y="732"/>
                    </a:lnTo>
                    <a:lnTo>
                      <a:pt x="1014" y="738"/>
                    </a:lnTo>
                    <a:lnTo>
                      <a:pt x="1008" y="738"/>
                    </a:lnTo>
                    <a:lnTo>
                      <a:pt x="1002" y="738"/>
                    </a:lnTo>
                    <a:lnTo>
                      <a:pt x="996" y="738"/>
                    </a:lnTo>
                    <a:lnTo>
                      <a:pt x="990" y="738"/>
                    </a:lnTo>
                    <a:lnTo>
                      <a:pt x="990" y="732"/>
                    </a:lnTo>
                    <a:lnTo>
                      <a:pt x="984" y="732"/>
                    </a:lnTo>
                    <a:lnTo>
                      <a:pt x="978" y="738"/>
                    </a:lnTo>
                    <a:lnTo>
                      <a:pt x="978" y="744"/>
                    </a:lnTo>
                    <a:lnTo>
                      <a:pt x="984" y="744"/>
                    </a:lnTo>
                    <a:lnTo>
                      <a:pt x="978" y="744"/>
                    </a:lnTo>
                    <a:lnTo>
                      <a:pt x="978" y="750"/>
                    </a:lnTo>
                    <a:lnTo>
                      <a:pt x="978" y="756"/>
                    </a:lnTo>
                    <a:lnTo>
                      <a:pt x="972" y="756"/>
                    </a:lnTo>
                    <a:lnTo>
                      <a:pt x="972" y="762"/>
                    </a:lnTo>
                    <a:lnTo>
                      <a:pt x="966" y="768"/>
                    </a:lnTo>
                    <a:lnTo>
                      <a:pt x="966" y="762"/>
                    </a:lnTo>
                    <a:lnTo>
                      <a:pt x="960" y="762"/>
                    </a:lnTo>
                    <a:lnTo>
                      <a:pt x="954" y="768"/>
                    </a:lnTo>
                    <a:lnTo>
                      <a:pt x="954" y="774"/>
                    </a:lnTo>
                    <a:lnTo>
                      <a:pt x="948" y="774"/>
                    </a:lnTo>
                    <a:lnTo>
                      <a:pt x="948" y="780"/>
                    </a:lnTo>
                    <a:lnTo>
                      <a:pt x="948" y="786"/>
                    </a:lnTo>
                    <a:lnTo>
                      <a:pt x="942" y="786"/>
                    </a:lnTo>
                    <a:lnTo>
                      <a:pt x="942" y="792"/>
                    </a:lnTo>
                    <a:lnTo>
                      <a:pt x="936" y="792"/>
                    </a:lnTo>
                    <a:lnTo>
                      <a:pt x="942" y="798"/>
                    </a:lnTo>
                    <a:lnTo>
                      <a:pt x="942" y="804"/>
                    </a:lnTo>
                    <a:lnTo>
                      <a:pt x="942" y="810"/>
                    </a:lnTo>
                    <a:lnTo>
                      <a:pt x="948" y="810"/>
                    </a:lnTo>
                    <a:lnTo>
                      <a:pt x="942" y="816"/>
                    </a:lnTo>
                    <a:lnTo>
                      <a:pt x="948" y="816"/>
                    </a:lnTo>
                    <a:lnTo>
                      <a:pt x="948" y="822"/>
                    </a:lnTo>
                    <a:lnTo>
                      <a:pt x="954" y="822"/>
                    </a:lnTo>
                    <a:lnTo>
                      <a:pt x="960" y="828"/>
                    </a:lnTo>
                    <a:lnTo>
                      <a:pt x="960" y="834"/>
                    </a:lnTo>
                    <a:lnTo>
                      <a:pt x="966" y="834"/>
                    </a:lnTo>
                    <a:lnTo>
                      <a:pt x="960" y="840"/>
                    </a:lnTo>
                    <a:lnTo>
                      <a:pt x="966" y="846"/>
                    </a:lnTo>
                    <a:lnTo>
                      <a:pt x="966" y="840"/>
                    </a:lnTo>
                    <a:lnTo>
                      <a:pt x="972" y="840"/>
                    </a:lnTo>
                    <a:lnTo>
                      <a:pt x="990" y="840"/>
                    </a:lnTo>
                    <a:lnTo>
                      <a:pt x="1002" y="834"/>
                    </a:lnTo>
                    <a:lnTo>
                      <a:pt x="1020" y="828"/>
                    </a:lnTo>
                    <a:lnTo>
                      <a:pt x="1032" y="828"/>
                    </a:lnTo>
                    <a:lnTo>
                      <a:pt x="1050" y="828"/>
                    </a:lnTo>
                    <a:lnTo>
                      <a:pt x="1062" y="846"/>
                    </a:lnTo>
                    <a:lnTo>
                      <a:pt x="1074" y="876"/>
                    </a:lnTo>
                    <a:lnTo>
                      <a:pt x="1068" y="900"/>
                    </a:lnTo>
                    <a:lnTo>
                      <a:pt x="1074" y="912"/>
                    </a:lnTo>
                    <a:lnTo>
                      <a:pt x="1074" y="936"/>
                    </a:lnTo>
                    <a:lnTo>
                      <a:pt x="1068" y="942"/>
                    </a:lnTo>
                    <a:lnTo>
                      <a:pt x="1062" y="954"/>
                    </a:lnTo>
                    <a:lnTo>
                      <a:pt x="1056" y="978"/>
                    </a:lnTo>
                    <a:lnTo>
                      <a:pt x="1056" y="996"/>
                    </a:lnTo>
                    <a:lnTo>
                      <a:pt x="1068" y="990"/>
                    </a:lnTo>
                    <a:lnTo>
                      <a:pt x="1074" y="990"/>
                    </a:lnTo>
                    <a:lnTo>
                      <a:pt x="1074" y="1008"/>
                    </a:lnTo>
                    <a:lnTo>
                      <a:pt x="1080" y="1008"/>
                    </a:lnTo>
                    <a:lnTo>
                      <a:pt x="1092" y="1014"/>
                    </a:lnTo>
                    <a:lnTo>
                      <a:pt x="1110" y="1044"/>
                    </a:lnTo>
                    <a:lnTo>
                      <a:pt x="1110" y="1062"/>
                    </a:lnTo>
                    <a:lnTo>
                      <a:pt x="1128" y="1068"/>
                    </a:lnTo>
                    <a:lnTo>
                      <a:pt x="1128" y="1092"/>
                    </a:lnTo>
                    <a:lnTo>
                      <a:pt x="1134" y="1098"/>
                    </a:lnTo>
                    <a:lnTo>
                      <a:pt x="1158" y="1122"/>
                    </a:lnTo>
                    <a:lnTo>
                      <a:pt x="1188" y="1122"/>
                    </a:lnTo>
                    <a:lnTo>
                      <a:pt x="1188" y="1128"/>
                    </a:lnTo>
                    <a:lnTo>
                      <a:pt x="1200" y="1134"/>
                    </a:lnTo>
                    <a:lnTo>
                      <a:pt x="1206" y="1134"/>
                    </a:lnTo>
                    <a:lnTo>
                      <a:pt x="1206" y="1128"/>
                    </a:lnTo>
                    <a:lnTo>
                      <a:pt x="1212" y="1128"/>
                    </a:lnTo>
                    <a:lnTo>
                      <a:pt x="1218" y="1128"/>
                    </a:lnTo>
                    <a:lnTo>
                      <a:pt x="1224" y="1122"/>
                    </a:lnTo>
                    <a:lnTo>
                      <a:pt x="1224" y="1128"/>
                    </a:lnTo>
                    <a:lnTo>
                      <a:pt x="1230" y="1128"/>
                    </a:lnTo>
                    <a:lnTo>
                      <a:pt x="1236" y="1128"/>
                    </a:lnTo>
                    <a:lnTo>
                      <a:pt x="1236" y="1122"/>
                    </a:lnTo>
                    <a:lnTo>
                      <a:pt x="1242" y="1122"/>
                    </a:lnTo>
                    <a:lnTo>
                      <a:pt x="1248" y="1128"/>
                    </a:lnTo>
                    <a:lnTo>
                      <a:pt x="1254" y="1128"/>
                    </a:lnTo>
                    <a:lnTo>
                      <a:pt x="1260" y="1134"/>
                    </a:lnTo>
                    <a:lnTo>
                      <a:pt x="1260" y="1140"/>
                    </a:lnTo>
                    <a:lnTo>
                      <a:pt x="1266" y="1140"/>
                    </a:lnTo>
                    <a:lnTo>
                      <a:pt x="1272" y="1140"/>
                    </a:lnTo>
                    <a:lnTo>
                      <a:pt x="1278" y="1140"/>
                    </a:lnTo>
                    <a:lnTo>
                      <a:pt x="1284" y="1140"/>
                    </a:lnTo>
                    <a:lnTo>
                      <a:pt x="1290" y="1146"/>
                    </a:lnTo>
                    <a:lnTo>
                      <a:pt x="1290" y="1152"/>
                    </a:lnTo>
                    <a:lnTo>
                      <a:pt x="1296" y="1146"/>
                    </a:lnTo>
                    <a:lnTo>
                      <a:pt x="1296" y="1152"/>
                    </a:lnTo>
                    <a:lnTo>
                      <a:pt x="1308" y="1152"/>
                    </a:lnTo>
                    <a:lnTo>
                      <a:pt x="1314" y="1152"/>
                    </a:lnTo>
                    <a:lnTo>
                      <a:pt x="1320" y="1152"/>
                    </a:lnTo>
                    <a:lnTo>
                      <a:pt x="1332" y="1152"/>
                    </a:lnTo>
                    <a:lnTo>
                      <a:pt x="1338" y="1152"/>
                    </a:lnTo>
                    <a:lnTo>
                      <a:pt x="1344" y="1152"/>
                    </a:lnTo>
                    <a:lnTo>
                      <a:pt x="1344" y="1158"/>
                    </a:lnTo>
                    <a:lnTo>
                      <a:pt x="1350" y="1158"/>
                    </a:lnTo>
                    <a:lnTo>
                      <a:pt x="1356" y="1158"/>
                    </a:lnTo>
                    <a:lnTo>
                      <a:pt x="1362" y="1158"/>
                    </a:lnTo>
                    <a:lnTo>
                      <a:pt x="1368" y="1158"/>
                    </a:lnTo>
                    <a:lnTo>
                      <a:pt x="1374" y="1164"/>
                    </a:lnTo>
                    <a:lnTo>
                      <a:pt x="1380" y="1164"/>
                    </a:lnTo>
                    <a:lnTo>
                      <a:pt x="1386" y="1170"/>
                    </a:lnTo>
                    <a:lnTo>
                      <a:pt x="1392" y="1170"/>
                    </a:lnTo>
                    <a:lnTo>
                      <a:pt x="1398" y="1164"/>
                    </a:lnTo>
                    <a:lnTo>
                      <a:pt x="1404" y="1164"/>
                    </a:lnTo>
                    <a:lnTo>
                      <a:pt x="1410" y="1164"/>
                    </a:lnTo>
                    <a:lnTo>
                      <a:pt x="1416" y="1164"/>
                    </a:lnTo>
                    <a:lnTo>
                      <a:pt x="1416" y="1170"/>
                    </a:lnTo>
                    <a:lnTo>
                      <a:pt x="1422" y="1176"/>
                    </a:lnTo>
                    <a:lnTo>
                      <a:pt x="1416" y="1176"/>
                    </a:lnTo>
                    <a:lnTo>
                      <a:pt x="1416" y="1182"/>
                    </a:lnTo>
                    <a:lnTo>
                      <a:pt x="1410" y="1188"/>
                    </a:lnTo>
                    <a:lnTo>
                      <a:pt x="1404" y="1194"/>
                    </a:lnTo>
                    <a:lnTo>
                      <a:pt x="1404" y="1200"/>
                    </a:lnTo>
                    <a:lnTo>
                      <a:pt x="1404" y="1206"/>
                    </a:lnTo>
                    <a:lnTo>
                      <a:pt x="1398" y="1212"/>
                    </a:lnTo>
                    <a:lnTo>
                      <a:pt x="1398" y="1206"/>
                    </a:lnTo>
                    <a:lnTo>
                      <a:pt x="1392" y="1206"/>
                    </a:lnTo>
                    <a:lnTo>
                      <a:pt x="1386" y="1206"/>
                    </a:lnTo>
                    <a:lnTo>
                      <a:pt x="1380" y="1212"/>
                    </a:lnTo>
                    <a:lnTo>
                      <a:pt x="1374" y="1212"/>
                    </a:lnTo>
                    <a:lnTo>
                      <a:pt x="1368" y="1218"/>
                    </a:lnTo>
                    <a:lnTo>
                      <a:pt x="1362" y="1218"/>
                    </a:lnTo>
                    <a:lnTo>
                      <a:pt x="1362" y="1224"/>
                    </a:lnTo>
                    <a:lnTo>
                      <a:pt x="1356" y="1230"/>
                    </a:lnTo>
                    <a:lnTo>
                      <a:pt x="1350" y="1230"/>
                    </a:lnTo>
                    <a:lnTo>
                      <a:pt x="1344" y="1236"/>
                    </a:lnTo>
                    <a:lnTo>
                      <a:pt x="1338" y="1230"/>
                    </a:lnTo>
                    <a:lnTo>
                      <a:pt x="1332" y="1230"/>
                    </a:lnTo>
                    <a:lnTo>
                      <a:pt x="1326" y="1230"/>
                    </a:lnTo>
                    <a:lnTo>
                      <a:pt x="1320" y="1230"/>
                    </a:lnTo>
                    <a:lnTo>
                      <a:pt x="1314" y="1230"/>
                    </a:lnTo>
                    <a:lnTo>
                      <a:pt x="1296" y="1242"/>
                    </a:lnTo>
                    <a:lnTo>
                      <a:pt x="1296" y="1248"/>
                    </a:lnTo>
                    <a:lnTo>
                      <a:pt x="1290" y="1248"/>
                    </a:lnTo>
                    <a:lnTo>
                      <a:pt x="1290" y="1260"/>
                    </a:lnTo>
                    <a:lnTo>
                      <a:pt x="1278" y="1272"/>
                    </a:lnTo>
                    <a:lnTo>
                      <a:pt x="1278" y="1278"/>
                    </a:lnTo>
                    <a:lnTo>
                      <a:pt x="1278" y="1284"/>
                    </a:lnTo>
                    <a:lnTo>
                      <a:pt x="1278" y="1290"/>
                    </a:lnTo>
                    <a:lnTo>
                      <a:pt x="1284" y="1296"/>
                    </a:lnTo>
                    <a:lnTo>
                      <a:pt x="1302" y="1302"/>
                    </a:lnTo>
                    <a:lnTo>
                      <a:pt x="1308" y="1308"/>
                    </a:lnTo>
                    <a:lnTo>
                      <a:pt x="1308" y="1314"/>
                    </a:lnTo>
                    <a:lnTo>
                      <a:pt x="1302" y="1320"/>
                    </a:lnTo>
                    <a:lnTo>
                      <a:pt x="1278" y="1314"/>
                    </a:lnTo>
                    <a:lnTo>
                      <a:pt x="1266" y="1308"/>
                    </a:lnTo>
                    <a:lnTo>
                      <a:pt x="1260" y="1296"/>
                    </a:lnTo>
                    <a:lnTo>
                      <a:pt x="1236" y="1296"/>
                    </a:lnTo>
                    <a:lnTo>
                      <a:pt x="1224" y="1308"/>
                    </a:lnTo>
                    <a:lnTo>
                      <a:pt x="1218" y="1308"/>
                    </a:lnTo>
                    <a:lnTo>
                      <a:pt x="1218" y="1302"/>
                    </a:lnTo>
                    <a:lnTo>
                      <a:pt x="1212" y="1302"/>
                    </a:lnTo>
                    <a:lnTo>
                      <a:pt x="1206" y="1302"/>
                    </a:lnTo>
                    <a:lnTo>
                      <a:pt x="1170" y="1314"/>
                    </a:lnTo>
                    <a:lnTo>
                      <a:pt x="1134" y="1296"/>
                    </a:lnTo>
                    <a:lnTo>
                      <a:pt x="1122" y="1290"/>
                    </a:lnTo>
                    <a:lnTo>
                      <a:pt x="1104" y="1290"/>
                    </a:lnTo>
                    <a:lnTo>
                      <a:pt x="1098" y="1278"/>
                    </a:lnTo>
                    <a:lnTo>
                      <a:pt x="1092" y="1242"/>
                    </a:lnTo>
                    <a:lnTo>
                      <a:pt x="1086" y="1242"/>
                    </a:lnTo>
                    <a:lnTo>
                      <a:pt x="1086" y="1248"/>
                    </a:lnTo>
                    <a:lnTo>
                      <a:pt x="1086" y="1254"/>
                    </a:lnTo>
                    <a:lnTo>
                      <a:pt x="1080" y="1254"/>
                    </a:lnTo>
                    <a:lnTo>
                      <a:pt x="1080" y="1260"/>
                    </a:lnTo>
                    <a:lnTo>
                      <a:pt x="1074" y="1260"/>
                    </a:lnTo>
                    <a:lnTo>
                      <a:pt x="1068" y="1236"/>
                    </a:lnTo>
                    <a:lnTo>
                      <a:pt x="1068" y="1206"/>
                    </a:lnTo>
                    <a:lnTo>
                      <a:pt x="1080" y="1194"/>
                    </a:lnTo>
                    <a:lnTo>
                      <a:pt x="1086" y="1194"/>
                    </a:lnTo>
                    <a:lnTo>
                      <a:pt x="1092" y="1200"/>
                    </a:lnTo>
                    <a:lnTo>
                      <a:pt x="1098" y="1206"/>
                    </a:lnTo>
                    <a:lnTo>
                      <a:pt x="1104" y="1200"/>
                    </a:lnTo>
                    <a:lnTo>
                      <a:pt x="1104" y="1194"/>
                    </a:lnTo>
                    <a:lnTo>
                      <a:pt x="1110" y="1194"/>
                    </a:lnTo>
                    <a:lnTo>
                      <a:pt x="1110" y="1188"/>
                    </a:lnTo>
                    <a:lnTo>
                      <a:pt x="1116" y="1182"/>
                    </a:lnTo>
                    <a:lnTo>
                      <a:pt x="1110" y="1182"/>
                    </a:lnTo>
                    <a:lnTo>
                      <a:pt x="1110" y="1170"/>
                    </a:lnTo>
                    <a:lnTo>
                      <a:pt x="1110" y="1158"/>
                    </a:lnTo>
                    <a:lnTo>
                      <a:pt x="1110" y="1152"/>
                    </a:lnTo>
                    <a:lnTo>
                      <a:pt x="1104" y="1146"/>
                    </a:lnTo>
                    <a:lnTo>
                      <a:pt x="1098" y="1140"/>
                    </a:lnTo>
                    <a:lnTo>
                      <a:pt x="1098" y="1134"/>
                    </a:lnTo>
                    <a:lnTo>
                      <a:pt x="1098" y="1128"/>
                    </a:lnTo>
                    <a:lnTo>
                      <a:pt x="1092" y="1128"/>
                    </a:lnTo>
                    <a:lnTo>
                      <a:pt x="1092" y="1122"/>
                    </a:lnTo>
                    <a:lnTo>
                      <a:pt x="1092" y="1116"/>
                    </a:lnTo>
                    <a:lnTo>
                      <a:pt x="1092" y="1110"/>
                    </a:lnTo>
                    <a:lnTo>
                      <a:pt x="1056" y="1122"/>
                    </a:lnTo>
                    <a:lnTo>
                      <a:pt x="1038" y="1128"/>
                    </a:lnTo>
                    <a:lnTo>
                      <a:pt x="1032" y="1128"/>
                    </a:lnTo>
                    <a:lnTo>
                      <a:pt x="1026" y="1128"/>
                    </a:lnTo>
                    <a:lnTo>
                      <a:pt x="1020" y="1128"/>
                    </a:lnTo>
                    <a:lnTo>
                      <a:pt x="1014" y="1128"/>
                    </a:lnTo>
                    <a:lnTo>
                      <a:pt x="1014" y="1122"/>
                    </a:lnTo>
                    <a:lnTo>
                      <a:pt x="1008" y="1122"/>
                    </a:lnTo>
                    <a:lnTo>
                      <a:pt x="1002" y="1128"/>
                    </a:lnTo>
                    <a:lnTo>
                      <a:pt x="1002" y="1134"/>
                    </a:lnTo>
                    <a:lnTo>
                      <a:pt x="990" y="1134"/>
                    </a:lnTo>
                    <a:lnTo>
                      <a:pt x="990" y="1140"/>
                    </a:lnTo>
                    <a:lnTo>
                      <a:pt x="984" y="1140"/>
                    </a:lnTo>
                    <a:lnTo>
                      <a:pt x="978" y="1146"/>
                    </a:lnTo>
                    <a:lnTo>
                      <a:pt x="972" y="1140"/>
                    </a:lnTo>
                    <a:lnTo>
                      <a:pt x="966" y="1140"/>
                    </a:lnTo>
                    <a:lnTo>
                      <a:pt x="954" y="1140"/>
                    </a:lnTo>
                    <a:lnTo>
                      <a:pt x="954" y="1134"/>
                    </a:lnTo>
                    <a:lnTo>
                      <a:pt x="948" y="1134"/>
                    </a:lnTo>
                    <a:lnTo>
                      <a:pt x="942" y="1134"/>
                    </a:lnTo>
                    <a:lnTo>
                      <a:pt x="936" y="1134"/>
                    </a:lnTo>
                    <a:lnTo>
                      <a:pt x="930" y="1134"/>
                    </a:lnTo>
                    <a:lnTo>
                      <a:pt x="924" y="1134"/>
                    </a:lnTo>
                    <a:lnTo>
                      <a:pt x="918" y="1134"/>
                    </a:lnTo>
                    <a:lnTo>
                      <a:pt x="918" y="1128"/>
                    </a:lnTo>
                    <a:lnTo>
                      <a:pt x="918" y="1104"/>
                    </a:lnTo>
                    <a:lnTo>
                      <a:pt x="906" y="1104"/>
                    </a:lnTo>
                    <a:lnTo>
                      <a:pt x="900" y="1098"/>
                    </a:lnTo>
                    <a:lnTo>
                      <a:pt x="900" y="1092"/>
                    </a:lnTo>
                    <a:lnTo>
                      <a:pt x="900" y="1086"/>
                    </a:lnTo>
                    <a:lnTo>
                      <a:pt x="900" y="1080"/>
                    </a:lnTo>
                    <a:lnTo>
                      <a:pt x="894" y="1080"/>
                    </a:lnTo>
                    <a:lnTo>
                      <a:pt x="858" y="1074"/>
                    </a:lnTo>
                    <a:lnTo>
                      <a:pt x="852" y="1080"/>
                    </a:lnTo>
                    <a:lnTo>
                      <a:pt x="846" y="1086"/>
                    </a:lnTo>
                    <a:lnTo>
                      <a:pt x="840" y="1086"/>
                    </a:lnTo>
                    <a:lnTo>
                      <a:pt x="840" y="1092"/>
                    </a:lnTo>
                    <a:lnTo>
                      <a:pt x="834" y="1092"/>
                    </a:lnTo>
                    <a:lnTo>
                      <a:pt x="828" y="1098"/>
                    </a:lnTo>
                    <a:lnTo>
                      <a:pt x="822" y="1098"/>
                    </a:lnTo>
                    <a:lnTo>
                      <a:pt x="762" y="1074"/>
                    </a:lnTo>
                    <a:lnTo>
                      <a:pt x="756" y="1068"/>
                    </a:lnTo>
                    <a:lnTo>
                      <a:pt x="750" y="1068"/>
                    </a:lnTo>
                    <a:lnTo>
                      <a:pt x="744" y="1062"/>
                    </a:lnTo>
                    <a:lnTo>
                      <a:pt x="744" y="1068"/>
                    </a:lnTo>
                    <a:lnTo>
                      <a:pt x="744" y="1074"/>
                    </a:lnTo>
                    <a:lnTo>
                      <a:pt x="738" y="1074"/>
                    </a:lnTo>
                    <a:lnTo>
                      <a:pt x="738" y="1068"/>
                    </a:lnTo>
                    <a:lnTo>
                      <a:pt x="732" y="1068"/>
                    </a:lnTo>
                    <a:lnTo>
                      <a:pt x="726" y="1068"/>
                    </a:lnTo>
                    <a:lnTo>
                      <a:pt x="726" y="1074"/>
                    </a:lnTo>
                    <a:lnTo>
                      <a:pt x="720" y="1074"/>
                    </a:lnTo>
                    <a:lnTo>
                      <a:pt x="684" y="1068"/>
                    </a:lnTo>
                    <a:close/>
                  </a:path>
                </a:pathLst>
              </a:custGeom>
              <a:solidFill>
                <a:srgbClr val="A6A6A6"/>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sp>
            <p:nvSpPr>
              <p:cNvPr id="1165" name="Freeform 41"/>
              <p:cNvSpPr>
                <a:spLocks/>
              </p:cNvSpPr>
              <p:nvPr/>
            </p:nvSpPr>
            <p:spPr bwMode="gray">
              <a:xfrm>
                <a:off x="3641" y="914"/>
                <a:ext cx="882" cy="1045"/>
              </a:xfrm>
              <a:custGeom>
                <a:avLst/>
                <a:gdLst>
                  <a:gd name="T0" fmla="*/ 98 w 1992"/>
                  <a:gd name="T1" fmla="*/ 162 h 2358"/>
                  <a:gd name="T2" fmla="*/ 93 w 1992"/>
                  <a:gd name="T3" fmla="*/ 172 h 2358"/>
                  <a:gd name="T4" fmla="*/ 82 w 1992"/>
                  <a:gd name="T5" fmla="*/ 179 h 2358"/>
                  <a:gd name="T6" fmla="*/ 70 w 1992"/>
                  <a:gd name="T7" fmla="*/ 174 h 2358"/>
                  <a:gd name="T8" fmla="*/ 62 w 1992"/>
                  <a:gd name="T9" fmla="*/ 182 h 2358"/>
                  <a:gd name="T10" fmla="*/ 45 w 1992"/>
                  <a:gd name="T11" fmla="*/ 189 h 2358"/>
                  <a:gd name="T12" fmla="*/ 24 w 1992"/>
                  <a:gd name="T13" fmla="*/ 205 h 2358"/>
                  <a:gd name="T14" fmla="*/ 17 w 1992"/>
                  <a:gd name="T15" fmla="*/ 204 h 2358"/>
                  <a:gd name="T16" fmla="*/ 7 w 1992"/>
                  <a:gd name="T17" fmla="*/ 197 h 2358"/>
                  <a:gd name="T18" fmla="*/ 1 w 1992"/>
                  <a:gd name="T19" fmla="*/ 191 h 2358"/>
                  <a:gd name="T20" fmla="*/ 4 w 1992"/>
                  <a:gd name="T21" fmla="*/ 175 h 2358"/>
                  <a:gd name="T22" fmla="*/ 7 w 1992"/>
                  <a:gd name="T23" fmla="*/ 172 h 2358"/>
                  <a:gd name="T24" fmla="*/ 11 w 1992"/>
                  <a:gd name="T25" fmla="*/ 168 h 2358"/>
                  <a:gd name="T26" fmla="*/ 5 w 1992"/>
                  <a:gd name="T27" fmla="*/ 159 h 2358"/>
                  <a:gd name="T28" fmla="*/ 10 w 1992"/>
                  <a:gd name="T29" fmla="*/ 156 h 2358"/>
                  <a:gd name="T30" fmla="*/ 15 w 1992"/>
                  <a:gd name="T31" fmla="*/ 155 h 2358"/>
                  <a:gd name="T32" fmla="*/ 24 w 1992"/>
                  <a:gd name="T33" fmla="*/ 149 h 2358"/>
                  <a:gd name="T34" fmla="*/ 38 w 1992"/>
                  <a:gd name="T35" fmla="*/ 127 h 2358"/>
                  <a:gd name="T36" fmla="*/ 38 w 1992"/>
                  <a:gd name="T37" fmla="*/ 107 h 2358"/>
                  <a:gd name="T38" fmla="*/ 45 w 1992"/>
                  <a:gd name="T39" fmla="*/ 66 h 2358"/>
                  <a:gd name="T40" fmla="*/ 47 w 1992"/>
                  <a:gd name="T41" fmla="*/ 36 h 2358"/>
                  <a:gd name="T42" fmla="*/ 51 w 1992"/>
                  <a:gd name="T43" fmla="*/ 35 h 2358"/>
                  <a:gd name="T44" fmla="*/ 55 w 1992"/>
                  <a:gd name="T45" fmla="*/ 30 h 2358"/>
                  <a:gd name="T46" fmla="*/ 56 w 1992"/>
                  <a:gd name="T47" fmla="*/ 27 h 2358"/>
                  <a:gd name="T48" fmla="*/ 60 w 1992"/>
                  <a:gd name="T49" fmla="*/ 23 h 2358"/>
                  <a:gd name="T50" fmla="*/ 63 w 1992"/>
                  <a:gd name="T51" fmla="*/ 23 h 2358"/>
                  <a:gd name="T52" fmla="*/ 70 w 1992"/>
                  <a:gd name="T53" fmla="*/ 18 h 2358"/>
                  <a:gd name="T54" fmla="*/ 71 w 1992"/>
                  <a:gd name="T55" fmla="*/ 15 h 2358"/>
                  <a:gd name="T56" fmla="*/ 72 w 1992"/>
                  <a:gd name="T57" fmla="*/ 13 h 2358"/>
                  <a:gd name="T58" fmla="*/ 77 w 1992"/>
                  <a:gd name="T59" fmla="*/ 12 h 2358"/>
                  <a:gd name="T60" fmla="*/ 83 w 1992"/>
                  <a:gd name="T61" fmla="*/ 10 h 2358"/>
                  <a:gd name="T62" fmla="*/ 87 w 1992"/>
                  <a:gd name="T63" fmla="*/ 10 h 2358"/>
                  <a:gd name="T64" fmla="*/ 89 w 1992"/>
                  <a:gd name="T65" fmla="*/ 10 h 2358"/>
                  <a:gd name="T66" fmla="*/ 93 w 1992"/>
                  <a:gd name="T67" fmla="*/ 8 h 2358"/>
                  <a:gd name="T68" fmla="*/ 95 w 1992"/>
                  <a:gd name="T69" fmla="*/ 4 h 2358"/>
                  <a:gd name="T70" fmla="*/ 99 w 1992"/>
                  <a:gd name="T71" fmla="*/ 0 h 2358"/>
                  <a:gd name="T72" fmla="*/ 111 w 1992"/>
                  <a:gd name="T73" fmla="*/ 0 h 2358"/>
                  <a:gd name="T74" fmla="*/ 121 w 1992"/>
                  <a:gd name="T75" fmla="*/ 9 h 2358"/>
                  <a:gd name="T76" fmla="*/ 128 w 1992"/>
                  <a:gd name="T77" fmla="*/ 19 h 2358"/>
                  <a:gd name="T78" fmla="*/ 138 w 1992"/>
                  <a:gd name="T79" fmla="*/ 33 h 2358"/>
                  <a:gd name="T80" fmla="*/ 142 w 1992"/>
                  <a:gd name="T81" fmla="*/ 47 h 2358"/>
                  <a:gd name="T82" fmla="*/ 145 w 1992"/>
                  <a:gd name="T83" fmla="*/ 62 h 2358"/>
                  <a:gd name="T84" fmla="*/ 145 w 1992"/>
                  <a:gd name="T85" fmla="*/ 70 h 2358"/>
                  <a:gd name="T86" fmla="*/ 147 w 1992"/>
                  <a:gd name="T87" fmla="*/ 75 h 2358"/>
                  <a:gd name="T88" fmla="*/ 153 w 1992"/>
                  <a:gd name="T89" fmla="*/ 75 h 2358"/>
                  <a:gd name="T90" fmla="*/ 160 w 1992"/>
                  <a:gd name="T91" fmla="*/ 76 h 2358"/>
                  <a:gd name="T92" fmla="*/ 164 w 1992"/>
                  <a:gd name="T93" fmla="*/ 79 h 2358"/>
                  <a:gd name="T94" fmla="*/ 168 w 1992"/>
                  <a:gd name="T95" fmla="*/ 83 h 2358"/>
                  <a:gd name="T96" fmla="*/ 172 w 1992"/>
                  <a:gd name="T97" fmla="*/ 86 h 2358"/>
                  <a:gd name="T98" fmla="*/ 170 w 1992"/>
                  <a:gd name="T99" fmla="*/ 93 h 2358"/>
                  <a:gd name="T100" fmla="*/ 170 w 1992"/>
                  <a:gd name="T101" fmla="*/ 99 h 2358"/>
                  <a:gd name="T102" fmla="*/ 169 w 1992"/>
                  <a:gd name="T103" fmla="*/ 106 h 2358"/>
                  <a:gd name="T104" fmla="*/ 166 w 1992"/>
                  <a:gd name="T105" fmla="*/ 113 h 2358"/>
                  <a:gd name="T106" fmla="*/ 170 w 1992"/>
                  <a:gd name="T107" fmla="*/ 122 h 2358"/>
                  <a:gd name="T108" fmla="*/ 159 w 1992"/>
                  <a:gd name="T109" fmla="*/ 128 h 2358"/>
                  <a:gd name="T110" fmla="*/ 148 w 1992"/>
                  <a:gd name="T111" fmla="*/ 134 h 2358"/>
                  <a:gd name="T112" fmla="*/ 139 w 1992"/>
                  <a:gd name="T113" fmla="*/ 136 h 2358"/>
                  <a:gd name="T114" fmla="*/ 132 w 1992"/>
                  <a:gd name="T115" fmla="*/ 138 h 2358"/>
                  <a:gd name="T116" fmla="*/ 128 w 1992"/>
                  <a:gd name="T117" fmla="*/ 145 h 2358"/>
                  <a:gd name="T118" fmla="*/ 124 w 1992"/>
                  <a:gd name="T119" fmla="*/ 150 h 23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2"/>
                  <a:gd name="T181" fmla="*/ 0 h 2358"/>
                  <a:gd name="T182" fmla="*/ 1992 w 1992"/>
                  <a:gd name="T183" fmla="*/ 2358 h 23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2" h="2358">
                    <a:moveTo>
                      <a:pt x="1356" y="1782"/>
                    </a:moveTo>
                    <a:lnTo>
                      <a:pt x="1350" y="1788"/>
                    </a:lnTo>
                    <a:lnTo>
                      <a:pt x="1266" y="1788"/>
                    </a:lnTo>
                    <a:lnTo>
                      <a:pt x="1260" y="1800"/>
                    </a:lnTo>
                    <a:lnTo>
                      <a:pt x="1242" y="1806"/>
                    </a:lnTo>
                    <a:lnTo>
                      <a:pt x="1218" y="1812"/>
                    </a:lnTo>
                    <a:lnTo>
                      <a:pt x="1182" y="1812"/>
                    </a:lnTo>
                    <a:lnTo>
                      <a:pt x="1158" y="1806"/>
                    </a:lnTo>
                    <a:lnTo>
                      <a:pt x="1134" y="1800"/>
                    </a:lnTo>
                    <a:lnTo>
                      <a:pt x="1134" y="1806"/>
                    </a:lnTo>
                    <a:lnTo>
                      <a:pt x="1134" y="1830"/>
                    </a:lnTo>
                    <a:lnTo>
                      <a:pt x="1128" y="1842"/>
                    </a:lnTo>
                    <a:lnTo>
                      <a:pt x="1128" y="1854"/>
                    </a:lnTo>
                    <a:lnTo>
                      <a:pt x="1128" y="1860"/>
                    </a:lnTo>
                    <a:lnTo>
                      <a:pt x="1128" y="1866"/>
                    </a:lnTo>
                    <a:lnTo>
                      <a:pt x="1128" y="1872"/>
                    </a:lnTo>
                    <a:lnTo>
                      <a:pt x="1128" y="1884"/>
                    </a:lnTo>
                    <a:lnTo>
                      <a:pt x="1128" y="1890"/>
                    </a:lnTo>
                    <a:lnTo>
                      <a:pt x="1128" y="1896"/>
                    </a:lnTo>
                    <a:lnTo>
                      <a:pt x="1122" y="1902"/>
                    </a:lnTo>
                    <a:lnTo>
                      <a:pt x="1122" y="1920"/>
                    </a:lnTo>
                    <a:lnTo>
                      <a:pt x="1116" y="1920"/>
                    </a:lnTo>
                    <a:lnTo>
                      <a:pt x="1110" y="1926"/>
                    </a:lnTo>
                    <a:lnTo>
                      <a:pt x="1110" y="1932"/>
                    </a:lnTo>
                    <a:lnTo>
                      <a:pt x="1104" y="1938"/>
                    </a:lnTo>
                    <a:lnTo>
                      <a:pt x="1086" y="1962"/>
                    </a:lnTo>
                    <a:lnTo>
                      <a:pt x="1074" y="1974"/>
                    </a:lnTo>
                    <a:lnTo>
                      <a:pt x="1074" y="1980"/>
                    </a:lnTo>
                    <a:lnTo>
                      <a:pt x="1068" y="1986"/>
                    </a:lnTo>
                    <a:lnTo>
                      <a:pt x="1062" y="1998"/>
                    </a:lnTo>
                    <a:lnTo>
                      <a:pt x="1062" y="2004"/>
                    </a:lnTo>
                    <a:lnTo>
                      <a:pt x="1068" y="2004"/>
                    </a:lnTo>
                    <a:lnTo>
                      <a:pt x="1056" y="2034"/>
                    </a:lnTo>
                    <a:lnTo>
                      <a:pt x="1050" y="2076"/>
                    </a:lnTo>
                    <a:lnTo>
                      <a:pt x="1056" y="2100"/>
                    </a:lnTo>
                    <a:lnTo>
                      <a:pt x="1038" y="2106"/>
                    </a:lnTo>
                    <a:lnTo>
                      <a:pt x="1002" y="2106"/>
                    </a:lnTo>
                    <a:lnTo>
                      <a:pt x="978" y="2094"/>
                    </a:lnTo>
                    <a:lnTo>
                      <a:pt x="972" y="2082"/>
                    </a:lnTo>
                    <a:lnTo>
                      <a:pt x="966" y="2070"/>
                    </a:lnTo>
                    <a:lnTo>
                      <a:pt x="954" y="2064"/>
                    </a:lnTo>
                    <a:lnTo>
                      <a:pt x="942" y="2058"/>
                    </a:lnTo>
                    <a:lnTo>
                      <a:pt x="936" y="2058"/>
                    </a:lnTo>
                    <a:lnTo>
                      <a:pt x="918" y="2046"/>
                    </a:lnTo>
                    <a:lnTo>
                      <a:pt x="906" y="2028"/>
                    </a:lnTo>
                    <a:lnTo>
                      <a:pt x="900" y="2022"/>
                    </a:lnTo>
                    <a:lnTo>
                      <a:pt x="894" y="2022"/>
                    </a:lnTo>
                    <a:lnTo>
                      <a:pt x="882" y="2022"/>
                    </a:lnTo>
                    <a:lnTo>
                      <a:pt x="870" y="2016"/>
                    </a:lnTo>
                    <a:lnTo>
                      <a:pt x="864" y="2016"/>
                    </a:lnTo>
                    <a:lnTo>
                      <a:pt x="852" y="2010"/>
                    </a:lnTo>
                    <a:lnTo>
                      <a:pt x="846" y="2004"/>
                    </a:lnTo>
                    <a:lnTo>
                      <a:pt x="840" y="2004"/>
                    </a:lnTo>
                    <a:lnTo>
                      <a:pt x="828" y="1998"/>
                    </a:lnTo>
                    <a:lnTo>
                      <a:pt x="816" y="1998"/>
                    </a:lnTo>
                    <a:lnTo>
                      <a:pt x="810" y="1998"/>
                    </a:lnTo>
                    <a:lnTo>
                      <a:pt x="804" y="1998"/>
                    </a:lnTo>
                    <a:lnTo>
                      <a:pt x="798" y="1998"/>
                    </a:lnTo>
                    <a:lnTo>
                      <a:pt x="792" y="2004"/>
                    </a:lnTo>
                    <a:lnTo>
                      <a:pt x="786" y="2010"/>
                    </a:lnTo>
                    <a:lnTo>
                      <a:pt x="762" y="2010"/>
                    </a:lnTo>
                    <a:lnTo>
                      <a:pt x="756" y="2010"/>
                    </a:lnTo>
                    <a:lnTo>
                      <a:pt x="744" y="2022"/>
                    </a:lnTo>
                    <a:lnTo>
                      <a:pt x="738" y="2034"/>
                    </a:lnTo>
                    <a:lnTo>
                      <a:pt x="732" y="2040"/>
                    </a:lnTo>
                    <a:lnTo>
                      <a:pt x="732" y="2046"/>
                    </a:lnTo>
                    <a:lnTo>
                      <a:pt x="726" y="2058"/>
                    </a:lnTo>
                    <a:lnTo>
                      <a:pt x="720" y="2064"/>
                    </a:lnTo>
                    <a:lnTo>
                      <a:pt x="714" y="2070"/>
                    </a:lnTo>
                    <a:lnTo>
                      <a:pt x="708" y="2088"/>
                    </a:lnTo>
                    <a:lnTo>
                      <a:pt x="702" y="2100"/>
                    </a:lnTo>
                    <a:lnTo>
                      <a:pt x="690" y="2100"/>
                    </a:lnTo>
                    <a:lnTo>
                      <a:pt x="684" y="2094"/>
                    </a:lnTo>
                    <a:lnTo>
                      <a:pt x="666" y="2100"/>
                    </a:lnTo>
                    <a:lnTo>
                      <a:pt x="636" y="2106"/>
                    </a:lnTo>
                    <a:lnTo>
                      <a:pt x="636" y="2112"/>
                    </a:lnTo>
                    <a:lnTo>
                      <a:pt x="636" y="2118"/>
                    </a:lnTo>
                    <a:lnTo>
                      <a:pt x="636" y="2124"/>
                    </a:lnTo>
                    <a:lnTo>
                      <a:pt x="630" y="2124"/>
                    </a:lnTo>
                    <a:lnTo>
                      <a:pt x="630" y="2148"/>
                    </a:lnTo>
                    <a:lnTo>
                      <a:pt x="612" y="2160"/>
                    </a:lnTo>
                    <a:lnTo>
                      <a:pt x="576" y="2172"/>
                    </a:lnTo>
                    <a:lnTo>
                      <a:pt x="546" y="2172"/>
                    </a:lnTo>
                    <a:lnTo>
                      <a:pt x="516" y="2172"/>
                    </a:lnTo>
                    <a:lnTo>
                      <a:pt x="486" y="2172"/>
                    </a:lnTo>
                    <a:lnTo>
                      <a:pt x="462" y="2172"/>
                    </a:lnTo>
                    <a:lnTo>
                      <a:pt x="444" y="2196"/>
                    </a:lnTo>
                    <a:lnTo>
                      <a:pt x="432" y="2232"/>
                    </a:lnTo>
                    <a:lnTo>
                      <a:pt x="408" y="2238"/>
                    </a:lnTo>
                    <a:lnTo>
                      <a:pt x="390" y="2256"/>
                    </a:lnTo>
                    <a:lnTo>
                      <a:pt x="372" y="2274"/>
                    </a:lnTo>
                    <a:lnTo>
                      <a:pt x="360" y="2274"/>
                    </a:lnTo>
                    <a:lnTo>
                      <a:pt x="336" y="2328"/>
                    </a:lnTo>
                    <a:lnTo>
                      <a:pt x="324" y="2340"/>
                    </a:lnTo>
                    <a:lnTo>
                      <a:pt x="300" y="2346"/>
                    </a:lnTo>
                    <a:lnTo>
                      <a:pt x="294" y="2352"/>
                    </a:lnTo>
                    <a:lnTo>
                      <a:pt x="288" y="2352"/>
                    </a:lnTo>
                    <a:lnTo>
                      <a:pt x="282" y="2352"/>
                    </a:lnTo>
                    <a:lnTo>
                      <a:pt x="276" y="2352"/>
                    </a:lnTo>
                    <a:lnTo>
                      <a:pt x="270" y="2352"/>
                    </a:lnTo>
                    <a:lnTo>
                      <a:pt x="270" y="2346"/>
                    </a:lnTo>
                    <a:lnTo>
                      <a:pt x="264" y="2346"/>
                    </a:lnTo>
                    <a:lnTo>
                      <a:pt x="258" y="2352"/>
                    </a:lnTo>
                    <a:lnTo>
                      <a:pt x="252" y="2352"/>
                    </a:lnTo>
                    <a:lnTo>
                      <a:pt x="240" y="2352"/>
                    </a:lnTo>
                    <a:lnTo>
                      <a:pt x="228" y="2352"/>
                    </a:lnTo>
                    <a:lnTo>
                      <a:pt x="222" y="2352"/>
                    </a:lnTo>
                    <a:lnTo>
                      <a:pt x="216" y="2358"/>
                    </a:lnTo>
                    <a:lnTo>
                      <a:pt x="216" y="2352"/>
                    </a:lnTo>
                    <a:lnTo>
                      <a:pt x="210" y="2346"/>
                    </a:lnTo>
                    <a:lnTo>
                      <a:pt x="204" y="2346"/>
                    </a:lnTo>
                    <a:lnTo>
                      <a:pt x="198" y="2340"/>
                    </a:lnTo>
                    <a:lnTo>
                      <a:pt x="192" y="2340"/>
                    </a:lnTo>
                    <a:lnTo>
                      <a:pt x="186" y="2340"/>
                    </a:lnTo>
                    <a:lnTo>
                      <a:pt x="180" y="2340"/>
                    </a:lnTo>
                    <a:lnTo>
                      <a:pt x="174" y="2340"/>
                    </a:lnTo>
                    <a:lnTo>
                      <a:pt x="162" y="2328"/>
                    </a:lnTo>
                    <a:lnTo>
                      <a:pt x="156" y="2322"/>
                    </a:lnTo>
                    <a:lnTo>
                      <a:pt x="156" y="2316"/>
                    </a:lnTo>
                    <a:lnTo>
                      <a:pt x="156" y="2310"/>
                    </a:lnTo>
                    <a:lnTo>
                      <a:pt x="132" y="2286"/>
                    </a:lnTo>
                    <a:lnTo>
                      <a:pt x="120" y="2280"/>
                    </a:lnTo>
                    <a:lnTo>
                      <a:pt x="96" y="2274"/>
                    </a:lnTo>
                    <a:lnTo>
                      <a:pt x="84" y="2268"/>
                    </a:lnTo>
                    <a:lnTo>
                      <a:pt x="78" y="2268"/>
                    </a:lnTo>
                    <a:lnTo>
                      <a:pt x="78" y="2262"/>
                    </a:lnTo>
                    <a:lnTo>
                      <a:pt x="78" y="2256"/>
                    </a:lnTo>
                    <a:lnTo>
                      <a:pt x="78" y="2250"/>
                    </a:lnTo>
                    <a:lnTo>
                      <a:pt x="72" y="2250"/>
                    </a:lnTo>
                    <a:lnTo>
                      <a:pt x="66" y="2250"/>
                    </a:lnTo>
                    <a:lnTo>
                      <a:pt x="60" y="2250"/>
                    </a:lnTo>
                    <a:lnTo>
                      <a:pt x="48" y="2244"/>
                    </a:lnTo>
                    <a:lnTo>
                      <a:pt x="36" y="2238"/>
                    </a:lnTo>
                    <a:lnTo>
                      <a:pt x="36" y="2226"/>
                    </a:lnTo>
                    <a:lnTo>
                      <a:pt x="30" y="2226"/>
                    </a:lnTo>
                    <a:lnTo>
                      <a:pt x="30" y="2220"/>
                    </a:lnTo>
                    <a:lnTo>
                      <a:pt x="24" y="2208"/>
                    </a:lnTo>
                    <a:lnTo>
                      <a:pt x="18" y="2202"/>
                    </a:lnTo>
                    <a:lnTo>
                      <a:pt x="18" y="2196"/>
                    </a:lnTo>
                    <a:lnTo>
                      <a:pt x="12" y="2190"/>
                    </a:lnTo>
                    <a:lnTo>
                      <a:pt x="0" y="2190"/>
                    </a:lnTo>
                    <a:lnTo>
                      <a:pt x="6" y="2184"/>
                    </a:lnTo>
                    <a:lnTo>
                      <a:pt x="12" y="2178"/>
                    </a:lnTo>
                    <a:lnTo>
                      <a:pt x="18" y="2172"/>
                    </a:lnTo>
                    <a:lnTo>
                      <a:pt x="24" y="2166"/>
                    </a:lnTo>
                    <a:lnTo>
                      <a:pt x="30" y="2166"/>
                    </a:lnTo>
                    <a:lnTo>
                      <a:pt x="24" y="2160"/>
                    </a:lnTo>
                    <a:lnTo>
                      <a:pt x="30" y="2160"/>
                    </a:lnTo>
                    <a:lnTo>
                      <a:pt x="36" y="2154"/>
                    </a:lnTo>
                    <a:lnTo>
                      <a:pt x="36" y="2136"/>
                    </a:lnTo>
                    <a:lnTo>
                      <a:pt x="36" y="2118"/>
                    </a:lnTo>
                    <a:lnTo>
                      <a:pt x="48" y="2058"/>
                    </a:lnTo>
                    <a:lnTo>
                      <a:pt x="48" y="2022"/>
                    </a:lnTo>
                    <a:lnTo>
                      <a:pt x="48" y="2016"/>
                    </a:lnTo>
                    <a:lnTo>
                      <a:pt x="48" y="2010"/>
                    </a:lnTo>
                    <a:lnTo>
                      <a:pt x="48" y="2004"/>
                    </a:lnTo>
                    <a:lnTo>
                      <a:pt x="42" y="2004"/>
                    </a:lnTo>
                    <a:lnTo>
                      <a:pt x="42" y="1998"/>
                    </a:lnTo>
                    <a:lnTo>
                      <a:pt x="36" y="1992"/>
                    </a:lnTo>
                    <a:lnTo>
                      <a:pt x="42" y="1992"/>
                    </a:lnTo>
                    <a:lnTo>
                      <a:pt x="42" y="1986"/>
                    </a:lnTo>
                    <a:lnTo>
                      <a:pt x="48" y="1986"/>
                    </a:lnTo>
                    <a:lnTo>
                      <a:pt x="54" y="1986"/>
                    </a:lnTo>
                    <a:lnTo>
                      <a:pt x="60" y="1986"/>
                    </a:lnTo>
                    <a:lnTo>
                      <a:pt x="66" y="1980"/>
                    </a:lnTo>
                    <a:lnTo>
                      <a:pt x="72" y="1974"/>
                    </a:lnTo>
                    <a:lnTo>
                      <a:pt x="78" y="1974"/>
                    </a:lnTo>
                    <a:lnTo>
                      <a:pt x="84" y="1974"/>
                    </a:lnTo>
                    <a:lnTo>
                      <a:pt x="90" y="1974"/>
                    </a:lnTo>
                    <a:lnTo>
                      <a:pt x="96" y="1974"/>
                    </a:lnTo>
                    <a:lnTo>
                      <a:pt x="96" y="1968"/>
                    </a:lnTo>
                    <a:lnTo>
                      <a:pt x="102" y="1968"/>
                    </a:lnTo>
                    <a:lnTo>
                      <a:pt x="102" y="1962"/>
                    </a:lnTo>
                    <a:lnTo>
                      <a:pt x="108" y="1962"/>
                    </a:lnTo>
                    <a:lnTo>
                      <a:pt x="114" y="1956"/>
                    </a:lnTo>
                    <a:lnTo>
                      <a:pt x="120" y="1956"/>
                    </a:lnTo>
                    <a:lnTo>
                      <a:pt x="126" y="1950"/>
                    </a:lnTo>
                    <a:lnTo>
                      <a:pt x="132" y="1950"/>
                    </a:lnTo>
                    <a:lnTo>
                      <a:pt x="132" y="1944"/>
                    </a:lnTo>
                    <a:lnTo>
                      <a:pt x="126" y="1944"/>
                    </a:lnTo>
                    <a:lnTo>
                      <a:pt x="126" y="1938"/>
                    </a:lnTo>
                    <a:lnTo>
                      <a:pt x="126" y="1932"/>
                    </a:lnTo>
                    <a:lnTo>
                      <a:pt x="126" y="1926"/>
                    </a:lnTo>
                    <a:lnTo>
                      <a:pt x="114" y="1914"/>
                    </a:lnTo>
                    <a:lnTo>
                      <a:pt x="114" y="1896"/>
                    </a:lnTo>
                    <a:lnTo>
                      <a:pt x="108" y="1884"/>
                    </a:lnTo>
                    <a:lnTo>
                      <a:pt x="102" y="1872"/>
                    </a:lnTo>
                    <a:lnTo>
                      <a:pt x="96" y="1866"/>
                    </a:lnTo>
                    <a:lnTo>
                      <a:pt x="96" y="1860"/>
                    </a:lnTo>
                    <a:lnTo>
                      <a:pt x="90" y="1860"/>
                    </a:lnTo>
                    <a:lnTo>
                      <a:pt x="90" y="1854"/>
                    </a:lnTo>
                    <a:lnTo>
                      <a:pt x="84" y="1848"/>
                    </a:lnTo>
                    <a:lnTo>
                      <a:pt x="78" y="1842"/>
                    </a:lnTo>
                    <a:lnTo>
                      <a:pt x="72" y="1836"/>
                    </a:lnTo>
                    <a:lnTo>
                      <a:pt x="66" y="1830"/>
                    </a:lnTo>
                    <a:lnTo>
                      <a:pt x="60" y="1824"/>
                    </a:lnTo>
                    <a:lnTo>
                      <a:pt x="54" y="1824"/>
                    </a:lnTo>
                    <a:lnTo>
                      <a:pt x="48" y="1824"/>
                    </a:lnTo>
                    <a:lnTo>
                      <a:pt x="42" y="1818"/>
                    </a:lnTo>
                    <a:lnTo>
                      <a:pt x="54" y="1818"/>
                    </a:lnTo>
                    <a:lnTo>
                      <a:pt x="60" y="1812"/>
                    </a:lnTo>
                    <a:lnTo>
                      <a:pt x="66" y="1812"/>
                    </a:lnTo>
                    <a:lnTo>
                      <a:pt x="72" y="1812"/>
                    </a:lnTo>
                    <a:lnTo>
                      <a:pt x="78" y="1812"/>
                    </a:lnTo>
                    <a:lnTo>
                      <a:pt x="84" y="1812"/>
                    </a:lnTo>
                    <a:lnTo>
                      <a:pt x="90" y="1806"/>
                    </a:lnTo>
                    <a:lnTo>
                      <a:pt x="96" y="1800"/>
                    </a:lnTo>
                    <a:lnTo>
                      <a:pt x="102" y="1806"/>
                    </a:lnTo>
                    <a:lnTo>
                      <a:pt x="108" y="1800"/>
                    </a:lnTo>
                    <a:lnTo>
                      <a:pt x="114" y="1794"/>
                    </a:lnTo>
                    <a:lnTo>
                      <a:pt x="120" y="1794"/>
                    </a:lnTo>
                    <a:lnTo>
                      <a:pt x="114" y="1794"/>
                    </a:lnTo>
                    <a:lnTo>
                      <a:pt x="120" y="1794"/>
                    </a:lnTo>
                    <a:lnTo>
                      <a:pt x="126" y="1788"/>
                    </a:lnTo>
                    <a:lnTo>
                      <a:pt x="126" y="1794"/>
                    </a:lnTo>
                    <a:lnTo>
                      <a:pt x="132" y="1794"/>
                    </a:lnTo>
                    <a:lnTo>
                      <a:pt x="132" y="1788"/>
                    </a:lnTo>
                    <a:lnTo>
                      <a:pt x="138" y="1788"/>
                    </a:lnTo>
                    <a:lnTo>
                      <a:pt x="138" y="1782"/>
                    </a:lnTo>
                    <a:lnTo>
                      <a:pt x="144" y="1782"/>
                    </a:lnTo>
                    <a:lnTo>
                      <a:pt x="150" y="1776"/>
                    </a:lnTo>
                    <a:lnTo>
                      <a:pt x="156" y="1782"/>
                    </a:lnTo>
                    <a:lnTo>
                      <a:pt x="162" y="1776"/>
                    </a:lnTo>
                    <a:lnTo>
                      <a:pt x="168" y="1776"/>
                    </a:lnTo>
                    <a:lnTo>
                      <a:pt x="180" y="1776"/>
                    </a:lnTo>
                    <a:lnTo>
                      <a:pt x="186" y="1776"/>
                    </a:lnTo>
                    <a:lnTo>
                      <a:pt x="186" y="1782"/>
                    </a:lnTo>
                    <a:lnTo>
                      <a:pt x="192" y="1776"/>
                    </a:lnTo>
                    <a:lnTo>
                      <a:pt x="198" y="1776"/>
                    </a:lnTo>
                    <a:lnTo>
                      <a:pt x="204" y="1770"/>
                    </a:lnTo>
                    <a:lnTo>
                      <a:pt x="204" y="1764"/>
                    </a:lnTo>
                    <a:lnTo>
                      <a:pt x="210" y="1764"/>
                    </a:lnTo>
                    <a:lnTo>
                      <a:pt x="216" y="1764"/>
                    </a:lnTo>
                    <a:lnTo>
                      <a:pt x="216" y="1758"/>
                    </a:lnTo>
                    <a:lnTo>
                      <a:pt x="222" y="1758"/>
                    </a:lnTo>
                    <a:lnTo>
                      <a:pt x="228" y="1758"/>
                    </a:lnTo>
                    <a:lnTo>
                      <a:pt x="258" y="1746"/>
                    </a:lnTo>
                    <a:lnTo>
                      <a:pt x="282" y="1716"/>
                    </a:lnTo>
                    <a:lnTo>
                      <a:pt x="300" y="1698"/>
                    </a:lnTo>
                    <a:lnTo>
                      <a:pt x="312" y="1698"/>
                    </a:lnTo>
                    <a:lnTo>
                      <a:pt x="336" y="1698"/>
                    </a:lnTo>
                    <a:lnTo>
                      <a:pt x="360" y="1698"/>
                    </a:lnTo>
                    <a:lnTo>
                      <a:pt x="372" y="1692"/>
                    </a:lnTo>
                    <a:lnTo>
                      <a:pt x="384" y="1692"/>
                    </a:lnTo>
                    <a:lnTo>
                      <a:pt x="360" y="1668"/>
                    </a:lnTo>
                    <a:lnTo>
                      <a:pt x="348" y="1626"/>
                    </a:lnTo>
                    <a:lnTo>
                      <a:pt x="354" y="1578"/>
                    </a:lnTo>
                    <a:lnTo>
                      <a:pt x="354" y="1572"/>
                    </a:lnTo>
                    <a:lnTo>
                      <a:pt x="360" y="1572"/>
                    </a:lnTo>
                    <a:lnTo>
                      <a:pt x="396" y="1530"/>
                    </a:lnTo>
                    <a:lnTo>
                      <a:pt x="408" y="1482"/>
                    </a:lnTo>
                    <a:lnTo>
                      <a:pt x="438" y="1458"/>
                    </a:lnTo>
                    <a:lnTo>
                      <a:pt x="468" y="1422"/>
                    </a:lnTo>
                    <a:lnTo>
                      <a:pt x="480" y="1410"/>
                    </a:lnTo>
                    <a:lnTo>
                      <a:pt x="474" y="1386"/>
                    </a:lnTo>
                    <a:lnTo>
                      <a:pt x="456" y="1356"/>
                    </a:lnTo>
                    <a:lnTo>
                      <a:pt x="438" y="1350"/>
                    </a:lnTo>
                    <a:lnTo>
                      <a:pt x="420" y="1350"/>
                    </a:lnTo>
                    <a:lnTo>
                      <a:pt x="402" y="1350"/>
                    </a:lnTo>
                    <a:lnTo>
                      <a:pt x="390" y="1344"/>
                    </a:lnTo>
                    <a:lnTo>
                      <a:pt x="390" y="1332"/>
                    </a:lnTo>
                    <a:lnTo>
                      <a:pt x="402" y="1296"/>
                    </a:lnTo>
                    <a:lnTo>
                      <a:pt x="414" y="1260"/>
                    </a:lnTo>
                    <a:lnTo>
                      <a:pt x="426" y="1248"/>
                    </a:lnTo>
                    <a:lnTo>
                      <a:pt x="438" y="1242"/>
                    </a:lnTo>
                    <a:lnTo>
                      <a:pt x="432" y="1230"/>
                    </a:lnTo>
                    <a:lnTo>
                      <a:pt x="432" y="1224"/>
                    </a:lnTo>
                    <a:lnTo>
                      <a:pt x="426" y="1218"/>
                    </a:lnTo>
                    <a:lnTo>
                      <a:pt x="426" y="1206"/>
                    </a:lnTo>
                    <a:lnTo>
                      <a:pt x="426" y="1200"/>
                    </a:lnTo>
                    <a:lnTo>
                      <a:pt x="432" y="1194"/>
                    </a:lnTo>
                    <a:lnTo>
                      <a:pt x="426" y="1188"/>
                    </a:lnTo>
                    <a:lnTo>
                      <a:pt x="432" y="1104"/>
                    </a:lnTo>
                    <a:lnTo>
                      <a:pt x="438" y="1086"/>
                    </a:lnTo>
                    <a:lnTo>
                      <a:pt x="462" y="972"/>
                    </a:lnTo>
                    <a:lnTo>
                      <a:pt x="456" y="900"/>
                    </a:lnTo>
                    <a:lnTo>
                      <a:pt x="444" y="846"/>
                    </a:lnTo>
                    <a:lnTo>
                      <a:pt x="456" y="810"/>
                    </a:lnTo>
                    <a:lnTo>
                      <a:pt x="492" y="786"/>
                    </a:lnTo>
                    <a:lnTo>
                      <a:pt x="522" y="762"/>
                    </a:lnTo>
                    <a:lnTo>
                      <a:pt x="546" y="732"/>
                    </a:lnTo>
                    <a:lnTo>
                      <a:pt x="570" y="696"/>
                    </a:lnTo>
                    <a:lnTo>
                      <a:pt x="582" y="654"/>
                    </a:lnTo>
                    <a:lnTo>
                      <a:pt x="564" y="642"/>
                    </a:lnTo>
                    <a:lnTo>
                      <a:pt x="522" y="588"/>
                    </a:lnTo>
                    <a:lnTo>
                      <a:pt x="516" y="546"/>
                    </a:lnTo>
                    <a:lnTo>
                      <a:pt x="510" y="474"/>
                    </a:lnTo>
                    <a:lnTo>
                      <a:pt x="510" y="450"/>
                    </a:lnTo>
                    <a:lnTo>
                      <a:pt x="510" y="444"/>
                    </a:lnTo>
                    <a:lnTo>
                      <a:pt x="522" y="438"/>
                    </a:lnTo>
                    <a:lnTo>
                      <a:pt x="522" y="432"/>
                    </a:lnTo>
                    <a:lnTo>
                      <a:pt x="528" y="426"/>
                    </a:lnTo>
                    <a:lnTo>
                      <a:pt x="534" y="420"/>
                    </a:lnTo>
                    <a:lnTo>
                      <a:pt x="540" y="414"/>
                    </a:lnTo>
                    <a:lnTo>
                      <a:pt x="540" y="408"/>
                    </a:lnTo>
                    <a:lnTo>
                      <a:pt x="534" y="408"/>
                    </a:lnTo>
                    <a:lnTo>
                      <a:pt x="540" y="408"/>
                    </a:lnTo>
                    <a:lnTo>
                      <a:pt x="546" y="408"/>
                    </a:lnTo>
                    <a:lnTo>
                      <a:pt x="558" y="414"/>
                    </a:lnTo>
                    <a:lnTo>
                      <a:pt x="564" y="414"/>
                    </a:lnTo>
                    <a:lnTo>
                      <a:pt x="570" y="414"/>
                    </a:lnTo>
                    <a:lnTo>
                      <a:pt x="582" y="414"/>
                    </a:lnTo>
                    <a:lnTo>
                      <a:pt x="582" y="420"/>
                    </a:lnTo>
                    <a:lnTo>
                      <a:pt x="588" y="414"/>
                    </a:lnTo>
                    <a:lnTo>
                      <a:pt x="582" y="408"/>
                    </a:lnTo>
                    <a:lnTo>
                      <a:pt x="588" y="402"/>
                    </a:lnTo>
                    <a:lnTo>
                      <a:pt x="594" y="402"/>
                    </a:lnTo>
                    <a:lnTo>
                      <a:pt x="594" y="396"/>
                    </a:lnTo>
                    <a:lnTo>
                      <a:pt x="594" y="390"/>
                    </a:lnTo>
                    <a:lnTo>
                      <a:pt x="594" y="384"/>
                    </a:lnTo>
                    <a:lnTo>
                      <a:pt x="594" y="378"/>
                    </a:lnTo>
                    <a:lnTo>
                      <a:pt x="600" y="366"/>
                    </a:lnTo>
                    <a:lnTo>
                      <a:pt x="606" y="366"/>
                    </a:lnTo>
                    <a:lnTo>
                      <a:pt x="612" y="360"/>
                    </a:lnTo>
                    <a:lnTo>
                      <a:pt x="612" y="366"/>
                    </a:lnTo>
                    <a:lnTo>
                      <a:pt x="618" y="366"/>
                    </a:lnTo>
                    <a:lnTo>
                      <a:pt x="624" y="366"/>
                    </a:lnTo>
                    <a:lnTo>
                      <a:pt x="630" y="360"/>
                    </a:lnTo>
                    <a:lnTo>
                      <a:pt x="636" y="354"/>
                    </a:lnTo>
                    <a:lnTo>
                      <a:pt x="630" y="354"/>
                    </a:lnTo>
                    <a:lnTo>
                      <a:pt x="630" y="348"/>
                    </a:lnTo>
                    <a:lnTo>
                      <a:pt x="630" y="342"/>
                    </a:lnTo>
                    <a:lnTo>
                      <a:pt x="636" y="342"/>
                    </a:lnTo>
                    <a:lnTo>
                      <a:pt x="642" y="336"/>
                    </a:lnTo>
                    <a:lnTo>
                      <a:pt x="636" y="330"/>
                    </a:lnTo>
                    <a:lnTo>
                      <a:pt x="630" y="336"/>
                    </a:lnTo>
                    <a:lnTo>
                      <a:pt x="624" y="336"/>
                    </a:lnTo>
                    <a:lnTo>
                      <a:pt x="624" y="330"/>
                    </a:lnTo>
                    <a:lnTo>
                      <a:pt x="624" y="324"/>
                    </a:lnTo>
                    <a:lnTo>
                      <a:pt x="618" y="324"/>
                    </a:lnTo>
                    <a:lnTo>
                      <a:pt x="624" y="324"/>
                    </a:lnTo>
                    <a:lnTo>
                      <a:pt x="630" y="330"/>
                    </a:lnTo>
                    <a:lnTo>
                      <a:pt x="630" y="318"/>
                    </a:lnTo>
                    <a:lnTo>
                      <a:pt x="636" y="318"/>
                    </a:lnTo>
                    <a:lnTo>
                      <a:pt x="642" y="312"/>
                    </a:lnTo>
                    <a:lnTo>
                      <a:pt x="642" y="306"/>
                    </a:lnTo>
                    <a:lnTo>
                      <a:pt x="648" y="300"/>
                    </a:lnTo>
                    <a:lnTo>
                      <a:pt x="648" y="294"/>
                    </a:lnTo>
                    <a:lnTo>
                      <a:pt x="648" y="288"/>
                    </a:lnTo>
                    <a:lnTo>
                      <a:pt x="648" y="282"/>
                    </a:lnTo>
                    <a:lnTo>
                      <a:pt x="654" y="288"/>
                    </a:lnTo>
                    <a:lnTo>
                      <a:pt x="654" y="282"/>
                    </a:lnTo>
                    <a:lnTo>
                      <a:pt x="660" y="282"/>
                    </a:lnTo>
                    <a:lnTo>
                      <a:pt x="666" y="282"/>
                    </a:lnTo>
                    <a:lnTo>
                      <a:pt x="672" y="282"/>
                    </a:lnTo>
                    <a:lnTo>
                      <a:pt x="678" y="282"/>
                    </a:lnTo>
                    <a:lnTo>
                      <a:pt x="684" y="276"/>
                    </a:lnTo>
                    <a:lnTo>
                      <a:pt x="690" y="270"/>
                    </a:lnTo>
                    <a:lnTo>
                      <a:pt x="690" y="264"/>
                    </a:lnTo>
                    <a:lnTo>
                      <a:pt x="690" y="270"/>
                    </a:lnTo>
                    <a:lnTo>
                      <a:pt x="690" y="276"/>
                    </a:lnTo>
                    <a:lnTo>
                      <a:pt x="696" y="276"/>
                    </a:lnTo>
                    <a:lnTo>
                      <a:pt x="702" y="276"/>
                    </a:lnTo>
                    <a:lnTo>
                      <a:pt x="702" y="282"/>
                    </a:lnTo>
                    <a:lnTo>
                      <a:pt x="708" y="282"/>
                    </a:lnTo>
                    <a:lnTo>
                      <a:pt x="720" y="270"/>
                    </a:lnTo>
                    <a:lnTo>
                      <a:pt x="720" y="264"/>
                    </a:lnTo>
                    <a:lnTo>
                      <a:pt x="720" y="258"/>
                    </a:lnTo>
                    <a:lnTo>
                      <a:pt x="726" y="258"/>
                    </a:lnTo>
                    <a:lnTo>
                      <a:pt x="732" y="258"/>
                    </a:lnTo>
                    <a:lnTo>
                      <a:pt x="732" y="264"/>
                    </a:lnTo>
                    <a:lnTo>
                      <a:pt x="738" y="264"/>
                    </a:lnTo>
                    <a:lnTo>
                      <a:pt x="738" y="258"/>
                    </a:lnTo>
                    <a:lnTo>
                      <a:pt x="732" y="258"/>
                    </a:lnTo>
                    <a:lnTo>
                      <a:pt x="732" y="252"/>
                    </a:lnTo>
                    <a:lnTo>
                      <a:pt x="744" y="252"/>
                    </a:lnTo>
                    <a:lnTo>
                      <a:pt x="750" y="252"/>
                    </a:lnTo>
                    <a:lnTo>
                      <a:pt x="750" y="246"/>
                    </a:lnTo>
                    <a:lnTo>
                      <a:pt x="750" y="240"/>
                    </a:lnTo>
                    <a:lnTo>
                      <a:pt x="762" y="234"/>
                    </a:lnTo>
                    <a:lnTo>
                      <a:pt x="768" y="234"/>
                    </a:lnTo>
                    <a:lnTo>
                      <a:pt x="774" y="234"/>
                    </a:lnTo>
                    <a:lnTo>
                      <a:pt x="780" y="228"/>
                    </a:lnTo>
                    <a:lnTo>
                      <a:pt x="786" y="222"/>
                    </a:lnTo>
                    <a:lnTo>
                      <a:pt x="786" y="216"/>
                    </a:lnTo>
                    <a:lnTo>
                      <a:pt x="792" y="216"/>
                    </a:lnTo>
                    <a:lnTo>
                      <a:pt x="792" y="210"/>
                    </a:lnTo>
                    <a:lnTo>
                      <a:pt x="804" y="204"/>
                    </a:lnTo>
                    <a:lnTo>
                      <a:pt x="804" y="198"/>
                    </a:lnTo>
                    <a:lnTo>
                      <a:pt x="804" y="204"/>
                    </a:lnTo>
                    <a:lnTo>
                      <a:pt x="810" y="204"/>
                    </a:lnTo>
                    <a:lnTo>
                      <a:pt x="810" y="198"/>
                    </a:lnTo>
                    <a:lnTo>
                      <a:pt x="810" y="192"/>
                    </a:lnTo>
                    <a:lnTo>
                      <a:pt x="798" y="186"/>
                    </a:lnTo>
                    <a:lnTo>
                      <a:pt x="810" y="186"/>
                    </a:lnTo>
                    <a:lnTo>
                      <a:pt x="810" y="180"/>
                    </a:lnTo>
                    <a:lnTo>
                      <a:pt x="810" y="186"/>
                    </a:lnTo>
                    <a:lnTo>
                      <a:pt x="816" y="186"/>
                    </a:lnTo>
                    <a:lnTo>
                      <a:pt x="816" y="180"/>
                    </a:lnTo>
                    <a:lnTo>
                      <a:pt x="810" y="180"/>
                    </a:lnTo>
                    <a:lnTo>
                      <a:pt x="816" y="174"/>
                    </a:lnTo>
                    <a:lnTo>
                      <a:pt x="822" y="174"/>
                    </a:lnTo>
                    <a:lnTo>
                      <a:pt x="822" y="180"/>
                    </a:lnTo>
                    <a:lnTo>
                      <a:pt x="828" y="180"/>
                    </a:lnTo>
                    <a:lnTo>
                      <a:pt x="828" y="174"/>
                    </a:lnTo>
                    <a:lnTo>
                      <a:pt x="822" y="168"/>
                    </a:lnTo>
                    <a:lnTo>
                      <a:pt x="828" y="168"/>
                    </a:lnTo>
                    <a:lnTo>
                      <a:pt x="828" y="162"/>
                    </a:lnTo>
                    <a:lnTo>
                      <a:pt x="828" y="156"/>
                    </a:lnTo>
                    <a:lnTo>
                      <a:pt x="822" y="156"/>
                    </a:lnTo>
                    <a:lnTo>
                      <a:pt x="828" y="156"/>
                    </a:lnTo>
                    <a:lnTo>
                      <a:pt x="828" y="150"/>
                    </a:lnTo>
                    <a:lnTo>
                      <a:pt x="834" y="150"/>
                    </a:lnTo>
                    <a:lnTo>
                      <a:pt x="840" y="156"/>
                    </a:lnTo>
                    <a:lnTo>
                      <a:pt x="840" y="150"/>
                    </a:lnTo>
                    <a:lnTo>
                      <a:pt x="834" y="150"/>
                    </a:lnTo>
                    <a:lnTo>
                      <a:pt x="834" y="144"/>
                    </a:lnTo>
                    <a:lnTo>
                      <a:pt x="840" y="138"/>
                    </a:lnTo>
                    <a:lnTo>
                      <a:pt x="846" y="144"/>
                    </a:lnTo>
                    <a:lnTo>
                      <a:pt x="846" y="150"/>
                    </a:lnTo>
                    <a:lnTo>
                      <a:pt x="852" y="150"/>
                    </a:lnTo>
                    <a:lnTo>
                      <a:pt x="858" y="150"/>
                    </a:lnTo>
                    <a:lnTo>
                      <a:pt x="870" y="150"/>
                    </a:lnTo>
                    <a:lnTo>
                      <a:pt x="870" y="144"/>
                    </a:lnTo>
                    <a:lnTo>
                      <a:pt x="876" y="138"/>
                    </a:lnTo>
                    <a:lnTo>
                      <a:pt x="882" y="138"/>
                    </a:lnTo>
                    <a:lnTo>
                      <a:pt x="888" y="132"/>
                    </a:lnTo>
                    <a:lnTo>
                      <a:pt x="888" y="138"/>
                    </a:lnTo>
                    <a:lnTo>
                      <a:pt x="894" y="138"/>
                    </a:lnTo>
                    <a:lnTo>
                      <a:pt x="894" y="132"/>
                    </a:lnTo>
                    <a:lnTo>
                      <a:pt x="900" y="126"/>
                    </a:lnTo>
                    <a:lnTo>
                      <a:pt x="900" y="132"/>
                    </a:lnTo>
                    <a:lnTo>
                      <a:pt x="906" y="132"/>
                    </a:lnTo>
                    <a:lnTo>
                      <a:pt x="912" y="132"/>
                    </a:lnTo>
                    <a:lnTo>
                      <a:pt x="918" y="126"/>
                    </a:lnTo>
                    <a:lnTo>
                      <a:pt x="918" y="132"/>
                    </a:lnTo>
                    <a:lnTo>
                      <a:pt x="924" y="132"/>
                    </a:lnTo>
                    <a:lnTo>
                      <a:pt x="924" y="126"/>
                    </a:lnTo>
                    <a:lnTo>
                      <a:pt x="936" y="120"/>
                    </a:lnTo>
                    <a:lnTo>
                      <a:pt x="942" y="120"/>
                    </a:lnTo>
                    <a:lnTo>
                      <a:pt x="948" y="120"/>
                    </a:lnTo>
                    <a:lnTo>
                      <a:pt x="948" y="114"/>
                    </a:lnTo>
                    <a:lnTo>
                      <a:pt x="948" y="108"/>
                    </a:lnTo>
                    <a:lnTo>
                      <a:pt x="954" y="114"/>
                    </a:lnTo>
                    <a:lnTo>
                      <a:pt x="960" y="108"/>
                    </a:lnTo>
                    <a:lnTo>
                      <a:pt x="966" y="108"/>
                    </a:lnTo>
                    <a:lnTo>
                      <a:pt x="972" y="108"/>
                    </a:lnTo>
                    <a:lnTo>
                      <a:pt x="966" y="114"/>
                    </a:lnTo>
                    <a:lnTo>
                      <a:pt x="960" y="114"/>
                    </a:lnTo>
                    <a:lnTo>
                      <a:pt x="960" y="120"/>
                    </a:lnTo>
                    <a:lnTo>
                      <a:pt x="966" y="126"/>
                    </a:lnTo>
                    <a:lnTo>
                      <a:pt x="972" y="126"/>
                    </a:lnTo>
                    <a:lnTo>
                      <a:pt x="978" y="126"/>
                    </a:lnTo>
                    <a:lnTo>
                      <a:pt x="984" y="120"/>
                    </a:lnTo>
                    <a:lnTo>
                      <a:pt x="984" y="114"/>
                    </a:lnTo>
                    <a:lnTo>
                      <a:pt x="996" y="126"/>
                    </a:lnTo>
                    <a:lnTo>
                      <a:pt x="996" y="120"/>
                    </a:lnTo>
                    <a:lnTo>
                      <a:pt x="1002" y="120"/>
                    </a:lnTo>
                    <a:lnTo>
                      <a:pt x="996" y="114"/>
                    </a:lnTo>
                    <a:lnTo>
                      <a:pt x="1002" y="114"/>
                    </a:lnTo>
                    <a:lnTo>
                      <a:pt x="1008" y="114"/>
                    </a:lnTo>
                    <a:lnTo>
                      <a:pt x="1008" y="108"/>
                    </a:lnTo>
                    <a:lnTo>
                      <a:pt x="1014" y="108"/>
                    </a:lnTo>
                    <a:lnTo>
                      <a:pt x="1008" y="114"/>
                    </a:lnTo>
                    <a:lnTo>
                      <a:pt x="1008" y="120"/>
                    </a:lnTo>
                    <a:lnTo>
                      <a:pt x="1008" y="126"/>
                    </a:lnTo>
                    <a:lnTo>
                      <a:pt x="1014" y="126"/>
                    </a:lnTo>
                    <a:lnTo>
                      <a:pt x="1014" y="132"/>
                    </a:lnTo>
                    <a:lnTo>
                      <a:pt x="1020" y="132"/>
                    </a:lnTo>
                    <a:lnTo>
                      <a:pt x="1020" y="126"/>
                    </a:lnTo>
                    <a:lnTo>
                      <a:pt x="1020" y="120"/>
                    </a:lnTo>
                    <a:lnTo>
                      <a:pt x="1032" y="120"/>
                    </a:lnTo>
                    <a:lnTo>
                      <a:pt x="1038" y="120"/>
                    </a:lnTo>
                    <a:lnTo>
                      <a:pt x="1038" y="126"/>
                    </a:lnTo>
                    <a:lnTo>
                      <a:pt x="1044" y="132"/>
                    </a:lnTo>
                    <a:lnTo>
                      <a:pt x="1044" y="126"/>
                    </a:lnTo>
                    <a:lnTo>
                      <a:pt x="1050" y="120"/>
                    </a:lnTo>
                    <a:lnTo>
                      <a:pt x="1050" y="114"/>
                    </a:lnTo>
                    <a:lnTo>
                      <a:pt x="1056" y="108"/>
                    </a:lnTo>
                    <a:lnTo>
                      <a:pt x="1056" y="102"/>
                    </a:lnTo>
                    <a:lnTo>
                      <a:pt x="1056" y="108"/>
                    </a:lnTo>
                    <a:lnTo>
                      <a:pt x="1056" y="102"/>
                    </a:lnTo>
                    <a:lnTo>
                      <a:pt x="1068" y="102"/>
                    </a:lnTo>
                    <a:lnTo>
                      <a:pt x="1074" y="96"/>
                    </a:lnTo>
                    <a:lnTo>
                      <a:pt x="1074" y="90"/>
                    </a:lnTo>
                    <a:lnTo>
                      <a:pt x="1068" y="90"/>
                    </a:lnTo>
                    <a:lnTo>
                      <a:pt x="1068" y="84"/>
                    </a:lnTo>
                    <a:lnTo>
                      <a:pt x="1080" y="84"/>
                    </a:lnTo>
                    <a:lnTo>
                      <a:pt x="1086" y="78"/>
                    </a:lnTo>
                    <a:lnTo>
                      <a:pt x="1086" y="72"/>
                    </a:lnTo>
                    <a:lnTo>
                      <a:pt x="1080" y="78"/>
                    </a:lnTo>
                    <a:lnTo>
                      <a:pt x="1080" y="72"/>
                    </a:lnTo>
                    <a:lnTo>
                      <a:pt x="1080" y="66"/>
                    </a:lnTo>
                    <a:lnTo>
                      <a:pt x="1074" y="66"/>
                    </a:lnTo>
                    <a:lnTo>
                      <a:pt x="1080" y="66"/>
                    </a:lnTo>
                    <a:lnTo>
                      <a:pt x="1080" y="60"/>
                    </a:lnTo>
                    <a:lnTo>
                      <a:pt x="1086" y="60"/>
                    </a:lnTo>
                    <a:lnTo>
                      <a:pt x="1086" y="54"/>
                    </a:lnTo>
                    <a:lnTo>
                      <a:pt x="1092" y="54"/>
                    </a:lnTo>
                    <a:lnTo>
                      <a:pt x="1092" y="48"/>
                    </a:lnTo>
                    <a:lnTo>
                      <a:pt x="1092" y="42"/>
                    </a:lnTo>
                    <a:lnTo>
                      <a:pt x="1098" y="42"/>
                    </a:lnTo>
                    <a:lnTo>
                      <a:pt x="1104" y="36"/>
                    </a:lnTo>
                    <a:lnTo>
                      <a:pt x="1110" y="36"/>
                    </a:lnTo>
                    <a:lnTo>
                      <a:pt x="1110" y="30"/>
                    </a:lnTo>
                    <a:lnTo>
                      <a:pt x="1110" y="24"/>
                    </a:lnTo>
                    <a:lnTo>
                      <a:pt x="1116" y="24"/>
                    </a:lnTo>
                    <a:lnTo>
                      <a:pt x="1116" y="18"/>
                    </a:lnTo>
                    <a:lnTo>
                      <a:pt x="1122" y="18"/>
                    </a:lnTo>
                    <a:lnTo>
                      <a:pt x="1128" y="18"/>
                    </a:lnTo>
                    <a:lnTo>
                      <a:pt x="1134" y="12"/>
                    </a:lnTo>
                    <a:lnTo>
                      <a:pt x="1134" y="6"/>
                    </a:lnTo>
                    <a:lnTo>
                      <a:pt x="1140" y="6"/>
                    </a:lnTo>
                    <a:lnTo>
                      <a:pt x="1146" y="0"/>
                    </a:lnTo>
                    <a:lnTo>
                      <a:pt x="1152" y="0"/>
                    </a:lnTo>
                    <a:lnTo>
                      <a:pt x="1158" y="0"/>
                    </a:lnTo>
                    <a:lnTo>
                      <a:pt x="1158" y="6"/>
                    </a:lnTo>
                    <a:lnTo>
                      <a:pt x="1170" y="0"/>
                    </a:lnTo>
                    <a:lnTo>
                      <a:pt x="1176" y="6"/>
                    </a:lnTo>
                    <a:lnTo>
                      <a:pt x="1182" y="6"/>
                    </a:lnTo>
                    <a:lnTo>
                      <a:pt x="1194" y="6"/>
                    </a:lnTo>
                    <a:lnTo>
                      <a:pt x="1200" y="6"/>
                    </a:lnTo>
                    <a:lnTo>
                      <a:pt x="1212" y="0"/>
                    </a:lnTo>
                    <a:lnTo>
                      <a:pt x="1212" y="6"/>
                    </a:lnTo>
                    <a:lnTo>
                      <a:pt x="1218" y="6"/>
                    </a:lnTo>
                    <a:lnTo>
                      <a:pt x="1266" y="6"/>
                    </a:lnTo>
                    <a:lnTo>
                      <a:pt x="1272" y="0"/>
                    </a:lnTo>
                    <a:lnTo>
                      <a:pt x="1278" y="6"/>
                    </a:lnTo>
                    <a:lnTo>
                      <a:pt x="1290" y="6"/>
                    </a:lnTo>
                    <a:lnTo>
                      <a:pt x="1296" y="6"/>
                    </a:lnTo>
                    <a:lnTo>
                      <a:pt x="1308" y="6"/>
                    </a:lnTo>
                    <a:lnTo>
                      <a:pt x="1314" y="6"/>
                    </a:lnTo>
                    <a:lnTo>
                      <a:pt x="1320" y="6"/>
                    </a:lnTo>
                    <a:lnTo>
                      <a:pt x="1326" y="12"/>
                    </a:lnTo>
                    <a:lnTo>
                      <a:pt x="1338" y="30"/>
                    </a:lnTo>
                    <a:lnTo>
                      <a:pt x="1344" y="36"/>
                    </a:lnTo>
                    <a:lnTo>
                      <a:pt x="1356" y="48"/>
                    </a:lnTo>
                    <a:lnTo>
                      <a:pt x="1362" y="60"/>
                    </a:lnTo>
                    <a:lnTo>
                      <a:pt x="1368" y="66"/>
                    </a:lnTo>
                    <a:lnTo>
                      <a:pt x="1374" y="72"/>
                    </a:lnTo>
                    <a:lnTo>
                      <a:pt x="1374" y="78"/>
                    </a:lnTo>
                    <a:lnTo>
                      <a:pt x="1398" y="108"/>
                    </a:lnTo>
                    <a:lnTo>
                      <a:pt x="1398" y="114"/>
                    </a:lnTo>
                    <a:lnTo>
                      <a:pt x="1404" y="114"/>
                    </a:lnTo>
                    <a:lnTo>
                      <a:pt x="1404" y="120"/>
                    </a:lnTo>
                    <a:lnTo>
                      <a:pt x="1410" y="132"/>
                    </a:lnTo>
                    <a:lnTo>
                      <a:pt x="1416" y="132"/>
                    </a:lnTo>
                    <a:lnTo>
                      <a:pt x="1416" y="138"/>
                    </a:lnTo>
                    <a:lnTo>
                      <a:pt x="1422" y="144"/>
                    </a:lnTo>
                    <a:lnTo>
                      <a:pt x="1428" y="150"/>
                    </a:lnTo>
                    <a:lnTo>
                      <a:pt x="1428" y="156"/>
                    </a:lnTo>
                    <a:lnTo>
                      <a:pt x="1458" y="192"/>
                    </a:lnTo>
                    <a:lnTo>
                      <a:pt x="1458" y="198"/>
                    </a:lnTo>
                    <a:lnTo>
                      <a:pt x="1464" y="204"/>
                    </a:lnTo>
                    <a:lnTo>
                      <a:pt x="1470" y="210"/>
                    </a:lnTo>
                    <a:lnTo>
                      <a:pt x="1476" y="216"/>
                    </a:lnTo>
                    <a:lnTo>
                      <a:pt x="1482" y="228"/>
                    </a:lnTo>
                    <a:lnTo>
                      <a:pt x="1488" y="234"/>
                    </a:lnTo>
                    <a:lnTo>
                      <a:pt x="1512" y="270"/>
                    </a:lnTo>
                    <a:lnTo>
                      <a:pt x="1512" y="276"/>
                    </a:lnTo>
                    <a:lnTo>
                      <a:pt x="1530" y="300"/>
                    </a:lnTo>
                    <a:lnTo>
                      <a:pt x="1536" y="306"/>
                    </a:lnTo>
                    <a:lnTo>
                      <a:pt x="1542" y="312"/>
                    </a:lnTo>
                    <a:lnTo>
                      <a:pt x="1542" y="318"/>
                    </a:lnTo>
                    <a:lnTo>
                      <a:pt x="1560" y="336"/>
                    </a:lnTo>
                    <a:lnTo>
                      <a:pt x="1566" y="348"/>
                    </a:lnTo>
                    <a:lnTo>
                      <a:pt x="1572" y="354"/>
                    </a:lnTo>
                    <a:lnTo>
                      <a:pt x="1578" y="360"/>
                    </a:lnTo>
                    <a:lnTo>
                      <a:pt x="1584" y="378"/>
                    </a:lnTo>
                    <a:lnTo>
                      <a:pt x="1590" y="378"/>
                    </a:lnTo>
                    <a:lnTo>
                      <a:pt x="1596" y="390"/>
                    </a:lnTo>
                    <a:lnTo>
                      <a:pt x="1602" y="396"/>
                    </a:lnTo>
                    <a:lnTo>
                      <a:pt x="1608" y="408"/>
                    </a:lnTo>
                    <a:lnTo>
                      <a:pt x="1614" y="408"/>
                    </a:lnTo>
                    <a:lnTo>
                      <a:pt x="1614" y="432"/>
                    </a:lnTo>
                    <a:lnTo>
                      <a:pt x="1620" y="438"/>
                    </a:lnTo>
                    <a:lnTo>
                      <a:pt x="1620" y="450"/>
                    </a:lnTo>
                    <a:lnTo>
                      <a:pt x="1620" y="462"/>
                    </a:lnTo>
                    <a:lnTo>
                      <a:pt x="1626" y="474"/>
                    </a:lnTo>
                    <a:lnTo>
                      <a:pt x="1626" y="480"/>
                    </a:lnTo>
                    <a:lnTo>
                      <a:pt x="1626" y="486"/>
                    </a:lnTo>
                    <a:lnTo>
                      <a:pt x="1632" y="522"/>
                    </a:lnTo>
                    <a:lnTo>
                      <a:pt x="1632" y="528"/>
                    </a:lnTo>
                    <a:lnTo>
                      <a:pt x="1632" y="534"/>
                    </a:lnTo>
                    <a:lnTo>
                      <a:pt x="1638" y="540"/>
                    </a:lnTo>
                    <a:lnTo>
                      <a:pt x="1638" y="558"/>
                    </a:lnTo>
                    <a:lnTo>
                      <a:pt x="1638" y="570"/>
                    </a:lnTo>
                    <a:lnTo>
                      <a:pt x="1644" y="582"/>
                    </a:lnTo>
                    <a:lnTo>
                      <a:pt x="1650" y="618"/>
                    </a:lnTo>
                    <a:lnTo>
                      <a:pt x="1650" y="624"/>
                    </a:lnTo>
                    <a:lnTo>
                      <a:pt x="1650" y="636"/>
                    </a:lnTo>
                    <a:lnTo>
                      <a:pt x="1656" y="642"/>
                    </a:lnTo>
                    <a:lnTo>
                      <a:pt x="1656" y="648"/>
                    </a:lnTo>
                    <a:lnTo>
                      <a:pt x="1656" y="654"/>
                    </a:lnTo>
                    <a:lnTo>
                      <a:pt x="1656" y="660"/>
                    </a:lnTo>
                    <a:lnTo>
                      <a:pt x="1662" y="696"/>
                    </a:lnTo>
                    <a:lnTo>
                      <a:pt x="1668" y="708"/>
                    </a:lnTo>
                    <a:lnTo>
                      <a:pt x="1668" y="714"/>
                    </a:lnTo>
                    <a:lnTo>
                      <a:pt x="1668" y="732"/>
                    </a:lnTo>
                    <a:lnTo>
                      <a:pt x="1668" y="744"/>
                    </a:lnTo>
                    <a:lnTo>
                      <a:pt x="1674" y="756"/>
                    </a:lnTo>
                    <a:lnTo>
                      <a:pt x="1680" y="762"/>
                    </a:lnTo>
                    <a:lnTo>
                      <a:pt x="1680" y="768"/>
                    </a:lnTo>
                    <a:lnTo>
                      <a:pt x="1680" y="774"/>
                    </a:lnTo>
                    <a:lnTo>
                      <a:pt x="1680" y="780"/>
                    </a:lnTo>
                    <a:lnTo>
                      <a:pt x="1674" y="786"/>
                    </a:lnTo>
                    <a:lnTo>
                      <a:pt x="1668" y="792"/>
                    </a:lnTo>
                    <a:lnTo>
                      <a:pt x="1668" y="798"/>
                    </a:lnTo>
                    <a:lnTo>
                      <a:pt x="1668" y="804"/>
                    </a:lnTo>
                    <a:lnTo>
                      <a:pt x="1674" y="804"/>
                    </a:lnTo>
                    <a:lnTo>
                      <a:pt x="1668" y="810"/>
                    </a:lnTo>
                    <a:lnTo>
                      <a:pt x="1674" y="810"/>
                    </a:lnTo>
                    <a:lnTo>
                      <a:pt x="1680" y="810"/>
                    </a:lnTo>
                    <a:lnTo>
                      <a:pt x="1680" y="816"/>
                    </a:lnTo>
                    <a:lnTo>
                      <a:pt x="1680" y="822"/>
                    </a:lnTo>
                    <a:lnTo>
                      <a:pt x="1674" y="822"/>
                    </a:lnTo>
                    <a:lnTo>
                      <a:pt x="1674" y="828"/>
                    </a:lnTo>
                    <a:lnTo>
                      <a:pt x="1668" y="828"/>
                    </a:lnTo>
                    <a:lnTo>
                      <a:pt x="1674" y="834"/>
                    </a:lnTo>
                    <a:lnTo>
                      <a:pt x="1668" y="834"/>
                    </a:lnTo>
                    <a:lnTo>
                      <a:pt x="1668" y="840"/>
                    </a:lnTo>
                    <a:lnTo>
                      <a:pt x="1674" y="840"/>
                    </a:lnTo>
                    <a:lnTo>
                      <a:pt x="1686" y="852"/>
                    </a:lnTo>
                    <a:lnTo>
                      <a:pt x="1692" y="858"/>
                    </a:lnTo>
                    <a:lnTo>
                      <a:pt x="1698" y="858"/>
                    </a:lnTo>
                    <a:lnTo>
                      <a:pt x="1698" y="864"/>
                    </a:lnTo>
                    <a:lnTo>
                      <a:pt x="1698" y="870"/>
                    </a:lnTo>
                    <a:lnTo>
                      <a:pt x="1704" y="864"/>
                    </a:lnTo>
                    <a:lnTo>
                      <a:pt x="1716" y="864"/>
                    </a:lnTo>
                    <a:lnTo>
                      <a:pt x="1722" y="864"/>
                    </a:lnTo>
                    <a:lnTo>
                      <a:pt x="1728" y="864"/>
                    </a:lnTo>
                    <a:lnTo>
                      <a:pt x="1734" y="864"/>
                    </a:lnTo>
                    <a:lnTo>
                      <a:pt x="1740" y="864"/>
                    </a:lnTo>
                    <a:lnTo>
                      <a:pt x="1746" y="876"/>
                    </a:lnTo>
                    <a:lnTo>
                      <a:pt x="1746" y="870"/>
                    </a:lnTo>
                    <a:lnTo>
                      <a:pt x="1740" y="864"/>
                    </a:lnTo>
                    <a:lnTo>
                      <a:pt x="1746" y="864"/>
                    </a:lnTo>
                    <a:lnTo>
                      <a:pt x="1752" y="870"/>
                    </a:lnTo>
                    <a:lnTo>
                      <a:pt x="1758" y="864"/>
                    </a:lnTo>
                    <a:lnTo>
                      <a:pt x="1764" y="864"/>
                    </a:lnTo>
                    <a:lnTo>
                      <a:pt x="1770" y="858"/>
                    </a:lnTo>
                    <a:lnTo>
                      <a:pt x="1782" y="864"/>
                    </a:lnTo>
                    <a:lnTo>
                      <a:pt x="1782" y="870"/>
                    </a:lnTo>
                    <a:lnTo>
                      <a:pt x="1788" y="864"/>
                    </a:lnTo>
                    <a:lnTo>
                      <a:pt x="1794" y="864"/>
                    </a:lnTo>
                    <a:lnTo>
                      <a:pt x="1800" y="870"/>
                    </a:lnTo>
                    <a:lnTo>
                      <a:pt x="1818" y="864"/>
                    </a:lnTo>
                    <a:lnTo>
                      <a:pt x="1824" y="870"/>
                    </a:lnTo>
                    <a:lnTo>
                      <a:pt x="1830" y="864"/>
                    </a:lnTo>
                    <a:lnTo>
                      <a:pt x="1836" y="864"/>
                    </a:lnTo>
                    <a:lnTo>
                      <a:pt x="1842" y="870"/>
                    </a:lnTo>
                    <a:lnTo>
                      <a:pt x="1842" y="876"/>
                    </a:lnTo>
                    <a:lnTo>
                      <a:pt x="1848" y="876"/>
                    </a:lnTo>
                    <a:lnTo>
                      <a:pt x="1848" y="870"/>
                    </a:lnTo>
                    <a:lnTo>
                      <a:pt x="1854" y="870"/>
                    </a:lnTo>
                    <a:lnTo>
                      <a:pt x="1860" y="870"/>
                    </a:lnTo>
                    <a:lnTo>
                      <a:pt x="1860" y="876"/>
                    </a:lnTo>
                    <a:lnTo>
                      <a:pt x="1866" y="876"/>
                    </a:lnTo>
                    <a:lnTo>
                      <a:pt x="1866" y="882"/>
                    </a:lnTo>
                    <a:lnTo>
                      <a:pt x="1872" y="882"/>
                    </a:lnTo>
                    <a:lnTo>
                      <a:pt x="1878" y="888"/>
                    </a:lnTo>
                    <a:lnTo>
                      <a:pt x="1890" y="888"/>
                    </a:lnTo>
                    <a:lnTo>
                      <a:pt x="1890" y="894"/>
                    </a:lnTo>
                    <a:lnTo>
                      <a:pt x="1890" y="900"/>
                    </a:lnTo>
                    <a:lnTo>
                      <a:pt x="1884" y="900"/>
                    </a:lnTo>
                    <a:lnTo>
                      <a:pt x="1884" y="906"/>
                    </a:lnTo>
                    <a:lnTo>
                      <a:pt x="1884" y="912"/>
                    </a:lnTo>
                    <a:lnTo>
                      <a:pt x="1890" y="912"/>
                    </a:lnTo>
                    <a:lnTo>
                      <a:pt x="1896" y="912"/>
                    </a:lnTo>
                    <a:lnTo>
                      <a:pt x="1902" y="912"/>
                    </a:lnTo>
                    <a:lnTo>
                      <a:pt x="1908" y="918"/>
                    </a:lnTo>
                    <a:lnTo>
                      <a:pt x="1908" y="924"/>
                    </a:lnTo>
                    <a:lnTo>
                      <a:pt x="1908" y="930"/>
                    </a:lnTo>
                    <a:lnTo>
                      <a:pt x="1908" y="936"/>
                    </a:lnTo>
                    <a:lnTo>
                      <a:pt x="1914" y="936"/>
                    </a:lnTo>
                    <a:lnTo>
                      <a:pt x="1914" y="942"/>
                    </a:lnTo>
                    <a:lnTo>
                      <a:pt x="1908" y="948"/>
                    </a:lnTo>
                    <a:lnTo>
                      <a:pt x="1914" y="948"/>
                    </a:lnTo>
                    <a:lnTo>
                      <a:pt x="1920" y="954"/>
                    </a:lnTo>
                    <a:lnTo>
                      <a:pt x="1926" y="954"/>
                    </a:lnTo>
                    <a:lnTo>
                      <a:pt x="1932" y="954"/>
                    </a:lnTo>
                    <a:lnTo>
                      <a:pt x="1938" y="954"/>
                    </a:lnTo>
                    <a:lnTo>
                      <a:pt x="1938" y="960"/>
                    </a:lnTo>
                    <a:lnTo>
                      <a:pt x="1944" y="966"/>
                    </a:lnTo>
                    <a:lnTo>
                      <a:pt x="1944" y="972"/>
                    </a:lnTo>
                    <a:lnTo>
                      <a:pt x="1944" y="978"/>
                    </a:lnTo>
                    <a:lnTo>
                      <a:pt x="1950" y="978"/>
                    </a:lnTo>
                    <a:lnTo>
                      <a:pt x="1950" y="984"/>
                    </a:lnTo>
                    <a:lnTo>
                      <a:pt x="1956" y="984"/>
                    </a:lnTo>
                    <a:lnTo>
                      <a:pt x="1962" y="984"/>
                    </a:lnTo>
                    <a:lnTo>
                      <a:pt x="1962" y="978"/>
                    </a:lnTo>
                    <a:lnTo>
                      <a:pt x="1968" y="978"/>
                    </a:lnTo>
                    <a:lnTo>
                      <a:pt x="1974" y="978"/>
                    </a:lnTo>
                    <a:lnTo>
                      <a:pt x="1980" y="972"/>
                    </a:lnTo>
                    <a:lnTo>
                      <a:pt x="1980" y="978"/>
                    </a:lnTo>
                    <a:lnTo>
                      <a:pt x="1980" y="984"/>
                    </a:lnTo>
                    <a:lnTo>
                      <a:pt x="1986" y="984"/>
                    </a:lnTo>
                    <a:lnTo>
                      <a:pt x="1992" y="990"/>
                    </a:lnTo>
                    <a:lnTo>
                      <a:pt x="1992" y="996"/>
                    </a:lnTo>
                    <a:lnTo>
                      <a:pt x="1992" y="1002"/>
                    </a:lnTo>
                    <a:lnTo>
                      <a:pt x="1974" y="1008"/>
                    </a:lnTo>
                    <a:lnTo>
                      <a:pt x="1974" y="1014"/>
                    </a:lnTo>
                    <a:lnTo>
                      <a:pt x="1974" y="1020"/>
                    </a:lnTo>
                    <a:lnTo>
                      <a:pt x="1974" y="1026"/>
                    </a:lnTo>
                    <a:lnTo>
                      <a:pt x="1968" y="1038"/>
                    </a:lnTo>
                    <a:lnTo>
                      <a:pt x="1968" y="1044"/>
                    </a:lnTo>
                    <a:lnTo>
                      <a:pt x="1974" y="1056"/>
                    </a:lnTo>
                    <a:lnTo>
                      <a:pt x="1968" y="1062"/>
                    </a:lnTo>
                    <a:lnTo>
                      <a:pt x="1962" y="1062"/>
                    </a:lnTo>
                    <a:lnTo>
                      <a:pt x="1956" y="1068"/>
                    </a:lnTo>
                    <a:lnTo>
                      <a:pt x="1956" y="1074"/>
                    </a:lnTo>
                    <a:lnTo>
                      <a:pt x="1956" y="1080"/>
                    </a:lnTo>
                    <a:lnTo>
                      <a:pt x="1956" y="1086"/>
                    </a:lnTo>
                    <a:lnTo>
                      <a:pt x="1956" y="1092"/>
                    </a:lnTo>
                    <a:lnTo>
                      <a:pt x="1962" y="1092"/>
                    </a:lnTo>
                    <a:lnTo>
                      <a:pt x="1962" y="1104"/>
                    </a:lnTo>
                    <a:lnTo>
                      <a:pt x="1968" y="1110"/>
                    </a:lnTo>
                    <a:lnTo>
                      <a:pt x="1968" y="1116"/>
                    </a:lnTo>
                    <a:lnTo>
                      <a:pt x="1974" y="1116"/>
                    </a:lnTo>
                    <a:lnTo>
                      <a:pt x="1974" y="1122"/>
                    </a:lnTo>
                    <a:lnTo>
                      <a:pt x="1980" y="1122"/>
                    </a:lnTo>
                    <a:lnTo>
                      <a:pt x="1974" y="1128"/>
                    </a:lnTo>
                    <a:lnTo>
                      <a:pt x="1968" y="1134"/>
                    </a:lnTo>
                    <a:lnTo>
                      <a:pt x="1962" y="1140"/>
                    </a:lnTo>
                    <a:lnTo>
                      <a:pt x="1962" y="1146"/>
                    </a:lnTo>
                    <a:lnTo>
                      <a:pt x="1968" y="1152"/>
                    </a:lnTo>
                    <a:lnTo>
                      <a:pt x="1968" y="1158"/>
                    </a:lnTo>
                    <a:lnTo>
                      <a:pt x="1962" y="1158"/>
                    </a:lnTo>
                    <a:lnTo>
                      <a:pt x="1962" y="1164"/>
                    </a:lnTo>
                    <a:lnTo>
                      <a:pt x="1956" y="1164"/>
                    </a:lnTo>
                    <a:lnTo>
                      <a:pt x="1956" y="1170"/>
                    </a:lnTo>
                    <a:lnTo>
                      <a:pt x="1944" y="1182"/>
                    </a:lnTo>
                    <a:lnTo>
                      <a:pt x="1944" y="1188"/>
                    </a:lnTo>
                    <a:lnTo>
                      <a:pt x="1950" y="1188"/>
                    </a:lnTo>
                    <a:lnTo>
                      <a:pt x="1944" y="1200"/>
                    </a:lnTo>
                    <a:lnTo>
                      <a:pt x="1944" y="1206"/>
                    </a:lnTo>
                    <a:lnTo>
                      <a:pt x="1944" y="1212"/>
                    </a:lnTo>
                    <a:lnTo>
                      <a:pt x="1944" y="1218"/>
                    </a:lnTo>
                    <a:lnTo>
                      <a:pt x="1944" y="1230"/>
                    </a:lnTo>
                    <a:lnTo>
                      <a:pt x="1944" y="1236"/>
                    </a:lnTo>
                    <a:lnTo>
                      <a:pt x="1944" y="1242"/>
                    </a:lnTo>
                    <a:lnTo>
                      <a:pt x="1938" y="1248"/>
                    </a:lnTo>
                    <a:lnTo>
                      <a:pt x="1938" y="1254"/>
                    </a:lnTo>
                    <a:lnTo>
                      <a:pt x="1932" y="1254"/>
                    </a:lnTo>
                    <a:lnTo>
                      <a:pt x="1926" y="1260"/>
                    </a:lnTo>
                    <a:lnTo>
                      <a:pt x="1920" y="1266"/>
                    </a:lnTo>
                    <a:lnTo>
                      <a:pt x="1914" y="1272"/>
                    </a:lnTo>
                    <a:lnTo>
                      <a:pt x="1908" y="1272"/>
                    </a:lnTo>
                    <a:lnTo>
                      <a:pt x="1908" y="1278"/>
                    </a:lnTo>
                    <a:lnTo>
                      <a:pt x="1914" y="1278"/>
                    </a:lnTo>
                    <a:lnTo>
                      <a:pt x="1914" y="1290"/>
                    </a:lnTo>
                    <a:lnTo>
                      <a:pt x="1920" y="1296"/>
                    </a:lnTo>
                    <a:lnTo>
                      <a:pt x="1938" y="1302"/>
                    </a:lnTo>
                    <a:lnTo>
                      <a:pt x="1944" y="1308"/>
                    </a:lnTo>
                    <a:lnTo>
                      <a:pt x="1950" y="1314"/>
                    </a:lnTo>
                    <a:lnTo>
                      <a:pt x="1956" y="1314"/>
                    </a:lnTo>
                    <a:lnTo>
                      <a:pt x="1962" y="1320"/>
                    </a:lnTo>
                    <a:lnTo>
                      <a:pt x="1962" y="1326"/>
                    </a:lnTo>
                    <a:lnTo>
                      <a:pt x="1968" y="1326"/>
                    </a:lnTo>
                    <a:lnTo>
                      <a:pt x="1968" y="1332"/>
                    </a:lnTo>
                    <a:lnTo>
                      <a:pt x="1968" y="1344"/>
                    </a:lnTo>
                    <a:lnTo>
                      <a:pt x="1968" y="1350"/>
                    </a:lnTo>
                    <a:lnTo>
                      <a:pt x="1968" y="1368"/>
                    </a:lnTo>
                    <a:lnTo>
                      <a:pt x="1962" y="1380"/>
                    </a:lnTo>
                    <a:lnTo>
                      <a:pt x="1968" y="1392"/>
                    </a:lnTo>
                    <a:lnTo>
                      <a:pt x="1962" y="1398"/>
                    </a:lnTo>
                    <a:lnTo>
                      <a:pt x="1956" y="1404"/>
                    </a:lnTo>
                    <a:lnTo>
                      <a:pt x="1950" y="1410"/>
                    </a:lnTo>
                    <a:lnTo>
                      <a:pt x="1944" y="1410"/>
                    </a:lnTo>
                    <a:lnTo>
                      <a:pt x="1932" y="1416"/>
                    </a:lnTo>
                    <a:lnTo>
                      <a:pt x="1926" y="1416"/>
                    </a:lnTo>
                    <a:lnTo>
                      <a:pt x="1896" y="1428"/>
                    </a:lnTo>
                    <a:lnTo>
                      <a:pt x="1884" y="1434"/>
                    </a:lnTo>
                    <a:lnTo>
                      <a:pt x="1878" y="1434"/>
                    </a:lnTo>
                    <a:lnTo>
                      <a:pt x="1866" y="1434"/>
                    </a:lnTo>
                    <a:lnTo>
                      <a:pt x="1854" y="1440"/>
                    </a:lnTo>
                    <a:lnTo>
                      <a:pt x="1848" y="1440"/>
                    </a:lnTo>
                    <a:lnTo>
                      <a:pt x="1842" y="1446"/>
                    </a:lnTo>
                    <a:lnTo>
                      <a:pt x="1842" y="1458"/>
                    </a:lnTo>
                    <a:lnTo>
                      <a:pt x="1836" y="1470"/>
                    </a:lnTo>
                    <a:lnTo>
                      <a:pt x="1830" y="1476"/>
                    </a:lnTo>
                    <a:lnTo>
                      <a:pt x="1824" y="1476"/>
                    </a:lnTo>
                    <a:lnTo>
                      <a:pt x="1806" y="1482"/>
                    </a:lnTo>
                    <a:lnTo>
                      <a:pt x="1800" y="1488"/>
                    </a:lnTo>
                    <a:lnTo>
                      <a:pt x="1794" y="1488"/>
                    </a:lnTo>
                    <a:lnTo>
                      <a:pt x="1788" y="1488"/>
                    </a:lnTo>
                    <a:lnTo>
                      <a:pt x="1776" y="1494"/>
                    </a:lnTo>
                    <a:lnTo>
                      <a:pt x="1764" y="1494"/>
                    </a:lnTo>
                    <a:lnTo>
                      <a:pt x="1758" y="1500"/>
                    </a:lnTo>
                    <a:lnTo>
                      <a:pt x="1746" y="1506"/>
                    </a:lnTo>
                    <a:lnTo>
                      <a:pt x="1728" y="1518"/>
                    </a:lnTo>
                    <a:lnTo>
                      <a:pt x="1716" y="1524"/>
                    </a:lnTo>
                    <a:lnTo>
                      <a:pt x="1710" y="1530"/>
                    </a:lnTo>
                    <a:lnTo>
                      <a:pt x="1704" y="1536"/>
                    </a:lnTo>
                    <a:lnTo>
                      <a:pt x="1698" y="1542"/>
                    </a:lnTo>
                    <a:lnTo>
                      <a:pt x="1692" y="1554"/>
                    </a:lnTo>
                    <a:lnTo>
                      <a:pt x="1686" y="1560"/>
                    </a:lnTo>
                    <a:lnTo>
                      <a:pt x="1680" y="1560"/>
                    </a:lnTo>
                    <a:lnTo>
                      <a:pt x="1674" y="1560"/>
                    </a:lnTo>
                    <a:lnTo>
                      <a:pt x="1656" y="1572"/>
                    </a:lnTo>
                    <a:lnTo>
                      <a:pt x="1650" y="1572"/>
                    </a:lnTo>
                    <a:lnTo>
                      <a:pt x="1644" y="1572"/>
                    </a:lnTo>
                    <a:lnTo>
                      <a:pt x="1638" y="1578"/>
                    </a:lnTo>
                    <a:lnTo>
                      <a:pt x="1632" y="1578"/>
                    </a:lnTo>
                    <a:lnTo>
                      <a:pt x="1626" y="1578"/>
                    </a:lnTo>
                    <a:lnTo>
                      <a:pt x="1620" y="1572"/>
                    </a:lnTo>
                    <a:lnTo>
                      <a:pt x="1614" y="1572"/>
                    </a:lnTo>
                    <a:lnTo>
                      <a:pt x="1608" y="1566"/>
                    </a:lnTo>
                    <a:lnTo>
                      <a:pt x="1602" y="1560"/>
                    </a:lnTo>
                    <a:lnTo>
                      <a:pt x="1596" y="1554"/>
                    </a:lnTo>
                    <a:lnTo>
                      <a:pt x="1590" y="1548"/>
                    </a:lnTo>
                    <a:lnTo>
                      <a:pt x="1578" y="1548"/>
                    </a:lnTo>
                    <a:lnTo>
                      <a:pt x="1572" y="1548"/>
                    </a:lnTo>
                    <a:lnTo>
                      <a:pt x="1566" y="1548"/>
                    </a:lnTo>
                    <a:lnTo>
                      <a:pt x="1554" y="1536"/>
                    </a:lnTo>
                    <a:lnTo>
                      <a:pt x="1548" y="1536"/>
                    </a:lnTo>
                    <a:lnTo>
                      <a:pt x="1542" y="1542"/>
                    </a:lnTo>
                    <a:lnTo>
                      <a:pt x="1536" y="1548"/>
                    </a:lnTo>
                    <a:lnTo>
                      <a:pt x="1536" y="1566"/>
                    </a:lnTo>
                    <a:lnTo>
                      <a:pt x="1530" y="1572"/>
                    </a:lnTo>
                    <a:lnTo>
                      <a:pt x="1524" y="1578"/>
                    </a:lnTo>
                    <a:lnTo>
                      <a:pt x="1518" y="1584"/>
                    </a:lnTo>
                    <a:lnTo>
                      <a:pt x="1512" y="1596"/>
                    </a:lnTo>
                    <a:lnTo>
                      <a:pt x="1506" y="1602"/>
                    </a:lnTo>
                    <a:lnTo>
                      <a:pt x="1506" y="1608"/>
                    </a:lnTo>
                    <a:lnTo>
                      <a:pt x="1506" y="1614"/>
                    </a:lnTo>
                    <a:lnTo>
                      <a:pt x="1500" y="1614"/>
                    </a:lnTo>
                    <a:lnTo>
                      <a:pt x="1500" y="1620"/>
                    </a:lnTo>
                    <a:lnTo>
                      <a:pt x="1500" y="1626"/>
                    </a:lnTo>
                    <a:lnTo>
                      <a:pt x="1494" y="1632"/>
                    </a:lnTo>
                    <a:lnTo>
                      <a:pt x="1488" y="1638"/>
                    </a:lnTo>
                    <a:lnTo>
                      <a:pt x="1482" y="1638"/>
                    </a:lnTo>
                    <a:lnTo>
                      <a:pt x="1482" y="1644"/>
                    </a:lnTo>
                    <a:lnTo>
                      <a:pt x="1482" y="1650"/>
                    </a:lnTo>
                    <a:lnTo>
                      <a:pt x="1482" y="1656"/>
                    </a:lnTo>
                    <a:lnTo>
                      <a:pt x="1476" y="1662"/>
                    </a:lnTo>
                    <a:lnTo>
                      <a:pt x="1470" y="1668"/>
                    </a:lnTo>
                    <a:lnTo>
                      <a:pt x="1464" y="1674"/>
                    </a:lnTo>
                    <a:lnTo>
                      <a:pt x="1464" y="1680"/>
                    </a:lnTo>
                    <a:lnTo>
                      <a:pt x="1458" y="1680"/>
                    </a:lnTo>
                    <a:lnTo>
                      <a:pt x="1452" y="1686"/>
                    </a:lnTo>
                    <a:lnTo>
                      <a:pt x="1446" y="1686"/>
                    </a:lnTo>
                    <a:lnTo>
                      <a:pt x="1440" y="1698"/>
                    </a:lnTo>
                    <a:lnTo>
                      <a:pt x="1440" y="1704"/>
                    </a:lnTo>
                    <a:lnTo>
                      <a:pt x="1434" y="1710"/>
                    </a:lnTo>
                    <a:lnTo>
                      <a:pt x="1434" y="1716"/>
                    </a:lnTo>
                    <a:lnTo>
                      <a:pt x="1428" y="1716"/>
                    </a:lnTo>
                    <a:lnTo>
                      <a:pt x="1428" y="1722"/>
                    </a:lnTo>
                    <a:lnTo>
                      <a:pt x="1428" y="1728"/>
                    </a:lnTo>
                    <a:lnTo>
                      <a:pt x="1422" y="1728"/>
                    </a:lnTo>
                    <a:lnTo>
                      <a:pt x="1422" y="1734"/>
                    </a:lnTo>
                    <a:lnTo>
                      <a:pt x="1416" y="1734"/>
                    </a:lnTo>
                    <a:lnTo>
                      <a:pt x="1410" y="1734"/>
                    </a:lnTo>
                    <a:lnTo>
                      <a:pt x="1392" y="1746"/>
                    </a:lnTo>
                    <a:lnTo>
                      <a:pt x="1386" y="1746"/>
                    </a:lnTo>
                    <a:lnTo>
                      <a:pt x="1368" y="1752"/>
                    </a:lnTo>
                    <a:lnTo>
                      <a:pt x="1362" y="1758"/>
                    </a:lnTo>
                    <a:lnTo>
                      <a:pt x="1362" y="1770"/>
                    </a:lnTo>
                    <a:lnTo>
                      <a:pt x="1356" y="1782"/>
                    </a:lnTo>
                    <a:close/>
                  </a:path>
                </a:pathLst>
              </a:custGeom>
              <a:solidFill>
                <a:srgbClr val="C3D69B"/>
              </a:solidFill>
              <a:ln w="952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900"/>
              </a:p>
            </p:txBody>
          </p:sp>
        </p:grpSp>
        <p:grpSp>
          <p:nvGrpSpPr>
            <p:cNvPr id="1078" name="Group 88"/>
            <p:cNvGrpSpPr>
              <a:grpSpLocks/>
            </p:cNvGrpSpPr>
            <p:nvPr>
              <p:custDataLst>
                <p:tags r:id="rId5"/>
              </p:custDataLst>
            </p:nvPr>
          </p:nvGrpSpPr>
          <p:grpSpPr bwMode="auto">
            <a:xfrm>
              <a:off x="4677917" y="2060982"/>
              <a:ext cx="3543120" cy="3000137"/>
              <a:chOff x="1243" y="1014"/>
              <a:chExt cx="2969" cy="2514"/>
            </a:xfrm>
          </p:grpSpPr>
          <p:sp>
            <p:nvSpPr>
              <p:cNvPr id="1092" name="Rectangle 42"/>
              <p:cNvSpPr>
                <a:spLocks noChangeArrowheads="1"/>
              </p:cNvSpPr>
              <p:nvPr/>
            </p:nvSpPr>
            <p:spPr bwMode="gray">
              <a:xfrm>
                <a:off x="1243" y="2935"/>
                <a:ext cx="203" cy="100"/>
              </a:xfrm>
              <a:prstGeom prst="rect">
                <a:avLst/>
              </a:prstGeom>
              <a:solidFill>
                <a:schemeClr val="bg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900" dirty="0">
                    <a:solidFill>
                      <a:srgbClr val="323232"/>
                    </a:solidFill>
                  </a:rPr>
                  <a:t>Lagos</a:t>
                </a:r>
                <a:endParaRPr lang="en-US" sz="900" dirty="0"/>
              </a:p>
            </p:txBody>
          </p:sp>
          <p:sp>
            <p:nvSpPr>
              <p:cNvPr id="1093" name="Rectangle 43"/>
              <p:cNvSpPr>
                <a:spLocks noChangeArrowheads="1"/>
              </p:cNvSpPr>
              <p:nvPr/>
            </p:nvSpPr>
            <p:spPr bwMode="gray">
              <a:xfrm>
                <a:off x="1942" y="3362"/>
                <a:ext cx="282" cy="1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b="1" dirty="0" err="1">
                    <a:solidFill>
                      <a:srgbClr val="323232"/>
                    </a:solidFill>
                  </a:rPr>
                  <a:t>Bayelsa</a:t>
                </a:r>
                <a:endParaRPr lang="en-US" sz="900" b="1" dirty="0"/>
              </a:p>
            </p:txBody>
          </p:sp>
          <p:sp>
            <p:nvSpPr>
              <p:cNvPr id="1094" name="Rectangle 44"/>
              <p:cNvSpPr>
                <a:spLocks noChangeArrowheads="1"/>
              </p:cNvSpPr>
              <p:nvPr/>
            </p:nvSpPr>
            <p:spPr bwMode="gray">
              <a:xfrm>
                <a:off x="2215" y="3332"/>
                <a:ext cx="211"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Rivers</a:t>
                </a:r>
                <a:endParaRPr lang="en-US" sz="900"/>
              </a:p>
            </p:txBody>
          </p:sp>
          <p:sp>
            <p:nvSpPr>
              <p:cNvPr id="1095" name="Rectangle 45"/>
              <p:cNvSpPr>
                <a:spLocks noChangeArrowheads="1"/>
              </p:cNvSpPr>
              <p:nvPr/>
            </p:nvSpPr>
            <p:spPr bwMode="gray">
              <a:xfrm>
                <a:off x="2132" y="3192"/>
                <a:ext cx="127"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dirty="0">
                    <a:solidFill>
                      <a:srgbClr val="323232"/>
                    </a:solidFill>
                  </a:rPr>
                  <a:t>Imo</a:t>
                </a:r>
                <a:endParaRPr lang="en-US" sz="900" dirty="0"/>
              </a:p>
            </p:txBody>
          </p:sp>
          <p:sp>
            <p:nvSpPr>
              <p:cNvPr id="1096" name="Rectangle 46"/>
              <p:cNvSpPr>
                <a:spLocks noChangeArrowheads="1"/>
              </p:cNvSpPr>
              <p:nvPr/>
            </p:nvSpPr>
            <p:spPr bwMode="gray">
              <a:xfrm>
                <a:off x="2317" y="3192"/>
                <a:ext cx="149" cy="100"/>
              </a:xfrm>
              <a:prstGeom prst="rect">
                <a:avLst/>
              </a:prstGeom>
              <a:noFill/>
              <a:ln>
                <a:noFill/>
              </a:ln>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dirty="0" err="1">
                    <a:solidFill>
                      <a:srgbClr val="323232"/>
                    </a:solidFill>
                  </a:rPr>
                  <a:t>Abia</a:t>
                </a:r>
                <a:endParaRPr lang="en-US" sz="900" dirty="0"/>
              </a:p>
            </p:txBody>
          </p:sp>
          <p:sp>
            <p:nvSpPr>
              <p:cNvPr id="1097" name="Rectangle 47"/>
              <p:cNvSpPr>
                <a:spLocks noChangeArrowheads="1"/>
              </p:cNvSpPr>
              <p:nvPr/>
            </p:nvSpPr>
            <p:spPr bwMode="gray">
              <a:xfrm>
                <a:off x="2506" y="3327"/>
                <a:ext cx="182" cy="201"/>
              </a:xfrm>
              <a:prstGeom prst="rect">
                <a:avLst/>
              </a:prstGeom>
              <a:noFill/>
              <a:ln>
                <a:noFill/>
              </a:ln>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Akwa</a:t>
                </a:r>
                <a:br>
                  <a:rPr lang="en-US" sz="900">
                    <a:solidFill>
                      <a:srgbClr val="323232"/>
                    </a:solidFill>
                  </a:rPr>
                </a:br>
                <a:r>
                  <a:rPr lang="en-US" sz="900">
                    <a:solidFill>
                      <a:srgbClr val="323232"/>
                    </a:solidFill>
                  </a:rPr>
                  <a:t>Ibom</a:t>
                </a:r>
                <a:endParaRPr lang="en-US" sz="900"/>
              </a:p>
            </p:txBody>
          </p:sp>
          <p:sp>
            <p:nvSpPr>
              <p:cNvPr id="1098" name="Rectangle 48"/>
              <p:cNvSpPr>
                <a:spLocks noChangeArrowheads="1"/>
              </p:cNvSpPr>
              <p:nvPr/>
            </p:nvSpPr>
            <p:spPr bwMode="gray">
              <a:xfrm>
                <a:off x="3723" y="2022"/>
                <a:ext cx="332"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Adamawa</a:t>
                </a:r>
                <a:endParaRPr lang="en-US" sz="900"/>
              </a:p>
            </p:txBody>
          </p:sp>
          <p:sp>
            <p:nvSpPr>
              <p:cNvPr id="1099" name="Rectangle 49"/>
              <p:cNvSpPr>
                <a:spLocks noChangeArrowheads="1"/>
              </p:cNvSpPr>
              <p:nvPr/>
            </p:nvSpPr>
            <p:spPr bwMode="gray">
              <a:xfrm>
                <a:off x="3107" y="1715"/>
                <a:ext cx="228"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Bauchi</a:t>
                </a:r>
                <a:endParaRPr lang="en-US" sz="900"/>
              </a:p>
            </p:txBody>
          </p:sp>
          <p:sp>
            <p:nvSpPr>
              <p:cNvPr id="1100" name="Rectangle 50"/>
              <p:cNvSpPr>
                <a:spLocks noChangeArrowheads="1"/>
              </p:cNvSpPr>
              <p:nvPr/>
            </p:nvSpPr>
            <p:spPr bwMode="gray">
              <a:xfrm>
                <a:off x="3478" y="1934"/>
                <a:ext cx="245"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Gombe</a:t>
                </a:r>
                <a:endParaRPr lang="en-US" sz="900"/>
              </a:p>
            </p:txBody>
          </p:sp>
          <p:sp>
            <p:nvSpPr>
              <p:cNvPr id="1101" name="Rectangle 51"/>
              <p:cNvSpPr>
                <a:spLocks noChangeArrowheads="1"/>
              </p:cNvSpPr>
              <p:nvPr/>
            </p:nvSpPr>
            <p:spPr bwMode="gray">
              <a:xfrm>
                <a:off x="2454" y="1794"/>
                <a:ext cx="257"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Kaduna</a:t>
                </a:r>
                <a:endParaRPr lang="en-US" sz="900"/>
              </a:p>
            </p:txBody>
          </p:sp>
          <p:sp>
            <p:nvSpPr>
              <p:cNvPr id="1102" name="Rectangle 52"/>
              <p:cNvSpPr>
                <a:spLocks noChangeArrowheads="1"/>
              </p:cNvSpPr>
              <p:nvPr/>
            </p:nvSpPr>
            <p:spPr bwMode="gray">
              <a:xfrm>
                <a:off x="2368" y="2248"/>
                <a:ext cx="104"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Fct</a:t>
                </a:r>
                <a:endParaRPr lang="en-US" sz="900"/>
              </a:p>
            </p:txBody>
          </p:sp>
          <p:sp>
            <p:nvSpPr>
              <p:cNvPr id="1103" name="Rectangle 53"/>
              <p:cNvSpPr>
                <a:spLocks noChangeArrowheads="1"/>
              </p:cNvSpPr>
              <p:nvPr/>
            </p:nvSpPr>
            <p:spPr bwMode="gray">
              <a:xfrm>
                <a:off x="2543" y="2352"/>
                <a:ext cx="373"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Nassarawa</a:t>
                </a:r>
                <a:endParaRPr lang="en-US" sz="900"/>
              </a:p>
            </p:txBody>
          </p:sp>
          <p:sp>
            <p:nvSpPr>
              <p:cNvPr id="1104" name="Rectangle 54"/>
              <p:cNvSpPr>
                <a:spLocks noChangeArrowheads="1"/>
              </p:cNvSpPr>
              <p:nvPr/>
            </p:nvSpPr>
            <p:spPr bwMode="gray">
              <a:xfrm>
                <a:off x="2964" y="2148"/>
                <a:ext cx="253"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Plateau</a:t>
                </a:r>
                <a:endParaRPr lang="en-US" sz="900"/>
              </a:p>
            </p:txBody>
          </p:sp>
          <p:sp>
            <p:nvSpPr>
              <p:cNvPr id="1105" name="Rectangle 55"/>
              <p:cNvSpPr>
                <a:spLocks noChangeArrowheads="1"/>
              </p:cNvSpPr>
              <p:nvPr/>
            </p:nvSpPr>
            <p:spPr bwMode="gray">
              <a:xfrm>
                <a:off x="3331" y="2496"/>
                <a:ext cx="226"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Taraba</a:t>
                </a:r>
                <a:endParaRPr lang="en-US" sz="900"/>
              </a:p>
            </p:txBody>
          </p:sp>
          <p:sp>
            <p:nvSpPr>
              <p:cNvPr id="1106" name="Rectangle 56"/>
              <p:cNvSpPr>
                <a:spLocks noChangeArrowheads="1"/>
              </p:cNvSpPr>
              <p:nvPr/>
            </p:nvSpPr>
            <p:spPr bwMode="gray">
              <a:xfrm>
                <a:off x="2759" y="2686"/>
                <a:ext cx="216"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Benue</a:t>
                </a:r>
                <a:endParaRPr lang="en-US" sz="900"/>
              </a:p>
            </p:txBody>
          </p:sp>
          <p:sp>
            <p:nvSpPr>
              <p:cNvPr id="1107" name="Rectangle 57"/>
              <p:cNvSpPr>
                <a:spLocks noChangeArrowheads="1"/>
              </p:cNvSpPr>
              <p:nvPr/>
            </p:nvSpPr>
            <p:spPr bwMode="gray">
              <a:xfrm>
                <a:off x="2785" y="2891"/>
                <a:ext cx="211"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b="1" dirty="0">
                    <a:solidFill>
                      <a:srgbClr val="323232"/>
                    </a:solidFill>
                  </a:rPr>
                  <a:t>Cross</a:t>
                </a:r>
              </a:p>
              <a:p>
                <a:r>
                  <a:rPr lang="en-US" sz="900" b="1" dirty="0">
                    <a:solidFill>
                      <a:srgbClr val="323232"/>
                    </a:solidFill>
                  </a:rPr>
                  <a:t>River</a:t>
                </a:r>
                <a:endParaRPr lang="en-US" sz="900" b="1" dirty="0"/>
              </a:p>
            </p:txBody>
          </p:sp>
          <p:sp>
            <p:nvSpPr>
              <p:cNvPr id="1108" name="Rectangle 58"/>
              <p:cNvSpPr>
                <a:spLocks noChangeArrowheads="1"/>
              </p:cNvSpPr>
              <p:nvPr/>
            </p:nvSpPr>
            <p:spPr bwMode="gray">
              <a:xfrm>
                <a:off x="2336" y="2825"/>
                <a:ext cx="232"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b="1" dirty="0">
                    <a:solidFill>
                      <a:srgbClr val="323232"/>
                    </a:solidFill>
                  </a:rPr>
                  <a:t>Enugu</a:t>
                </a:r>
                <a:endParaRPr lang="en-US" sz="900" b="1" dirty="0"/>
              </a:p>
            </p:txBody>
          </p:sp>
          <p:sp>
            <p:nvSpPr>
              <p:cNvPr id="1109" name="Rectangle 59"/>
              <p:cNvSpPr>
                <a:spLocks noChangeArrowheads="1"/>
              </p:cNvSpPr>
              <p:nvPr/>
            </p:nvSpPr>
            <p:spPr bwMode="gray">
              <a:xfrm>
                <a:off x="2550" y="2985"/>
                <a:ext cx="228" cy="100"/>
              </a:xfrm>
              <a:prstGeom prst="rect">
                <a:avLst/>
              </a:prstGeom>
              <a:noFill/>
              <a:ln>
                <a:noFill/>
              </a:ln>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dirty="0" err="1">
                    <a:solidFill>
                      <a:srgbClr val="323232"/>
                    </a:solidFill>
                  </a:rPr>
                  <a:t>Ebonyi</a:t>
                </a:r>
                <a:endParaRPr lang="en-US" sz="900" dirty="0"/>
              </a:p>
            </p:txBody>
          </p:sp>
          <p:sp>
            <p:nvSpPr>
              <p:cNvPr id="1110" name="Rectangle 60"/>
              <p:cNvSpPr>
                <a:spLocks noChangeArrowheads="1"/>
              </p:cNvSpPr>
              <p:nvPr/>
            </p:nvSpPr>
            <p:spPr bwMode="gray">
              <a:xfrm>
                <a:off x="2200" y="2964"/>
                <a:ext cx="323" cy="100"/>
              </a:xfrm>
              <a:prstGeom prst="rect">
                <a:avLst/>
              </a:prstGeom>
              <a:noFill/>
              <a:ln>
                <a:noFill/>
              </a:ln>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b="1" dirty="0" err="1">
                    <a:solidFill>
                      <a:srgbClr val="323232"/>
                    </a:solidFill>
                  </a:rPr>
                  <a:t>Anambra</a:t>
                </a:r>
                <a:endParaRPr lang="en-US" sz="900" b="1" dirty="0"/>
              </a:p>
            </p:txBody>
          </p:sp>
          <p:sp>
            <p:nvSpPr>
              <p:cNvPr id="1111" name="Rectangle 61"/>
              <p:cNvSpPr>
                <a:spLocks noChangeArrowheads="1"/>
              </p:cNvSpPr>
              <p:nvPr/>
            </p:nvSpPr>
            <p:spPr bwMode="gray">
              <a:xfrm>
                <a:off x="2020" y="3183"/>
                <a:ext cx="174"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Delta</a:t>
                </a:r>
                <a:endParaRPr lang="en-US" sz="900"/>
              </a:p>
            </p:txBody>
          </p:sp>
          <p:sp>
            <p:nvSpPr>
              <p:cNvPr id="1112" name="Rectangle 62"/>
              <p:cNvSpPr>
                <a:spLocks noChangeArrowheads="1"/>
              </p:cNvSpPr>
              <p:nvPr/>
            </p:nvSpPr>
            <p:spPr bwMode="gray">
              <a:xfrm>
                <a:off x="1995" y="2884"/>
                <a:ext cx="133"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Edo</a:t>
                </a:r>
                <a:endParaRPr lang="en-US" sz="900"/>
              </a:p>
            </p:txBody>
          </p:sp>
          <p:sp>
            <p:nvSpPr>
              <p:cNvPr id="1113" name="Rectangle 63"/>
              <p:cNvSpPr>
                <a:spLocks noChangeArrowheads="1"/>
              </p:cNvSpPr>
              <p:nvPr/>
            </p:nvSpPr>
            <p:spPr bwMode="gray">
              <a:xfrm>
                <a:off x="2330" y="2570"/>
                <a:ext cx="166"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b="1" dirty="0" err="1">
                    <a:solidFill>
                      <a:srgbClr val="323232"/>
                    </a:solidFill>
                  </a:rPr>
                  <a:t>Kogi</a:t>
                </a:r>
                <a:endParaRPr lang="en-US" sz="900" b="1" dirty="0"/>
              </a:p>
            </p:txBody>
          </p:sp>
          <p:sp>
            <p:nvSpPr>
              <p:cNvPr id="1114" name="Rectangle 64"/>
              <p:cNvSpPr>
                <a:spLocks noChangeArrowheads="1"/>
              </p:cNvSpPr>
              <p:nvPr/>
            </p:nvSpPr>
            <p:spPr bwMode="gray">
              <a:xfrm>
                <a:off x="1340" y="2451"/>
                <a:ext cx="137"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Oyo</a:t>
                </a:r>
                <a:endParaRPr lang="en-US" sz="900"/>
              </a:p>
            </p:txBody>
          </p:sp>
          <p:sp>
            <p:nvSpPr>
              <p:cNvPr id="1115" name="Rectangle 65"/>
              <p:cNvSpPr>
                <a:spLocks noChangeArrowheads="1"/>
              </p:cNvSpPr>
              <p:nvPr/>
            </p:nvSpPr>
            <p:spPr bwMode="gray">
              <a:xfrm>
                <a:off x="1282" y="2779"/>
                <a:ext cx="182"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Ogun</a:t>
                </a:r>
                <a:endParaRPr lang="en-US" sz="900"/>
              </a:p>
            </p:txBody>
          </p:sp>
          <p:sp>
            <p:nvSpPr>
              <p:cNvPr id="1116" name="Rectangle 66"/>
              <p:cNvSpPr>
                <a:spLocks noChangeArrowheads="1"/>
              </p:cNvSpPr>
              <p:nvPr/>
            </p:nvSpPr>
            <p:spPr bwMode="gray">
              <a:xfrm>
                <a:off x="1562" y="2577"/>
                <a:ext cx="178"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Osun</a:t>
                </a:r>
                <a:endParaRPr lang="en-US" sz="900"/>
              </a:p>
            </p:txBody>
          </p:sp>
          <p:sp>
            <p:nvSpPr>
              <p:cNvPr id="1117" name="Rectangle 67"/>
              <p:cNvSpPr>
                <a:spLocks noChangeArrowheads="1"/>
              </p:cNvSpPr>
              <p:nvPr/>
            </p:nvSpPr>
            <p:spPr bwMode="gray">
              <a:xfrm>
                <a:off x="1812" y="2560"/>
                <a:ext cx="144"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Ekiti</a:t>
                </a:r>
                <a:endParaRPr lang="en-US" sz="900"/>
              </a:p>
            </p:txBody>
          </p:sp>
          <p:sp>
            <p:nvSpPr>
              <p:cNvPr id="1118" name="Rectangle 68"/>
              <p:cNvSpPr>
                <a:spLocks noChangeArrowheads="1"/>
              </p:cNvSpPr>
              <p:nvPr/>
            </p:nvSpPr>
            <p:spPr bwMode="gray">
              <a:xfrm>
                <a:off x="1755" y="2727"/>
                <a:ext cx="181"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Ondo</a:t>
                </a:r>
                <a:endParaRPr lang="en-US" sz="900"/>
              </a:p>
            </p:txBody>
          </p:sp>
          <p:sp>
            <p:nvSpPr>
              <p:cNvPr id="1119" name="Rectangle 69"/>
              <p:cNvSpPr>
                <a:spLocks noChangeArrowheads="1"/>
              </p:cNvSpPr>
              <p:nvPr/>
            </p:nvSpPr>
            <p:spPr bwMode="gray">
              <a:xfrm>
                <a:off x="1608" y="2288"/>
                <a:ext cx="211"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Kwara</a:t>
                </a:r>
                <a:endParaRPr lang="en-US" sz="900"/>
              </a:p>
            </p:txBody>
          </p:sp>
          <p:sp>
            <p:nvSpPr>
              <p:cNvPr id="1120" name="Rectangle 70"/>
              <p:cNvSpPr>
                <a:spLocks noChangeArrowheads="1"/>
              </p:cNvSpPr>
              <p:nvPr/>
            </p:nvSpPr>
            <p:spPr bwMode="gray">
              <a:xfrm>
                <a:off x="1884" y="1949"/>
                <a:ext cx="182"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Niger</a:t>
                </a:r>
                <a:endParaRPr lang="en-US" sz="900"/>
              </a:p>
            </p:txBody>
          </p:sp>
          <p:sp>
            <p:nvSpPr>
              <p:cNvPr id="1121" name="Rectangle 71"/>
              <p:cNvSpPr>
                <a:spLocks noChangeArrowheads="1"/>
              </p:cNvSpPr>
              <p:nvPr/>
            </p:nvSpPr>
            <p:spPr bwMode="gray">
              <a:xfrm>
                <a:off x="1783" y="1014"/>
                <a:ext cx="232"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Sokoto</a:t>
                </a:r>
                <a:endParaRPr lang="en-US" sz="900"/>
              </a:p>
            </p:txBody>
          </p:sp>
          <p:sp>
            <p:nvSpPr>
              <p:cNvPr id="1122" name="Rectangle 72"/>
              <p:cNvSpPr>
                <a:spLocks noChangeArrowheads="1"/>
              </p:cNvSpPr>
              <p:nvPr/>
            </p:nvSpPr>
            <p:spPr bwMode="gray">
              <a:xfrm>
                <a:off x="1445" y="1385"/>
                <a:ext cx="191"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dirty="0" err="1">
                    <a:solidFill>
                      <a:srgbClr val="323232"/>
                    </a:solidFill>
                  </a:rPr>
                  <a:t>Kebbi</a:t>
                </a:r>
                <a:endParaRPr lang="en-US" sz="900" dirty="0"/>
              </a:p>
            </p:txBody>
          </p:sp>
          <p:sp>
            <p:nvSpPr>
              <p:cNvPr id="1123" name="Rectangle 73"/>
              <p:cNvSpPr>
                <a:spLocks noChangeArrowheads="1"/>
              </p:cNvSpPr>
              <p:nvPr/>
            </p:nvSpPr>
            <p:spPr bwMode="gray">
              <a:xfrm>
                <a:off x="2024" y="1336"/>
                <a:ext cx="278"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Zamfara</a:t>
                </a:r>
                <a:endParaRPr lang="en-US" sz="900"/>
              </a:p>
            </p:txBody>
          </p:sp>
          <p:sp>
            <p:nvSpPr>
              <p:cNvPr id="1124" name="Rectangle 74"/>
              <p:cNvSpPr>
                <a:spLocks noChangeArrowheads="1"/>
              </p:cNvSpPr>
              <p:nvPr/>
            </p:nvSpPr>
            <p:spPr bwMode="gray">
              <a:xfrm>
                <a:off x="2420" y="1150"/>
                <a:ext cx="249"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Katsina</a:t>
                </a:r>
                <a:endParaRPr lang="en-US" sz="900"/>
              </a:p>
            </p:txBody>
          </p:sp>
          <p:sp>
            <p:nvSpPr>
              <p:cNvPr id="1125" name="Rectangle 75"/>
              <p:cNvSpPr>
                <a:spLocks noChangeArrowheads="1"/>
              </p:cNvSpPr>
              <p:nvPr/>
            </p:nvSpPr>
            <p:spPr bwMode="gray">
              <a:xfrm>
                <a:off x="2714" y="1433"/>
                <a:ext cx="174"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dirty="0">
                    <a:solidFill>
                      <a:srgbClr val="323232"/>
                    </a:solidFill>
                  </a:rPr>
                  <a:t>Kano</a:t>
                </a:r>
                <a:endParaRPr lang="en-US" sz="900" dirty="0"/>
              </a:p>
            </p:txBody>
          </p:sp>
          <p:sp>
            <p:nvSpPr>
              <p:cNvPr id="1126" name="Rectangle 76"/>
              <p:cNvSpPr>
                <a:spLocks noChangeArrowheads="1"/>
              </p:cNvSpPr>
              <p:nvPr/>
            </p:nvSpPr>
            <p:spPr bwMode="gray">
              <a:xfrm>
                <a:off x="3526" y="1281"/>
                <a:ext cx="167"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dirty="0" err="1">
                    <a:solidFill>
                      <a:srgbClr val="323232"/>
                    </a:solidFill>
                  </a:rPr>
                  <a:t>Yobe</a:t>
                </a:r>
                <a:endParaRPr lang="en-US" sz="900" dirty="0"/>
              </a:p>
            </p:txBody>
          </p:sp>
          <p:sp>
            <p:nvSpPr>
              <p:cNvPr id="1127" name="Rectangle 77"/>
              <p:cNvSpPr>
                <a:spLocks noChangeArrowheads="1"/>
              </p:cNvSpPr>
              <p:nvPr/>
            </p:nvSpPr>
            <p:spPr bwMode="gray">
              <a:xfrm>
                <a:off x="2964" y="1234"/>
                <a:ext cx="232"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dirty="0" err="1">
                    <a:solidFill>
                      <a:srgbClr val="323232"/>
                    </a:solidFill>
                  </a:rPr>
                  <a:t>Jigawa</a:t>
                </a:r>
                <a:endParaRPr lang="en-US" sz="900" dirty="0"/>
              </a:p>
            </p:txBody>
          </p:sp>
          <p:sp>
            <p:nvSpPr>
              <p:cNvPr id="1128" name="Rectangle 78"/>
              <p:cNvSpPr>
                <a:spLocks noChangeArrowheads="1"/>
              </p:cNvSpPr>
              <p:nvPr/>
            </p:nvSpPr>
            <p:spPr bwMode="gray">
              <a:xfrm>
                <a:off x="4012" y="1393"/>
                <a:ext cx="200"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chorCtr="1">
                <a:spAutoFit/>
              </a:bodyPr>
              <a:lstStyle/>
              <a:p>
                <a:r>
                  <a:rPr lang="en-US" sz="900">
                    <a:solidFill>
                      <a:srgbClr val="323232"/>
                    </a:solidFill>
                  </a:rPr>
                  <a:t>Borno</a:t>
                </a:r>
                <a:endParaRPr lang="en-US" sz="900"/>
              </a:p>
            </p:txBody>
          </p:sp>
        </p:grpSp>
        <p:sp>
          <p:nvSpPr>
            <p:cNvPr id="1079" name="Oval 1078"/>
            <p:cNvSpPr/>
            <p:nvPr>
              <p:custDataLst>
                <p:tags r:id="rId6"/>
              </p:custDataLst>
            </p:nvPr>
          </p:nvSpPr>
          <p:spPr bwMode="gray">
            <a:xfrm rot="16200000">
              <a:off x="6405684" y="2724380"/>
              <a:ext cx="83771" cy="83771"/>
            </a:xfrm>
            <a:prstGeom prst="ellipse">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sp>
          <p:nvSpPr>
            <p:cNvPr id="1080" name="Oval 1079"/>
            <p:cNvSpPr/>
            <p:nvPr>
              <p:custDataLst>
                <p:tags r:id="rId7"/>
              </p:custDataLst>
            </p:nvPr>
          </p:nvSpPr>
          <p:spPr bwMode="gray">
            <a:xfrm rot="16200000">
              <a:off x="7736292" y="2906845"/>
              <a:ext cx="83771" cy="83771"/>
            </a:xfrm>
            <a:prstGeom prst="ellipse">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sp>
          <p:nvSpPr>
            <p:cNvPr id="1081" name="Oval 1080"/>
            <p:cNvSpPr/>
            <p:nvPr>
              <p:custDataLst>
                <p:tags r:id="rId8"/>
              </p:custDataLst>
            </p:nvPr>
          </p:nvSpPr>
          <p:spPr bwMode="gray">
            <a:xfrm rot="16200000">
              <a:off x="7053685" y="3742805"/>
              <a:ext cx="83771" cy="83771"/>
            </a:xfrm>
            <a:prstGeom prst="ellipse">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sp>
          <p:nvSpPr>
            <p:cNvPr id="1082" name="Oval 1081"/>
            <p:cNvSpPr/>
            <p:nvPr>
              <p:custDataLst>
                <p:tags r:id="rId9"/>
              </p:custDataLst>
            </p:nvPr>
          </p:nvSpPr>
          <p:spPr bwMode="gray">
            <a:xfrm rot="16200000">
              <a:off x="6562251" y="3925748"/>
              <a:ext cx="83771" cy="83771"/>
            </a:xfrm>
            <a:prstGeom prst="ellipse">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sp>
          <p:nvSpPr>
            <p:cNvPr id="1083" name="Oval 1082"/>
            <p:cNvSpPr/>
            <p:nvPr>
              <p:custDataLst>
                <p:tags r:id="rId10"/>
              </p:custDataLst>
            </p:nvPr>
          </p:nvSpPr>
          <p:spPr bwMode="gray">
            <a:xfrm rot="16200000">
              <a:off x="5825612" y="3973740"/>
              <a:ext cx="83771" cy="83771"/>
            </a:xfrm>
            <a:prstGeom prst="ellipse">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sp>
          <p:nvSpPr>
            <p:cNvPr id="1084" name="Oval 1083"/>
            <p:cNvSpPr/>
            <p:nvPr>
              <p:custDataLst>
                <p:tags r:id="rId11"/>
              </p:custDataLst>
            </p:nvPr>
          </p:nvSpPr>
          <p:spPr bwMode="gray">
            <a:xfrm rot="16200000">
              <a:off x="5575333" y="3458421"/>
              <a:ext cx="83771" cy="83771"/>
            </a:xfrm>
            <a:prstGeom prst="ellipse">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sp>
          <p:nvSpPr>
            <p:cNvPr id="1085" name="Oval 1084"/>
            <p:cNvSpPr/>
            <p:nvPr>
              <p:custDataLst>
                <p:tags r:id="rId12"/>
              </p:custDataLst>
            </p:nvPr>
          </p:nvSpPr>
          <p:spPr bwMode="gray">
            <a:xfrm rot="16200000">
              <a:off x="5031749" y="4281894"/>
              <a:ext cx="83771" cy="83771"/>
            </a:xfrm>
            <a:prstGeom prst="ellipse">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sp>
          <p:nvSpPr>
            <p:cNvPr id="1086" name="Oval 1085"/>
            <p:cNvSpPr/>
            <p:nvPr>
              <p:custDataLst>
                <p:tags r:id="rId13"/>
              </p:custDataLst>
            </p:nvPr>
          </p:nvSpPr>
          <p:spPr bwMode="gray">
            <a:xfrm rot="16200000">
              <a:off x="5636077" y="4989399"/>
              <a:ext cx="83771" cy="83771"/>
            </a:xfrm>
            <a:prstGeom prst="ellipse">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sp>
          <p:nvSpPr>
            <p:cNvPr id="1087" name="Oval 1086"/>
            <p:cNvSpPr/>
            <p:nvPr>
              <p:custDataLst>
                <p:tags r:id="rId14"/>
              </p:custDataLst>
            </p:nvPr>
          </p:nvSpPr>
          <p:spPr bwMode="gray">
            <a:xfrm rot="16200000">
              <a:off x="5924514" y="4969229"/>
              <a:ext cx="83771" cy="83771"/>
            </a:xfrm>
            <a:prstGeom prst="ellipse">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sp>
          <p:nvSpPr>
            <p:cNvPr id="1088" name="Oval 1087"/>
            <p:cNvSpPr/>
            <p:nvPr>
              <p:custDataLst>
                <p:tags r:id="rId15"/>
              </p:custDataLst>
            </p:nvPr>
          </p:nvSpPr>
          <p:spPr bwMode="gray">
            <a:xfrm rot="16200000">
              <a:off x="6503494" y="4747727"/>
              <a:ext cx="83771" cy="83771"/>
            </a:xfrm>
            <a:prstGeom prst="ellipse">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sp>
          <p:nvSpPr>
            <p:cNvPr id="1089" name="Rectangle 1088"/>
            <p:cNvSpPr/>
            <p:nvPr>
              <p:custDataLst>
                <p:tags r:id="rId16"/>
              </p:custDataLst>
            </p:nvPr>
          </p:nvSpPr>
          <p:spPr bwMode="gray">
            <a:xfrm rot="16200000">
              <a:off x="4885935" y="4332985"/>
              <a:ext cx="83771" cy="108714"/>
            </a:xfrm>
            <a:prstGeom prst="rect">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sp>
          <p:nvSpPr>
            <p:cNvPr id="1090" name="Rectangle 1089"/>
            <p:cNvSpPr/>
            <p:nvPr>
              <p:custDataLst>
                <p:tags r:id="rId17"/>
              </p:custDataLst>
            </p:nvPr>
          </p:nvSpPr>
          <p:spPr bwMode="gray">
            <a:xfrm rot="16200000">
              <a:off x="6116409" y="4340381"/>
              <a:ext cx="83771" cy="108714"/>
            </a:xfrm>
            <a:prstGeom prst="rect">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sp>
          <p:nvSpPr>
            <p:cNvPr id="1091" name="Rectangle 1090"/>
            <p:cNvSpPr/>
            <p:nvPr>
              <p:custDataLst>
                <p:tags r:id="rId18"/>
              </p:custDataLst>
            </p:nvPr>
          </p:nvSpPr>
          <p:spPr bwMode="gray">
            <a:xfrm rot="14194203">
              <a:off x="5215355" y="2229189"/>
              <a:ext cx="83771" cy="108714"/>
            </a:xfrm>
            <a:prstGeom prst="rect">
              <a:avLst/>
            </a:prstGeom>
            <a:solidFill>
              <a:schemeClr val="accent4"/>
            </a:solidFill>
            <a:ln w="9525">
              <a:solidFill>
                <a:schemeClr val="bg1"/>
              </a:solidFill>
              <a:miter lim="800000"/>
              <a:headEnd/>
              <a:tailEnd/>
            </a:ln>
            <a:effectLst/>
            <a:extLst/>
          </p:spPr>
          <p:txBody>
            <a:bodyPr wrap="none" rtlCol="0" anchor="ctr"/>
            <a:lstStyle/>
            <a:p>
              <a:pPr algn="ctr"/>
              <a:endParaRPr lang="en-US" sz="900" dirty="0" err="1" smtClean="0"/>
            </a:p>
          </p:txBody>
        </p:sp>
      </p:grpSp>
      <p:grpSp>
        <p:nvGrpSpPr>
          <p:cNvPr id="700" name="Group 699"/>
          <p:cNvGrpSpPr/>
          <p:nvPr/>
        </p:nvGrpSpPr>
        <p:grpSpPr>
          <a:xfrm>
            <a:off x="3540913" y="3868751"/>
            <a:ext cx="310548" cy="375078"/>
            <a:chOff x="1631950" y="1527175"/>
            <a:chExt cx="660401" cy="895350"/>
          </a:xfrm>
          <a:solidFill>
            <a:schemeClr val="accent4">
              <a:lumMod val="50000"/>
            </a:schemeClr>
          </a:solidFill>
        </p:grpSpPr>
        <p:sp>
          <p:nvSpPr>
            <p:cNvPr id="1031" name="Freeform 108"/>
            <p:cNvSpPr>
              <a:spLocks/>
            </p:cNvSpPr>
            <p:nvPr/>
          </p:nvSpPr>
          <p:spPr bwMode="auto">
            <a:xfrm>
              <a:off x="1631950" y="1771650"/>
              <a:ext cx="98425" cy="60325"/>
            </a:xfrm>
            <a:custGeom>
              <a:avLst/>
              <a:gdLst>
                <a:gd name="T0" fmla="*/ 207 w 207"/>
                <a:gd name="T1" fmla="*/ 86 h 126"/>
                <a:gd name="T2" fmla="*/ 104 w 207"/>
                <a:gd name="T3" fmla="*/ 115 h 126"/>
                <a:gd name="T4" fmla="*/ 0 w 207"/>
                <a:gd name="T5" fmla="*/ 31 h 126"/>
                <a:gd name="T6" fmla="*/ 134 w 207"/>
                <a:gd name="T7" fmla="*/ 11 h 126"/>
                <a:gd name="T8" fmla="*/ 207 w 207"/>
                <a:gd name="T9" fmla="*/ 86 h 126"/>
              </a:gdLst>
              <a:ahLst/>
              <a:cxnLst>
                <a:cxn ang="0">
                  <a:pos x="T0" y="T1"/>
                </a:cxn>
                <a:cxn ang="0">
                  <a:pos x="T2" y="T3"/>
                </a:cxn>
                <a:cxn ang="0">
                  <a:pos x="T4" y="T5"/>
                </a:cxn>
                <a:cxn ang="0">
                  <a:pos x="T6" y="T7"/>
                </a:cxn>
                <a:cxn ang="0">
                  <a:pos x="T8" y="T9"/>
                </a:cxn>
              </a:cxnLst>
              <a:rect l="0" t="0" r="r" b="b"/>
              <a:pathLst>
                <a:path w="207" h="126">
                  <a:moveTo>
                    <a:pt x="207" y="86"/>
                  </a:moveTo>
                  <a:cubicBezTo>
                    <a:pt x="191" y="113"/>
                    <a:pt x="148" y="126"/>
                    <a:pt x="104" y="115"/>
                  </a:cubicBezTo>
                  <a:cubicBezTo>
                    <a:pt x="60" y="103"/>
                    <a:pt x="9" y="60"/>
                    <a:pt x="0" y="31"/>
                  </a:cubicBezTo>
                  <a:cubicBezTo>
                    <a:pt x="22" y="12"/>
                    <a:pt x="89" y="0"/>
                    <a:pt x="134" y="11"/>
                  </a:cubicBezTo>
                  <a:cubicBezTo>
                    <a:pt x="177" y="22"/>
                    <a:pt x="207" y="54"/>
                    <a:pt x="207"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32" name="Freeform 109"/>
            <p:cNvSpPr>
              <a:spLocks/>
            </p:cNvSpPr>
            <p:nvPr/>
          </p:nvSpPr>
          <p:spPr bwMode="auto">
            <a:xfrm>
              <a:off x="1681163" y="1755775"/>
              <a:ext cx="92075" cy="68263"/>
            </a:xfrm>
            <a:custGeom>
              <a:avLst/>
              <a:gdLst>
                <a:gd name="T0" fmla="*/ 188 w 195"/>
                <a:gd name="T1" fmla="*/ 125 h 143"/>
                <a:gd name="T2" fmla="*/ 84 w 195"/>
                <a:gd name="T3" fmla="*/ 114 h 143"/>
                <a:gd name="T4" fmla="*/ 0 w 195"/>
                <a:gd name="T5" fmla="*/ 9 h 143"/>
                <a:gd name="T6" fmla="*/ 133 w 195"/>
                <a:gd name="T7" fmla="*/ 37 h 143"/>
                <a:gd name="T8" fmla="*/ 188 w 195"/>
                <a:gd name="T9" fmla="*/ 125 h 143"/>
              </a:gdLst>
              <a:ahLst/>
              <a:cxnLst>
                <a:cxn ang="0">
                  <a:pos x="T0" y="T1"/>
                </a:cxn>
                <a:cxn ang="0">
                  <a:pos x="T2" y="T3"/>
                </a:cxn>
                <a:cxn ang="0">
                  <a:pos x="T4" y="T5"/>
                </a:cxn>
                <a:cxn ang="0">
                  <a:pos x="T6" y="T7"/>
                </a:cxn>
                <a:cxn ang="0">
                  <a:pos x="T8" y="T9"/>
                </a:cxn>
              </a:cxnLst>
              <a:rect l="0" t="0" r="r" b="b"/>
              <a:pathLst>
                <a:path w="195" h="143">
                  <a:moveTo>
                    <a:pt x="188" y="125"/>
                  </a:moveTo>
                  <a:cubicBezTo>
                    <a:pt x="167" y="143"/>
                    <a:pt x="124" y="139"/>
                    <a:pt x="84" y="114"/>
                  </a:cubicBezTo>
                  <a:cubicBezTo>
                    <a:pt x="44" y="90"/>
                    <a:pt x="3" y="36"/>
                    <a:pt x="0" y="9"/>
                  </a:cubicBezTo>
                  <a:cubicBezTo>
                    <a:pt x="24" y="0"/>
                    <a:pt x="93" y="14"/>
                    <a:pt x="133" y="37"/>
                  </a:cubicBezTo>
                  <a:cubicBezTo>
                    <a:pt x="173" y="62"/>
                    <a:pt x="195"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33" name="Freeform 110"/>
            <p:cNvSpPr>
              <a:spLocks/>
            </p:cNvSpPr>
            <p:nvPr/>
          </p:nvSpPr>
          <p:spPr bwMode="auto">
            <a:xfrm>
              <a:off x="1703388" y="1790700"/>
              <a:ext cx="92075" cy="68263"/>
            </a:xfrm>
            <a:custGeom>
              <a:avLst/>
              <a:gdLst>
                <a:gd name="T0" fmla="*/ 188 w 194"/>
                <a:gd name="T1" fmla="*/ 125 h 143"/>
                <a:gd name="T2" fmla="*/ 83 w 194"/>
                <a:gd name="T3" fmla="*/ 114 h 143"/>
                <a:gd name="T4" fmla="*/ 0 w 194"/>
                <a:gd name="T5" fmla="*/ 9 h 143"/>
                <a:gd name="T6" fmla="*/ 132 w 194"/>
                <a:gd name="T7" fmla="*/ 38 h 143"/>
                <a:gd name="T8" fmla="*/ 188 w 194"/>
                <a:gd name="T9" fmla="*/ 125 h 143"/>
              </a:gdLst>
              <a:ahLst/>
              <a:cxnLst>
                <a:cxn ang="0">
                  <a:pos x="T0" y="T1"/>
                </a:cxn>
                <a:cxn ang="0">
                  <a:pos x="T2" y="T3"/>
                </a:cxn>
                <a:cxn ang="0">
                  <a:pos x="T4" y="T5"/>
                </a:cxn>
                <a:cxn ang="0">
                  <a:pos x="T6" y="T7"/>
                </a:cxn>
                <a:cxn ang="0">
                  <a:pos x="T8" y="T9"/>
                </a:cxn>
              </a:cxnLst>
              <a:rect l="0" t="0" r="r" b="b"/>
              <a:pathLst>
                <a:path w="194" h="143">
                  <a:moveTo>
                    <a:pt x="188" y="125"/>
                  </a:moveTo>
                  <a:cubicBezTo>
                    <a:pt x="166" y="143"/>
                    <a:pt x="123" y="139"/>
                    <a:pt x="83" y="114"/>
                  </a:cubicBezTo>
                  <a:cubicBezTo>
                    <a:pt x="43" y="90"/>
                    <a:pt x="2" y="35"/>
                    <a:pt x="0" y="9"/>
                  </a:cubicBezTo>
                  <a:cubicBezTo>
                    <a:pt x="23" y="0"/>
                    <a:pt x="92" y="13"/>
                    <a:pt x="132" y="38"/>
                  </a:cubicBezTo>
                  <a:cubicBezTo>
                    <a:pt x="172" y="62"/>
                    <a:pt x="194"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34" name="Freeform 111"/>
            <p:cNvSpPr>
              <a:spLocks/>
            </p:cNvSpPr>
            <p:nvPr/>
          </p:nvSpPr>
          <p:spPr bwMode="auto">
            <a:xfrm>
              <a:off x="1741488" y="1752600"/>
              <a:ext cx="71438" cy="88900"/>
            </a:xfrm>
            <a:custGeom>
              <a:avLst/>
              <a:gdLst>
                <a:gd name="T0" fmla="*/ 130 w 151"/>
                <a:gd name="T1" fmla="*/ 189 h 189"/>
                <a:gd name="T2" fmla="*/ 35 w 151"/>
                <a:gd name="T3" fmla="*/ 121 h 189"/>
                <a:gd name="T4" fmla="*/ 11 w 151"/>
                <a:gd name="T5" fmla="*/ 0 h 189"/>
                <a:gd name="T6" fmla="*/ 123 w 151"/>
                <a:gd name="T7" fmla="*/ 96 h 189"/>
                <a:gd name="T8" fmla="*/ 130 w 151"/>
                <a:gd name="T9" fmla="*/ 189 h 189"/>
              </a:gdLst>
              <a:ahLst/>
              <a:cxnLst>
                <a:cxn ang="0">
                  <a:pos x="T0" y="T1"/>
                </a:cxn>
                <a:cxn ang="0">
                  <a:pos x="T2" y="T3"/>
                </a:cxn>
                <a:cxn ang="0">
                  <a:pos x="T4" y="T5"/>
                </a:cxn>
                <a:cxn ang="0">
                  <a:pos x="T6" y="T7"/>
                </a:cxn>
                <a:cxn ang="0">
                  <a:pos x="T8" y="T9"/>
                </a:cxn>
              </a:cxnLst>
              <a:rect l="0" t="0" r="r" b="b"/>
              <a:pathLst>
                <a:path w="151" h="189">
                  <a:moveTo>
                    <a:pt x="130" y="189"/>
                  </a:moveTo>
                  <a:cubicBezTo>
                    <a:pt x="100" y="189"/>
                    <a:pt x="60" y="161"/>
                    <a:pt x="35" y="121"/>
                  </a:cubicBezTo>
                  <a:cubicBezTo>
                    <a:pt x="10" y="81"/>
                    <a:pt x="0" y="20"/>
                    <a:pt x="11" y="0"/>
                  </a:cubicBezTo>
                  <a:cubicBezTo>
                    <a:pt x="39" y="7"/>
                    <a:pt x="98" y="56"/>
                    <a:pt x="123" y="96"/>
                  </a:cubicBezTo>
                  <a:cubicBezTo>
                    <a:pt x="149" y="136"/>
                    <a:pt x="151" y="174"/>
                    <a:pt x="130" y="18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35" name="Freeform 112"/>
            <p:cNvSpPr>
              <a:spLocks/>
            </p:cNvSpPr>
            <p:nvPr/>
          </p:nvSpPr>
          <p:spPr bwMode="auto">
            <a:xfrm>
              <a:off x="1768475" y="1816100"/>
              <a:ext cx="71438" cy="88900"/>
            </a:xfrm>
            <a:custGeom>
              <a:avLst/>
              <a:gdLst>
                <a:gd name="T0" fmla="*/ 130 w 151"/>
                <a:gd name="T1" fmla="*/ 188 h 189"/>
                <a:gd name="T2" fmla="*/ 35 w 151"/>
                <a:gd name="T3" fmla="*/ 121 h 189"/>
                <a:gd name="T4" fmla="*/ 12 w 151"/>
                <a:gd name="T5" fmla="*/ 0 h 189"/>
                <a:gd name="T6" fmla="*/ 124 w 151"/>
                <a:gd name="T7" fmla="*/ 96 h 189"/>
                <a:gd name="T8" fmla="*/ 130 w 151"/>
                <a:gd name="T9" fmla="*/ 188 h 189"/>
              </a:gdLst>
              <a:ahLst/>
              <a:cxnLst>
                <a:cxn ang="0">
                  <a:pos x="T0" y="T1"/>
                </a:cxn>
                <a:cxn ang="0">
                  <a:pos x="T2" y="T3"/>
                </a:cxn>
                <a:cxn ang="0">
                  <a:pos x="T4" y="T5"/>
                </a:cxn>
                <a:cxn ang="0">
                  <a:pos x="T6" y="T7"/>
                </a:cxn>
                <a:cxn ang="0">
                  <a:pos x="T8" y="T9"/>
                </a:cxn>
              </a:cxnLst>
              <a:rect l="0" t="0" r="r" b="b"/>
              <a:pathLst>
                <a:path w="151" h="189">
                  <a:moveTo>
                    <a:pt x="130" y="188"/>
                  </a:moveTo>
                  <a:cubicBezTo>
                    <a:pt x="101" y="189"/>
                    <a:pt x="60" y="161"/>
                    <a:pt x="35" y="121"/>
                  </a:cubicBezTo>
                  <a:cubicBezTo>
                    <a:pt x="10" y="81"/>
                    <a:pt x="0" y="19"/>
                    <a:pt x="12" y="0"/>
                  </a:cubicBezTo>
                  <a:cubicBezTo>
                    <a:pt x="40" y="7"/>
                    <a:pt x="98" y="56"/>
                    <a:pt x="124" y="96"/>
                  </a:cubicBezTo>
                  <a:cubicBezTo>
                    <a:pt x="149" y="135"/>
                    <a:pt x="151" y="174"/>
                    <a:pt x="130" y="18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36" name="Freeform 113"/>
            <p:cNvSpPr>
              <a:spLocks/>
            </p:cNvSpPr>
            <p:nvPr/>
          </p:nvSpPr>
          <p:spPr bwMode="auto">
            <a:xfrm>
              <a:off x="1809750" y="1855788"/>
              <a:ext cx="57150" cy="100013"/>
            </a:xfrm>
            <a:custGeom>
              <a:avLst/>
              <a:gdLst>
                <a:gd name="T0" fmla="*/ 69 w 120"/>
                <a:gd name="T1" fmla="*/ 211 h 211"/>
                <a:gd name="T2" fmla="*/ 5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8" y="200"/>
                    <a:pt x="9" y="161"/>
                    <a:pt x="5" y="116"/>
                  </a:cubicBezTo>
                  <a:cubicBezTo>
                    <a:pt x="0" y="71"/>
                    <a:pt x="26" y="13"/>
                    <a:pt x="49" y="0"/>
                  </a:cubicBezTo>
                  <a:cubicBezTo>
                    <a:pt x="75" y="17"/>
                    <a:pt x="111"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37" name="Freeform 114"/>
            <p:cNvSpPr>
              <a:spLocks/>
            </p:cNvSpPr>
            <p:nvPr/>
          </p:nvSpPr>
          <p:spPr bwMode="auto">
            <a:xfrm>
              <a:off x="1793875" y="1785938"/>
              <a:ext cx="63500" cy="96838"/>
            </a:xfrm>
            <a:custGeom>
              <a:avLst/>
              <a:gdLst>
                <a:gd name="T0" fmla="*/ 96 w 134"/>
                <a:gd name="T1" fmla="*/ 207 h 207"/>
                <a:gd name="T2" fmla="*/ 14 w 134"/>
                <a:gd name="T3" fmla="*/ 122 h 207"/>
                <a:gd name="T4" fmla="*/ 28 w 134"/>
                <a:gd name="T5" fmla="*/ 0 h 207"/>
                <a:gd name="T6" fmla="*/ 119 w 134"/>
                <a:gd name="T7" fmla="*/ 117 h 207"/>
                <a:gd name="T8" fmla="*/ 96 w 134"/>
                <a:gd name="T9" fmla="*/ 207 h 207"/>
              </a:gdLst>
              <a:ahLst/>
              <a:cxnLst>
                <a:cxn ang="0">
                  <a:pos x="T0" y="T1"/>
                </a:cxn>
                <a:cxn ang="0">
                  <a:pos x="T2" y="T3"/>
                </a:cxn>
                <a:cxn ang="0">
                  <a:pos x="T4" y="T5"/>
                </a:cxn>
                <a:cxn ang="0">
                  <a:pos x="T6" y="T7"/>
                </a:cxn>
                <a:cxn ang="0">
                  <a:pos x="T8" y="T9"/>
                </a:cxn>
              </a:cxnLst>
              <a:rect l="0" t="0" r="r" b="b"/>
              <a:pathLst>
                <a:path w="134" h="207">
                  <a:moveTo>
                    <a:pt x="96" y="207"/>
                  </a:moveTo>
                  <a:cubicBezTo>
                    <a:pt x="63" y="201"/>
                    <a:pt x="29" y="165"/>
                    <a:pt x="14" y="122"/>
                  </a:cubicBezTo>
                  <a:cubicBezTo>
                    <a:pt x="0" y="78"/>
                    <a:pt x="9" y="17"/>
                    <a:pt x="28" y="0"/>
                  </a:cubicBezTo>
                  <a:cubicBezTo>
                    <a:pt x="56" y="14"/>
                    <a:pt x="104" y="73"/>
                    <a:pt x="119" y="117"/>
                  </a:cubicBezTo>
                  <a:cubicBezTo>
                    <a:pt x="134" y="161"/>
                    <a:pt x="123" y="199"/>
                    <a:pt x="96" y="2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38" name="Freeform 115"/>
            <p:cNvSpPr>
              <a:spLocks/>
            </p:cNvSpPr>
            <p:nvPr/>
          </p:nvSpPr>
          <p:spPr bwMode="auto">
            <a:xfrm>
              <a:off x="1833563" y="1916113"/>
              <a:ext cx="57150" cy="100013"/>
            </a:xfrm>
            <a:custGeom>
              <a:avLst/>
              <a:gdLst>
                <a:gd name="T0" fmla="*/ 69 w 120"/>
                <a:gd name="T1" fmla="*/ 211 h 211"/>
                <a:gd name="T2" fmla="*/ 4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6" y="200"/>
                    <a:pt x="9" y="161"/>
                    <a:pt x="4" y="116"/>
                  </a:cubicBezTo>
                  <a:cubicBezTo>
                    <a:pt x="0" y="71"/>
                    <a:pt x="24" y="13"/>
                    <a:pt x="49" y="0"/>
                  </a:cubicBezTo>
                  <a:cubicBezTo>
                    <a:pt x="74" y="17"/>
                    <a:pt x="110"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39" name="Freeform 116"/>
            <p:cNvSpPr>
              <a:spLocks/>
            </p:cNvSpPr>
            <p:nvPr/>
          </p:nvSpPr>
          <p:spPr bwMode="auto">
            <a:xfrm>
              <a:off x="1795463" y="1905000"/>
              <a:ext cx="68263" cy="92075"/>
            </a:xfrm>
            <a:custGeom>
              <a:avLst/>
              <a:gdLst>
                <a:gd name="T0" fmla="*/ 118 w 143"/>
                <a:gd name="T1" fmla="*/ 196 h 196"/>
                <a:gd name="T2" fmla="*/ 26 w 143"/>
                <a:gd name="T3" fmla="*/ 122 h 196"/>
                <a:gd name="T4" fmla="*/ 14 w 143"/>
                <a:gd name="T5" fmla="*/ 0 h 196"/>
                <a:gd name="T6" fmla="*/ 120 w 143"/>
                <a:gd name="T7" fmla="*/ 103 h 196"/>
                <a:gd name="T8" fmla="*/ 118 w 143"/>
                <a:gd name="T9" fmla="*/ 196 h 196"/>
              </a:gdLst>
              <a:ahLst/>
              <a:cxnLst>
                <a:cxn ang="0">
                  <a:pos x="T0" y="T1"/>
                </a:cxn>
                <a:cxn ang="0">
                  <a:pos x="T2" y="T3"/>
                </a:cxn>
                <a:cxn ang="0">
                  <a:pos x="T4" y="T5"/>
                </a:cxn>
                <a:cxn ang="0">
                  <a:pos x="T6" y="T7"/>
                </a:cxn>
                <a:cxn ang="0">
                  <a:pos x="T8" y="T9"/>
                </a:cxn>
              </a:cxnLst>
              <a:rect l="0" t="0" r="r" b="b"/>
              <a:pathLst>
                <a:path w="143" h="196">
                  <a:moveTo>
                    <a:pt x="118" y="196"/>
                  </a:moveTo>
                  <a:cubicBezTo>
                    <a:pt x="87" y="194"/>
                    <a:pt x="48" y="163"/>
                    <a:pt x="26" y="122"/>
                  </a:cubicBezTo>
                  <a:cubicBezTo>
                    <a:pt x="4" y="80"/>
                    <a:pt x="0" y="19"/>
                    <a:pt x="14" y="0"/>
                  </a:cubicBezTo>
                  <a:cubicBezTo>
                    <a:pt x="43" y="9"/>
                    <a:pt x="98" y="62"/>
                    <a:pt x="120" y="103"/>
                  </a:cubicBezTo>
                  <a:cubicBezTo>
                    <a:pt x="143" y="145"/>
                    <a:pt x="141" y="183"/>
                    <a:pt x="118"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40" name="Freeform 117"/>
            <p:cNvSpPr>
              <a:spLocks/>
            </p:cNvSpPr>
            <p:nvPr/>
          </p:nvSpPr>
          <p:spPr bwMode="auto">
            <a:xfrm>
              <a:off x="1819275" y="1976438"/>
              <a:ext cx="76200" cy="85725"/>
            </a:xfrm>
            <a:custGeom>
              <a:avLst/>
              <a:gdLst>
                <a:gd name="T0" fmla="*/ 146 w 164"/>
                <a:gd name="T1" fmla="*/ 176 h 180"/>
                <a:gd name="T2" fmla="*/ 47 w 164"/>
                <a:gd name="T3" fmla="*/ 120 h 180"/>
                <a:gd name="T4" fmla="*/ 8 w 164"/>
                <a:gd name="T5" fmla="*/ 0 h 180"/>
                <a:gd name="T6" fmla="*/ 128 w 164"/>
                <a:gd name="T7" fmla="*/ 84 h 180"/>
                <a:gd name="T8" fmla="*/ 146 w 164"/>
                <a:gd name="T9" fmla="*/ 176 h 180"/>
              </a:gdLst>
              <a:ahLst/>
              <a:cxnLst>
                <a:cxn ang="0">
                  <a:pos x="T0" y="T1"/>
                </a:cxn>
                <a:cxn ang="0">
                  <a:pos x="T2" y="T3"/>
                </a:cxn>
                <a:cxn ang="0">
                  <a:pos x="T4" y="T5"/>
                </a:cxn>
                <a:cxn ang="0">
                  <a:pos x="T6" y="T7"/>
                </a:cxn>
                <a:cxn ang="0">
                  <a:pos x="T8" y="T9"/>
                </a:cxn>
              </a:cxnLst>
              <a:rect l="0" t="0" r="r" b="b"/>
              <a:pathLst>
                <a:path w="164" h="180">
                  <a:moveTo>
                    <a:pt x="146" y="176"/>
                  </a:moveTo>
                  <a:cubicBezTo>
                    <a:pt x="119" y="180"/>
                    <a:pt x="77" y="157"/>
                    <a:pt x="47" y="120"/>
                  </a:cubicBezTo>
                  <a:cubicBezTo>
                    <a:pt x="19" y="82"/>
                    <a:pt x="0" y="22"/>
                    <a:pt x="8" y="0"/>
                  </a:cubicBezTo>
                  <a:cubicBezTo>
                    <a:pt x="36" y="4"/>
                    <a:pt x="98" y="46"/>
                    <a:pt x="128" y="84"/>
                  </a:cubicBezTo>
                  <a:cubicBezTo>
                    <a:pt x="157" y="121"/>
                    <a:pt x="164" y="159"/>
                    <a:pt x="146" y="1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41" name="Freeform 118"/>
            <p:cNvSpPr>
              <a:spLocks/>
            </p:cNvSpPr>
            <p:nvPr/>
          </p:nvSpPr>
          <p:spPr bwMode="auto">
            <a:xfrm>
              <a:off x="1860550" y="1958975"/>
              <a:ext cx="58738" cy="100013"/>
            </a:xfrm>
            <a:custGeom>
              <a:avLst/>
              <a:gdLst>
                <a:gd name="T0" fmla="*/ 76 w 124"/>
                <a:gd name="T1" fmla="*/ 212 h 212"/>
                <a:gd name="T2" fmla="*/ 7 w 124"/>
                <a:gd name="T3" fmla="*/ 118 h 212"/>
                <a:gd name="T4" fmla="*/ 44 w 124"/>
                <a:gd name="T5" fmla="*/ 0 h 212"/>
                <a:gd name="T6" fmla="*/ 117 w 124"/>
                <a:gd name="T7" fmla="*/ 125 h 212"/>
                <a:gd name="T8" fmla="*/ 76 w 124"/>
                <a:gd name="T9" fmla="*/ 212 h 212"/>
              </a:gdLst>
              <a:ahLst/>
              <a:cxnLst>
                <a:cxn ang="0">
                  <a:pos x="T0" y="T1"/>
                </a:cxn>
                <a:cxn ang="0">
                  <a:pos x="T2" y="T3"/>
                </a:cxn>
                <a:cxn ang="0">
                  <a:pos x="T4" y="T5"/>
                </a:cxn>
                <a:cxn ang="0">
                  <a:pos x="T6" y="T7"/>
                </a:cxn>
                <a:cxn ang="0">
                  <a:pos x="T8" y="T9"/>
                </a:cxn>
              </a:cxnLst>
              <a:rect l="0" t="0" r="r" b="b"/>
              <a:pathLst>
                <a:path w="124" h="212">
                  <a:moveTo>
                    <a:pt x="76" y="212"/>
                  </a:moveTo>
                  <a:cubicBezTo>
                    <a:pt x="43" y="202"/>
                    <a:pt x="14" y="163"/>
                    <a:pt x="7" y="118"/>
                  </a:cubicBezTo>
                  <a:cubicBezTo>
                    <a:pt x="0" y="74"/>
                    <a:pt x="22" y="15"/>
                    <a:pt x="44" y="0"/>
                  </a:cubicBezTo>
                  <a:cubicBezTo>
                    <a:pt x="71" y="17"/>
                    <a:pt x="110" y="80"/>
                    <a:pt x="117" y="125"/>
                  </a:cubicBezTo>
                  <a:cubicBezTo>
                    <a:pt x="124" y="170"/>
                    <a:pt x="106" y="206"/>
                    <a:pt x="76"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42" name="Freeform 119"/>
            <p:cNvSpPr>
              <a:spLocks/>
            </p:cNvSpPr>
            <p:nvPr/>
          </p:nvSpPr>
          <p:spPr bwMode="auto">
            <a:xfrm>
              <a:off x="1836738" y="2036763"/>
              <a:ext cx="84138" cy="76200"/>
            </a:xfrm>
            <a:custGeom>
              <a:avLst/>
              <a:gdLst>
                <a:gd name="T0" fmla="*/ 166 w 179"/>
                <a:gd name="T1" fmla="*/ 152 h 161"/>
                <a:gd name="T2" fmla="*/ 64 w 179"/>
                <a:gd name="T3" fmla="*/ 114 h 161"/>
                <a:gd name="T4" fmla="*/ 3 w 179"/>
                <a:gd name="T5" fmla="*/ 1 h 161"/>
                <a:gd name="T6" fmla="*/ 130 w 179"/>
                <a:gd name="T7" fmla="*/ 61 h 161"/>
                <a:gd name="T8" fmla="*/ 166 w 179"/>
                <a:gd name="T9" fmla="*/ 152 h 161"/>
              </a:gdLst>
              <a:ahLst/>
              <a:cxnLst>
                <a:cxn ang="0">
                  <a:pos x="T0" y="T1"/>
                </a:cxn>
                <a:cxn ang="0">
                  <a:pos x="T2" y="T3"/>
                </a:cxn>
                <a:cxn ang="0">
                  <a:pos x="T4" y="T5"/>
                </a:cxn>
                <a:cxn ang="0">
                  <a:pos x="T6" y="T7"/>
                </a:cxn>
                <a:cxn ang="0">
                  <a:pos x="T8" y="T9"/>
                </a:cxn>
              </a:cxnLst>
              <a:rect l="0" t="0" r="r" b="b"/>
              <a:pathLst>
                <a:path w="179" h="161">
                  <a:moveTo>
                    <a:pt x="166" y="152"/>
                  </a:moveTo>
                  <a:cubicBezTo>
                    <a:pt x="142" y="161"/>
                    <a:pt x="99" y="146"/>
                    <a:pt x="64" y="114"/>
                  </a:cubicBezTo>
                  <a:cubicBezTo>
                    <a:pt x="29" y="82"/>
                    <a:pt x="0" y="24"/>
                    <a:pt x="3" y="1"/>
                  </a:cubicBezTo>
                  <a:cubicBezTo>
                    <a:pt x="29" y="0"/>
                    <a:pt x="95" y="29"/>
                    <a:pt x="130" y="61"/>
                  </a:cubicBezTo>
                  <a:cubicBezTo>
                    <a:pt x="164" y="93"/>
                    <a:pt x="179" y="131"/>
                    <a:pt x="166" y="1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43" name="Freeform 120"/>
            <p:cNvSpPr>
              <a:spLocks/>
            </p:cNvSpPr>
            <p:nvPr/>
          </p:nvSpPr>
          <p:spPr bwMode="auto">
            <a:xfrm>
              <a:off x="1885950" y="2001838"/>
              <a:ext cx="53975" cy="100013"/>
            </a:xfrm>
            <a:custGeom>
              <a:avLst/>
              <a:gdLst>
                <a:gd name="T0" fmla="*/ 52 w 115"/>
                <a:gd name="T1" fmla="*/ 210 h 210"/>
                <a:gd name="T2" fmla="*/ 2 w 115"/>
                <a:gd name="T3" fmla="*/ 111 h 210"/>
                <a:gd name="T4" fmla="*/ 65 w 115"/>
                <a:gd name="T5" fmla="*/ 0 h 210"/>
                <a:gd name="T6" fmla="*/ 112 w 115"/>
                <a:gd name="T7" fmla="*/ 130 h 210"/>
                <a:gd name="T8" fmla="*/ 52 w 115"/>
                <a:gd name="T9" fmla="*/ 210 h 210"/>
              </a:gdLst>
              <a:ahLst/>
              <a:cxnLst>
                <a:cxn ang="0">
                  <a:pos x="T0" y="T1"/>
                </a:cxn>
                <a:cxn ang="0">
                  <a:pos x="T2" y="T3"/>
                </a:cxn>
                <a:cxn ang="0">
                  <a:pos x="T4" y="T5"/>
                </a:cxn>
                <a:cxn ang="0">
                  <a:pos x="T6" y="T7"/>
                </a:cxn>
                <a:cxn ang="0">
                  <a:pos x="T8" y="T9"/>
                </a:cxn>
              </a:cxnLst>
              <a:rect l="0" t="0" r="r" b="b"/>
              <a:pathLst>
                <a:path w="115" h="210">
                  <a:moveTo>
                    <a:pt x="52" y="210"/>
                  </a:moveTo>
                  <a:cubicBezTo>
                    <a:pt x="21" y="196"/>
                    <a:pt x="0" y="155"/>
                    <a:pt x="2" y="111"/>
                  </a:cubicBezTo>
                  <a:cubicBezTo>
                    <a:pt x="5" y="66"/>
                    <a:pt x="39" y="11"/>
                    <a:pt x="65" y="0"/>
                  </a:cubicBezTo>
                  <a:cubicBezTo>
                    <a:pt x="89" y="18"/>
                    <a:pt x="115" y="85"/>
                    <a:pt x="112" y="130"/>
                  </a:cubicBezTo>
                  <a:cubicBezTo>
                    <a:pt x="109" y="174"/>
                    <a:pt x="84" y="207"/>
                    <a:pt x="52"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44" name="Freeform 121"/>
            <p:cNvSpPr>
              <a:spLocks/>
            </p:cNvSpPr>
            <p:nvPr/>
          </p:nvSpPr>
          <p:spPr bwMode="auto">
            <a:xfrm>
              <a:off x="1816100" y="1527175"/>
              <a:ext cx="58738" cy="100013"/>
            </a:xfrm>
            <a:custGeom>
              <a:avLst/>
              <a:gdLst>
                <a:gd name="T0" fmla="*/ 79 w 125"/>
                <a:gd name="T1" fmla="*/ 210 h 210"/>
                <a:gd name="T2" fmla="*/ 8 w 125"/>
                <a:gd name="T3" fmla="*/ 118 h 210"/>
                <a:gd name="T4" fmla="*/ 42 w 125"/>
                <a:gd name="T5" fmla="*/ 0 h 210"/>
                <a:gd name="T6" fmla="*/ 117 w 125"/>
                <a:gd name="T7" fmla="*/ 123 h 210"/>
                <a:gd name="T8" fmla="*/ 79 w 125"/>
                <a:gd name="T9" fmla="*/ 210 h 210"/>
              </a:gdLst>
              <a:ahLst/>
              <a:cxnLst>
                <a:cxn ang="0">
                  <a:pos x="T0" y="T1"/>
                </a:cxn>
                <a:cxn ang="0">
                  <a:pos x="T2" y="T3"/>
                </a:cxn>
                <a:cxn ang="0">
                  <a:pos x="T4" y="T5"/>
                </a:cxn>
                <a:cxn ang="0">
                  <a:pos x="T6" y="T7"/>
                </a:cxn>
                <a:cxn ang="0">
                  <a:pos x="T8" y="T9"/>
                </a:cxn>
              </a:cxnLst>
              <a:rect l="0" t="0" r="r" b="b"/>
              <a:pathLst>
                <a:path w="125" h="210">
                  <a:moveTo>
                    <a:pt x="79" y="210"/>
                  </a:moveTo>
                  <a:cubicBezTo>
                    <a:pt x="46" y="201"/>
                    <a:pt x="17" y="163"/>
                    <a:pt x="8" y="118"/>
                  </a:cubicBezTo>
                  <a:cubicBezTo>
                    <a:pt x="0" y="74"/>
                    <a:pt x="19" y="14"/>
                    <a:pt x="42" y="0"/>
                  </a:cubicBezTo>
                  <a:cubicBezTo>
                    <a:pt x="68" y="16"/>
                    <a:pt x="109" y="78"/>
                    <a:pt x="117" y="123"/>
                  </a:cubicBezTo>
                  <a:cubicBezTo>
                    <a:pt x="125" y="168"/>
                    <a:pt x="109" y="204"/>
                    <a:pt x="79"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45" name="Freeform 122"/>
            <p:cNvSpPr>
              <a:spLocks/>
            </p:cNvSpPr>
            <p:nvPr/>
          </p:nvSpPr>
          <p:spPr bwMode="auto">
            <a:xfrm>
              <a:off x="1808163" y="1584325"/>
              <a:ext cx="66675" cy="93663"/>
            </a:xfrm>
            <a:custGeom>
              <a:avLst/>
              <a:gdLst>
                <a:gd name="T0" fmla="*/ 115 w 141"/>
                <a:gd name="T1" fmla="*/ 197 h 197"/>
                <a:gd name="T2" fmla="*/ 23 w 141"/>
                <a:gd name="T3" fmla="*/ 122 h 197"/>
                <a:gd name="T4" fmla="*/ 14 w 141"/>
                <a:gd name="T5" fmla="*/ 0 h 197"/>
                <a:gd name="T6" fmla="*/ 119 w 141"/>
                <a:gd name="T7" fmla="*/ 104 h 197"/>
                <a:gd name="T8" fmla="*/ 115 w 141"/>
                <a:gd name="T9" fmla="*/ 197 h 197"/>
              </a:gdLst>
              <a:ahLst/>
              <a:cxnLst>
                <a:cxn ang="0">
                  <a:pos x="T0" y="T1"/>
                </a:cxn>
                <a:cxn ang="0">
                  <a:pos x="T2" y="T3"/>
                </a:cxn>
                <a:cxn ang="0">
                  <a:pos x="T4" y="T5"/>
                </a:cxn>
                <a:cxn ang="0">
                  <a:pos x="T6" y="T7"/>
                </a:cxn>
                <a:cxn ang="0">
                  <a:pos x="T8" y="T9"/>
                </a:cxn>
              </a:cxnLst>
              <a:rect l="0" t="0" r="r" b="b"/>
              <a:pathLst>
                <a:path w="141" h="197">
                  <a:moveTo>
                    <a:pt x="115" y="197"/>
                  </a:moveTo>
                  <a:cubicBezTo>
                    <a:pt x="83" y="195"/>
                    <a:pt x="45" y="164"/>
                    <a:pt x="23" y="122"/>
                  </a:cubicBezTo>
                  <a:cubicBezTo>
                    <a:pt x="2" y="80"/>
                    <a:pt x="0" y="18"/>
                    <a:pt x="14" y="0"/>
                  </a:cubicBezTo>
                  <a:cubicBezTo>
                    <a:pt x="42" y="10"/>
                    <a:pt x="98" y="63"/>
                    <a:pt x="119" y="104"/>
                  </a:cubicBezTo>
                  <a:cubicBezTo>
                    <a:pt x="141" y="146"/>
                    <a:pt x="138" y="185"/>
                    <a:pt x="115"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46" name="Freeform 123"/>
            <p:cNvSpPr>
              <a:spLocks/>
            </p:cNvSpPr>
            <p:nvPr/>
          </p:nvSpPr>
          <p:spPr bwMode="auto">
            <a:xfrm>
              <a:off x="1843088" y="1570038"/>
              <a:ext cx="52388" cy="100013"/>
            </a:xfrm>
            <a:custGeom>
              <a:avLst/>
              <a:gdLst>
                <a:gd name="T0" fmla="*/ 59 w 113"/>
                <a:gd name="T1" fmla="*/ 211 h 211"/>
                <a:gd name="T2" fmla="*/ 112 w 113"/>
                <a:gd name="T3" fmla="*/ 112 h 211"/>
                <a:gd name="T4" fmla="*/ 53 w 113"/>
                <a:gd name="T5" fmla="*/ 0 h 211"/>
                <a:gd name="T6" fmla="*/ 2 w 113"/>
                <a:gd name="T7" fmla="*/ 130 h 211"/>
                <a:gd name="T8" fmla="*/ 59 w 113"/>
                <a:gd name="T9" fmla="*/ 211 h 211"/>
              </a:gdLst>
              <a:ahLst/>
              <a:cxnLst>
                <a:cxn ang="0">
                  <a:pos x="T0" y="T1"/>
                </a:cxn>
                <a:cxn ang="0">
                  <a:pos x="T2" y="T3"/>
                </a:cxn>
                <a:cxn ang="0">
                  <a:pos x="T4" y="T5"/>
                </a:cxn>
                <a:cxn ang="0">
                  <a:pos x="T6" y="T7"/>
                </a:cxn>
                <a:cxn ang="0">
                  <a:pos x="T8" y="T9"/>
                </a:cxn>
              </a:cxnLst>
              <a:rect l="0" t="0" r="r" b="b"/>
              <a:pathLst>
                <a:path w="113" h="211">
                  <a:moveTo>
                    <a:pt x="59" y="211"/>
                  </a:moveTo>
                  <a:cubicBezTo>
                    <a:pt x="90" y="198"/>
                    <a:pt x="113" y="157"/>
                    <a:pt x="112" y="112"/>
                  </a:cubicBezTo>
                  <a:cubicBezTo>
                    <a:pt x="111" y="68"/>
                    <a:pt x="78" y="12"/>
                    <a:pt x="53" y="0"/>
                  </a:cubicBezTo>
                  <a:cubicBezTo>
                    <a:pt x="29" y="19"/>
                    <a:pt x="0" y="85"/>
                    <a:pt x="2" y="130"/>
                  </a:cubicBezTo>
                  <a:cubicBezTo>
                    <a:pt x="3" y="174"/>
                    <a:pt x="28" y="208"/>
                    <a:pt x="5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47" name="Freeform 124"/>
            <p:cNvSpPr>
              <a:spLocks/>
            </p:cNvSpPr>
            <p:nvPr/>
          </p:nvSpPr>
          <p:spPr bwMode="auto">
            <a:xfrm>
              <a:off x="1838325" y="1638300"/>
              <a:ext cx="52388" cy="100013"/>
            </a:xfrm>
            <a:custGeom>
              <a:avLst/>
              <a:gdLst>
                <a:gd name="T0" fmla="*/ 54 w 112"/>
                <a:gd name="T1" fmla="*/ 211 h 211"/>
                <a:gd name="T2" fmla="*/ 111 w 112"/>
                <a:gd name="T3" fmla="*/ 114 h 211"/>
                <a:gd name="T4" fmla="*/ 57 w 112"/>
                <a:gd name="T5" fmla="*/ 0 h 211"/>
                <a:gd name="T6" fmla="*/ 1 w 112"/>
                <a:gd name="T7" fmla="*/ 128 h 211"/>
                <a:gd name="T8" fmla="*/ 54 w 112"/>
                <a:gd name="T9" fmla="*/ 211 h 211"/>
              </a:gdLst>
              <a:ahLst/>
              <a:cxnLst>
                <a:cxn ang="0">
                  <a:pos x="T0" y="T1"/>
                </a:cxn>
                <a:cxn ang="0">
                  <a:pos x="T2" y="T3"/>
                </a:cxn>
                <a:cxn ang="0">
                  <a:pos x="T4" y="T5"/>
                </a:cxn>
                <a:cxn ang="0">
                  <a:pos x="T6" y="T7"/>
                </a:cxn>
                <a:cxn ang="0">
                  <a:pos x="T8" y="T9"/>
                </a:cxn>
              </a:cxnLst>
              <a:rect l="0" t="0" r="r" b="b"/>
              <a:pathLst>
                <a:path w="112" h="211">
                  <a:moveTo>
                    <a:pt x="54" y="211"/>
                  </a:moveTo>
                  <a:cubicBezTo>
                    <a:pt x="86" y="199"/>
                    <a:pt x="110" y="158"/>
                    <a:pt x="111" y="114"/>
                  </a:cubicBezTo>
                  <a:cubicBezTo>
                    <a:pt x="112" y="69"/>
                    <a:pt x="83" y="12"/>
                    <a:pt x="57" y="0"/>
                  </a:cubicBezTo>
                  <a:cubicBezTo>
                    <a:pt x="32" y="17"/>
                    <a:pt x="1" y="83"/>
                    <a:pt x="1" y="128"/>
                  </a:cubicBezTo>
                  <a:cubicBezTo>
                    <a:pt x="0" y="173"/>
                    <a:pt x="23" y="207"/>
                    <a:pt x="54"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48" name="Freeform 125"/>
            <p:cNvSpPr>
              <a:spLocks/>
            </p:cNvSpPr>
            <p:nvPr/>
          </p:nvSpPr>
          <p:spPr bwMode="auto">
            <a:xfrm>
              <a:off x="1831975" y="1708150"/>
              <a:ext cx="66675" cy="93663"/>
            </a:xfrm>
            <a:custGeom>
              <a:avLst/>
              <a:gdLst>
                <a:gd name="T0" fmla="*/ 115 w 141"/>
                <a:gd name="T1" fmla="*/ 198 h 198"/>
                <a:gd name="T2" fmla="*/ 24 w 141"/>
                <a:gd name="T3" fmla="*/ 123 h 198"/>
                <a:gd name="T4" fmla="*/ 14 w 141"/>
                <a:gd name="T5" fmla="*/ 0 h 198"/>
                <a:gd name="T6" fmla="*/ 120 w 141"/>
                <a:gd name="T7" fmla="*/ 105 h 198"/>
                <a:gd name="T8" fmla="*/ 115 w 141"/>
                <a:gd name="T9" fmla="*/ 198 h 198"/>
              </a:gdLst>
              <a:ahLst/>
              <a:cxnLst>
                <a:cxn ang="0">
                  <a:pos x="T0" y="T1"/>
                </a:cxn>
                <a:cxn ang="0">
                  <a:pos x="T2" y="T3"/>
                </a:cxn>
                <a:cxn ang="0">
                  <a:pos x="T4" y="T5"/>
                </a:cxn>
                <a:cxn ang="0">
                  <a:pos x="T6" y="T7"/>
                </a:cxn>
                <a:cxn ang="0">
                  <a:pos x="T8" y="T9"/>
                </a:cxn>
              </a:cxnLst>
              <a:rect l="0" t="0" r="r" b="b"/>
              <a:pathLst>
                <a:path w="141" h="198">
                  <a:moveTo>
                    <a:pt x="115" y="198"/>
                  </a:moveTo>
                  <a:cubicBezTo>
                    <a:pt x="84" y="195"/>
                    <a:pt x="45" y="165"/>
                    <a:pt x="24" y="123"/>
                  </a:cubicBezTo>
                  <a:cubicBezTo>
                    <a:pt x="2" y="81"/>
                    <a:pt x="0" y="19"/>
                    <a:pt x="14" y="0"/>
                  </a:cubicBezTo>
                  <a:cubicBezTo>
                    <a:pt x="42" y="10"/>
                    <a:pt x="98" y="63"/>
                    <a:pt x="120" y="105"/>
                  </a:cubicBezTo>
                  <a:cubicBezTo>
                    <a:pt x="141" y="147"/>
                    <a:pt x="139" y="185"/>
                    <a:pt x="11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49" name="Freeform 126"/>
            <p:cNvSpPr>
              <a:spLocks/>
            </p:cNvSpPr>
            <p:nvPr/>
          </p:nvSpPr>
          <p:spPr bwMode="auto">
            <a:xfrm>
              <a:off x="1858963" y="1670050"/>
              <a:ext cx="58738" cy="96838"/>
            </a:xfrm>
            <a:custGeom>
              <a:avLst/>
              <a:gdLst>
                <a:gd name="T0" fmla="*/ 37 w 127"/>
                <a:gd name="T1" fmla="*/ 204 h 205"/>
                <a:gd name="T2" fmla="*/ 13 w 127"/>
                <a:gd name="T3" fmla="*/ 101 h 205"/>
                <a:gd name="T4" fmla="*/ 100 w 127"/>
                <a:gd name="T5" fmla="*/ 0 h 205"/>
                <a:gd name="T6" fmla="*/ 114 w 127"/>
                <a:gd name="T7" fmla="*/ 133 h 205"/>
                <a:gd name="T8" fmla="*/ 37 w 127"/>
                <a:gd name="T9" fmla="*/ 204 h 205"/>
              </a:gdLst>
              <a:ahLst/>
              <a:cxnLst>
                <a:cxn ang="0">
                  <a:pos x="T0" y="T1"/>
                </a:cxn>
                <a:cxn ang="0">
                  <a:pos x="T2" y="T3"/>
                </a:cxn>
                <a:cxn ang="0">
                  <a:pos x="T4" y="T5"/>
                </a:cxn>
                <a:cxn ang="0">
                  <a:pos x="T6" y="T7"/>
                </a:cxn>
                <a:cxn ang="0">
                  <a:pos x="T8" y="T9"/>
                </a:cxn>
              </a:cxnLst>
              <a:rect l="0" t="0" r="r" b="b"/>
              <a:pathLst>
                <a:path w="127" h="205">
                  <a:moveTo>
                    <a:pt x="37" y="204"/>
                  </a:moveTo>
                  <a:cubicBezTo>
                    <a:pt x="10" y="187"/>
                    <a:pt x="0" y="144"/>
                    <a:pt x="13" y="101"/>
                  </a:cubicBezTo>
                  <a:cubicBezTo>
                    <a:pt x="27" y="58"/>
                    <a:pt x="72" y="8"/>
                    <a:pt x="100" y="0"/>
                  </a:cubicBezTo>
                  <a:cubicBezTo>
                    <a:pt x="118" y="21"/>
                    <a:pt x="127" y="90"/>
                    <a:pt x="114" y="133"/>
                  </a:cubicBezTo>
                  <a:cubicBezTo>
                    <a:pt x="101" y="176"/>
                    <a:pt x="68" y="205"/>
                    <a:pt x="37"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50" name="Freeform 127"/>
            <p:cNvSpPr>
              <a:spLocks/>
            </p:cNvSpPr>
            <p:nvPr/>
          </p:nvSpPr>
          <p:spPr bwMode="auto">
            <a:xfrm>
              <a:off x="1879600" y="1785938"/>
              <a:ext cx="60325" cy="96838"/>
            </a:xfrm>
            <a:custGeom>
              <a:avLst/>
              <a:gdLst>
                <a:gd name="T0" fmla="*/ 36 w 128"/>
                <a:gd name="T1" fmla="*/ 203 h 205"/>
                <a:gd name="T2" fmla="*/ 15 w 128"/>
                <a:gd name="T3" fmla="*/ 100 h 205"/>
                <a:gd name="T4" fmla="*/ 104 w 128"/>
                <a:gd name="T5" fmla="*/ 0 h 205"/>
                <a:gd name="T6" fmla="*/ 114 w 128"/>
                <a:gd name="T7" fmla="*/ 133 h 205"/>
                <a:gd name="T8" fmla="*/ 36 w 128"/>
                <a:gd name="T9" fmla="*/ 203 h 205"/>
              </a:gdLst>
              <a:ahLst/>
              <a:cxnLst>
                <a:cxn ang="0">
                  <a:pos x="T0" y="T1"/>
                </a:cxn>
                <a:cxn ang="0">
                  <a:pos x="T2" y="T3"/>
                </a:cxn>
                <a:cxn ang="0">
                  <a:pos x="T4" y="T5"/>
                </a:cxn>
                <a:cxn ang="0">
                  <a:pos x="T6" y="T7"/>
                </a:cxn>
                <a:cxn ang="0">
                  <a:pos x="T8" y="T9"/>
                </a:cxn>
              </a:cxnLst>
              <a:rect l="0" t="0" r="r" b="b"/>
              <a:pathLst>
                <a:path w="128" h="205">
                  <a:moveTo>
                    <a:pt x="36" y="203"/>
                  </a:moveTo>
                  <a:cubicBezTo>
                    <a:pt x="10" y="186"/>
                    <a:pt x="0" y="143"/>
                    <a:pt x="15" y="100"/>
                  </a:cubicBezTo>
                  <a:cubicBezTo>
                    <a:pt x="29" y="57"/>
                    <a:pt x="75" y="7"/>
                    <a:pt x="104" y="0"/>
                  </a:cubicBezTo>
                  <a:cubicBezTo>
                    <a:pt x="121" y="21"/>
                    <a:pt x="128" y="90"/>
                    <a:pt x="114" y="133"/>
                  </a:cubicBezTo>
                  <a:cubicBezTo>
                    <a:pt x="99" y="176"/>
                    <a:pt x="66" y="205"/>
                    <a:pt x="36"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51" name="Freeform 128"/>
            <p:cNvSpPr>
              <a:spLocks/>
            </p:cNvSpPr>
            <p:nvPr/>
          </p:nvSpPr>
          <p:spPr bwMode="auto">
            <a:xfrm>
              <a:off x="1866900" y="1733550"/>
              <a:ext cx="60325" cy="96838"/>
            </a:xfrm>
            <a:custGeom>
              <a:avLst/>
              <a:gdLst>
                <a:gd name="T0" fmla="*/ 38 w 128"/>
                <a:gd name="T1" fmla="*/ 205 h 206"/>
                <a:gd name="T2" fmla="*/ 14 w 128"/>
                <a:gd name="T3" fmla="*/ 102 h 206"/>
                <a:gd name="T4" fmla="*/ 101 w 128"/>
                <a:gd name="T5" fmla="*/ 0 h 206"/>
                <a:gd name="T6" fmla="*/ 114 w 128"/>
                <a:gd name="T7" fmla="*/ 134 h 206"/>
                <a:gd name="T8" fmla="*/ 38 w 128"/>
                <a:gd name="T9" fmla="*/ 205 h 206"/>
              </a:gdLst>
              <a:ahLst/>
              <a:cxnLst>
                <a:cxn ang="0">
                  <a:pos x="T0" y="T1"/>
                </a:cxn>
                <a:cxn ang="0">
                  <a:pos x="T2" y="T3"/>
                </a:cxn>
                <a:cxn ang="0">
                  <a:pos x="T4" y="T5"/>
                </a:cxn>
                <a:cxn ang="0">
                  <a:pos x="T6" y="T7"/>
                </a:cxn>
                <a:cxn ang="0">
                  <a:pos x="T8" y="T9"/>
                </a:cxn>
              </a:cxnLst>
              <a:rect l="0" t="0" r="r" b="b"/>
              <a:pathLst>
                <a:path w="128" h="206">
                  <a:moveTo>
                    <a:pt x="38" y="205"/>
                  </a:moveTo>
                  <a:cubicBezTo>
                    <a:pt x="11" y="188"/>
                    <a:pt x="0" y="145"/>
                    <a:pt x="14" y="102"/>
                  </a:cubicBezTo>
                  <a:cubicBezTo>
                    <a:pt x="27" y="59"/>
                    <a:pt x="73" y="8"/>
                    <a:pt x="101" y="0"/>
                  </a:cubicBezTo>
                  <a:cubicBezTo>
                    <a:pt x="119" y="22"/>
                    <a:pt x="128" y="91"/>
                    <a:pt x="114" y="134"/>
                  </a:cubicBezTo>
                  <a:cubicBezTo>
                    <a:pt x="102" y="177"/>
                    <a:pt x="68" y="206"/>
                    <a:pt x="38"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52" name="Freeform 129"/>
            <p:cNvSpPr>
              <a:spLocks/>
            </p:cNvSpPr>
            <p:nvPr/>
          </p:nvSpPr>
          <p:spPr bwMode="auto">
            <a:xfrm>
              <a:off x="1865313" y="1847850"/>
              <a:ext cx="66675" cy="93663"/>
            </a:xfrm>
            <a:custGeom>
              <a:avLst/>
              <a:gdLst>
                <a:gd name="T0" fmla="*/ 114 w 141"/>
                <a:gd name="T1" fmla="*/ 197 h 197"/>
                <a:gd name="T2" fmla="*/ 24 w 141"/>
                <a:gd name="T3" fmla="*/ 122 h 197"/>
                <a:gd name="T4" fmla="*/ 14 w 141"/>
                <a:gd name="T5" fmla="*/ 0 h 197"/>
                <a:gd name="T6" fmla="*/ 119 w 141"/>
                <a:gd name="T7" fmla="*/ 105 h 197"/>
                <a:gd name="T8" fmla="*/ 114 w 141"/>
                <a:gd name="T9" fmla="*/ 197 h 197"/>
              </a:gdLst>
              <a:ahLst/>
              <a:cxnLst>
                <a:cxn ang="0">
                  <a:pos x="T0" y="T1"/>
                </a:cxn>
                <a:cxn ang="0">
                  <a:pos x="T2" y="T3"/>
                </a:cxn>
                <a:cxn ang="0">
                  <a:pos x="T4" y="T5"/>
                </a:cxn>
                <a:cxn ang="0">
                  <a:pos x="T6" y="T7"/>
                </a:cxn>
                <a:cxn ang="0">
                  <a:pos x="T8" y="T9"/>
                </a:cxn>
              </a:cxnLst>
              <a:rect l="0" t="0" r="r" b="b"/>
              <a:pathLst>
                <a:path w="141" h="197">
                  <a:moveTo>
                    <a:pt x="114" y="197"/>
                  </a:moveTo>
                  <a:cubicBezTo>
                    <a:pt x="84" y="195"/>
                    <a:pt x="45" y="163"/>
                    <a:pt x="24" y="122"/>
                  </a:cubicBezTo>
                  <a:cubicBezTo>
                    <a:pt x="2" y="80"/>
                    <a:pt x="0" y="18"/>
                    <a:pt x="14" y="0"/>
                  </a:cubicBezTo>
                  <a:cubicBezTo>
                    <a:pt x="43" y="10"/>
                    <a:pt x="98" y="63"/>
                    <a:pt x="119" y="105"/>
                  </a:cubicBezTo>
                  <a:cubicBezTo>
                    <a:pt x="141" y="146"/>
                    <a:pt x="138" y="185"/>
                    <a:pt x="114"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53" name="Freeform 130"/>
            <p:cNvSpPr>
              <a:spLocks/>
            </p:cNvSpPr>
            <p:nvPr/>
          </p:nvSpPr>
          <p:spPr bwMode="auto">
            <a:xfrm>
              <a:off x="1900238" y="1820863"/>
              <a:ext cx="58738" cy="96838"/>
            </a:xfrm>
            <a:custGeom>
              <a:avLst/>
              <a:gdLst>
                <a:gd name="T0" fmla="*/ 36 w 127"/>
                <a:gd name="T1" fmla="*/ 204 h 205"/>
                <a:gd name="T2" fmla="*/ 13 w 127"/>
                <a:gd name="T3" fmla="*/ 101 h 205"/>
                <a:gd name="T4" fmla="*/ 100 w 127"/>
                <a:gd name="T5" fmla="*/ 0 h 205"/>
                <a:gd name="T6" fmla="*/ 114 w 127"/>
                <a:gd name="T7" fmla="*/ 133 h 205"/>
                <a:gd name="T8" fmla="*/ 36 w 127"/>
                <a:gd name="T9" fmla="*/ 204 h 205"/>
              </a:gdLst>
              <a:ahLst/>
              <a:cxnLst>
                <a:cxn ang="0">
                  <a:pos x="T0" y="T1"/>
                </a:cxn>
                <a:cxn ang="0">
                  <a:pos x="T2" y="T3"/>
                </a:cxn>
                <a:cxn ang="0">
                  <a:pos x="T4" y="T5"/>
                </a:cxn>
                <a:cxn ang="0">
                  <a:pos x="T6" y="T7"/>
                </a:cxn>
                <a:cxn ang="0">
                  <a:pos x="T8" y="T9"/>
                </a:cxn>
              </a:cxnLst>
              <a:rect l="0" t="0" r="r" b="b"/>
              <a:pathLst>
                <a:path w="127" h="205">
                  <a:moveTo>
                    <a:pt x="36" y="204"/>
                  </a:moveTo>
                  <a:cubicBezTo>
                    <a:pt x="10" y="188"/>
                    <a:pt x="0" y="144"/>
                    <a:pt x="13" y="101"/>
                  </a:cubicBezTo>
                  <a:cubicBezTo>
                    <a:pt x="26" y="58"/>
                    <a:pt x="72" y="7"/>
                    <a:pt x="100" y="0"/>
                  </a:cubicBezTo>
                  <a:cubicBezTo>
                    <a:pt x="118" y="21"/>
                    <a:pt x="127" y="89"/>
                    <a:pt x="114" y="133"/>
                  </a:cubicBezTo>
                  <a:cubicBezTo>
                    <a:pt x="100" y="176"/>
                    <a:pt x="68" y="205"/>
                    <a:pt x="36"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54" name="Freeform 131"/>
            <p:cNvSpPr>
              <a:spLocks/>
            </p:cNvSpPr>
            <p:nvPr/>
          </p:nvSpPr>
          <p:spPr bwMode="auto">
            <a:xfrm>
              <a:off x="1898650" y="1884363"/>
              <a:ext cx="61913" cy="98425"/>
            </a:xfrm>
            <a:custGeom>
              <a:avLst/>
              <a:gdLst>
                <a:gd name="T0" fmla="*/ 42 w 130"/>
                <a:gd name="T1" fmla="*/ 209 h 209"/>
                <a:gd name="T2" fmla="*/ 119 w 130"/>
                <a:gd name="T3" fmla="*/ 121 h 209"/>
                <a:gd name="T4" fmla="*/ 95 w 130"/>
                <a:gd name="T5" fmla="*/ 0 h 209"/>
                <a:gd name="T6" fmla="*/ 12 w 130"/>
                <a:gd name="T7" fmla="*/ 121 h 209"/>
                <a:gd name="T8" fmla="*/ 42 w 130"/>
                <a:gd name="T9" fmla="*/ 209 h 209"/>
              </a:gdLst>
              <a:ahLst/>
              <a:cxnLst>
                <a:cxn ang="0">
                  <a:pos x="T0" y="T1"/>
                </a:cxn>
                <a:cxn ang="0">
                  <a:pos x="T2" y="T3"/>
                </a:cxn>
                <a:cxn ang="0">
                  <a:pos x="T4" y="T5"/>
                </a:cxn>
                <a:cxn ang="0">
                  <a:pos x="T6" y="T7"/>
                </a:cxn>
                <a:cxn ang="0">
                  <a:pos x="T8" y="T9"/>
                </a:cxn>
              </a:cxnLst>
              <a:rect l="0" t="0" r="r" b="b"/>
              <a:pathLst>
                <a:path w="130" h="209">
                  <a:moveTo>
                    <a:pt x="42" y="209"/>
                  </a:moveTo>
                  <a:cubicBezTo>
                    <a:pt x="75" y="202"/>
                    <a:pt x="107" y="165"/>
                    <a:pt x="119" y="121"/>
                  </a:cubicBezTo>
                  <a:cubicBezTo>
                    <a:pt x="130" y="76"/>
                    <a:pt x="116" y="16"/>
                    <a:pt x="95" y="0"/>
                  </a:cubicBezTo>
                  <a:cubicBezTo>
                    <a:pt x="68" y="15"/>
                    <a:pt x="23" y="76"/>
                    <a:pt x="12" y="121"/>
                  </a:cubicBezTo>
                  <a:cubicBezTo>
                    <a:pt x="0" y="165"/>
                    <a:pt x="13" y="202"/>
                    <a:pt x="42"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55" name="Freeform 132"/>
            <p:cNvSpPr>
              <a:spLocks/>
            </p:cNvSpPr>
            <p:nvPr/>
          </p:nvSpPr>
          <p:spPr bwMode="auto">
            <a:xfrm>
              <a:off x="1885950" y="1943100"/>
              <a:ext cx="66675" cy="93663"/>
            </a:xfrm>
            <a:custGeom>
              <a:avLst/>
              <a:gdLst>
                <a:gd name="T0" fmla="*/ 116 w 142"/>
                <a:gd name="T1" fmla="*/ 198 h 198"/>
                <a:gd name="T2" fmla="*/ 25 w 142"/>
                <a:gd name="T3" fmla="*/ 123 h 198"/>
                <a:gd name="T4" fmla="*/ 15 w 142"/>
                <a:gd name="T5" fmla="*/ 0 h 198"/>
                <a:gd name="T6" fmla="*/ 121 w 142"/>
                <a:gd name="T7" fmla="*/ 106 h 198"/>
                <a:gd name="T8" fmla="*/ 116 w 142"/>
                <a:gd name="T9" fmla="*/ 198 h 198"/>
              </a:gdLst>
              <a:ahLst/>
              <a:cxnLst>
                <a:cxn ang="0">
                  <a:pos x="T0" y="T1"/>
                </a:cxn>
                <a:cxn ang="0">
                  <a:pos x="T2" y="T3"/>
                </a:cxn>
                <a:cxn ang="0">
                  <a:pos x="T4" y="T5"/>
                </a:cxn>
                <a:cxn ang="0">
                  <a:pos x="T6" y="T7"/>
                </a:cxn>
                <a:cxn ang="0">
                  <a:pos x="T8" y="T9"/>
                </a:cxn>
              </a:cxnLst>
              <a:rect l="0" t="0" r="r" b="b"/>
              <a:pathLst>
                <a:path w="142" h="198">
                  <a:moveTo>
                    <a:pt x="116" y="198"/>
                  </a:moveTo>
                  <a:cubicBezTo>
                    <a:pt x="85" y="196"/>
                    <a:pt x="46" y="164"/>
                    <a:pt x="25" y="123"/>
                  </a:cubicBezTo>
                  <a:cubicBezTo>
                    <a:pt x="3" y="81"/>
                    <a:pt x="0" y="19"/>
                    <a:pt x="15" y="0"/>
                  </a:cubicBezTo>
                  <a:cubicBezTo>
                    <a:pt x="43" y="10"/>
                    <a:pt x="99" y="64"/>
                    <a:pt x="121" y="106"/>
                  </a:cubicBezTo>
                  <a:cubicBezTo>
                    <a:pt x="142" y="147"/>
                    <a:pt x="139" y="186"/>
                    <a:pt x="116"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56" name="Freeform 133"/>
            <p:cNvSpPr>
              <a:spLocks/>
            </p:cNvSpPr>
            <p:nvPr/>
          </p:nvSpPr>
          <p:spPr bwMode="auto">
            <a:xfrm>
              <a:off x="1919288" y="1917700"/>
              <a:ext cx="61913" cy="98425"/>
            </a:xfrm>
            <a:custGeom>
              <a:avLst/>
              <a:gdLst>
                <a:gd name="T0" fmla="*/ 43 w 130"/>
                <a:gd name="T1" fmla="*/ 209 h 209"/>
                <a:gd name="T2" fmla="*/ 119 w 130"/>
                <a:gd name="T3" fmla="*/ 121 h 209"/>
                <a:gd name="T4" fmla="*/ 95 w 130"/>
                <a:gd name="T5" fmla="*/ 0 h 209"/>
                <a:gd name="T6" fmla="*/ 12 w 130"/>
                <a:gd name="T7" fmla="*/ 121 h 209"/>
                <a:gd name="T8" fmla="*/ 43 w 130"/>
                <a:gd name="T9" fmla="*/ 209 h 209"/>
              </a:gdLst>
              <a:ahLst/>
              <a:cxnLst>
                <a:cxn ang="0">
                  <a:pos x="T0" y="T1"/>
                </a:cxn>
                <a:cxn ang="0">
                  <a:pos x="T2" y="T3"/>
                </a:cxn>
                <a:cxn ang="0">
                  <a:pos x="T4" y="T5"/>
                </a:cxn>
                <a:cxn ang="0">
                  <a:pos x="T6" y="T7"/>
                </a:cxn>
                <a:cxn ang="0">
                  <a:pos x="T8" y="T9"/>
                </a:cxn>
              </a:cxnLst>
              <a:rect l="0" t="0" r="r" b="b"/>
              <a:pathLst>
                <a:path w="130" h="209">
                  <a:moveTo>
                    <a:pt x="43" y="209"/>
                  </a:moveTo>
                  <a:cubicBezTo>
                    <a:pt x="75" y="202"/>
                    <a:pt x="108" y="165"/>
                    <a:pt x="119" y="121"/>
                  </a:cubicBezTo>
                  <a:cubicBezTo>
                    <a:pt x="130" y="76"/>
                    <a:pt x="116" y="16"/>
                    <a:pt x="95" y="0"/>
                  </a:cubicBezTo>
                  <a:cubicBezTo>
                    <a:pt x="68" y="15"/>
                    <a:pt x="23" y="76"/>
                    <a:pt x="12" y="121"/>
                  </a:cubicBezTo>
                  <a:cubicBezTo>
                    <a:pt x="0" y="165"/>
                    <a:pt x="14" y="202"/>
                    <a:pt x="43"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57" name="Freeform 134"/>
            <p:cNvSpPr>
              <a:spLocks/>
            </p:cNvSpPr>
            <p:nvPr/>
          </p:nvSpPr>
          <p:spPr bwMode="auto">
            <a:xfrm>
              <a:off x="1844675" y="1892300"/>
              <a:ext cx="82550" cy="79375"/>
            </a:xfrm>
            <a:custGeom>
              <a:avLst/>
              <a:gdLst>
                <a:gd name="T0" fmla="*/ 161 w 175"/>
                <a:gd name="T1" fmla="*/ 159 h 167"/>
                <a:gd name="T2" fmla="*/ 59 w 175"/>
                <a:gd name="T3" fmla="*/ 115 h 167"/>
                <a:gd name="T4" fmla="*/ 5 w 175"/>
                <a:gd name="T5" fmla="*/ 0 h 167"/>
                <a:gd name="T6" fmla="*/ 129 w 175"/>
                <a:gd name="T7" fmla="*/ 68 h 167"/>
                <a:gd name="T8" fmla="*/ 161 w 175"/>
                <a:gd name="T9" fmla="*/ 159 h 167"/>
              </a:gdLst>
              <a:ahLst/>
              <a:cxnLst>
                <a:cxn ang="0">
                  <a:pos x="T0" y="T1"/>
                </a:cxn>
                <a:cxn ang="0">
                  <a:pos x="T2" y="T3"/>
                </a:cxn>
                <a:cxn ang="0">
                  <a:pos x="T4" y="T5"/>
                </a:cxn>
                <a:cxn ang="0">
                  <a:pos x="T6" y="T7"/>
                </a:cxn>
                <a:cxn ang="0">
                  <a:pos x="T8" y="T9"/>
                </a:cxn>
              </a:cxnLst>
              <a:rect l="0" t="0" r="r" b="b"/>
              <a:pathLst>
                <a:path w="175" h="167">
                  <a:moveTo>
                    <a:pt x="161" y="159"/>
                  </a:moveTo>
                  <a:cubicBezTo>
                    <a:pt x="136" y="167"/>
                    <a:pt x="93" y="149"/>
                    <a:pt x="59" y="115"/>
                  </a:cubicBezTo>
                  <a:cubicBezTo>
                    <a:pt x="26" y="81"/>
                    <a:pt x="0" y="22"/>
                    <a:pt x="5" y="0"/>
                  </a:cubicBezTo>
                  <a:cubicBezTo>
                    <a:pt x="31" y="0"/>
                    <a:pt x="96" y="34"/>
                    <a:pt x="129" y="68"/>
                  </a:cubicBezTo>
                  <a:cubicBezTo>
                    <a:pt x="162" y="101"/>
                    <a:pt x="175" y="140"/>
                    <a:pt x="161" y="1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58" name="Freeform 135"/>
            <p:cNvSpPr>
              <a:spLocks/>
            </p:cNvSpPr>
            <p:nvPr/>
          </p:nvSpPr>
          <p:spPr bwMode="auto">
            <a:xfrm>
              <a:off x="1917700" y="1976438"/>
              <a:ext cx="66675" cy="92075"/>
            </a:xfrm>
            <a:custGeom>
              <a:avLst/>
              <a:gdLst>
                <a:gd name="T0" fmla="*/ 19 w 138"/>
                <a:gd name="T1" fmla="*/ 191 h 197"/>
                <a:gd name="T2" fmla="*/ 24 w 138"/>
                <a:gd name="T3" fmla="*/ 86 h 197"/>
                <a:gd name="T4" fmla="*/ 127 w 138"/>
                <a:gd name="T5" fmla="*/ 0 h 197"/>
                <a:gd name="T6" fmla="*/ 105 w 138"/>
                <a:gd name="T7" fmla="*/ 133 h 197"/>
                <a:gd name="T8" fmla="*/ 19 w 138"/>
                <a:gd name="T9" fmla="*/ 191 h 197"/>
              </a:gdLst>
              <a:ahLst/>
              <a:cxnLst>
                <a:cxn ang="0">
                  <a:pos x="T0" y="T1"/>
                </a:cxn>
                <a:cxn ang="0">
                  <a:pos x="T2" y="T3"/>
                </a:cxn>
                <a:cxn ang="0">
                  <a:pos x="T4" y="T5"/>
                </a:cxn>
                <a:cxn ang="0">
                  <a:pos x="T6" y="T7"/>
                </a:cxn>
                <a:cxn ang="0">
                  <a:pos x="T8" y="T9"/>
                </a:cxn>
              </a:cxnLst>
              <a:rect l="0" t="0" r="r" b="b"/>
              <a:pathLst>
                <a:path w="138" h="197">
                  <a:moveTo>
                    <a:pt x="19" y="191"/>
                  </a:moveTo>
                  <a:cubicBezTo>
                    <a:pt x="0" y="171"/>
                    <a:pt x="1" y="127"/>
                    <a:pt x="24" y="86"/>
                  </a:cubicBezTo>
                  <a:cubicBezTo>
                    <a:pt x="47" y="46"/>
                    <a:pt x="100" y="3"/>
                    <a:pt x="127" y="0"/>
                  </a:cubicBezTo>
                  <a:cubicBezTo>
                    <a:pt x="138" y="23"/>
                    <a:pt x="128" y="92"/>
                    <a:pt x="105" y="133"/>
                  </a:cubicBezTo>
                  <a:cubicBezTo>
                    <a:pt x="83" y="173"/>
                    <a:pt x="47" y="197"/>
                    <a:pt x="19" y="1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59" name="Freeform 136"/>
            <p:cNvSpPr>
              <a:spLocks/>
            </p:cNvSpPr>
            <p:nvPr/>
          </p:nvSpPr>
          <p:spPr bwMode="auto">
            <a:xfrm>
              <a:off x="1843088" y="1776413"/>
              <a:ext cx="68263" cy="92075"/>
            </a:xfrm>
            <a:custGeom>
              <a:avLst/>
              <a:gdLst>
                <a:gd name="T0" fmla="*/ 119 w 144"/>
                <a:gd name="T1" fmla="*/ 195 h 195"/>
                <a:gd name="T2" fmla="*/ 28 w 144"/>
                <a:gd name="T3" fmla="*/ 122 h 195"/>
                <a:gd name="T4" fmla="*/ 14 w 144"/>
                <a:gd name="T5" fmla="*/ 0 h 195"/>
                <a:gd name="T6" fmla="*/ 121 w 144"/>
                <a:gd name="T7" fmla="*/ 103 h 195"/>
                <a:gd name="T8" fmla="*/ 119 w 144"/>
                <a:gd name="T9" fmla="*/ 195 h 195"/>
              </a:gdLst>
              <a:ahLst/>
              <a:cxnLst>
                <a:cxn ang="0">
                  <a:pos x="T0" y="T1"/>
                </a:cxn>
                <a:cxn ang="0">
                  <a:pos x="T2" y="T3"/>
                </a:cxn>
                <a:cxn ang="0">
                  <a:pos x="T4" y="T5"/>
                </a:cxn>
                <a:cxn ang="0">
                  <a:pos x="T6" y="T7"/>
                </a:cxn>
                <a:cxn ang="0">
                  <a:pos x="T8" y="T9"/>
                </a:cxn>
              </a:cxnLst>
              <a:rect l="0" t="0" r="r" b="b"/>
              <a:pathLst>
                <a:path w="144" h="195">
                  <a:moveTo>
                    <a:pt x="119" y="195"/>
                  </a:moveTo>
                  <a:cubicBezTo>
                    <a:pt x="88" y="194"/>
                    <a:pt x="50" y="163"/>
                    <a:pt x="28" y="122"/>
                  </a:cubicBezTo>
                  <a:cubicBezTo>
                    <a:pt x="5" y="81"/>
                    <a:pt x="0" y="19"/>
                    <a:pt x="14" y="0"/>
                  </a:cubicBezTo>
                  <a:cubicBezTo>
                    <a:pt x="43" y="9"/>
                    <a:pt x="99" y="61"/>
                    <a:pt x="121" y="103"/>
                  </a:cubicBezTo>
                  <a:cubicBezTo>
                    <a:pt x="144" y="144"/>
                    <a:pt x="142" y="182"/>
                    <a:pt x="119" y="1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60" name="Freeform 137"/>
            <p:cNvSpPr>
              <a:spLocks/>
            </p:cNvSpPr>
            <p:nvPr/>
          </p:nvSpPr>
          <p:spPr bwMode="auto">
            <a:xfrm>
              <a:off x="1916113" y="2022475"/>
              <a:ext cx="77788" cy="84138"/>
            </a:xfrm>
            <a:custGeom>
              <a:avLst/>
              <a:gdLst>
                <a:gd name="T0" fmla="*/ 17 w 164"/>
                <a:gd name="T1" fmla="*/ 175 h 179"/>
                <a:gd name="T2" fmla="*/ 116 w 164"/>
                <a:gd name="T3" fmla="*/ 119 h 179"/>
                <a:gd name="T4" fmla="*/ 157 w 164"/>
                <a:gd name="T5" fmla="*/ 0 h 179"/>
                <a:gd name="T6" fmla="*/ 37 w 164"/>
                <a:gd name="T7" fmla="*/ 82 h 179"/>
                <a:gd name="T8" fmla="*/ 17 w 164"/>
                <a:gd name="T9" fmla="*/ 175 h 179"/>
              </a:gdLst>
              <a:ahLst/>
              <a:cxnLst>
                <a:cxn ang="0">
                  <a:pos x="T0" y="T1"/>
                </a:cxn>
                <a:cxn ang="0">
                  <a:pos x="T2" y="T3"/>
                </a:cxn>
                <a:cxn ang="0">
                  <a:pos x="T4" y="T5"/>
                </a:cxn>
                <a:cxn ang="0">
                  <a:pos x="T6" y="T7"/>
                </a:cxn>
                <a:cxn ang="0">
                  <a:pos x="T8" y="T9"/>
                </a:cxn>
              </a:cxnLst>
              <a:rect l="0" t="0" r="r" b="b"/>
              <a:pathLst>
                <a:path w="164" h="179">
                  <a:moveTo>
                    <a:pt x="17" y="175"/>
                  </a:moveTo>
                  <a:cubicBezTo>
                    <a:pt x="44" y="179"/>
                    <a:pt x="86" y="157"/>
                    <a:pt x="116" y="119"/>
                  </a:cubicBezTo>
                  <a:cubicBezTo>
                    <a:pt x="146" y="82"/>
                    <a:pt x="164" y="22"/>
                    <a:pt x="157" y="0"/>
                  </a:cubicBezTo>
                  <a:cubicBezTo>
                    <a:pt x="129" y="4"/>
                    <a:pt x="67" y="45"/>
                    <a:pt x="37" y="82"/>
                  </a:cubicBezTo>
                  <a:cubicBezTo>
                    <a:pt x="8" y="119"/>
                    <a:pt x="0" y="158"/>
                    <a:pt x="17" y="1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61" name="Freeform 138"/>
            <p:cNvSpPr>
              <a:spLocks/>
            </p:cNvSpPr>
            <p:nvPr/>
          </p:nvSpPr>
          <p:spPr bwMode="auto">
            <a:xfrm>
              <a:off x="2014538" y="1633538"/>
              <a:ext cx="60325" cy="98425"/>
            </a:xfrm>
            <a:custGeom>
              <a:avLst/>
              <a:gdLst>
                <a:gd name="T0" fmla="*/ 37 w 128"/>
                <a:gd name="T1" fmla="*/ 206 h 207"/>
                <a:gd name="T2" fmla="*/ 14 w 128"/>
                <a:gd name="T3" fmla="*/ 102 h 207"/>
                <a:gd name="T4" fmla="*/ 101 w 128"/>
                <a:gd name="T5" fmla="*/ 0 h 207"/>
                <a:gd name="T6" fmla="*/ 114 w 128"/>
                <a:gd name="T7" fmla="*/ 134 h 207"/>
                <a:gd name="T8" fmla="*/ 37 w 128"/>
                <a:gd name="T9" fmla="*/ 206 h 207"/>
              </a:gdLst>
              <a:ahLst/>
              <a:cxnLst>
                <a:cxn ang="0">
                  <a:pos x="T0" y="T1"/>
                </a:cxn>
                <a:cxn ang="0">
                  <a:pos x="T2" y="T3"/>
                </a:cxn>
                <a:cxn ang="0">
                  <a:pos x="T4" y="T5"/>
                </a:cxn>
                <a:cxn ang="0">
                  <a:pos x="T6" y="T7"/>
                </a:cxn>
                <a:cxn ang="0">
                  <a:pos x="T8" y="T9"/>
                </a:cxn>
              </a:cxnLst>
              <a:rect l="0" t="0" r="r" b="b"/>
              <a:pathLst>
                <a:path w="128" h="207">
                  <a:moveTo>
                    <a:pt x="37" y="206"/>
                  </a:moveTo>
                  <a:cubicBezTo>
                    <a:pt x="11" y="189"/>
                    <a:pt x="0" y="146"/>
                    <a:pt x="14" y="102"/>
                  </a:cubicBezTo>
                  <a:cubicBezTo>
                    <a:pt x="27" y="59"/>
                    <a:pt x="73" y="8"/>
                    <a:pt x="101" y="0"/>
                  </a:cubicBezTo>
                  <a:cubicBezTo>
                    <a:pt x="119" y="22"/>
                    <a:pt x="128" y="91"/>
                    <a:pt x="114" y="134"/>
                  </a:cubicBezTo>
                  <a:cubicBezTo>
                    <a:pt x="101" y="177"/>
                    <a:pt x="68" y="207"/>
                    <a:pt x="37" y="2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62" name="Freeform 139"/>
            <p:cNvSpPr>
              <a:spLocks/>
            </p:cNvSpPr>
            <p:nvPr/>
          </p:nvSpPr>
          <p:spPr bwMode="auto">
            <a:xfrm>
              <a:off x="1989138" y="1651000"/>
              <a:ext cx="53975" cy="100013"/>
            </a:xfrm>
            <a:custGeom>
              <a:avLst/>
              <a:gdLst>
                <a:gd name="T0" fmla="*/ 55 w 112"/>
                <a:gd name="T1" fmla="*/ 211 h 211"/>
                <a:gd name="T2" fmla="*/ 1 w 112"/>
                <a:gd name="T3" fmla="*/ 112 h 211"/>
                <a:gd name="T4" fmla="*/ 58 w 112"/>
                <a:gd name="T5" fmla="*/ 0 h 211"/>
                <a:gd name="T6" fmla="*/ 111 w 112"/>
                <a:gd name="T7" fmla="*/ 129 h 211"/>
                <a:gd name="T8" fmla="*/ 55 w 112"/>
                <a:gd name="T9" fmla="*/ 211 h 211"/>
              </a:gdLst>
              <a:ahLst/>
              <a:cxnLst>
                <a:cxn ang="0">
                  <a:pos x="T0" y="T1"/>
                </a:cxn>
                <a:cxn ang="0">
                  <a:pos x="T2" y="T3"/>
                </a:cxn>
                <a:cxn ang="0">
                  <a:pos x="T4" y="T5"/>
                </a:cxn>
                <a:cxn ang="0">
                  <a:pos x="T6" y="T7"/>
                </a:cxn>
                <a:cxn ang="0">
                  <a:pos x="T8" y="T9"/>
                </a:cxn>
              </a:cxnLst>
              <a:rect l="0" t="0" r="r" b="b"/>
              <a:pathLst>
                <a:path w="112" h="211">
                  <a:moveTo>
                    <a:pt x="55" y="211"/>
                  </a:moveTo>
                  <a:cubicBezTo>
                    <a:pt x="23" y="198"/>
                    <a:pt x="0" y="157"/>
                    <a:pt x="1" y="112"/>
                  </a:cubicBezTo>
                  <a:cubicBezTo>
                    <a:pt x="1" y="68"/>
                    <a:pt x="33" y="11"/>
                    <a:pt x="58" y="0"/>
                  </a:cubicBezTo>
                  <a:cubicBezTo>
                    <a:pt x="82" y="18"/>
                    <a:pt x="112" y="84"/>
                    <a:pt x="111" y="129"/>
                  </a:cubicBezTo>
                  <a:cubicBezTo>
                    <a:pt x="110" y="173"/>
                    <a:pt x="86" y="207"/>
                    <a:pt x="5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63" name="Freeform 140"/>
            <p:cNvSpPr>
              <a:spLocks/>
            </p:cNvSpPr>
            <p:nvPr/>
          </p:nvSpPr>
          <p:spPr bwMode="auto">
            <a:xfrm>
              <a:off x="1992313" y="1709738"/>
              <a:ext cx="73025" cy="87313"/>
            </a:xfrm>
            <a:custGeom>
              <a:avLst/>
              <a:gdLst>
                <a:gd name="T0" fmla="*/ 13 w 156"/>
                <a:gd name="T1" fmla="*/ 173 h 184"/>
                <a:gd name="T2" fmla="*/ 41 w 156"/>
                <a:gd name="T3" fmla="*/ 70 h 184"/>
                <a:gd name="T4" fmla="*/ 153 w 156"/>
                <a:gd name="T5" fmla="*/ 1 h 184"/>
                <a:gd name="T6" fmla="*/ 102 w 156"/>
                <a:gd name="T7" fmla="*/ 130 h 184"/>
                <a:gd name="T8" fmla="*/ 13 w 156"/>
                <a:gd name="T9" fmla="*/ 173 h 184"/>
              </a:gdLst>
              <a:ahLst/>
              <a:cxnLst>
                <a:cxn ang="0">
                  <a:pos x="T0" y="T1"/>
                </a:cxn>
                <a:cxn ang="0">
                  <a:pos x="T2" y="T3"/>
                </a:cxn>
                <a:cxn ang="0">
                  <a:pos x="T4" y="T5"/>
                </a:cxn>
                <a:cxn ang="0">
                  <a:pos x="T6" y="T7"/>
                </a:cxn>
                <a:cxn ang="0">
                  <a:pos x="T8" y="T9"/>
                </a:cxn>
              </a:cxnLst>
              <a:rect l="0" t="0" r="r" b="b"/>
              <a:pathLst>
                <a:path w="156" h="184">
                  <a:moveTo>
                    <a:pt x="13" y="173"/>
                  </a:moveTo>
                  <a:cubicBezTo>
                    <a:pt x="0" y="150"/>
                    <a:pt x="11" y="107"/>
                    <a:pt x="41" y="70"/>
                  </a:cubicBezTo>
                  <a:cubicBezTo>
                    <a:pt x="70" y="33"/>
                    <a:pt x="128" y="0"/>
                    <a:pt x="153" y="1"/>
                  </a:cubicBezTo>
                  <a:cubicBezTo>
                    <a:pt x="156" y="26"/>
                    <a:pt x="132" y="93"/>
                    <a:pt x="102" y="130"/>
                  </a:cubicBezTo>
                  <a:cubicBezTo>
                    <a:pt x="73" y="166"/>
                    <a:pt x="35" y="184"/>
                    <a:pt x="13" y="1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64" name="Freeform 141"/>
            <p:cNvSpPr>
              <a:spLocks/>
            </p:cNvSpPr>
            <p:nvPr/>
          </p:nvSpPr>
          <p:spPr bwMode="auto">
            <a:xfrm>
              <a:off x="1984375" y="1866900"/>
              <a:ext cx="63500" cy="96838"/>
            </a:xfrm>
            <a:custGeom>
              <a:avLst/>
              <a:gdLst>
                <a:gd name="T0" fmla="*/ 25 w 132"/>
                <a:gd name="T1" fmla="*/ 198 h 202"/>
                <a:gd name="T2" fmla="*/ 20 w 132"/>
                <a:gd name="T3" fmla="*/ 93 h 202"/>
                <a:gd name="T4" fmla="*/ 118 w 132"/>
                <a:gd name="T5" fmla="*/ 0 h 202"/>
                <a:gd name="T6" fmla="*/ 109 w 132"/>
                <a:gd name="T7" fmla="*/ 134 h 202"/>
                <a:gd name="T8" fmla="*/ 25 w 132"/>
                <a:gd name="T9" fmla="*/ 198 h 202"/>
              </a:gdLst>
              <a:ahLst/>
              <a:cxnLst>
                <a:cxn ang="0">
                  <a:pos x="T0" y="T1"/>
                </a:cxn>
                <a:cxn ang="0">
                  <a:pos x="T2" y="T3"/>
                </a:cxn>
                <a:cxn ang="0">
                  <a:pos x="T4" y="T5"/>
                </a:cxn>
                <a:cxn ang="0">
                  <a:pos x="T6" y="T7"/>
                </a:cxn>
                <a:cxn ang="0">
                  <a:pos x="T8" y="T9"/>
                </a:cxn>
              </a:cxnLst>
              <a:rect l="0" t="0" r="r" b="b"/>
              <a:pathLst>
                <a:path w="132" h="202">
                  <a:moveTo>
                    <a:pt x="25" y="198"/>
                  </a:moveTo>
                  <a:cubicBezTo>
                    <a:pt x="3" y="179"/>
                    <a:pt x="0" y="135"/>
                    <a:pt x="20" y="93"/>
                  </a:cubicBezTo>
                  <a:cubicBezTo>
                    <a:pt x="39" y="51"/>
                    <a:pt x="91" y="5"/>
                    <a:pt x="118" y="0"/>
                  </a:cubicBezTo>
                  <a:cubicBezTo>
                    <a:pt x="132" y="24"/>
                    <a:pt x="128" y="92"/>
                    <a:pt x="109" y="134"/>
                  </a:cubicBezTo>
                  <a:cubicBezTo>
                    <a:pt x="89" y="176"/>
                    <a:pt x="54" y="202"/>
                    <a:pt x="2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65" name="Freeform 142"/>
            <p:cNvSpPr>
              <a:spLocks/>
            </p:cNvSpPr>
            <p:nvPr/>
          </p:nvSpPr>
          <p:spPr bwMode="auto">
            <a:xfrm>
              <a:off x="1946275" y="1789113"/>
              <a:ext cx="66675" cy="93663"/>
            </a:xfrm>
            <a:custGeom>
              <a:avLst/>
              <a:gdLst>
                <a:gd name="T0" fmla="*/ 114 w 141"/>
                <a:gd name="T1" fmla="*/ 199 h 199"/>
                <a:gd name="T2" fmla="*/ 23 w 141"/>
                <a:gd name="T3" fmla="*/ 123 h 199"/>
                <a:gd name="T4" fmla="*/ 15 w 141"/>
                <a:gd name="T5" fmla="*/ 0 h 199"/>
                <a:gd name="T6" fmla="*/ 119 w 141"/>
                <a:gd name="T7" fmla="*/ 107 h 199"/>
                <a:gd name="T8" fmla="*/ 114 w 141"/>
                <a:gd name="T9" fmla="*/ 199 h 199"/>
              </a:gdLst>
              <a:ahLst/>
              <a:cxnLst>
                <a:cxn ang="0">
                  <a:pos x="T0" y="T1"/>
                </a:cxn>
                <a:cxn ang="0">
                  <a:pos x="T2" y="T3"/>
                </a:cxn>
                <a:cxn ang="0">
                  <a:pos x="T4" y="T5"/>
                </a:cxn>
                <a:cxn ang="0">
                  <a:pos x="T6" y="T7"/>
                </a:cxn>
                <a:cxn ang="0">
                  <a:pos x="T8" y="T9"/>
                </a:cxn>
              </a:cxnLst>
              <a:rect l="0" t="0" r="r" b="b"/>
              <a:pathLst>
                <a:path w="141" h="199">
                  <a:moveTo>
                    <a:pt x="114" y="199"/>
                  </a:moveTo>
                  <a:cubicBezTo>
                    <a:pt x="82" y="197"/>
                    <a:pt x="45" y="165"/>
                    <a:pt x="23" y="123"/>
                  </a:cubicBezTo>
                  <a:cubicBezTo>
                    <a:pt x="2" y="81"/>
                    <a:pt x="0" y="19"/>
                    <a:pt x="15" y="0"/>
                  </a:cubicBezTo>
                  <a:cubicBezTo>
                    <a:pt x="44" y="11"/>
                    <a:pt x="98" y="65"/>
                    <a:pt x="119" y="107"/>
                  </a:cubicBezTo>
                  <a:cubicBezTo>
                    <a:pt x="141" y="149"/>
                    <a:pt x="138" y="187"/>
                    <a:pt x="114"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66" name="Freeform 143"/>
            <p:cNvSpPr>
              <a:spLocks/>
            </p:cNvSpPr>
            <p:nvPr/>
          </p:nvSpPr>
          <p:spPr bwMode="auto">
            <a:xfrm>
              <a:off x="1978025" y="1822450"/>
              <a:ext cx="77788" cy="85725"/>
            </a:xfrm>
            <a:custGeom>
              <a:avLst/>
              <a:gdLst>
                <a:gd name="T0" fmla="*/ 10 w 162"/>
                <a:gd name="T1" fmla="*/ 167 h 180"/>
                <a:gd name="T2" fmla="*/ 47 w 162"/>
                <a:gd name="T3" fmla="*/ 64 h 180"/>
                <a:gd name="T4" fmla="*/ 160 w 162"/>
                <a:gd name="T5" fmla="*/ 3 h 180"/>
                <a:gd name="T6" fmla="*/ 101 w 162"/>
                <a:gd name="T7" fmla="*/ 130 h 180"/>
                <a:gd name="T8" fmla="*/ 10 w 162"/>
                <a:gd name="T9" fmla="*/ 167 h 180"/>
              </a:gdLst>
              <a:ahLst/>
              <a:cxnLst>
                <a:cxn ang="0">
                  <a:pos x="T0" y="T1"/>
                </a:cxn>
                <a:cxn ang="0">
                  <a:pos x="T2" y="T3"/>
                </a:cxn>
                <a:cxn ang="0">
                  <a:pos x="T4" y="T5"/>
                </a:cxn>
                <a:cxn ang="0">
                  <a:pos x="T6" y="T7"/>
                </a:cxn>
                <a:cxn ang="0">
                  <a:pos x="T8" y="T9"/>
                </a:cxn>
              </a:cxnLst>
              <a:rect l="0" t="0" r="r" b="b"/>
              <a:pathLst>
                <a:path w="162" h="180">
                  <a:moveTo>
                    <a:pt x="10" y="167"/>
                  </a:moveTo>
                  <a:cubicBezTo>
                    <a:pt x="0" y="143"/>
                    <a:pt x="15" y="99"/>
                    <a:pt x="47" y="64"/>
                  </a:cubicBezTo>
                  <a:cubicBezTo>
                    <a:pt x="79" y="30"/>
                    <a:pt x="137" y="0"/>
                    <a:pt x="160" y="3"/>
                  </a:cubicBezTo>
                  <a:cubicBezTo>
                    <a:pt x="162" y="29"/>
                    <a:pt x="132" y="95"/>
                    <a:pt x="101" y="130"/>
                  </a:cubicBezTo>
                  <a:cubicBezTo>
                    <a:pt x="69" y="164"/>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67" name="Freeform 144"/>
            <p:cNvSpPr>
              <a:spLocks/>
            </p:cNvSpPr>
            <p:nvPr/>
          </p:nvSpPr>
          <p:spPr bwMode="auto">
            <a:xfrm>
              <a:off x="1981200" y="1763713"/>
              <a:ext cx="58738" cy="98425"/>
            </a:xfrm>
            <a:custGeom>
              <a:avLst/>
              <a:gdLst>
                <a:gd name="T0" fmla="*/ 37 w 127"/>
                <a:gd name="T1" fmla="*/ 205 h 206"/>
                <a:gd name="T2" fmla="*/ 13 w 127"/>
                <a:gd name="T3" fmla="*/ 101 h 206"/>
                <a:gd name="T4" fmla="*/ 101 w 127"/>
                <a:gd name="T5" fmla="*/ 0 h 206"/>
                <a:gd name="T6" fmla="*/ 114 w 127"/>
                <a:gd name="T7" fmla="*/ 134 h 206"/>
                <a:gd name="T8" fmla="*/ 37 w 127"/>
                <a:gd name="T9" fmla="*/ 205 h 206"/>
              </a:gdLst>
              <a:ahLst/>
              <a:cxnLst>
                <a:cxn ang="0">
                  <a:pos x="T0" y="T1"/>
                </a:cxn>
                <a:cxn ang="0">
                  <a:pos x="T2" y="T3"/>
                </a:cxn>
                <a:cxn ang="0">
                  <a:pos x="T4" y="T5"/>
                </a:cxn>
                <a:cxn ang="0">
                  <a:pos x="T6" y="T7"/>
                </a:cxn>
                <a:cxn ang="0">
                  <a:pos x="T8" y="T9"/>
                </a:cxn>
              </a:cxnLst>
              <a:rect l="0" t="0" r="r" b="b"/>
              <a:pathLst>
                <a:path w="127" h="206">
                  <a:moveTo>
                    <a:pt x="37" y="205"/>
                  </a:moveTo>
                  <a:cubicBezTo>
                    <a:pt x="10" y="188"/>
                    <a:pt x="0" y="145"/>
                    <a:pt x="13" y="101"/>
                  </a:cubicBezTo>
                  <a:cubicBezTo>
                    <a:pt x="27" y="58"/>
                    <a:pt x="73" y="8"/>
                    <a:pt x="101" y="0"/>
                  </a:cubicBezTo>
                  <a:cubicBezTo>
                    <a:pt x="119" y="22"/>
                    <a:pt x="127" y="90"/>
                    <a:pt x="114" y="134"/>
                  </a:cubicBezTo>
                  <a:cubicBezTo>
                    <a:pt x="100" y="178"/>
                    <a:pt x="67" y="206"/>
                    <a:pt x="37"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68" name="Freeform 145"/>
            <p:cNvSpPr>
              <a:spLocks/>
            </p:cNvSpPr>
            <p:nvPr/>
          </p:nvSpPr>
          <p:spPr bwMode="auto">
            <a:xfrm>
              <a:off x="1965325" y="1720850"/>
              <a:ext cx="52388" cy="101600"/>
            </a:xfrm>
            <a:custGeom>
              <a:avLst/>
              <a:gdLst>
                <a:gd name="T0" fmla="*/ 54 w 111"/>
                <a:gd name="T1" fmla="*/ 212 h 212"/>
                <a:gd name="T2" fmla="*/ 1 w 111"/>
                <a:gd name="T3" fmla="*/ 114 h 212"/>
                <a:gd name="T4" fmla="*/ 59 w 111"/>
                <a:gd name="T5" fmla="*/ 0 h 212"/>
                <a:gd name="T6" fmla="*/ 111 w 111"/>
                <a:gd name="T7" fmla="*/ 130 h 212"/>
                <a:gd name="T8" fmla="*/ 54 w 111"/>
                <a:gd name="T9" fmla="*/ 212 h 212"/>
              </a:gdLst>
              <a:ahLst/>
              <a:cxnLst>
                <a:cxn ang="0">
                  <a:pos x="T0" y="T1"/>
                </a:cxn>
                <a:cxn ang="0">
                  <a:pos x="T2" y="T3"/>
                </a:cxn>
                <a:cxn ang="0">
                  <a:pos x="T4" y="T5"/>
                </a:cxn>
                <a:cxn ang="0">
                  <a:pos x="T6" y="T7"/>
                </a:cxn>
                <a:cxn ang="0">
                  <a:pos x="T8" y="T9"/>
                </a:cxn>
              </a:cxnLst>
              <a:rect l="0" t="0" r="r" b="b"/>
              <a:pathLst>
                <a:path w="111" h="212">
                  <a:moveTo>
                    <a:pt x="54" y="212"/>
                  </a:moveTo>
                  <a:cubicBezTo>
                    <a:pt x="23" y="199"/>
                    <a:pt x="0" y="159"/>
                    <a:pt x="1" y="114"/>
                  </a:cubicBezTo>
                  <a:cubicBezTo>
                    <a:pt x="1" y="69"/>
                    <a:pt x="33" y="13"/>
                    <a:pt x="59" y="0"/>
                  </a:cubicBezTo>
                  <a:cubicBezTo>
                    <a:pt x="83" y="19"/>
                    <a:pt x="111" y="86"/>
                    <a:pt x="111" y="130"/>
                  </a:cubicBezTo>
                  <a:cubicBezTo>
                    <a:pt x="110" y="175"/>
                    <a:pt x="87" y="208"/>
                    <a:pt x="54"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69" name="Freeform 146"/>
            <p:cNvSpPr>
              <a:spLocks/>
            </p:cNvSpPr>
            <p:nvPr/>
          </p:nvSpPr>
          <p:spPr bwMode="auto">
            <a:xfrm>
              <a:off x="1951038" y="1844675"/>
              <a:ext cx="65088" cy="93663"/>
            </a:xfrm>
            <a:custGeom>
              <a:avLst/>
              <a:gdLst>
                <a:gd name="T0" fmla="*/ 113 w 139"/>
                <a:gd name="T1" fmla="*/ 199 h 199"/>
                <a:gd name="T2" fmla="*/ 22 w 139"/>
                <a:gd name="T3" fmla="*/ 123 h 199"/>
                <a:gd name="T4" fmla="*/ 14 w 139"/>
                <a:gd name="T5" fmla="*/ 0 h 199"/>
                <a:gd name="T6" fmla="*/ 119 w 139"/>
                <a:gd name="T7" fmla="*/ 106 h 199"/>
                <a:gd name="T8" fmla="*/ 113 w 139"/>
                <a:gd name="T9" fmla="*/ 199 h 199"/>
              </a:gdLst>
              <a:ahLst/>
              <a:cxnLst>
                <a:cxn ang="0">
                  <a:pos x="T0" y="T1"/>
                </a:cxn>
                <a:cxn ang="0">
                  <a:pos x="T2" y="T3"/>
                </a:cxn>
                <a:cxn ang="0">
                  <a:pos x="T4" y="T5"/>
                </a:cxn>
                <a:cxn ang="0">
                  <a:pos x="T6" y="T7"/>
                </a:cxn>
                <a:cxn ang="0">
                  <a:pos x="T8" y="T9"/>
                </a:cxn>
              </a:cxnLst>
              <a:rect l="0" t="0" r="r" b="b"/>
              <a:pathLst>
                <a:path w="139" h="199">
                  <a:moveTo>
                    <a:pt x="113" y="199"/>
                  </a:moveTo>
                  <a:cubicBezTo>
                    <a:pt x="82" y="196"/>
                    <a:pt x="43" y="165"/>
                    <a:pt x="22" y="123"/>
                  </a:cubicBezTo>
                  <a:cubicBezTo>
                    <a:pt x="1" y="81"/>
                    <a:pt x="0" y="19"/>
                    <a:pt x="14" y="0"/>
                  </a:cubicBezTo>
                  <a:cubicBezTo>
                    <a:pt x="42" y="11"/>
                    <a:pt x="98" y="64"/>
                    <a:pt x="119" y="106"/>
                  </a:cubicBezTo>
                  <a:cubicBezTo>
                    <a:pt x="139" y="148"/>
                    <a:pt x="136" y="187"/>
                    <a:pt x="113"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70" name="Freeform 147"/>
            <p:cNvSpPr>
              <a:spLocks/>
            </p:cNvSpPr>
            <p:nvPr/>
          </p:nvSpPr>
          <p:spPr bwMode="auto">
            <a:xfrm>
              <a:off x="1955800" y="1905000"/>
              <a:ext cx="65088" cy="93663"/>
            </a:xfrm>
            <a:custGeom>
              <a:avLst/>
              <a:gdLst>
                <a:gd name="T0" fmla="*/ 114 w 140"/>
                <a:gd name="T1" fmla="*/ 198 h 198"/>
                <a:gd name="T2" fmla="*/ 23 w 140"/>
                <a:gd name="T3" fmla="*/ 122 h 198"/>
                <a:gd name="T4" fmla="*/ 15 w 140"/>
                <a:gd name="T5" fmla="*/ 0 h 198"/>
                <a:gd name="T6" fmla="*/ 119 w 140"/>
                <a:gd name="T7" fmla="*/ 105 h 198"/>
                <a:gd name="T8" fmla="*/ 114 w 140"/>
                <a:gd name="T9" fmla="*/ 198 h 198"/>
              </a:gdLst>
              <a:ahLst/>
              <a:cxnLst>
                <a:cxn ang="0">
                  <a:pos x="T0" y="T1"/>
                </a:cxn>
                <a:cxn ang="0">
                  <a:pos x="T2" y="T3"/>
                </a:cxn>
                <a:cxn ang="0">
                  <a:pos x="T4" y="T5"/>
                </a:cxn>
                <a:cxn ang="0">
                  <a:pos x="T6" y="T7"/>
                </a:cxn>
                <a:cxn ang="0">
                  <a:pos x="T8" y="T9"/>
                </a:cxn>
              </a:cxnLst>
              <a:rect l="0" t="0" r="r" b="b"/>
              <a:pathLst>
                <a:path w="140" h="198">
                  <a:moveTo>
                    <a:pt x="114" y="198"/>
                  </a:moveTo>
                  <a:cubicBezTo>
                    <a:pt x="83" y="195"/>
                    <a:pt x="44" y="164"/>
                    <a:pt x="23" y="122"/>
                  </a:cubicBezTo>
                  <a:cubicBezTo>
                    <a:pt x="2" y="80"/>
                    <a:pt x="0" y="18"/>
                    <a:pt x="15" y="0"/>
                  </a:cubicBezTo>
                  <a:cubicBezTo>
                    <a:pt x="43" y="10"/>
                    <a:pt x="99" y="63"/>
                    <a:pt x="119" y="105"/>
                  </a:cubicBezTo>
                  <a:cubicBezTo>
                    <a:pt x="140" y="147"/>
                    <a:pt x="137" y="186"/>
                    <a:pt x="11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71" name="Freeform 148"/>
            <p:cNvSpPr>
              <a:spLocks/>
            </p:cNvSpPr>
            <p:nvPr/>
          </p:nvSpPr>
          <p:spPr bwMode="auto">
            <a:xfrm>
              <a:off x="1965325" y="1968500"/>
              <a:ext cx="53975" cy="100013"/>
            </a:xfrm>
            <a:custGeom>
              <a:avLst/>
              <a:gdLst>
                <a:gd name="T0" fmla="*/ 53 w 113"/>
                <a:gd name="T1" fmla="*/ 211 h 211"/>
                <a:gd name="T2" fmla="*/ 1 w 113"/>
                <a:gd name="T3" fmla="*/ 112 h 211"/>
                <a:gd name="T4" fmla="*/ 61 w 113"/>
                <a:gd name="T5" fmla="*/ 0 h 211"/>
                <a:gd name="T6" fmla="*/ 111 w 113"/>
                <a:gd name="T7" fmla="*/ 129 h 211"/>
                <a:gd name="T8" fmla="*/ 53 w 113"/>
                <a:gd name="T9" fmla="*/ 211 h 211"/>
              </a:gdLst>
              <a:ahLst/>
              <a:cxnLst>
                <a:cxn ang="0">
                  <a:pos x="T0" y="T1"/>
                </a:cxn>
                <a:cxn ang="0">
                  <a:pos x="T2" y="T3"/>
                </a:cxn>
                <a:cxn ang="0">
                  <a:pos x="T4" y="T5"/>
                </a:cxn>
                <a:cxn ang="0">
                  <a:pos x="T6" y="T7"/>
                </a:cxn>
                <a:cxn ang="0">
                  <a:pos x="T8" y="T9"/>
                </a:cxn>
              </a:cxnLst>
              <a:rect l="0" t="0" r="r" b="b"/>
              <a:pathLst>
                <a:path w="113" h="211">
                  <a:moveTo>
                    <a:pt x="53" y="211"/>
                  </a:moveTo>
                  <a:cubicBezTo>
                    <a:pt x="23" y="198"/>
                    <a:pt x="0" y="157"/>
                    <a:pt x="1" y="112"/>
                  </a:cubicBezTo>
                  <a:cubicBezTo>
                    <a:pt x="2" y="68"/>
                    <a:pt x="36" y="11"/>
                    <a:pt x="61" y="0"/>
                  </a:cubicBezTo>
                  <a:cubicBezTo>
                    <a:pt x="85" y="19"/>
                    <a:pt x="113" y="85"/>
                    <a:pt x="111" y="129"/>
                  </a:cubicBezTo>
                  <a:cubicBezTo>
                    <a:pt x="110" y="174"/>
                    <a:pt x="85" y="207"/>
                    <a:pt x="53"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72" name="Freeform 149"/>
            <p:cNvSpPr>
              <a:spLocks/>
            </p:cNvSpPr>
            <p:nvPr/>
          </p:nvSpPr>
          <p:spPr bwMode="auto">
            <a:xfrm>
              <a:off x="1992313" y="1922463"/>
              <a:ext cx="61913" cy="95250"/>
            </a:xfrm>
            <a:custGeom>
              <a:avLst/>
              <a:gdLst>
                <a:gd name="T0" fmla="*/ 24 w 131"/>
                <a:gd name="T1" fmla="*/ 198 h 203"/>
                <a:gd name="T2" fmla="*/ 19 w 131"/>
                <a:gd name="T3" fmla="*/ 94 h 203"/>
                <a:gd name="T4" fmla="*/ 118 w 131"/>
                <a:gd name="T5" fmla="*/ 0 h 203"/>
                <a:gd name="T6" fmla="*/ 108 w 131"/>
                <a:gd name="T7" fmla="*/ 135 h 203"/>
                <a:gd name="T8" fmla="*/ 24 w 131"/>
                <a:gd name="T9" fmla="*/ 198 h 203"/>
              </a:gdLst>
              <a:ahLst/>
              <a:cxnLst>
                <a:cxn ang="0">
                  <a:pos x="T0" y="T1"/>
                </a:cxn>
                <a:cxn ang="0">
                  <a:pos x="T2" y="T3"/>
                </a:cxn>
                <a:cxn ang="0">
                  <a:pos x="T4" y="T5"/>
                </a:cxn>
                <a:cxn ang="0">
                  <a:pos x="T6" y="T7"/>
                </a:cxn>
                <a:cxn ang="0">
                  <a:pos x="T8" y="T9"/>
                </a:cxn>
              </a:cxnLst>
              <a:rect l="0" t="0" r="r" b="b"/>
              <a:pathLst>
                <a:path w="131" h="203">
                  <a:moveTo>
                    <a:pt x="24" y="198"/>
                  </a:moveTo>
                  <a:cubicBezTo>
                    <a:pt x="3" y="179"/>
                    <a:pt x="0" y="136"/>
                    <a:pt x="19" y="94"/>
                  </a:cubicBezTo>
                  <a:cubicBezTo>
                    <a:pt x="39" y="51"/>
                    <a:pt x="90" y="6"/>
                    <a:pt x="118" y="0"/>
                  </a:cubicBezTo>
                  <a:cubicBezTo>
                    <a:pt x="131" y="24"/>
                    <a:pt x="128" y="92"/>
                    <a:pt x="108" y="135"/>
                  </a:cubicBezTo>
                  <a:cubicBezTo>
                    <a:pt x="89" y="177"/>
                    <a:pt x="53" y="203"/>
                    <a:pt x="2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73" name="Freeform 150"/>
            <p:cNvSpPr>
              <a:spLocks/>
            </p:cNvSpPr>
            <p:nvPr/>
          </p:nvSpPr>
          <p:spPr bwMode="auto">
            <a:xfrm>
              <a:off x="1962150" y="2035175"/>
              <a:ext cx="93663" cy="66675"/>
            </a:xfrm>
            <a:custGeom>
              <a:avLst/>
              <a:gdLst>
                <a:gd name="T0" fmla="*/ 0 w 197"/>
                <a:gd name="T1" fmla="*/ 117 h 142"/>
                <a:gd name="T2" fmla="*/ 74 w 197"/>
                <a:gd name="T3" fmla="*/ 26 h 142"/>
                <a:gd name="T4" fmla="*/ 197 w 197"/>
                <a:gd name="T5" fmla="*/ 14 h 142"/>
                <a:gd name="T6" fmla="*/ 92 w 197"/>
                <a:gd name="T7" fmla="*/ 120 h 142"/>
                <a:gd name="T8" fmla="*/ 0 w 197"/>
                <a:gd name="T9" fmla="*/ 117 h 142"/>
              </a:gdLst>
              <a:ahLst/>
              <a:cxnLst>
                <a:cxn ang="0">
                  <a:pos x="T0" y="T1"/>
                </a:cxn>
                <a:cxn ang="0">
                  <a:pos x="T2" y="T3"/>
                </a:cxn>
                <a:cxn ang="0">
                  <a:pos x="T4" y="T5"/>
                </a:cxn>
                <a:cxn ang="0">
                  <a:pos x="T6" y="T7"/>
                </a:cxn>
                <a:cxn ang="0">
                  <a:pos x="T8" y="T9"/>
                </a:cxn>
              </a:cxnLst>
              <a:rect l="0" t="0" r="r" b="b"/>
              <a:pathLst>
                <a:path w="197" h="142">
                  <a:moveTo>
                    <a:pt x="0" y="117"/>
                  </a:moveTo>
                  <a:cubicBezTo>
                    <a:pt x="2" y="87"/>
                    <a:pt x="33" y="48"/>
                    <a:pt x="74" y="26"/>
                  </a:cubicBezTo>
                  <a:cubicBezTo>
                    <a:pt x="116" y="4"/>
                    <a:pt x="178" y="0"/>
                    <a:pt x="197" y="14"/>
                  </a:cubicBezTo>
                  <a:cubicBezTo>
                    <a:pt x="187" y="42"/>
                    <a:pt x="134" y="98"/>
                    <a:pt x="92" y="120"/>
                  </a:cubicBezTo>
                  <a:cubicBezTo>
                    <a:pt x="51" y="142"/>
                    <a:pt x="12" y="140"/>
                    <a:pt x="0" y="1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74" name="Freeform 151"/>
            <p:cNvSpPr>
              <a:spLocks/>
            </p:cNvSpPr>
            <p:nvPr/>
          </p:nvSpPr>
          <p:spPr bwMode="auto">
            <a:xfrm>
              <a:off x="1990725" y="1978025"/>
              <a:ext cx="76200" cy="85725"/>
            </a:xfrm>
            <a:custGeom>
              <a:avLst/>
              <a:gdLst>
                <a:gd name="T0" fmla="*/ 10 w 161"/>
                <a:gd name="T1" fmla="*/ 167 h 180"/>
                <a:gd name="T2" fmla="*/ 47 w 161"/>
                <a:gd name="T3" fmla="*/ 64 h 180"/>
                <a:gd name="T4" fmla="*/ 160 w 161"/>
                <a:gd name="T5" fmla="*/ 3 h 180"/>
                <a:gd name="T6" fmla="*/ 100 w 161"/>
                <a:gd name="T7" fmla="*/ 130 h 180"/>
                <a:gd name="T8" fmla="*/ 10 w 161"/>
                <a:gd name="T9" fmla="*/ 167 h 180"/>
              </a:gdLst>
              <a:ahLst/>
              <a:cxnLst>
                <a:cxn ang="0">
                  <a:pos x="T0" y="T1"/>
                </a:cxn>
                <a:cxn ang="0">
                  <a:pos x="T2" y="T3"/>
                </a:cxn>
                <a:cxn ang="0">
                  <a:pos x="T4" y="T5"/>
                </a:cxn>
                <a:cxn ang="0">
                  <a:pos x="T6" y="T7"/>
                </a:cxn>
                <a:cxn ang="0">
                  <a:pos x="T8" y="T9"/>
                </a:cxn>
              </a:cxnLst>
              <a:rect l="0" t="0" r="r" b="b"/>
              <a:pathLst>
                <a:path w="161" h="180">
                  <a:moveTo>
                    <a:pt x="10" y="167"/>
                  </a:moveTo>
                  <a:cubicBezTo>
                    <a:pt x="0" y="143"/>
                    <a:pt x="15" y="99"/>
                    <a:pt x="47" y="64"/>
                  </a:cubicBezTo>
                  <a:cubicBezTo>
                    <a:pt x="79" y="30"/>
                    <a:pt x="136" y="0"/>
                    <a:pt x="160" y="3"/>
                  </a:cubicBezTo>
                  <a:cubicBezTo>
                    <a:pt x="161" y="29"/>
                    <a:pt x="132" y="95"/>
                    <a:pt x="100" y="130"/>
                  </a:cubicBezTo>
                  <a:cubicBezTo>
                    <a:pt x="69" y="165"/>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75" name="Freeform 152"/>
            <p:cNvSpPr>
              <a:spLocks/>
            </p:cNvSpPr>
            <p:nvPr/>
          </p:nvSpPr>
          <p:spPr bwMode="auto">
            <a:xfrm>
              <a:off x="1849438" y="1609725"/>
              <a:ext cx="442913" cy="812800"/>
            </a:xfrm>
            <a:custGeom>
              <a:avLst/>
              <a:gdLst>
                <a:gd name="T0" fmla="*/ 145 w 934"/>
                <a:gd name="T1" fmla="*/ 1475 h 1716"/>
                <a:gd name="T2" fmla="*/ 570 w 934"/>
                <a:gd name="T3" fmla="*/ 789 h 1716"/>
                <a:gd name="T4" fmla="*/ 841 w 934"/>
                <a:gd name="T5" fmla="*/ 93 h 1716"/>
                <a:gd name="T6" fmla="*/ 933 w 934"/>
                <a:gd name="T7" fmla="*/ 0 h 1716"/>
                <a:gd name="T8" fmla="*/ 934 w 934"/>
                <a:gd name="T9" fmla="*/ 1 h 1716"/>
                <a:gd name="T10" fmla="*/ 876 w 934"/>
                <a:gd name="T11" fmla="*/ 88 h 1716"/>
                <a:gd name="T12" fmla="*/ 716 w 934"/>
                <a:gd name="T13" fmla="*/ 574 h 1716"/>
                <a:gd name="T14" fmla="*/ 0 w 934"/>
                <a:gd name="T15" fmla="*/ 1716 h 1716"/>
                <a:gd name="T16" fmla="*/ 24 w 934"/>
                <a:gd name="T17" fmla="*/ 1678 h 1716"/>
                <a:gd name="T18" fmla="*/ 145 w 934"/>
                <a:gd name="T19" fmla="*/ 1475 h 1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4" h="1716">
                  <a:moveTo>
                    <a:pt x="145" y="1475"/>
                  </a:moveTo>
                  <a:cubicBezTo>
                    <a:pt x="358" y="1289"/>
                    <a:pt x="489" y="1107"/>
                    <a:pt x="570" y="789"/>
                  </a:cubicBezTo>
                  <a:cubicBezTo>
                    <a:pt x="632" y="543"/>
                    <a:pt x="664" y="292"/>
                    <a:pt x="841" y="93"/>
                  </a:cubicBezTo>
                  <a:cubicBezTo>
                    <a:pt x="872" y="62"/>
                    <a:pt x="902" y="31"/>
                    <a:pt x="933" y="0"/>
                  </a:cubicBezTo>
                  <a:cubicBezTo>
                    <a:pt x="934" y="0"/>
                    <a:pt x="934" y="1"/>
                    <a:pt x="934" y="1"/>
                  </a:cubicBezTo>
                  <a:cubicBezTo>
                    <a:pt x="915" y="30"/>
                    <a:pt x="896" y="59"/>
                    <a:pt x="876" y="88"/>
                  </a:cubicBezTo>
                  <a:cubicBezTo>
                    <a:pt x="771" y="247"/>
                    <a:pt x="741" y="385"/>
                    <a:pt x="716" y="574"/>
                  </a:cubicBezTo>
                  <a:cubicBezTo>
                    <a:pt x="635" y="1237"/>
                    <a:pt x="440" y="1365"/>
                    <a:pt x="0" y="1716"/>
                  </a:cubicBezTo>
                  <a:cubicBezTo>
                    <a:pt x="5" y="1702"/>
                    <a:pt x="12" y="1688"/>
                    <a:pt x="24" y="1678"/>
                  </a:cubicBezTo>
                  <a:cubicBezTo>
                    <a:pt x="56" y="1649"/>
                    <a:pt x="127" y="1512"/>
                    <a:pt x="145" y="14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76" name="Freeform 153"/>
            <p:cNvSpPr>
              <a:spLocks/>
            </p:cNvSpPr>
            <p:nvPr/>
          </p:nvSpPr>
          <p:spPr bwMode="auto">
            <a:xfrm>
              <a:off x="1835150" y="2047875"/>
              <a:ext cx="176213" cy="366713"/>
            </a:xfrm>
            <a:custGeom>
              <a:avLst/>
              <a:gdLst>
                <a:gd name="T0" fmla="*/ 181 w 371"/>
                <a:gd name="T1" fmla="*/ 0 h 775"/>
                <a:gd name="T2" fmla="*/ 179 w 371"/>
                <a:gd name="T3" fmla="*/ 351 h 775"/>
                <a:gd name="T4" fmla="*/ 83 w 371"/>
                <a:gd name="T5" fmla="*/ 618 h 775"/>
                <a:gd name="T6" fmla="*/ 335 w 371"/>
                <a:gd name="T7" fmla="*/ 30 h 775"/>
                <a:gd name="T8" fmla="*/ 370 w 371"/>
                <a:gd name="T9" fmla="*/ 36 h 775"/>
                <a:gd name="T10" fmla="*/ 371 w 371"/>
                <a:gd name="T11" fmla="*/ 36 h 775"/>
                <a:gd name="T12" fmla="*/ 94 w 371"/>
                <a:gd name="T13" fmla="*/ 679 h 775"/>
                <a:gd name="T14" fmla="*/ 45 w 371"/>
                <a:gd name="T15" fmla="*/ 740 h 775"/>
                <a:gd name="T16" fmla="*/ 36 w 371"/>
                <a:gd name="T17" fmla="*/ 775 h 775"/>
                <a:gd name="T18" fmla="*/ 19 w 371"/>
                <a:gd name="T19" fmla="*/ 775 h 775"/>
                <a:gd name="T20" fmla="*/ 0 w 371"/>
                <a:gd name="T21" fmla="*/ 775 h 775"/>
                <a:gd name="T22" fmla="*/ 137 w 371"/>
                <a:gd name="T23" fmla="*/ 345 h 775"/>
                <a:gd name="T24" fmla="*/ 142 w 371"/>
                <a:gd name="T25" fmla="*/ 8 h 775"/>
                <a:gd name="T26" fmla="*/ 181 w 371"/>
                <a:gd name="T27" fmla="*/ 0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1" h="775">
                  <a:moveTo>
                    <a:pt x="181" y="0"/>
                  </a:moveTo>
                  <a:cubicBezTo>
                    <a:pt x="196" y="119"/>
                    <a:pt x="217" y="231"/>
                    <a:pt x="179" y="351"/>
                  </a:cubicBezTo>
                  <a:cubicBezTo>
                    <a:pt x="151" y="440"/>
                    <a:pt x="114" y="529"/>
                    <a:pt x="83" y="618"/>
                  </a:cubicBezTo>
                  <a:cubicBezTo>
                    <a:pt x="204" y="444"/>
                    <a:pt x="242" y="220"/>
                    <a:pt x="335" y="30"/>
                  </a:cubicBezTo>
                  <a:cubicBezTo>
                    <a:pt x="345" y="34"/>
                    <a:pt x="358" y="36"/>
                    <a:pt x="370" y="36"/>
                  </a:cubicBezTo>
                  <a:cubicBezTo>
                    <a:pt x="371" y="36"/>
                    <a:pt x="371" y="36"/>
                    <a:pt x="371" y="36"/>
                  </a:cubicBezTo>
                  <a:cubicBezTo>
                    <a:pt x="269" y="243"/>
                    <a:pt x="239" y="495"/>
                    <a:pt x="94" y="679"/>
                  </a:cubicBezTo>
                  <a:cubicBezTo>
                    <a:pt x="87" y="688"/>
                    <a:pt x="62" y="719"/>
                    <a:pt x="45" y="740"/>
                  </a:cubicBezTo>
                  <a:cubicBezTo>
                    <a:pt x="42" y="752"/>
                    <a:pt x="39" y="763"/>
                    <a:pt x="36" y="775"/>
                  </a:cubicBezTo>
                  <a:cubicBezTo>
                    <a:pt x="19" y="775"/>
                    <a:pt x="19" y="775"/>
                    <a:pt x="19" y="775"/>
                  </a:cubicBezTo>
                  <a:cubicBezTo>
                    <a:pt x="0" y="775"/>
                    <a:pt x="0" y="775"/>
                    <a:pt x="0" y="775"/>
                  </a:cubicBezTo>
                  <a:cubicBezTo>
                    <a:pt x="30" y="632"/>
                    <a:pt x="95" y="489"/>
                    <a:pt x="137" y="345"/>
                  </a:cubicBezTo>
                  <a:cubicBezTo>
                    <a:pt x="171" y="230"/>
                    <a:pt x="155" y="122"/>
                    <a:pt x="142" y="8"/>
                  </a:cubicBezTo>
                  <a:cubicBezTo>
                    <a:pt x="153" y="5"/>
                    <a:pt x="171" y="3"/>
                    <a:pt x="18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701" name="Freeform 104"/>
          <p:cNvSpPr>
            <a:spLocks/>
          </p:cNvSpPr>
          <p:nvPr/>
        </p:nvSpPr>
        <p:spPr bwMode="auto">
          <a:xfrm>
            <a:off x="2346259" y="5016022"/>
            <a:ext cx="401254" cy="297956"/>
          </a:xfrm>
          <a:custGeom>
            <a:avLst/>
            <a:gdLst>
              <a:gd name="T0" fmla="*/ 2258 w 2268"/>
              <a:gd name="T1" fmla="*/ 707 h 1891"/>
              <a:gd name="T2" fmla="*/ 2266 w 2268"/>
              <a:gd name="T3" fmla="*/ 633 h 1891"/>
              <a:gd name="T4" fmla="*/ 2189 w 2268"/>
              <a:gd name="T5" fmla="*/ 472 h 1891"/>
              <a:gd name="T6" fmla="*/ 2131 w 2268"/>
              <a:gd name="T7" fmla="*/ 415 h 1891"/>
              <a:gd name="T8" fmla="*/ 2050 w 2268"/>
              <a:gd name="T9" fmla="*/ 351 h 1891"/>
              <a:gd name="T10" fmla="*/ 2002 w 2268"/>
              <a:gd name="T11" fmla="*/ 301 h 1891"/>
              <a:gd name="T12" fmla="*/ 1932 w 2268"/>
              <a:gd name="T13" fmla="*/ 152 h 1891"/>
              <a:gd name="T14" fmla="*/ 1843 w 2268"/>
              <a:gd name="T15" fmla="*/ 8 h 1891"/>
              <a:gd name="T16" fmla="*/ 1812 w 2268"/>
              <a:gd name="T17" fmla="*/ 27 h 1891"/>
              <a:gd name="T18" fmla="*/ 1796 w 2268"/>
              <a:gd name="T19" fmla="*/ 91 h 1891"/>
              <a:gd name="T20" fmla="*/ 1755 w 2268"/>
              <a:gd name="T21" fmla="*/ 200 h 1891"/>
              <a:gd name="T22" fmla="*/ 1630 w 2268"/>
              <a:gd name="T23" fmla="*/ 281 h 1891"/>
              <a:gd name="T24" fmla="*/ 1496 w 2268"/>
              <a:gd name="T25" fmla="*/ 378 h 1891"/>
              <a:gd name="T26" fmla="*/ 1229 w 2268"/>
              <a:gd name="T27" fmla="*/ 581 h 1891"/>
              <a:gd name="T28" fmla="*/ 872 w 2268"/>
              <a:gd name="T29" fmla="*/ 660 h 1891"/>
              <a:gd name="T30" fmla="*/ 515 w 2268"/>
              <a:gd name="T31" fmla="*/ 666 h 1891"/>
              <a:gd name="T32" fmla="*/ 139 w 2268"/>
              <a:gd name="T33" fmla="*/ 686 h 1891"/>
              <a:gd name="T34" fmla="*/ 14 w 2268"/>
              <a:gd name="T35" fmla="*/ 706 h 1891"/>
              <a:gd name="T36" fmla="*/ 123 w 2268"/>
              <a:gd name="T37" fmla="*/ 859 h 1891"/>
              <a:gd name="T38" fmla="*/ 383 w 2268"/>
              <a:gd name="T39" fmla="*/ 1121 h 1891"/>
              <a:gd name="T40" fmla="*/ 731 w 2268"/>
              <a:gd name="T41" fmla="*/ 1213 h 1891"/>
              <a:gd name="T42" fmla="*/ 1101 w 2268"/>
              <a:gd name="T43" fmla="*/ 1143 h 1891"/>
              <a:gd name="T44" fmla="*/ 1440 w 2268"/>
              <a:gd name="T45" fmla="*/ 1069 h 1891"/>
              <a:gd name="T46" fmla="*/ 1557 w 2268"/>
              <a:gd name="T47" fmla="*/ 941 h 1891"/>
              <a:gd name="T48" fmla="*/ 1636 w 2268"/>
              <a:gd name="T49" fmla="*/ 807 h 1891"/>
              <a:gd name="T50" fmla="*/ 1725 w 2268"/>
              <a:gd name="T51" fmla="*/ 700 h 1891"/>
              <a:gd name="T52" fmla="*/ 1728 w 2268"/>
              <a:gd name="T53" fmla="*/ 548 h 1891"/>
              <a:gd name="T54" fmla="*/ 1743 w 2268"/>
              <a:gd name="T55" fmla="*/ 376 h 1891"/>
              <a:gd name="T56" fmla="*/ 1785 w 2268"/>
              <a:gd name="T57" fmla="*/ 284 h 1891"/>
              <a:gd name="T58" fmla="*/ 1831 w 2268"/>
              <a:gd name="T59" fmla="*/ 219 h 1891"/>
              <a:gd name="T60" fmla="*/ 1845 w 2268"/>
              <a:gd name="T61" fmla="*/ 191 h 1891"/>
              <a:gd name="T62" fmla="*/ 1848 w 2268"/>
              <a:gd name="T63" fmla="*/ 181 h 1891"/>
              <a:gd name="T64" fmla="*/ 1853 w 2268"/>
              <a:gd name="T65" fmla="*/ 162 h 1891"/>
              <a:gd name="T66" fmla="*/ 1857 w 2268"/>
              <a:gd name="T67" fmla="*/ 169 h 1891"/>
              <a:gd name="T68" fmla="*/ 1874 w 2268"/>
              <a:gd name="T69" fmla="*/ 234 h 1891"/>
              <a:gd name="T70" fmla="*/ 1855 w 2268"/>
              <a:gd name="T71" fmla="*/ 332 h 1891"/>
              <a:gd name="T72" fmla="*/ 1811 w 2268"/>
              <a:gd name="T73" fmla="*/ 423 h 1891"/>
              <a:gd name="T74" fmla="*/ 1805 w 2268"/>
              <a:gd name="T75" fmla="*/ 438 h 1891"/>
              <a:gd name="T76" fmla="*/ 1790 w 2268"/>
              <a:gd name="T77" fmla="*/ 611 h 1891"/>
              <a:gd name="T78" fmla="*/ 1799 w 2268"/>
              <a:gd name="T79" fmla="*/ 728 h 1891"/>
              <a:gd name="T80" fmla="*/ 1787 w 2268"/>
              <a:gd name="T81" fmla="*/ 762 h 1891"/>
              <a:gd name="T82" fmla="*/ 1698 w 2268"/>
              <a:gd name="T83" fmla="*/ 869 h 1891"/>
              <a:gd name="T84" fmla="*/ 1670 w 2268"/>
              <a:gd name="T85" fmla="*/ 977 h 1891"/>
              <a:gd name="T86" fmla="*/ 1631 w 2268"/>
              <a:gd name="T87" fmla="*/ 1092 h 1891"/>
              <a:gd name="T88" fmla="*/ 1532 w 2268"/>
              <a:gd name="T89" fmla="*/ 1157 h 1891"/>
              <a:gd name="T90" fmla="*/ 1457 w 2268"/>
              <a:gd name="T91" fmla="*/ 1227 h 1891"/>
              <a:gd name="T92" fmla="*/ 1369 w 2268"/>
              <a:gd name="T93" fmla="*/ 1342 h 1891"/>
              <a:gd name="T94" fmla="*/ 1224 w 2268"/>
              <a:gd name="T95" fmla="*/ 1424 h 1891"/>
              <a:gd name="T96" fmla="*/ 993 w 2268"/>
              <a:gd name="T97" fmla="*/ 1673 h 1891"/>
              <a:gd name="T98" fmla="*/ 891 w 2268"/>
              <a:gd name="T99" fmla="*/ 1732 h 1891"/>
              <a:gd name="T100" fmla="*/ 913 w 2268"/>
              <a:gd name="T101" fmla="*/ 1771 h 1891"/>
              <a:gd name="T102" fmla="*/ 1097 w 2268"/>
              <a:gd name="T103" fmla="*/ 1812 h 1891"/>
              <a:gd name="T104" fmla="*/ 1292 w 2268"/>
              <a:gd name="T105" fmla="*/ 1869 h 1891"/>
              <a:gd name="T106" fmla="*/ 1577 w 2268"/>
              <a:gd name="T107" fmla="*/ 1769 h 1891"/>
              <a:gd name="T108" fmla="*/ 1728 w 2268"/>
              <a:gd name="T109" fmla="*/ 1678 h 1891"/>
              <a:gd name="T110" fmla="*/ 1896 w 2268"/>
              <a:gd name="T111" fmla="*/ 1595 h 1891"/>
              <a:gd name="T112" fmla="*/ 1988 w 2268"/>
              <a:gd name="T113" fmla="*/ 1436 h 1891"/>
              <a:gd name="T114" fmla="*/ 2068 w 2268"/>
              <a:gd name="T115" fmla="*/ 1260 h 1891"/>
              <a:gd name="T116" fmla="*/ 2219 w 2268"/>
              <a:gd name="T117" fmla="*/ 1084 h 1891"/>
              <a:gd name="T118" fmla="*/ 2222 w 2268"/>
              <a:gd name="T119" fmla="*/ 961 h 1891"/>
              <a:gd name="T120" fmla="*/ 2213 w 2268"/>
              <a:gd name="T121" fmla="*/ 838 h 1891"/>
              <a:gd name="T122" fmla="*/ 2258 w 2268"/>
              <a:gd name="T123" fmla="*/ 707 h 1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8" h="1891">
                <a:moveTo>
                  <a:pt x="2258" y="707"/>
                </a:moveTo>
                <a:cubicBezTo>
                  <a:pt x="2261" y="683"/>
                  <a:pt x="2268" y="659"/>
                  <a:pt x="2266" y="633"/>
                </a:cubicBezTo>
                <a:cubicBezTo>
                  <a:pt x="2260" y="574"/>
                  <a:pt x="2226" y="517"/>
                  <a:pt x="2189" y="472"/>
                </a:cubicBezTo>
                <a:cubicBezTo>
                  <a:pt x="2171" y="450"/>
                  <a:pt x="2152" y="432"/>
                  <a:pt x="2131" y="415"/>
                </a:cubicBezTo>
                <a:cubicBezTo>
                  <a:pt x="2105" y="394"/>
                  <a:pt x="2078" y="374"/>
                  <a:pt x="2050" y="351"/>
                </a:cubicBezTo>
                <a:cubicBezTo>
                  <a:pt x="2032" y="336"/>
                  <a:pt x="2016" y="319"/>
                  <a:pt x="2002" y="301"/>
                </a:cubicBezTo>
                <a:cubicBezTo>
                  <a:pt x="1969" y="257"/>
                  <a:pt x="1947" y="206"/>
                  <a:pt x="1932" y="152"/>
                </a:cubicBezTo>
                <a:cubicBezTo>
                  <a:pt x="1921" y="110"/>
                  <a:pt x="1901" y="0"/>
                  <a:pt x="1843" y="8"/>
                </a:cubicBezTo>
                <a:cubicBezTo>
                  <a:pt x="1827" y="11"/>
                  <a:pt x="1818" y="17"/>
                  <a:pt x="1812" y="27"/>
                </a:cubicBezTo>
                <a:cubicBezTo>
                  <a:pt x="1801" y="42"/>
                  <a:pt x="1798" y="71"/>
                  <a:pt x="1796" y="91"/>
                </a:cubicBezTo>
                <a:cubicBezTo>
                  <a:pt x="1790" y="132"/>
                  <a:pt x="1777" y="169"/>
                  <a:pt x="1755" y="200"/>
                </a:cubicBezTo>
                <a:cubicBezTo>
                  <a:pt x="1722" y="244"/>
                  <a:pt x="1676" y="257"/>
                  <a:pt x="1630" y="281"/>
                </a:cubicBezTo>
                <a:cubicBezTo>
                  <a:pt x="1581" y="306"/>
                  <a:pt x="1537" y="341"/>
                  <a:pt x="1496" y="378"/>
                </a:cubicBezTo>
                <a:cubicBezTo>
                  <a:pt x="1412" y="452"/>
                  <a:pt x="1334" y="535"/>
                  <a:pt x="1229" y="581"/>
                </a:cubicBezTo>
                <a:cubicBezTo>
                  <a:pt x="1118" y="630"/>
                  <a:pt x="992" y="655"/>
                  <a:pt x="872" y="660"/>
                </a:cubicBezTo>
                <a:cubicBezTo>
                  <a:pt x="751" y="665"/>
                  <a:pt x="636" y="674"/>
                  <a:pt x="515" y="666"/>
                </a:cubicBezTo>
                <a:cubicBezTo>
                  <a:pt x="389" y="656"/>
                  <a:pt x="265" y="697"/>
                  <a:pt x="139" y="686"/>
                </a:cubicBezTo>
                <a:cubicBezTo>
                  <a:pt x="99" y="682"/>
                  <a:pt x="0" y="614"/>
                  <a:pt x="14" y="706"/>
                </a:cubicBezTo>
                <a:cubicBezTo>
                  <a:pt x="23" y="771"/>
                  <a:pt x="80" y="815"/>
                  <a:pt x="123" y="859"/>
                </a:cubicBezTo>
                <a:cubicBezTo>
                  <a:pt x="213" y="951"/>
                  <a:pt x="260" y="1065"/>
                  <a:pt x="383" y="1121"/>
                </a:cubicBezTo>
                <a:cubicBezTo>
                  <a:pt x="493" y="1171"/>
                  <a:pt x="616" y="1179"/>
                  <a:pt x="731" y="1213"/>
                </a:cubicBezTo>
                <a:cubicBezTo>
                  <a:pt x="863" y="1251"/>
                  <a:pt x="978" y="1179"/>
                  <a:pt x="1101" y="1143"/>
                </a:cubicBezTo>
                <a:cubicBezTo>
                  <a:pt x="1212" y="1110"/>
                  <a:pt x="1340" y="1139"/>
                  <a:pt x="1440" y="1069"/>
                </a:cubicBezTo>
                <a:cubicBezTo>
                  <a:pt x="1488" y="1035"/>
                  <a:pt x="1520" y="986"/>
                  <a:pt x="1557" y="941"/>
                </a:cubicBezTo>
                <a:cubicBezTo>
                  <a:pt x="1580" y="894"/>
                  <a:pt x="1623" y="831"/>
                  <a:pt x="1636" y="807"/>
                </a:cubicBezTo>
                <a:cubicBezTo>
                  <a:pt x="1658" y="766"/>
                  <a:pt x="1702" y="741"/>
                  <a:pt x="1725" y="700"/>
                </a:cubicBezTo>
                <a:cubicBezTo>
                  <a:pt x="1751" y="652"/>
                  <a:pt x="1736" y="599"/>
                  <a:pt x="1728" y="548"/>
                </a:cubicBezTo>
                <a:cubicBezTo>
                  <a:pt x="1716" y="483"/>
                  <a:pt x="1721" y="439"/>
                  <a:pt x="1743" y="376"/>
                </a:cubicBezTo>
                <a:cubicBezTo>
                  <a:pt x="1754" y="344"/>
                  <a:pt x="1769" y="313"/>
                  <a:pt x="1785" y="284"/>
                </a:cubicBezTo>
                <a:cubicBezTo>
                  <a:pt x="1798" y="261"/>
                  <a:pt x="1821" y="243"/>
                  <a:pt x="1831" y="219"/>
                </a:cubicBezTo>
                <a:cubicBezTo>
                  <a:pt x="1835" y="209"/>
                  <a:pt x="1841" y="201"/>
                  <a:pt x="1845" y="191"/>
                </a:cubicBezTo>
                <a:cubicBezTo>
                  <a:pt x="1846" y="188"/>
                  <a:pt x="1847" y="184"/>
                  <a:pt x="1848" y="181"/>
                </a:cubicBezTo>
                <a:cubicBezTo>
                  <a:pt x="1850" y="174"/>
                  <a:pt x="1851" y="168"/>
                  <a:pt x="1853" y="162"/>
                </a:cubicBezTo>
                <a:cubicBezTo>
                  <a:pt x="1854" y="164"/>
                  <a:pt x="1856" y="167"/>
                  <a:pt x="1857" y="169"/>
                </a:cubicBezTo>
                <a:cubicBezTo>
                  <a:pt x="1866" y="190"/>
                  <a:pt x="1872" y="212"/>
                  <a:pt x="1874" y="234"/>
                </a:cubicBezTo>
                <a:cubicBezTo>
                  <a:pt x="1877" y="266"/>
                  <a:pt x="1872" y="300"/>
                  <a:pt x="1855" y="332"/>
                </a:cubicBezTo>
                <a:cubicBezTo>
                  <a:pt x="1839" y="362"/>
                  <a:pt x="1823" y="392"/>
                  <a:pt x="1811" y="423"/>
                </a:cubicBezTo>
                <a:cubicBezTo>
                  <a:pt x="1809" y="428"/>
                  <a:pt x="1807" y="433"/>
                  <a:pt x="1805" y="438"/>
                </a:cubicBezTo>
                <a:cubicBezTo>
                  <a:pt x="1784" y="501"/>
                  <a:pt x="1778" y="545"/>
                  <a:pt x="1790" y="611"/>
                </a:cubicBezTo>
                <a:cubicBezTo>
                  <a:pt x="1796" y="650"/>
                  <a:pt x="1807" y="690"/>
                  <a:pt x="1799" y="728"/>
                </a:cubicBezTo>
                <a:cubicBezTo>
                  <a:pt x="1797" y="739"/>
                  <a:pt x="1793" y="751"/>
                  <a:pt x="1787" y="762"/>
                </a:cubicBezTo>
                <a:cubicBezTo>
                  <a:pt x="1765" y="804"/>
                  <a:pt x="1720" y="828"/>
                  <a:pt x="1698" y="869"/>
                </a:cubicBezTo>
                <a:cubicBezTo>
                  <a:pt x="1680" y="901"/>
                  <a:pt x="1672" y="941"/>
                  <a:pt x="1670" y="977"/>
                </a:cubicBezTo>
                <a:cubicBezTo>
                  <a:pt x="1667" y="1017"/>
                  <a:pt x="1652" y="1058"/>
                  <a:pt x="1631" y="1092"/>
                </a:cubicBezTo>
                <a:cubicBezTo>
                  <a:pt x="1609" y="1128"/>
                  <a:pt x="1569" y="1137"/>
                  <a:pt x="1532" y="1157"/>
                </a:cubicBezTo>
                <a:cubicBezTo>
                  <a:pt x="1503" y="1172"/>
                  <a:pt x="1475" y="1200"/>
                  <a:pt x="1457" y="1227"/>
                </a:cubicBezTo>
                <a:cubicBezTo>
                  <a:pt x="1427" y="1271"/>
                  <a:pt x="1417" y="1313"/>
                  <a:pt x="1369" y="1342"/>
                </a:cubicBezTo>
                <a:cubicBezTo>
                  <a:pt x="1321" y="1370"/>
                  <a:pt x="1267" y="1387"/>
                  <a:pt x="1224" y="1424"/>
                </a:cubicBezTo>
                <a:cubicBezTo>
                  <a:pt x="1139" y="1499"/>
                  <a:pt x="1085" y="1604"/>
                  <a:pt x="993" y="1673"/>
                </a:cubicBezTo>
                <a:cubicBezTo>
                  <a:pt x="969" y="1690"/>
                  <a:pt x="899" y="1703"/>
                  <a:pt x="891" y="1732"/>
                </a:cubicBezTo>
                <a:cubicBezTo>
                  <a:pt x="889" y="1743"/>
                  <a:pt x="894" y="1755"/>
                  <a:pt x="913" y="1771"/>
                </a:cubicBezTo>
                <a:cubicBezTo>
                  <a:pt x="964" y="1813"/>
                  <a:pt x="1035" y="1808"/>
                  <a:pt x="1097" y="1812"/>
                </a:cubicBezTo>
                <a:cubicBezTo>
                  <a:pt x="1167" y="1817"/>
                  <a:pt x="1223" y="1855"/>
                  <a:pt x="1292" y="1869"/>
                </a:cubicBezTo>
                <a:cubicBezTo>
                  <a:pt x="1402" y="1891"/>
                  <a:pt x="1491" y="1826"/>
                  <a:pt x="1577" y="1769"/>
                </a:cubicBezTo>
                <a:cubicBezTo>
                  <a:pt x="1628" y="1735"/>
                  <a:pt x="1668" y="1695"/>
                  <a:pt x="1728" y="1678"/>
                </a:cubicBezTo>
                <a:cubicBezTo>
                  <a:pt x="1789" y="1661"/>
                  <a:pt x="1854" y="1645"/>
                  <a:pt x="1896" y="1595"/>
                </a:cubicBezTo>
                <a:cubicBezTo>
                  <a:pt x="1930" y="1555"/>
                  <a:pt x="1976" y="1487"/>
                  <a:pt x="1988" y="1436"/>
                </a:cubicBezTo>
                <a:cubicBezTo>
                  <a:pt x="2003" y="1372"/>
                  <a:pt x="2015" y="1306"/>
                  <a:pt x="2068" y="1260"/>
                </a:cubicBezTo>
                <a:cubicBezTo>
                  <a:pt x="2124" y="1212"/>
                  <a:pt x="2206" y="1165"/>
                  <a:pt x="2219" y="1084"/>
                </a:cubicBezTo>
                <a:cubicBezTo>
                  <a:pt x="2226" y="1046"/>
                  <a:pt x="2224" y="1001"/>
                  <a:pt x="2222" y="961"/>
                </a:cubicBezTo>
                <a:cubicBezTo>
                  <a:pt x="2221" y="920"/>
                  <a:pt x="2202" y="879"/>
                  <a:pt x="2213" y="838"/>
                </a:cubicBezTo>
                <a:cubicBezTo>
                  <a:pt x="2226" y="792"/>
                  <a:pt x="2253" y="757"/>
                  <a:pt x="2258" y="707"/>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en-US" sz="900"/>
          </a:p>
        </p:txBody>
      </p:sp>
      <p:sp>
        <p:nvSpPr>
          <p:cNvPr id="702" name="Freeform 104"/>
          <p:cNvSpPr>
            <a:spLocks/>
          </p:cNvSpPr>
          <p:nvPr/>
        </p:nvSpPr>
        <p:spPr bwMode="auto">
          <a:xfrm>
            <a:off x="4070461" y="4591114"/>
            <a:ext cx="401254" cy="297956"/>
          </a:xfrm>
          <a:custGeom>
            <a:avLst/>
            <a:gdLst>
              <a:gd name="T0" fmla="*/ 2258 w 2268"/>
              <a:gd name="T1" fmla="*/ 707 h 1891"/>
              <a:gd name="T2" fmla="*/ 2266 w 2268"/>
              <a:gd name="T3" fmla="*/ 633 h 1891"/>
              <a:gd name="T4" fmla="*/ 2189 w 2268"/>
              <a:gd name="T5" fmla="*/ 472 h 1891"/>
              <a:gd name="T6" fmla="*/ 2131 w 2268"/>
              <a:gd name="T7" fmla="*/ 415 h 1891"/>
              <a:gd name="T8" fmla="*/ 2050 w 2268"/>
              <a:gd name="T9" fmla="*/ 351 h 1891"/>
              <a:gd name="T10" fmla="*/ 2002 w 2268"/>
              <a:gd name="T11" fmla="*/ 301 h 1891"/>
              <a:gd name="T12" fmla="*/ 1932 w 2268"/>
              <a:gd name="T13" fmla="*/ 152 h 1891"/>
              <a:gd name="T14" fmla="*/ 1843 w 2268"/>
              <a:gd name="T15" fmla="*/ 8 h 1891"/>
              <a:gd name="T16" fmla="*/ 1812 w 2268"/>
              <a:gd name="T17" fmla="*/ 27 h 1891"/>
              <a:gd name="T18" fmla="*/ 1796 w 2268"/>
              <a:gd name="T19" fmla="*/ 91 h 1891"/>
              <a:gd name="T20" fmla="*/ 1755 w 2268"/>
              <a:gd name="T21" fmla="*/ 200 h 1891"/>
              <a:gd name="T22" fmla="*/ 1630 w 2268"/>
              <a:gd name="T23" fmla="*/ 281 h 1891"/>
              <a:gd name="T24" fmla="*/ 1496 w 2268"/>
              <a:gd name="T25" fmla="*/ 378 h 1891"/>
              <a:gd name="T26" fmla="*/ 1229 w 2268"/>
              <a:gd name="T27" fmla="*/ 581 h 1891"/>
              <a:gd name="T28" fmla="*/ 872 w 2268"/>
              <a:gd name="T29" fmla="*/ 660 h 1891"/>
              <a:gd name="T30" fmla="*/ 515 w 2268"/>
              <a:gd name="T31" fmla="*/ 666 h 1891"/>
              <a:gd name="T32" fmla="*/ 139 w 2268"/>
              <a:gd name="T33" fmla="*/ 686 h 1891"/>
              <a:gd name="T34" fmla="*/ 14 w 2268"/>
              <a:gd name="T35" fmla="*/ 706 h 1891"/>
              <a:gd name="T36" fmla="*/ 123 w 2268"/>
              <a:gd name="T37" fmla="*/ 859 h 1891"/>
              <a:gd name="T38" fmla="*/ 383 w 2268"/>
              <a:gd name="T39" fmla="*/ 1121 h 1891"/>
              <a:gd name="T40" fmla="*/ 731 w 2268"/>
              <a:gd name="T41" fmla="*/ 1213 h 1891"/>
              <a:gd name="T42" fmla="*/ 1101 w 2268"/>
              <a:gd name="T43" fmla="*/ 1143 h 1891"/>
              <a:gd name="T44" fmla="*/ 1440 w 2268"/>
              <a:gd name="T45" fmla="*/ 1069 h 1891"/>
              <a:gd name="T46" fmla="*/ 1557 w 2268"/>
              <a:gd name="T47" fmla="*/ 941 h 1891"/>
              <a:gd name="T48" fmla="*/ 1636 w 2268"/>
              <a:gd name="T49" fmla="*/ 807 h 1891"/>
              <a:gd name="T50" fmla="*/ 1725 w 2268"/>
              <a:gd name="T51" fmla="*/ 700 h 1891"/>
              <a:gd name="T52" fmla="*/ 1728 w 2268"/>
              <a:gd name="T53" fmla="*/ 548 h 1891"/>
              <a:gd name="T54" fmla="*/ 1743 w 2268"/>
              <a:gd name="T55" fmla="*/ 376 h 1891"/>
              <a:gd name="T56" fmla="*/ 1785 w 2268"/>
              <a:gd name="T57" fmla="*/ 284 h 1891"/>
              <a:gd name="T58" fmla="*/ 1831 w 2268"/>
              <a:gd name="T59" fmla="*/ 219 h 1891"/>
              <a:gd name="T60" fmla="*/ 1845 w 2268"/>
              <a:gd name="T61" fmla="*/ 191 h 1891"/>
              <a:gd name="T62" fmla="*/ 1848 w 2268"/>
              <a:gd name="T63" fmla="*/ 181 h 1891"/>
              <a:gd name="T64" fmla="*/ 1853 w 2268"/>
              <a:gd name="T65" fmla="*/ 162 h 1891"/>
              <a:gd name="T66" fmla="*/ 1857 w 2268"/>
              <a:gd name="T67" fmla="*/ 169 h 1891"/>
              <a:gd name="T68" fmla="*/ 1874 w 2268"/>
              <a:gd name="T69" fmla="*/ 234 h 1891"/>
              <a:gd name="T70" fmla="*/ 1855 w 2268"/>
              <a:gd name="T71" fmla="*/ 332 h 1891"/>
              <a:gd name="T72" fmla="*/ 1811 w 2268"/>
              <a:gd name="T73" fmla="*/ 423 h 1891"/>
              <a:gd name="T74" fmla="*/ 1805 w 2268"/>
              <a:gd name="T75" fmla="*/ 438 h 1891"/>
              <a:gd name="T76" fmla="*/ 1790 w 2268"/>
              <a:gd name="T77" fmla="*/ 611 h 1891"/>
              <a:gd name="T78" fmla="*/ 1799 w 2268"/>
              <a:gd name="T79" fmla="*/ 728 h 1891"/>
              <a:gd name="T80" fmla="*/ 1787 w 2268"/>
              <a:gd name="T81" fmla="*/ 762 h 1891"/>
              <a:gd name="T82" fmla="*/ 1698 w 2268"/>
              <a:gd name="T83" fmla="*/ 869 h 1891"/>
              <a:gd name="T84" fmla="*/ 1670 w 2268"/>
              <a:gd name="T85" fmla="*/ 977 h 1891"/>
              <a:gd name="T86" fmla="*/ 1631 w 2268"/>
              <a:gd name="T87" fmla="*/ 1092 h 1891"/>
              <a:gd name="T88" fmla="*/ 1532 w 2268"/>
              <a:gd name="T89" fmla="*/ 1157 h 1891"/>
              <a:gd name="T90" fmla="*/ 1457 w 2268"/>
              <a:gd name="T91" fmla="*/ 1227 h 1891"/>
              <a:gd name="T92" fmla="*/ 1369 w 2268"/>
              <a:gd name="T93" fmla="*/ 1342 h 1891"/>
              <a:gd name="T94" fmla="*/ 1224 w 2268"/>
              <a:gd name="T95" fmla="*/ 1424 h 1891"/>
              <a:gd name="T96" fmla="*/ 993 w 2268"/>
              <a:gd name="T97" fmla="*/ 1673 h 1891"/>
              <a:gd name="T98" fmla="*/ 891 w 2268"/>
              <a:gd name="T99" fmla="*/ 1732 h 1891"/>
              <a:gd name="T100" fmla="*/ 913 w 2268"/>
              <a:gd name="T101" fmla="*/ 1771 h 1891"/>
              <a:gd name="T102" fmla="*/ 1097 w 2268"/>
              <a:gd name="T103" fmla="*/ 1812 h 1891"/>
              <a:gd name="T104" fmla="*/ 1292 w 2268"/>
              <a:gd name="T105" fmla="*/ 1869 h 1891"/>
              <a:gd name="T106" fmla="*/ 1577 w 2268"/>
              <a:gd name="T107" fmla="*/ 1769 h 1891"/>
              <a:gd name="T108" fmla="*/ 1728 w 2268"/>
              <a:gd name="T109" fmla="*/ 1678 h 1891"/>
              <a:gd name="T110" fmla="*/ 1896 w 2268"/>
              <a:gd name="T111" fmla="*/ 1595 h 1891"/>
              <a:gd name="T112" fmla="*/ 1988 w 2268"/>
              <a:gd name="T113" fmla="*/ 1436 h 1891"/>
              <a:gd name="T114" fmla="*/ 2068 w 2268"/>
              <a:gd name="T115" fmla="*/ 1260 h 1891"/>
              <a:gd name="T116" fmla="*/ 2219 w 2268"/>
              <a:gd name="T117" fmla="*/ 1084 h 1891"/>
              <a:gd name="T118" fmla="*/ 2222 w 2268"/>
              <a:gd name="T119" fmla="*/ 961 h 1891"/>
              <a:gd name="T120" fmla="*/ 2213 w 2268"/>
              <a:gd name="T121" fmla="*/ 838 h 1891"/>
              <a:gd name="T122" fmla="*/ 2258 w 2268"/>
              <a:gd name="T123" fmla="*/ 707 h 1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8" h="1891">
                <a:moveTo>
                  <a:pt x="2258" y="707"/>
                </a:moveTo>
                <a:cubicBezTo>
                  <a:pt x="2261" y="683"/>
                  <a:pt x="2268" y="659"/>
                  <a:pt x="2266" y="633"/>
                </a:cubicBezTo>
                <a:cubicBezTo>
                  <a:pt x="2260" y="574"/>
                  <a:pt x="2226" y="517"/>
                  <a:pt x="2189" y="472"/>
                </a:cubicBezTo>
                <a:cubicBezTo>
                  <a:pt x="2171" y="450"/>
                  <a:pt x="2152" y="432"/>
                  <a:pt x="2131" y="415"/>
                </a:cubicBezTo>
                <a:cubicBezTo>
                  <a:pt x="2105" y="394"/>
                  <a:pt x="2078" y="374"/>
                  <a:pt x="2050" y="351"/>
                </a:cubicBezTo>
                <a:cubicBezTo>
                  <a:pt x="2032" y="336"/>
                  <a:pt x="2016" y="319"/>
                  <a:pt x="2002" y="301"/>
                </a:cubicBezTo>
                <a:cubicBezTo>
                  <a:pt x="1969" y="257"/>
                  <a:pt x="1947" y="206"/>
                  <a:pt x="1932" y="152"/>
                </a:cubicBezTo>
                <a:cubicBezTo>
                  <a:pt x="1921" y="110"/>
                  <a:pt x="1901" y="0"/>
                  <a:pt x="1843" y="8"/>
                </a:cubicBezTo>
                <a:cubicBezTo>
                  <a:pt x="1827" y="11"/>
                  <a:pt x="1818" y="17"/>
                  <a:pt x="1812" y="27"/>
                </a:cubicBezTo>
                <a:cubicBezTo>
                  <a:pt x="1801" y="42"/>
                  <a:pt x="1798" y="71"/>
                  <a:pt x="1796" y="91"/>
                </a:cubicBezTo>
                <a:cubicBezTo>
                  <a:pt x="1790" y="132"/>
                  <a:pt x="1777" y="169"/>
                  <a:pt x="1755" y="200"/>
                </a:cubicBezTo>
                <a:cubicBezTo>
                  <a:pt x="1722" y="244"/>
                  <a:pt x="1676" y="257"/>
                  <a:pt x="1630" y="281"/>
                </a:cubicBezTo>
                <a:cubicBezTo>
                  <a:pt x="1581" y="306"/>
                  <a:pt x="1537" y="341"/>
                  <a:pt x="1496" y="378"/>
                </a:cubicBezTo>
                <a:cubicBezTo>
                  <a:pt x="1412" y="452"/>
                  <a:pt x="1334" y="535"/>
                  <a:pt x="1229" y="581"/>
                </a:cubicBezTo>
                <a:cubicBezTo>
                  <a:pt x="1118" y="630"/>
                  <a:pt x="992" y="655"/>
                  <a:pt x="872" y="660"/>
                </a:cubicBezTo>
                <a:cubicBezTo>
                  <a:pt x="751" y="665"/>
                  <a:pt x="636" y="674"/>
                  <a:pt x="515" y="666"/>
                </a:cubicBezTo>
                <a:cubicBezTo>
                  <a:pt x="389" y="656"/>
                  <a:pt x="265" y="697"/>
                  <a:pt x="139" y="686"/>
                </a:cubicBezTo>
                <a:cubicBezTo>
                  <a:pt x="99" y="682"/>
                  <a:pt x="0" y="614"/>
                  <a:pt x="14" y="706"/>
                </a:cubicBezTo>
                <a:cubicBezTo>
                  <a:pt x="23" y="771"/>
                  <a:pt x="80" y="815"/>
                  <a:pt x="123" y="859"/>
                </a:cubicBezTo>
                <a:cubicBezTo>
                  <a:pt x="213" y="951"/>
                  <a:pt x="260" y="1065"/>
                  <a:pt x="383" y="1121"/>
                </a:cubicBezTo>
                <a:cubicBezTo>
                  <a:pt x="493" y="1171"/>
                  <a:pt x="616" y="1179"/>
                  <a:pt x="731" y="1213"/>
                </a:cubicBezTo>
                <a:cubicBezTo>
                  <a:pt x="863" y="1251"/>
                  <a:pt x="978" y="1179"/>
                  <a:pt x="1101" y="1143"/>
                </a:cubicBezTo>
                <a:cubicBezTo>
                  <a:pt x="1212" y="1110"/>
                  <a:pt x="1340" y="1139"/>
                  <a:pt x="1440" y="1069"/>
                </a:cubicBezTo>
                <a:cubicBezTo>
                  <a:pt x="1488" y="1035"/>
                  <a:pt x="1520" y="986"/>
                  <a:pt x="1557" y="941"/>
                </a:cubicBezTo>
                <a:cubicBezTo>
                  <a:pt x="1580" y="894"/>
                  <a:pt x="1623" y="831"/>
                  <a:pt x="1636" y="807"/>
                </a:cubicBezTo>
                <a:cubicBezTo>
                  <a:pt x="1658" y="766"/>
                  <a:pt x="1702" y="741"/>
                  <a:pt x="1725" y="700"/>
                </a:cubicBezTo>
                <a:cubicBezTo>
                  <a:pt x="1751" y="652"/>
                  <a:pt x="1736" y="599"/>
                  <a:pt x="1728" y="548"/>
                </a:cubicBezTo>
                <a:cubicBezTo>
                  <a:pt x="1716" y="483"/>
                  <a:pt x="1721" y="439"/>
                  <a:pt x="1743" y="376"/>
                </a:cubicBezTo>
                <a:cubicBezTo>
                  <a:pt x="1754" y="344"/>
                  <a:pt x="1769" y="313"/>
                  <a:pt x="1785" y="284"/>
                </a:cubicBezTo>
                <a:cubicBezTo>
                  <a:pt x="1798" y="261"/>
                  <a:pt x="1821" y="243"/>
                  <a:pt x="1831" y="219"/>
                </a:cubicBezTo>
                <a:cubicBezTo>
                  <a:pt x="1835" y="209"/>
                  <a:pt x="1841" y="201"/>
                  <a:pt x="1845" y="191"/>
                </a:cubicBezTo>
                <a:cubicBezTo>
                  <a:pt x="1846" y="188"/>
                  <a:pt x="1847" y="184"/>
                  <a:pt x="1848" y="181"/>
                </a:cubicBezTo>
                <a:cubicBezTo>
                  <a:pt x="1850" y="174"/>
                  <a:pt x="1851" y="168"/>
                  <a:pt x="1853" y="162"/>
                </a:cubicBezTo>
                <a:cubicBezTo>
                  <a:pt x="1854" y="164"/>
                  <a:pt x="1856" y="167"/>
                  <a:pt x="1857" y="169"/>
                </a:cubicBezTo>
                <a:cubicBezTo>
                  <a:pt x="1866" y="190"/>
                  <a:pt x="1872" y="212"/>
                  <a:pt x="1874" y="234"/>
                </a:cubicBezTo>
                <a:cubicBezTo>
                  <a:pt x="1877" y="266"/>
                  <a:pt x="1872" y="300"/>
                  <a:pt x="1855" y="332"/>
                </a:cubicBezTo>
                <a:cubicBezTo>
                  <a:pt x="1839" y="362"/>
                  <a:pt x="1823" y="392"/>
                  <a:pt x="1811" y="423"/>
                </a:cubicBezTo>
                <a:cubicBezTo>
                  <a:pt x="1809" y="428"/>
                  <a:pt x="1807" y="433"/>
                  <a:pt x="1805" y="438"/>
                </a:cubicBezTo>
                <a:cubicBezTo>
                  <a:pt x="1784" y="501"/>
                  <a:pt x="1778" y="545"/>
                  <a:pt x="1790" y="611"/>
                </a:cubicBezTo>
                <a:cubicBezTo>
                  <a:pt x="1796" y="650"/>
                  <a:pt x="1807" y="690"/>
                  <a:pt x="1799" y="728"/>
                </a:cubicBezTo>
                <a:cubicBezTo>
                  <a:pt x="1797" y="739"/>
                  <a:pt x="1793" y="751"/>
                  <a:pt x="1787" y="762"/>
                </a:cubicBezTo>
                <a:cubicBezTo>
                  <a:pt x="1765" y="804"/>
                  <a:pt x="1720" y="828"/>
                  <a:pt x="1698" y="869"/>
                </a:cubicBezTo>
                <a:cubicBezTo>
                  <a:pt x="1680" y="901"/>
                  <a:pt x="1672" y="941"/>
                  <a:pt x="1670" y="977"/>
                </a:cubicBezTo>
                <a:cubicBezTo>
                  <a:pt x="1667" y="1017"/>
                  <a:pt x="1652" y="1058"/>
                  <a:pt x="1631" y="1092"/>
                </a:cubicBezTo>
                <a:cubicBezTo>
                  <a:pt x="1609" y="1128"/>
                  <a:pt x="1569" y="1137"/>
                  <a:pt x="1532" y="1157"/>
                </a:cubicBezTo>
                <a:cubicBezTo>
                  <a:pt x="1503" y="1172"/>
                  <a:pt x="1475" y="1200"/>
                  <a:pt x="1457" y="1227"/>
                </a:cubicBezTo>
                <a:cubicBezTo>
                  <a:pt x="1427" y="1271"/>
                  <a:pt x="1417" y="1313"/>
                  <a:pt x="1369" y="1342"/>
                </a:cubicBezTo>
                <a:cubicBezTo>
                  <a:pt x="1321" y="1370"/>
                  <a:pt x="1267" y="1387"/>
                  <a:pt x="1224" y="1424"/>
                </a:cubicBezTo>
                <a:cubicBezTo>
                  <a:pt x="1139" y="1499"/>
                  <a:pt x="1085" y="1604"/>
                  <a:pt x="993" y="1673"/>
                </a:cubicBezTo>
                <a:cubicBezTo>
                  <a:pt x="969" y="1690"/>
                  <a:pt x="899" y="1703"/>
                  <a:pt x="891" y="1732"/>
                </a:cubicBezTo>
                <a:cubicBezTo>
                  <a:pt x="889" y="1743"/>
                  <a:pt x="894" y="1755"/>
                  <a:pt x="913" y="1771"/>
                </a:cubicBezTo>
                <a:cubicBezTo>
                  <a:pt x="964" y="1813"/>
                  <a:pt x="1035" y="1808"/>
                  <a:pt x="1097" y="1812"/>
                </a:cubicBezTo>
                <a:cubicBezTo>
                  <a:pt x="1167" y="1817"/>
                  <a:pt x="1223" y="1855"/>
                  <a:pt x="1292" y="1869"/>
                </a:cubicBezTo>
                <a:cubicBezTo>
                  <a:pt x="1402" y="1891"/>
                  <a:pt x="1491" y="1826"/>
                  <a:pt x="1577" y="1769"/>
                </a:cubicBezTo>
                <a:cubicBezTo>
                  <a:pt x="1628" y="1735"/>
                  <a:pt x="1668" y="1695"/>
                  <a:pt x="1728" y="1678"/>
                </a:cubicBezTo>
                <a:cubicBezTo>
                  <a:pt x="1789" y="1661"/>
                  <a:pt x="1854" y="1645"/>
                  <a:pt x="1896" y="1595"/>
                </a:cubicBezTo>
                <a:cubicBezTo>
                  <a:pt x="1930" y="1555"/>
                  <a:pt x="1976" y="1487"/>
                  <a:pt x="1988" y="1436"/>
                </a:cubicBezTo>
                <a:cubicBezTo>
                  <a:pt x="2003" y="1372"/>
                  <a:pt x="2015" y="1306"/>
                  <a:pt x="2068" y="1260"/>
                </a:cubicBezTo>
                <a:cubicBezTo>
                  <a:pt x="2124" y="1212"/>
                  <a:pt x="2206" y="1165"/>
                  <a:pt x="2219" y="1084"/>
                </a:cubicBezTo>
                <a:cubicBezTo>
                  <a:pt x="2226" y="1046"/>
                  <a:pt x="2224" y="1001"/>
                  <a:pt x="2222" y="961"/>
                </a:cubicBezTo>
                <a:cubicBezTo>
                  <a:pt x="2221" y="920"/>
                  <a:pt x="2202" y="879"/>
                  <a:pt x="2213" y="838"/>
                </a:cubicBezTo>
                <a:cubicBezTo>
                  <a:pt x="2226" y="792"/>
                  <a:pt x="2253" y="757"/>
                  <a:pt x="2258" y="707"/>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en-US" sz="900"/>
          </a:p>
        </p:txBody>
      </p:sp>
      <p:sp>
        <p:nvSpPr>
          <p:cNvPr id="703" name="Freeform 100"/>
          <p:cNvSpPr>
            <a:spLocks noEditPoints="1"/>
          </p:cNvSpPr>
          <p:nvPr/>
        </p:nvSpPr>
        <p:spPr bwMode="auto">
          <a:xfrm>
            <a:off x="3158513" y="5199354"/>
            <a:ext cx="173806" cy="508904"/>
          </a:xfrm>
          <a:custGeom>
            <a:avLst/>
            <a:gdLst>
              <a:gd name="T0" fmla="*/ 58 w 740"/>
              <a:gd name="T1" fmla="*/ 1835 h 2424"/>
              <a:gd name="T2" fmla="*/ 69 w 740"/>
              <a:gd name="T3" fmla="*/ 1503 h 2424"/>
              <a:gd name="T4" fmla="*/ 148 w 740"/>
              <a:gd name="T5" fmla="*/ 1812 h 2424"/>
              <a:gd name="T6" fmla="*/ 58 w 740"/>
              <a:gd name="T7" fmla="*/ 1835 h 2424"/>
              <a:gd name="T8" fmla="*/ 522 w 740"/>
              <a:gd name="T9" fmla="*/ 1642 h 2424"/>
              <a:gd name="T10" fmla="*/ 609 w 740"/>
              <a:gd name="T11" fmla="*/ 1682 h 2424"/>
              <a:gd name="T12" fmla="*/ 516 w 740"/>
              <a:gd name="T13" fmla="*/ 1487 h 2424"/>
              <a:gd name="T14" fmla="*/ 522 w 740"/>
              <a:gd name="T15" fmla="*/ 1642 h 2424"/>
              <a:gd name="T16" fmla="*/ 371 w 740"/>
              <a:gd name="T17" fmla="*/ 1127 h 2424"/>
              <a:gd name="T18" fmla="*/ 422 w 740"/>
              <a:gd name="T19" fmla="*/ 1076 h 2424"/>
              <a:gd name="T20" fmla="*/ 371 w 740"/>
              <a:gd name="T21" fmla="*/ 1025 h 2424"/>
              <a:gd name="T22" fmla="*/ 320 w 740"/>
              <a:gd name="T23" fmla="*/ 1076 h 2424"/>
              <a:gd name="T24" fmla="*/ 371 w 740"/>
              <a:gd name="T25" fmla="*/ 1127 h 2424"/>
              <a:gd name="T26" fmla="*/ 535 w 740"/>
              <a:gd name="T27" fmla="*/ 52 h 2424"/>
              <a:gd name="T28" fmla="*/ 561 w 740"/>
              <a:gd name="T29" fmla="*/ 78 h 2424"/>
              <a:gd name="T30" fmla="*/ 587 w 740"/>
              <a:gd name="T31" fmla="*/ 52 h 2424"/>
              <a:gd name="T32" fmla="*/ 561 w 740"/>
              <a:gd name="T33" fmla="*/ 26 h 2424"/>
              <a:gd name="T34" fmla="*/ 535 w 740"/>
              <a:gd name="T35" fmla="*/ 52 h 2424"/>
              <a:gd name="T36" fmla="*/ 334 w 740"/>
              <a:gd name="T37" fmla="*/ 399 h 2424"/>
              <a:gd name="T38" fmla="*/ 346 w 740"/>
              <a:gd name="T39" fmla="*/ 697 h 2424"/>
              <a:gd name="T40" fmla="*/ 309 w 740"/>
              <a:gd name="T41" fmla="*/ 813 h 2424"/>
              <a:gd name="T42" fmla="*/ 350 w 740"/>
              <a:gd name="T43" fmla="*/ 878 h 2424"/>
              <a:gd name="T44" fmla="*/ 499 w 740"/>
              <a:gd name="T45" fmla="*/ 811 h 2424"/>
              <a:gd name="T46" fmla="*/ 570 w 740"/>
              <a:gd name="T47" fmla="*/ 901 h 2424"/>
              <a:gd name="T48" fmla="*/ 661 w 740"/>
              <a:gd name="T49" fmla="*/ 649 h 2424"/>
              <a:gd name="T50" fmla="*/ 542 w 740"/>
              <a:gd name="T51" fmla="*/ 100 h 2424"/>
              <a:gd name="T52" fmla="*/ 509 w 740"/>
              <a:gd name="T53" fmla="*/ 52 h 2424"/>
              <a:gd name="T54" fmla="*/ 560 w 740"/>
              <a:gd name="T55" fmla="*/ 0 h 2424"/>
              <a:gd name="T56" fmla="*/ 612 w 740"/>
              <a:gd name="T57" fmla="*/ 52 h 2424"/>
              <a:gd name="T58" fmla="*/ 576 w 740"/>
              <a:gd name="T59" fmla="*/ 101 h 2424"/>
              <a:gd name="T60" fmla="*/ 686 w 740"/>
              <a:gd name="T61" fmla="*/ 633 h 2424"/>
              <a:gd name="T62" fmla="*/ 581 w 740"/>
              <a:gd name="T63" fmla="*/ 924 h 2424"/>
              <a:gd name="T64" fmla="*/ 668 w 740"/>
              <a:gd name="T65" fmla="*/ 1499 h 2424"/>
              <a:gd name="T66" fmla="*/ 470 w 740"/>
              <a:gd name="T67" fmla="*/ 2145 h 2424"/>
              <a:gd name="T68" fmla="*/ 612 w 740"/>
              <a:gd name="T69" fmla="*/ 2424 h 2424"/>
              <a:gd name="T70" fmla="*/ 413 w 740"/>
              <a:gd name="T71" fmla="*/ 2363 h 2424"/>
              <a:gd name="T72" fmla="*/ 205 w 740"/>
              <a:gd name="T73" fmla="*/ 2424 h 2424"/>
              <a:gd name="T74" fmla="*/ 368 w 740"/>
              <a:gd name="T75" fmla="*/ 2145 h 2424"/>
              <a:gd name="T76" fmla="*/ 78 w 740"/>
              <a:gd name="T77" fmla="*/ 1316 h 2424"/>
              <a:gd name="T78" fmla="*/ 327 w 740"/>
              <a:gd name="T79" fmla="*/ 893 h 2424"/>
              <a:gd name="T80" fmla="*/ 287 w 740"/>
              <a:gd name="T81" fmla="*/ 826 h 2424"/>
              <a:gd name="T82" fmla="*/ 334 w 740"/>
              <a:gd name="T83" fmla="*/ 399 h 2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40" h="2424">
                <a:moveTo>
                  <a:pt x="58" y="1835"/>
                </a:moveTo>
                <a:cubicBezTo>
                  <a:pt x="0" y="1681"/>
                  <a:pt x="43" y="1556"/>
                  <a:pt x="69" y="1503"/>
                </a:cubicBezTo>
                <a:cubicBezTo>
                  <a:pt x="84" y="1619"/>
                  <a:pt x="114" y="1723"/>
                  <a:pt x="148" y="1812"/>
                </a:cubicBezTo>
                <a:cubicBezTo>
                  <a:pt x="134" y="1815"/>
                  <a:pt x="81" y="1826"/>
                  <a:pt x="58" y="1835"/>
                </a:cubicBezTo>
                <a:close/>
                <a:moveTo>
                  <a:pt x="522" y="1642"/>
                </a:moveTo>
                <a:cubicBezTo>
                  <a:pt x="544" y="1643"/>
                  <a:pt x="573" y="1656"/>
                  <a:pt x="609" y="1682"/>
                </a:cubicBezTo>
                <a:cubicBezTo>
                  <a:pt x="587" y="1590"/>
                  <a:pt x="556" y="1525"/>
                  <a:pt x="516" y="1487"/>
                </a:cubicBezTo>
                <a:cubicBezTo>
                  <a:pt x="522" y="1642"/>
                  <a:pt x="522" y="1642"/>
                  <a:pt x="522" y="1642"/>
                </a:cubicBezTo>
                <a:close/>
                <a:moveTo>
                  <a:pt x="371" y="1127"/>
                </a:moveTo>
                <a:cubicBezTo>
                  <a:pt x="399" y="1127"/>
                  <a:pt x="422" y="1104"/>
                  <a:pt x="422" y="1076"/>
                </a:cubicBezTo>
                <a:cubicBezTo>
                  <a:pt x="422" y="1048"/>
                  <a:pt x="399" y="1025"/>
                  <a:pt x="371" y="1025"/>
                </a:cubicBezTo>
                <a:cubicBezTo>
                  <a:pt x="343" y="1025"/>
                  <a:pt x="320" y="1048"/>
                  <a:pt x="320" y="1076"/>
                </a:cubicBezTo>
                <a:cubicBezTo>
                  <a:pt x="320" y="1104"/>
                  <a:pt x="343" y="1127"/>
                  <a:pt x="371" y="1127"/>
                </a:cubicBezTo>
                <a:close/>
                <a:moveTo>
                  <a:pt x="535" y="52"/>
                </a:moveTo>
                <a:cubicBezTo>
                  <a:pt x="535" y="67"/>
                  <a:pt x="547" y="78"/>
                  <a:pt x="561" y="78"/>
                </a:cubicBezTo>
                <a:cubicBezTo>
                  <a:pt x="576" y="78"/>
                  <a:pt x="587" y="67"/>
                  <a:pt x="587" y="52"/>
                </a:cubicBezTo>
                <a:cubicBezTo>
                  <a:pt x="587" y="38"/>
                  <a:pt x="576" y="26"/>
                  <a:pt x="561" y="26"/>
                </a:cubicBezTo>
                <a:cubicBezTo>
                  <a:pt x="547" y="26"/>
                  <a:pt x="535" y="38"/>
                  <a:pt x="535" y="52"/>
                </a:cubicBezTo>
                <a:close/>
                <a:moveTo>
                  <a:pt x="334" y="399"/>
                </a:moveTo>
                <a:cubicBezTo>
                  <a:pt x="358" y="517"/>
                  <a:pt x="362" y="650"/>
                  <a:pt x="346" y="697"/>
                </a:cubicBezTo>
                <a:cubicBezTo>
                  <a:pt x="317" y="658"/>
                  <a:pt x="272" y="712"/>
                  <a:pt x="309" y="813"/>
                </a:cubicBezTo>
                <a:cubicBezTo>
                  <a:pt x="319" y="840"/>
                  <a:pt x="333" y="862"/>
                  <a:pt x="350" y="878"/>
                </a:cubicBezTo>
                <a:cubicBezTo>
                  <a:pt x="431" y="831"/>
                  <a:pt x="499" y="811"/>
                  <a:pt x="499" y="811"/>
                </a:cubicBezTo>
                <a:cubicBezTo>
                  <a:pt x="499" y="811"/>
                  <a:pt x="533" y="828"/>
                  <a:pt x="570" y="901"/>
                </a:cubicBezTo>
                <a:cubicBezTo>
                  <a:pt x="651" y="859"/>
                  <a:pt x="707" y="767"/>
                  <a:pt x="661" y="649"/>
                </a:cubicBezTo>
                <a:cubicBezTo>
                  <a:pt x="557" y="386"/>
                  <a:pt x="543" y="212"/>
                  <a:pt x="542" y="100"/>
                </a:cubicBezTo>
                <a:cubicBezTo>
                  <a:pt x="523" y="93"/>
                  <a:pt x="509" y="74"/>
                  <a:pt x="509" y="52"/>
                </a:cubicBezTo>
                <a:cubicBezTo>
                  <a:pt x="509" y="23"/>
                  <a:pt x="532" y="0"/>
                  <a:pt x="560" y="0"/>
                </a:cubicBezTo>
                <a:cubicBezTo>
                  <a:pt x="589" y="0"/>
                  <a:pt x="612" y="23"/>
                  <a:pt x="612" y="52"/>
                </a:cubicBezTo>
                <a:cubicBezTo>
                  <a:pt x="612" y="75"/>
                  <a:pt x="597" y="94"/>
                  <a:pt x="576" y="101"/>
                </a:cubicBezTo>
                <a:cubicBezTo>
                  <a:pt x="577" y="214"/>
                  <a:pt x="593" y="394"/>
                  <a:pt x="686" y="633"/>
                </a:cubicBezTo>
                <a:cubicBezTo>
                  <a:pt x="740" y="771"/>
                  <a:pt x="675" y="877"/>
                  <a:pt x="581" y="924"/>
                </a:cubicBezTo>
                <a:cubicBezTo>
                  <a:pt x="624" y="1020"/>
                  <a:pt x="668" y="1193"/>
                  <a:pt x="668" y="1499"/>
                </a:cubicBezTo>
                <a:cubicBezTo>
                  <a:pt x="668" y="2045"/>
                  <a:pt x="470" y="2145"/>
                  <a:pt x="470" y="2145"/>
                </a:cubicBezTo>
                <a:cubicBezTo>
                  <a:pt x="612" y="2424"/>
                  <a:pt x="612" y="2424"/>
                  <a:pt x="612" y="2424"/>
                </a:cubicBezTo>
                <a:cubicBezTo>
                  <a:pt x="413" y="2363"/>
                  <a:pt x="413" y="2363"/>
                  <a:pt x="413" y="2363"/>
                </a:cubicBezTo>
                <a:cubicBezTo>
                  <a:pt x="205" y="2424"/>
                  <a:pt x="205" y="2424"/>
                  <a:pt x="205" y="2424"/>
                </a:cubicBezTo>
                <a:cubicBezTo>
                  <a:pt x="368" y="2145"/>
                  <a:pt x="368" y="2145"/>
                  <a:pt x="368" y="2145"/>
                </a:cubicBezTo>
                <a:cubicBezTo>
                  <a:pt x="368" y="2145"/>
                  <a:pt x="78" y="1818"/>
                  <a:pt x="78" y="1316"/>
                </a:cubicBezTo>
                <a:cubicBezTo>
                  <a:pt x="78" y="1100"/>
                  <a:pt x="211" y="968"/>
                  <a:pt x="327" y="893"/>
                </a:cubicBezTo>
                <a:cubicBezTo>
                  <a:pt x="310" y="875"/>
                  <a:pt x="297" y="852"/>
                  <a:pt x="287" y="826"/>
                </a:cubicBezTo>
                <a:cubicBezTo>
                  <a:pt x="217" y="634"/>
                  <a:pt x="338" y="634"/>
                  <a:pt x="334" y="39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en-US" sz="900"/>
          </a:p>
        </p:txBody>
      </p:sp>
      <p:sp>
        <p:nvSpPr>
          <p:cNvPr id="704" name="Freeform 100"/>
          <p:cNvSpPr>
            <a:spLocks noEditPoints="1"/>
          </p:cNvSpPr>
          <p:nvPr/>
        </p:nvSpPr>
        <p:spPr bwMode="auto">
          <a:xfrm>
            <a:off x="4081218" y="6012105"/>
            <a:ext cx="173806" cy="508904"/>
          </a:xfrm>
          <a:custGeom>
            <a:avLst/>
            <a:gdLst>
              <a:gd name="T0" fmla="*/ 58 w 740"/>
              <a:gd name="T1" fmla="*/ 1835 h 2424"/>
              <a:gd name="T2" fmla="*/ 69 w 740"/>
              <a:gd name="T3" fmla="*/ 1503 h 2424"/>
              <a:gd name="T4" fmla="*/ 148 w 740"/>
              <a:gd name="T5" fmla="*/ 1812 h 2424"/>
              <a:gd name="T6" fmla="*/ 58 w 740"/>
              <a:gd name="T7" fmla="*/ 1835 h 2424"/>
              <a:gd name="T8" fmla="*/ 522 w 740"/>
              <a:gd name="T9" fmla="*/ 1642 h 2424"/>
              <a:gd name="T10" fmla="*/ 609 w 740"/>
              <a:gd name="T11" fmla="*/ 1682 h 2424"/>
              <a:gd name="T12" fmla="*/ 516 w 740"/>
              <a:gd name="T13" fmla="*/ 1487 h 2424"/>
              <a:gd name="T14" fmla="*/ 522 w 740"/>
              <a:gd name="T15" fmla="*/ 1642 h 2424"/>
              <a:gd name="T16" fmla="*/ 371 w 740"/>
              <a:gd name="T17" fmla="*/ 1127 h 2424"/>
              <a:gd name="T18" fmla="*/ 422 w 740"/>
              <a:gd name="T19" fmla="*/ 1076 h 2424"/>
              <a:gd name="T20" fmla="*/ 371 w 740"/>
              <a:gd name="T21" fmla="*/ 1025 h 2424"/>
              <a:gd name="T22" fmla="*/ 320 w 740"/>
              <a:gd name="T23" fmla="*/ 1076 h 2424"/>
              <a:gd name="T24" fmla="*/ 371 w 740"/>
              <a:gd name="T25" fmla="*/ 1127 h 2424"/>
              <a:gd name="T26" fmla="*/ 535 w 740"/>
              <a:gd name="T27" fmla="*/ 52 h 2424"/>
              <a:gd name="T28" fmla="*/ 561 w 740"/>
              <a:gd name="T29" fmla="*/ 78 h 2424"/>
              <a:gd name="T30" fmla="*/ 587 w 740"/>
              <a:gd name="T31" fmla="*/ 52 h 2424"/>
              <a:gd name="T32" fmla="*/ 561 w 740"/>
              <a:gd name="T33" fmla="*/ 26 h 2424"/>
              <a:gd name="T34" fmla="*/ 535 w 740"/>
              <a:gd name="T35" fmla="*/ 52 h 2424"/>
              <a:gd name="T36" fmla="*/ 334 w 740"/>
              <a:gd name="T37" fmla="*/ 399 h 2424"/>
              <a:gd name="T38" fmla="*/ 346 w 740"/>
              <a:gd name="T39" fmla="*/ 697 h 2424"/>
              <a:gd name="T40" fmla="*/ 309 w 740"/>
              <a:gd name="T41" fmla="*/ 813 h 2424"/>
              <a:gd name="T42" fmla="*/ 350 w 740"/>
              <a:gd name="T43" fmla="*/ 878 h 2424"/>
              <a:gd name="T44" fmla="*/ 499 w 740"/>
              <a:gd name="T45" fmla="*/ 811 h 2424"/>
              <a:gd name="T46" fmla="*/ 570 w 740"/>
              <a:gd name="T47" fmla="*/ 901 h 2424"/>
              <a:gd name="T48" fmla="*/ 661 w 740"/>
              <a:gd name="T49" fmla="*/ 649 h 2424"/>
              <a:gd name="T50" fmla="*/ 542 w 740"/>
              <a:gd name="T51" fmla="*/ 100 h 2424"/>
              <a:gd name="T52" fmla="*/ 509 w 740"/>
              <a:gd name="T53" fmla="*/ 52 h 2424"/>
              <a:gd name="T54" fmla="*/ 560 w 740"/>
              <a:gd name="T55" fmla="*/ 0 h 2424"/>
              <a:gd name="T56" fmla="*/ 612 w 740"/>
              <a:gd name="T57" fmla="*/ 52 h 2424"/>
              <a:gd name="T58" fmla="*/ 576 w 740"/>
              <a:gd name="T59" fmla="*/ 101 h 2424"/>
              <a:gd name="T60" fmla="*/ 686 w 740"/>
              <a:gd name="T61" fmla="*/ 633 h 2424"/>
              <a:gd name="T62" fmla="*/ 581 w 740"/>
              <a:gd name="T63" fmla="*/ 924 h 2424"/>
              <a:gd name="T64" fmla="*/ 668 w 740"/>
              <a:gd name="T65" fmla="*/ 1499 h 2424"/>
              <a:gd name="T66" fmla="*/ 470 w 740"/>
              <a:gd name="T67" fmla="*/ 2145 h 2424"/>
              <a:gd name="T68" fmla="*/ 612 w 740"/>
              <a:gd name="T69" fmla="*/ 2424 h 2424"/>
              <a:gd name="T70" fmla="*/ 413 w 740"/>
              <a:gd name="T71" fmla="*/ 2363 h 2424"/>
              <a:gd name="T72" fmla="*/ 205 w 740"/>
              <a:gd name="T73" fmla="*/ 2424 h 2424"/>
              <a:gd name="T74" fmla="*/ 368 w 740"/>
              <a:gd name="T75" fmla="*/ 2145 h 2424"/>
              <a:gd name="T76" fmla="*/ 78 w 740"/>
              <a:gd name="T77" fmla="*/ 1316 h 2424"/>
              <a:gd name="T78" fmla="*/ 327 w 740"/>
              <a:gd name="T79" fmla="*/ 893 h 2424"/>
              <a:gd name="T80" fmla="*/ 287 w 740"/>
              <a:gd name="T81" fmla="*/ 826 h 2424"/>
              <a:gd name="T82" fmla="*/ 334 w 740"/>
              <a:gd name="T83" fmla="*/ 399 h 2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40" h="2424">
                <a:moveTo>
                  <a:pt x="58" y="1835"/>
                </a:moveTo>
                <a:cubicBezTo>
                  <a:pt x="0" y="1681"/>
                  <a:pt x="43" y="1556"/>
                  <a:pt x="69" y="1503"/>
                </a:cubicBezTo>
                <a:cubicBezTo>
                  <a:pt x="84" y="1619"/>
                  <a:pt x="114" y="1723"/>
                  <a:pt x="148" y="1812"/>
                </a:cubicBezTo>
                <a:cubicBezTo>
                  <a:pt x="134" y="1815"/>
                  <a:pt x="81" y="1826"/>
                  <a:pt x="58" y="1835"/>
                </a:cubicBezTo>
                <a:close/>
                <a:moveTo>
                  <a:pt x="522" y="1642"/>
                </a:moveTo>
                <a:cubicBezTo>
                  <a:pt x="544" y="1643"/>
                  <a:pt x="573" y="1656"/>
                  <a:pt x="609" y="1682"/>
                </a:cubicBezTo>
                <a:cubicBezTo>
                  <a:pt x="587" y="1590"/>
                  <a:pt x="556" y="1525"/>
                  <a:pt x="516" y="1487"/>
                </a:cubicBezTo>
                <a:cubicBezTo>
                  <a:pt x="522" y="1642"/>
                  <a:pt x="522" y="1642"/>
                  <a:pt x="522" y="1642"/>
                </a:cubicBezTo>
                <a:close/>
                <a:moveTo>
                  <a:pt x="371" y="1127"/>
                </a:moveTo>
                <a:cubicBezTo>
                  <a:pt x="399" y="1127"/>
                  <a:pt x="422" y="1104"/>
                  <a:pt x="422" y="1076"/>
                </a:cubicBezTo>
                <a:cubicBezTo>
                  <a:pt x="422" y="1048"/>
                  <a:pt x="399" y="1025"/>
                  <a:pt x="371" y="1025"/>
                </a:cubicBezTo>
                <a:cubicBezTo>
                  <a:pt x="343" y="1025"/>
                  <a:pt x="320" y="1048"/>
                  <a:pt x="320" y="1076"/>
                </a:cubicBezTo>
                <a:cubicBezTo>
                  <a:pt x="320" y="1104"/>
                  <a:pt x="343" y="1127"/>
                  <a:pt x="371" y="1127"/>
                </a:cubicBezTo>
                <a:close/>
                <a:moveTo>
                  <a:pt x="535" y="52"/>
                </a:moveTo>
                <a:cubicBezTo>
                  <a:pt x="535" y="67"/>
                  <a:pt x="547" y="78"/>
                  <a:pt x="561" y="78"/>
                </a:cubicBezTo>
                <a:cubicBezTo>
                  <a:pt x="576" y="78"/>
                  <a:pt x="587" y="67"/>
                  <a:pt x="587" y="52"/>
                </a:cubicBezTo>
                <a:cubicBezTo>
                  <a:pt x="587" y="38"/>
                  <a:pt x="576" y="26"/>
                  <a:pt x="561" y="26"/>
                </a:cubicBezTo>
                <a:cubicBezTo>
                  <a:pt x="547" y="26"/>
                  <a:pt x="535" y="38"/>
                  <a:pt x="535" y="52"/>
                </a:cubicBezTo>
                <a:close/>
                <a:moveTo>
                  <a:pt x="334" y="399"/>
                </a:moveTo>
                <a:cubicBezTo>
                  <a:pt x="358" y="517"/>
                  <a:pt x="362" y="650"/>
                  <a:pt x="346" y="697"/>
                </a:cubicBezTo>
                <a:cubicBezTo>
                  <a:pt x="317" y="658"/>
                  <a:pt x="272" y="712"/>
                  <a:pt x="309" y="813"/>
                </a:cubicBezTo>
                <a:cubicBezTo>
                  <a:pt x="319" y="840"/>
                  <a:pt x="333" y="862"/>
                  <a:pt x="350" y="878"/>
                </a:cubicBezTo>
                <a:cubicBezTo>
                  <a:pt x="431" y="831"/>
                  <a:pt x="499" y="811"/>
                  <a:pt x="499" y="811"/>
                </a:cubicBezTo>
                <a:cubicBezTo>
                  <a:pt x="499" y="811"/>
                  <a:pt x="533" y="828"/>
                  <a:pt x="570" y="901"/>
                </a:cubicBezTo>
                <a:cubicBezTo>
                  <a:pt x="651" y="859"/>
                  <a:pt x="707" y="767"/>
                  <a:pt x="661" y="649"/>
                </a:cubicBezTo>
                <a:cubicBezTo>
                  <a:pt x="557" y="386"/>
                  <a:pt x="543" y="212"/>
                  <a:pt x="542" y="100"/>
                </a:cubicBezTo>
                <a:cubicBezTo>
                  <a:pt x="523" y="93"/>
                  <a:pt x="509" y="74"/>
                  <a:pt x="509" y="52"/>
                </a:cubicBezTo>
                <a:cubicBezTo>
                  <a:pt x="509" y="23"/>
                  <a:pt x="532" y="0"/>
                  <a:pt x="560" y="0"/>
                </a:cubicBezTo>
                <a:cubicBezTo>
                  <a:pt x="589" y="0"/>
                  <a:pt x="612" y="23"/>
                  <a:pt x="612" y="52"/>
                </a:cubicBezTo>
                <a:cubicBezTo>
                  <a:pt x="612" y="75"/>
                  <a:pt x="597" y="94"/>
                  <a:pt x="576" y="101"/>
                </a:cubicBezTo>
                <a:cubicBezTo>
                  <a:pt x="577" y="214"/>
                  <a:pt x="593" y="394"/>
                  <a:pt x="686" y="633"/>
                </a:cubicBezTo>
                <a:cubicBezTo>
                  <a:pt x="740" y="771"/>
                  <a:pt x="675" y="877"/>
                  <a:pt x="581" y="924"/>
                </a:cubicBezTo>
                <a:cubicBezTo>
                  <a:pt x="624" y="1020"/>
                  <a:pt x="668" y="1193"/>
                  <a:pt x="668" y="1499"/>
                </a:cubicBezTo>
                <a:cubicBezTo>
                  <a:pt x="668" y="2045"/>
                  <a:pt x="470" y="2145"/>
                  <a:pt x="470" y="2145"/>
                </a:cubicBezTo>
                <a:cubicBezTo>
                  <a:pt x="612" y="2424"/>
                  <a:pt x="612" y="2424"/>
                  <a:pt x="612" y="2424"/>
                </a:cubicBezTo>
                <a:cubicBezTo>
                  <a:pt x="413" y="2363"/>
                  <a:pt x="413" y="2363"/>
                  <a:pt x="413" y="2363"/>
                </a:cubicBezTo>
                <a:cubicBezTo>
                  <a:pt x="205" y="2424"/>
                  <a:pt x="205" y="2424"/>
                  <a:pt x="205" y="2424"/>
                </a:cubicBezTo>
                <a:cubicBezTo>
                  <a:pt x="368" y="2145"/>
                  <a:pt x="368" y="2145"/>
                  <a:pt x="368" y="2145"/>
                </a:cubicBezTo>
                <a:cubicBezTo>
                  <a:pt x="368" y="2145"/>
                  <a:pt x="78" y="1818"/>
                  <a:pt x="78" y="1316"/>
                </a:cubicBezTo>
                <a:cubicBezTo>
                  <a:pt x="78" y="1100"/>
                  <a:pt x="211" y="968"/>
                  <a:pt x="327" y="893"/>
                </a:cubicBezTo>
                <a:cubicBezTo>
                  <a:pt x="310" y="875"/>
                  <a:pt x="297" y="852"/>
                  <a:pt x="287" y="826"/>
                </a:cubicBezTo>
                <a:cubicBezTo>
                  <a:pt x="217" y="634"/>
                  <a:pt x="338" y="634"/>
                  <a:pt x="334" y="39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en-US" sz="900"/>
          </a:p>
        </p:txBody>
      </p:sp>
      <p:sp>
        <p:nvSpPr>
          <p:cNvPr id="705" name="Freeform 100"/>
          <p:cNvSpPr>
            <a:spLocks noEditPoints="1"/>
          </p:cNvSpPr>
          <p:nvPr/>
        </p:nvSpPr>
        <p:spPr bwMode="auto">
          <a:xfrm>
            <a:off x="4272711" y="5919665"/>
            <a:ext cx="173806" cy="508904"/>
          </a:xfrm>
          <a:custGeom>
            <a:avLst/>
            <a:gdLst>
              <a:gd name="T0" fmla="*/ 58 w 740"/>
              <a:gd name="T1" fmla="*/ 1835 h 2424"/>
              <a:gd name="T2" fmla="*/ 69 w 740"/>
              <a:gd name="T3" fmla="*/ 1503 h 2424"/>
              <a:gd name="T4" fmla="*/ 148 w 740"/>
              <a:gd name="T5" fmla="*/ 1812 h 2424"/>
              <a:gd name="T6" fmla="*/ 58 w 740"/>
              <a:gd name="T7" fmla="*/ 1835 h 2424"/>
              <a:gd name="T8" fmla="*/ 522 w 740"/>
              <a:gd name="T9" fmla="*/ 1642 h 2424"/>
              <a:gd name="T10" fmla="*/ 609 w 740"/>
              <a:gd name="T11" fmla="*/ 1682 h 2424"/>
              <a:gd name="T12" fmla="*/ 516 w 740"/>
              <a:gd name="T13" fmla="*/ 1487 h 2424"/>
              <a:gd name="T14" fmla="*/ 522 w 740"/>
              <a:gd name="T15" fmla="*/ 1642 h 2424"/>
              <a:gd name="T16" fmla="*/ 371 w 740"/>
              <a:gd name="T17" fmla="*/ 1127 h 2424"/>
              <a:gd name="T18" fmla="*/ 422 w 740"/>
              <a:gd name="T19" fmla="*/ 1076 h 2424"/>
              <a:gd name="T20" fmla="*/ 371 w 740"/>
              <a:gd name="T21" fmla="*/ 1025 h 2424"/>
              <a:gd name="T22" fmla="*/ 320 w 740"/>
              <a:gd name="T23" fmla="*/ 1076 h 2424"/>
              <a:gd name="T24" fmla="*/ 371 w 740"/>
              <a:gd name="T25" fmla="*/ 1127 h 2424"/>
              <a:gd name="T26" fmla="*/ 535 w 740"/>
              <a:gd name="T27" fmla="*/ 52 h 2424"/>
              <a:gd name="T28" fmla="*/ 561 w 740"/>
              <a:gd name="T29" fmla="*/ 78 h 2424"/>
              <a:gd name="T30" fmla="*/ 587 w 740"/>
              <a:gd name="T31" fmla="*/ 52 h 2424"/>
              <a:gd name="T32" fmla="*/ 561 w 740"/>
              <a:gd name="T33" fmla="*/ 26 h 2424"/>
              <a:gd name="T34" fmla="*/ 535 w 740"/>
              <a:gd name="T35" fmla="*/ 52 h 2424"/>
              <a:gd name="T36" fmla="*/ 334 w 740"/>
              <a:gd name="T37" fmla="*/ 399 h 2424"/>
              <a:gd name="T38" fmla="*/ 346 w 740"/>
              <a:gd name="T39" fmla="*/ 697 h 2424"/>
              <a:gd name="T40" fmla="*/ 309 w 740"/>
              <a:gd name="T41" fmla="*/ 813 h 2424"/>
              <a:gd name="T42" fmla="*/ 350 w 740"/>
              <a:gd name="T43" fmla="*/ 878 h 2424"/>
              <a:gd name="T44" fmla="*/ 499 w 740"/>
              <a:gd name="T45" fmla="*/ 811 h 2424"/>
              <a:gd name="T46" fmla="*/ 570 w 740"/>
              <a:gd name="T47" fmla="*/ 901 h 2424"/>
              <a:gd name="T48" fmla="*/ 661 w 740"/>
              <a:gd name="T49" fmla="*/ 649 h 2424"/>
              <a:gd name="T50" fmla="*/ 542 w 740"/>
              <a:gd name="T51" fmla="*/ 100 h 2424"/>
              <a:gd name="T52" fmla="*/ 509 w 740"/>
              <a:gd name="T53" fmla="*/ 52 h 2424"/>
              <a:gd name="T54" fmla="*/ 560 w 740"/>
              <a:gd name="T55" fmla="*/ 0 h 2424"/>
              <a:gd name="T56" fmla="*/ 612 w 740"/>
              <a:gd name="T57" fmla="*/ 52 h 2424"/>
              <a:gd name="T58" fmla="*/ 576 w 740"/>
              <a:gd name="T59" fmla="*/ 101 h 2424"/>
              <a:gd name="T60" fmla="*/ 686 w 740"/>
              <a:gd name="T61" fmla="*/ 633 h 2424"/>
              <a:gd name="T62" fmla="*/ 581 w 740"/>
              <a:gd name="T63" fmla="*/ 924 h 2424"/>
              <a:gd name="T64" fmla="*/ 668 w 740"/>
              <a:gd name="T65" fmla="*/ 1499 h 2424"/>
              <a:gd name="T66" fmla="*/ 470 w 740"/>
              <a:gd name="T67" fmla="*/ 2145 h 2424"/>
              <a:gd name="T68" fmla="*/ 612 w 740"/>
              <a:gd name="T69" fmla="*/ 2424 h 2424"/>
              <a:gd name="T70" fmla="*/ 413 w 740"/>
              <a:gd name="T71" fmla="*/ 2363 h 2424"/>
              <a:gd name="T72" fmla="*/ 205 w 740"/>
              <a:gd name="T73" fmla="*/ 2424 h 2424"/>
              <a:gd name="T74" fmla="*/ 368 w 740"/>
              <a:gd name="T75" fmla="*/ 2145 h 2424"/>
              <a:gd name="T76" fmla="*/ 78 w 740"/>
              <a:gd name="T77" fmla="*/ 1316 h 2424"/>
              <a:gd name="T78" fmla="*/ 327 w 740"/>
              <a:gd name="T79" fmla="*/ 893 h 2424"/>
              <a:gd name="T80" fmla="*/ 287 w 740"/>
              <a:gd name="T81" fmla="*/ 826 h 2424"/>
              <a:gd name="T82" fmla="*/ 334 w 740"/>
              <a:gd name="T83" fmla="*/ 399 h 2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40" h="2424">
                <a:moveTo>
                  <a:pt x="58" y="1835"/>
                </a:moveTo>
                <a:cubicBezTo>
                  <a:pt x="0" y="1681"/>
                  <a:pt x="43" y="1556"/>
                  <a:pt x="69" y="1503"/>
                </a:cubicBezTo>
                <a:cubicBezTo>
                  <a:pt x="84" y="1619"/>
                  <a:pt x="114" y="1723"/>
                  <a:pt x="148" y="1812"/>
                </a:cubicBezTo>
                <a:cubicBezTo>
                  <a:pt x="134" y="1815"/>
                  <a:pt x="81" y="1826"/>
                  <a:pt x="58" y="1835"/>
                </a:cubicBezTo>
                <a:close/>
                <a:moveTo>
                  <a:pt x="522" y="1642"/>
                </a:moveTo>
                <a:cubicBezTo>
                  <a:pt x="544" y="1643"/>
                  <a:pt x="573" y="1656"/>
                  <a:pt x="609" y="1682"/>
                </a:cubicBezTo>
                <a:cubicBezTo>
                  <a:pt x="587" y="1590"/>
                  <a:pt x="556" y="1525"/>
                  <a:pt x="516" y="1487"/>
                </a:cubicBezTo>
                <a:cubicBezTo>
                  <a:pt x="522" y="1642"/>
                  <a:pt x="522" y="1642"/>
                  <a:pt x="522" y="1642"/>
                </a:cubicBezTo>
                <a:close/>
                <a:moveTo>
                  <a:pt x="371" y="1127"/>
                </a:moveTo>
                <a:cubicBezTo>
                  <a:pt x="399" y="1127"/>
                  <a:pt x="422" y="1104"/>
                  <a:pt x="422" y="1076"/>
                </a:cubicBezTo>
                <a:cubicBezTo>
                  <a:pt x="422" y="1048"/>
                  <a:pt x="399" y="1025"/>
                  <a:pt x="371" y="1025"/>
                </a:cubicBezTo>
                <a:cubicBezTo>
                  <a:pt x="343" y="1025"/>
                  <a:pt x="320" y="1048"/>
                  <a:pt x="320" y="1076"/>
                </a:cubicBezTo>
                <a:cubicBezTo>
                  <a:pt x="320" y="1104"/>
                  <a:pt x="343" y="1127"/>
                  <a:pt x="371" y="1127"/>
                </a:cubicBezTo>
                <a:close/>
                <a:moveTo>
                  <a:pt x="535" y="52"/>
                </a:moveTo>
                <a:cubicBezTo>
                  <a:pt x="535" y="67"/>
                  <a:pt x="547" y="78"/>
                  <a:pt x="561" y="78"/>
                </a:cubicBezTo>
                <a:cubicBezTo>
                  <a:pt x="576" y="78"/>
                  <a:pt x="587" y="67"/>
                  <a:pt x="587" y="52"/>
                </a:cubicBezTo>
                <a:cubicBezTo>
                  <a:pt x="587" y="38"/>
                  <a:pt x="576" y="26"/>
                  <a:pt x="561" y="26"/>
                </a:cubicBezTo>
                <a:cubicBezTo>
                  <a:pt x="547" y="26"/>
                  <a:pt x="535" y="38"/>
                  <a:pt x="535" y="52"/>
                </a:cubicBezTo>
                <a:close/>
                <a:moveTo>
                  <a:pt x="334" y="399"/>
                </a:moveTo>
                <a:cubicBezTo>
                  <a:pt x="358" y="517"/>
                  <a:pt x="362" y="650"/>
                  <a:pt x="346" y="697"/>
                </a:cubicBezTo>
                <a:cubicBezTo>
                  <a:pt x="317" y="658"/>
                  <a:pt x="272" y="712"/>
                  <a:pt x="309" y="813"/>
                </a:cubicBezTo>
                <a:cubicBezTo>
                  <a:pt x="319" y="840"/>
                  <a:pt x="333" y="862"/>
                  <a:pt x="350" y="878"/>
                </a:cubicBezTo>
                <a:cubicBezTo>
                  <a:pt x="431" y="831"/>
                  <a:pt x="499" y="811"/>
                  <a:pt x="499" y="811"/>
                </a:cubicBezTo>
                <a:cubicBezTo>
                  <a:pt x="499" y="811"/>
                  <a:pt x="533" y="828"/>
                  <a:pt x="570" y="901"/>
                </a:cubicBezTo>
                <a:cubicBezTo>
                  <a:pt x="651" y="859"/>
                  <a:pt x="707" y="767"/>
                  <a:pt x="661" y="649"/>
                </a:cubicBezTo>
                <a:cubicBezTo>
                  <a:pt x="557" y="386"/>
                  <a:pt x="543" y="212"/>
                  <a:pt x="542" y="100"/>
                </a:cubicBezTo>
                <a:cubicBezTo>
                  <a:pt x="523" y="93"/>
                  <a:pt x="509" y="74"/>
                  <a:pt x="509" y="52"/>
                </a:cubicBezTo>
                <a:cubicBezTo>
                  <a:pt x="509" y="23"/>
                  <a:pt x="532" y="0"/>
                  <a:pt x="560" y="0"/>
                </a:cubicBezTo>
                <a:cubicBezTo>
                  <a:pt x="589" y="0"/>
                  <a:pt x="612" y="23"/>
                  <a:pt x="612" y="52"/>
                </a:cubicBezTo>
                <a:cubicBezTo>
                  <a:pt x="612" y="75"/>
                  <a:pt x="597" y="94"/>
                  <a:pt x="576" y="101"/>
                </a:cubicBezTo>
                <a:cubicBezTo>
                  <a:pt x="577" y="214"/>
                  <a:pt x="593" y="394"/>
                  <a:pt x="686" y="633"/>
                </a:cubicBezTo>
                <a:cubicBezTo>
                  <a:pt x="740" y="771"/>
                  <a:pt x="675" y="877"/>
                  <a:pt x="581" y="924"/>
                </a:cubicBezTo>
                <a:cubicBezTo>
                  <a:pt x="624" y="1020"/>
                  <a:pt x="668" y="1193"/>
                  <a:pt x="668" y="1499"/>
                </a:cubicBezTo>
                <a:cubicBezTo>
                  <a:pt x="668" y="2045"/>
                  <a:pt x="470" y="2145"/>
                  <a:pt x="470" y="2145"/>
                </a:cubicBezTo>
                <a:cubicBezTo>
                  <a:pt x="612" y="2424"/>
                  <a:pt x="612" y="2424"/>
                  <a:pt x="612" y="2424"/>
                </a:cubicBezTo>
                <a:cubicBezTo>
                  <a:pt x="413" y="2363"/>
                  <a:pt x="413" y="2363"/>
                  <a:pt x="413" y="2363"/>
                </a:cubicBezTo>
                <a:cubicBezTo>
                  <a:pt x="205" y="2424"/>
                  <a:pt x="205" y="2424"/>
                  <a:pt x="205" y="2424"/>
                </a:cubicBezTo>
                <a:cubicBezTo>
                  <a:pt x="368" y="2145"/>
                  <a:pt x="368" y="2145"/>
                  <a:pt x="368" y="2145"/>
                </a:cubicBezTo>
                <a:cubicBezTo>
                  <a:pt x="368" y="2145"/>
                  <a:pt x="78" y="1818"/>
                  <a:pt x="78" y="1316"/>
                </a:cubicBezTo>
                <a:cubicBezTo>
                  <a:pt x="78" y="1100"/>
                  <a:pt x="211" y="968"/>
                  <a:pt x="327" y="893"/>
                </a:cubicBezTo>
                <a:cubicBezTo>
                  <a:pt x="310" y="875"/>
                  <a:pt x="297" y="852"/>
                  <a:pt x="287" y="826"/>
                </a:cubicBezTo>
                <a:cubicBezTo>
                  <a:pt x="217" y="634"/>
                  <a:pt x="338" y="634"/>
                  <a:pt x="334" y="399"/>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en-US" sz="900"/>
          </a:p>
        </p:txBody>
      </p:sp>
      <p:grpSp>
        <p:nvGrpSpPr>
          <p:cNvPr id="706" name="Group 705"/>
          <p:cNvGrpSpPr/>
          <p:nvPr/>
        </p:nvGrpSpPr>
        <p:grpSpPr>
          <a:xfrm>
            <a:off x="4836871" y="3098665"/>
            <a:ext cx="310548" cy="375078"/>
            <a:chOff x="1631950" y="1527175"/>
            <a:chExt cx="660401" cy="895350"/>
          </a:xfrm>
          <a:solidFill>
            <a:schemeClr val="accent4">
              <a:lumMod val="50000"/>
            </a:schemeClr>
          </a:solidFill>
        </p:grpSpPr>
        <p:sp>
          <p:nvSpPr>
            <p:cNvPr id="985" name="Freeform 108"/>
            <p:cNvSpPr>
              <a:spLocks/>
            </p:cNvSpPr>
            <p:nvPr/>
          </p:nvSpPr>
          <p:spPr bwMode="auto">
            <a:xfrm>
              <a:off x="1631950" y="1771650"/>
              <a:ext cx="98425" cy="60325"/>
            </a:xfrm>
            <a:custGeom>
              <a:avLst/>
              <a:gdLst>
                <a:gd name="T0" fmla="*/ 207 w 207"/>
                <a:gd name="T1" fmla="*/ 86 h 126"/>
                <a:gd name="T2" fmla="*/ 104 w 207"/>
                <a:gd name="T3" fmla="*/ 115 h 126"/>
                <a:gd name="T4" fmla="*/ 0 w 207"/>
                <a:gd name="T5" fmla="*/ 31 h 126"/>
                <a:gd name="T6" fmla="*/ 134 w 207"/>
                <a:gd name="T7" fmla="*/ 11 h 126"/>
                <a:gd name="T8" fmla="*/ 207 w 207"/>
                <a:gd name="T9" fmla="*/ 86 h 126"/>
              </a:gdLst>
              <a:ahLst/>
              <a:cxnLst>
                <a:cxn ang="0">
                  <a:pos x="T0" y="T1"/>
                </a:cxn>
                <a:cxn ang="0">
                  <a:pos x="T2" y="T3"/>
                </a:cxn>
                <a:cxn ang="0">
                  <a:pos x="T4" y="T5"/>
                </a:cxn>
                <a:cxn ang="0">
                  <a:pos x="T6" y="T7"/>
                </a:cxn>
                <a:cxn ang="0">
                  <a:pos x="T8" y="T9"/>
                </a:cxn>
              </a:cxnLst>
              <a:rect l="0" t="0" r="r" b="b"/>
              <a:pathLst>
                <a:path w="207" h="126">
                  <a:moveTo>
                    <a:pt x="207" y="86"/>
                  </a:moveTo>
                  <a:cubicBezTo>
                    <a:pt x="191" y="113"/>
                    <a:pt x="148" y="126"/>
                    <a:pt x="104" y="115"/>
                  </a:cubicBezTo>
                  <a:cubicBezTo>
                    <a:pt x="60" y="103"/>
                    <a:pt x="9" y="60"/>
                    <a:pt x="0" y="31"/>
                  </a:cubicBezTo>
                  <a:cubicBezTo>
                    <a:pt x="22" y="12"/>
                    <a:pt x="89" y="0"/>
                    <a:pt x="134" y="11"/>
                  </a:cubicBezTo>
                  <a:cubicBezTo>
                    <a:pt x="177" y="22"/>
                    <a:pt x="207" y="54"/>
                    <a:pt x="207"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86" name="Freeform 109"/>
            <p:cNvSpPr>
              <a:spLocks/>
            </p:cNvSpPr>
            <p:nvPr/>
          </p:nvSpPr>
          <p:spPr bwMode="auto">
            <a:xfrm>
              <a:off x="1681163" y="1755775"/>
              <a:ext cx="92075" cy="68263"/>
            </a:xfrm>
            <a:custGeom>
              <a:avLst/>
              <a:gdLst>
                <a:gd name="T0" fmla="*/ 188 w 195"/>
                <a:gd name="T1" fmla="*/ 125 h 143"/>
                <a:gd name="T2" fmla="*/ 84 w 195"/>
                <a:gd name="T3" fmla="*/ 114 h 143"/>
                <a:gd name="T4" fmla="*/ 0 w 195"/>
                <a:gd name="T5" fmla="*/ 9 h 143"/>
                <a:gd name="T6" fmla="*/ 133 w 195"/>
                <a:gd name="T7" fmla="*/ 37 h 143"/>
                <a:gd name="T8" fmla="*/ 188 w 195"/>
                <a:gd name="T9" fmla="*/ 125 h 143"/>
              </a:gdLst>
              <a:ahLst/>
              <a:cxnLst>
                <a:cxn ang="0">
                  <a:pos x="T0" y="T1"/>
                </a:cxn>
                <a:cxn ang="0">
                  <a:pos x="T2" y="T3"/>
                </a:cxn>
                <a:cxn ang="0">
                  <a:pos x="T4" y="T5"/>
                </a:cxn>
                <a:cxn ang="0">
                  <a:pos x="T6" y="T7"/>
                </a:cxn>
                <a:cxn ang="0">
                  <a:pos x="T8" y="T9"/>
                </a:cxn>
              </a:cxnLst>
              <a:rect l="0" t="0" r="r" b="b"/>
              <a:pathLst>
                <a:path w="195" h="143">
                  <a:moveTo>
                    <a:pt x="188" y="125"/>
                  </a:moveTo>
                  <a:cubicBezTo>
                    <a:pt x="167" y="143"/>
                    <a:pt x="124" y="139"/>
                    <a:pt x="84" y="114"/>
                  </a:cubicBezTo>
                  <a:cubicBezTo>
                    <a:pt x="44" y="90"/>
                    <a:pt x="3" y="36"/>
                    <a:pt x="0" y="9"/>
                  </a:cubicBezTo>
                  <a:cubicBezTo>
                    <a:pt x="24" y="0"/>
                    <a:pt x="93" y="14"/>
                    <a:pt x="133" y="37"/>
                  </a:cubicBezTo>
                  <a:cubicBezTo>
                    <a:pt x="173" y="62"/>
                    <a:pt x="195"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87" name="Freeform 110"/>
            <p:cNvSpPr>
              <a:spLocks/>
            </p:cNvSpPr>
            <p:nvPr/>
          </p:nvSpPr>
          <p:spPr bwMode="auto">
            <a:xfrm>
              <a:off x="1703388" y="1790700"/>
              <a:ext cx="92075" cy="68263"/>
            </a:xfrm>
            <a:custGeom>
              <a:avLst/>
              <a:gdLst>
                <a:gd name="T0" fmla="*/ 188 w 194"/>
                <a:gd name="T1" fmla="*/ 125 h 143"/>
                <a:gd name="T2" fmla="*/ 83 w 194"/>
                <a:gd name="T3" fmla="*/ 114 h 143"/>
                <a:gd name="T4" fmla="*/ 0 w 194"/>
                <a:gd name="T5" fmla="*/ 9 h 143"/>
                <a:gd name="T6" fmla="*/ 132 w 194"/>
                <a:gd name="T7" fmla="*/ 38 h 143"/>
                <a:gd name="T8" fmla="*/ 188 w 194"/>
                <a:gd name="T9" fmla="*/ 125 h 143"/>
              </a:gdLst>
              <a:ahLst/>
              <a:cxnLst>
                <a:cxn ang="0">
                  <a:pos x="T0" y="T1"/>
                </a:cxn>
                <a:cxn ang="0">
                  <a:pos x="T2" y="T3"/>
                </a:cxn>
                <a:cxn ang="0">
                  <a:pos x="T4" y="T5"/>
                </a:cxn>
                <a:cxn ang="0">
                  <a:pos x="T6" y="T7"/>
                </a:cxn>
                <a:cxn ang="0">
                  <a:pos x="T8" y="T9"/>
                </a:cxn>
              </a:cxnLst>
              <a:rect l="0" t="0" r="r" b="b"/>
              <a:pathLst>
                <a:path w="194" h="143">
                  <a:moveTo>
                    <a:pt x="188" y="125"/>
                  </a:moveTo>
                  <a:cubicBezTo>
                    <a:pt x="166" y="143"/>
                    <a:pt x="123" y="139"/>
                    <a:pt x="83" y="114"/>
                  </a:cubicBezTo>
                  <a:cubicBezTo>
                    <a:pt x="43" y="90"/>
                    <a:pt x="2" y="35"/>
                    <a:pt x="0" y="9"/>
                  </a:cubicBezTo>
                  <a:cubicBezTo>
                    <a:pt x="23" y="0"/>
                    <a:pt x="92" y="13"/>
                    <a:pt x="132" y="38"/>
                  </a:cubicBezTo>
                  <a:cubicBezTo>
                    <a:pt x="172" y="62"/>
                    <a:pt x="194"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88" name="Freeform 111"/>
            <p:cNvSpPr>
              <a:spLocks/>
            </p:cNvSpPr>
            <p:nvPr/>
          </p:nvSpPr>
          <p:spPr bwMode="auto">
            <a:xfrm>
              <a:off x="1741488" y="1752600"/>
              <a:ext cx="71438" cy="88900"/>
            </a:xfrm>
            <a:custGeom>
              <a:avLst/>
              <a:gdLst>
                <a:gd name="T0" fmla="*/ 130 w 151"/>
                <a:gd name="T1" fmla="*/ 189 h 189"/>
                <a:gd name="T2" fmla="*/ 35 w 151"/>
                <a:gd name="T3" fmla="*/ 121 h 189"/>
                <a:gd name="T4" fmla="*/ 11 w 151"/>
                <a:gd name="T5" fmla="*/ 0 h 189"/>
                <a:gd name="T6" fmla="*/ 123 w 151"/>
                <a:gd name="T7" fmla="*/ 96 h 189"/>
                <a:gd name="T8" fmla="*/ 130 w 151"/>
                <a:gd name="T9" fmla="*/ 189 h 189"/>
              </a:gdLst>
              <a:ahLst/>
              <a:cxnLst>
                <a:cxn ang="0">
                  <a:pos x="T0" y="T1"/>
                </a:cxn>
                <a:cxn ang="0">
                  <a:pos x="T2" y="T3"/>
                </a:cxn>
                <a:cxn ang="0">
                  <a:pos x="T4" y="T5"/>
                </a:cxn>
                <a:cxn ang="0">
                  <a:pos x="T6" y="T7"/>
                </a:cxn>
                <a:cxn ang="0">
                  <a:pos x="T8" y="T9"/>
                </a:cxn>
              </a:cxnLst>
              <a:rect l="0" t="0" r="r" b="b"/>
              <a:pathLst>
                <a:path w="151" h="189">
                  <a:moveTo>
                    <a:pt x="130" y="189"/>
                  </a:moveTo>
                  <a:cubicBezTo>
                    <a:pt x="100" y="189"/>
                    <a:pt x="60" y="161"/>
                    <a:pt x="35" y="121"/>
                  </a:cubicBezTo>
                  <a:cubicBezTo>
                    <a:pt x="10" y="81"/>
                    <a:pt x="0" y="20"/>
                    <a:pt x="11" y="0"/>
                  </a:cubicBezTo>
                  <a:cubicBezTo>
                    <a:pt x="39" y="7"/>
                    <a:pt x="98" y="56"/>
                    <a:pt x="123" y="96"/>
                  </a:cubicBezTo>
                  <a:cubicBezTo>
                    <a:pt x="149" y="136"/>
                    <a:pt x="151" y="174"/>
                    <a:pt x="130" y="18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89" name="Freeform 112"/>
            <p:cNvSpPr>
              <a:spLocks/>
            </p:cNvSpPr>
            <p:nvPr/>
          </p:nvSpPr>
          <p:spPr bwMode="auto">
            <a:xfrm>
              <a:off x="1768475" y="1816100"/>
              <a:ext cx="71438" cy="88900"/>
            </a:xfrm>
            <a:custGeom>
              <a:avLst/>
              <a:gdLst>
                <a:gd name="T0" fmla="*/ 130 w 151"/>
                <a:gd name="T1" fmla="*/ 188 h 189"/>
                <a:gd name="T2" fmla="*/ 35 w 151"/>
                <a:gd name="T3" fmla="*/ 121 h 189"/>
                <a:gd name="T4" fmla="*/ 12 w 151"/>
                <a:gd name="T5" fmla="*/ 0 h 189"/>
                <a:gd name="T6" fmla="*/ 124 w 151"/>
                <a:gd name="T7" fmla="*/ 96 h 189"/>
                <a:gd name="T8" fmla="*/ 130 w 151"/>
                <a:gd name="T9" fmla="*/ 188 h 189"/>
              </a:gdLst>
              <a:ahLst/>
              <a:cxnLst>
                <a:cxn ang="0">
                  <a:pos x="T0" y="T1"/>
                </a:cxn>
                <a:cxn ang="0">
                  <a:pos x="T2" y="T3"/>
                </a:cxn>
                <a:cxn ang="0">
                  <a:pos x="T4" y="T5"/>
                </a:cxn>
                <a:cxn ang="0">
                  <a:pos x="T6" y="T7"/>
                </a:cxn>
                <a:cxn ang="0">
                  <a:pos x="T8" y="T9"/>
                </a:cxn>
              </a:cxnLst>
              <a:rect l="0" t="0" r="r" b="b"/>
              <a:pathLst>
                <a:path w="151" h="189">
                  <a:moveTo>
                    <a:pt x="130" y="188"/>
                  </a:moveTo>
                  <a:cubicBezTo>
                    <a:pt x="101" y="189"/>
                    <a:pt x="60" y="161"/>
                    <a:pt x="35" y="121"/>
                  </a:cubicBezTo>
                  <a:cubicBezTo>
                    <a:pt x="10" y="81"/>
                    <a:pt x="0" y="19"/>
                    <a:pt x="12" y="0"/>
                  </a:cubicBezTo>
                  <a:cubicBezTo>
                    <a:pt x="40" y="7"/>
                    <a:pt x="98" y="56"/>
                    <a:pt x="124" y="96"/>
                  </a:cubicBezTo>
                  <a:cubicBezTo>
                    <a:pt x="149" y="135"/>
                    <a:pt x="151" y="174"/>
                    <a:pt x="130" y="18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90" name="Freeform 113"/>
            <p:cNvSpPr>
              <a:spLocks/>
            </p:cNvSpPr>
            <p:nvPr/>
          </p:nvSpPr>
          <p:spPr bwMode="auto">
            <a:xfrm>
              <a:off x="1809750" y="1855788"/>
              <a:ext cx="57150" cy="100013"/>
            </a:xfrm>
            <a:custGeom>
              <a:avLst/>
              <a:gdLst>
                <a:gd name="T0" fmla="*/ 69 w 120"/>
                <a:gd name="T1" fmla="*/ 211 h 211"/>
                <a:gd name="T2" fmla="*/ 5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8" y="200"/>
                    <a:pt x="9" y="161"/>
                    <a:pt x="5" y="116"/>
                  </a:cubicBezTo>
                  <a:cubicBezTo>
                    <a:pt x="0" y="71"/>
                    <a:pt x="26" y="13"/>
                    <a:pt x="49" y="0"/>
                  </a:cubicBezTo>
                  <a:cubicBezTo>
                    <a:pt x="75" y="17"/>
                    <a:pt x="111"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91" name="Freeform 114"/>
            <p:cNvSpPr>
              <a:spLocks/>
            </p:cNvSpPr>
            <p:nvPr/>
          </p:nvSpPr>
          <p:spPr bwMode="auto">
            <a:xfrm>
              <a:off x="1793875" y="1785938"/>
              <a:ext cx="63500" cy="96838"/>
            </a:xfrm>
            <a:custGeom>
              <a:avLst/>
              <a:gdLst>
                <a:gd name="T0" fmla="*/ 96 w 134"/>
                <a:gd name="T1" fmla="*/ 207 h 207"/>
                <a:gd name="T2" fmla="*/ 14 w 134"/>
                <a:gd name="T3" fmla="*/ 122 h 207"/>
                <a:gd name="T4" fmla="*/ 28 w 134"/>
                <a:gd name="T5" fmla="*/ 0 h 207"/>
                <a:gd name="T6" fmla="*/ 119 w 134"/>
                <a:gd name="T7" fmla="*/ 117 h 207"/>
                <a:gd name="T8" fmla="*/ 96 w 134"/>
                <a:gd name="T9" fmla="*/ 207 h 207"/>
              </a:gdLst>
              <a:ahLst/>
              <a:cxnLst>
                <a:cxn ang="0">
                  <a:pos x="T0" y="T1"/>
                </a:cxn>
                <a:cxn ang="0">
                  <a:pos x="T2" y="T3"/>
                </a:cxn>
                <a:cxn ang="0">
                  <a:pos x="T4" y="T5"/>
                </a:cxn>
                <a:cxn ang="0">
                  <a:pos x="T6" y="T7"/>
                </a:cxn>
                <a:cxn ang="0">
                  <a:pos x="T8" y="T9"/>
                </a:cxn>
              </a:cxnLst>
              <a:rect l="0" t="0" r="r" b="b"/>
              <a:pathLst>
                <a:path w="134" h="207">
                  <a:moveTo>
                    <a:pt x="96" y="207"/>
                  </a:moveTo>
                  <a:cubicBezTo>
                    <a:pt x="63" y="201"/>
                    <a:pt x="29" y="165"/>
                    <a:pt x="14" y="122"/>
                  </a:cubicBezTo>
                  <a:cubicBezTo>
                    <a:pt x="0" y="78"/>
                    <a:pt x="9" y="17"/>
                    <a:pt x="28" y="0"/>
                  </a:cubicBezTo>
                  <a:cubicBezTo>
                    <a:pt x="56" y="14"/>
                    <a:pt x="104" y="73"/>
                    <a:pt x="119" y="117"/>
                  </a:cubicBezTo>
                  <a:cubicBezTo>
                    <a:pt x="134" y="161"/>
                    <a:pt x="123" y="199"/>
                    <a:pt x="96" y="2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92" name="Freeform 115"/>
            <p:cNvSpPr>
              <a:spLocks/>
            </p:cNvSpPr>
            <p:nvPr/>
          </p:nvSpPr>
          <p:spPr bwMode="auto">
            <a:xfrm>
              <a:off x="1833563" y="1916113"/>
              <a:ext cx="57150" cy="100013"/>
            </a:xfrm>
            <a:custGeom>
              <a:avLst/>
              <a:gdLst>
                <a:gd name="T0" fmla="*/ 69 w 120"/>
                <a:gd name="T1" fmla="*/ 211 h 211"/>
                <a:gd name="T2" fmla="*/ 4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6" y="200"/>
                    <a:pt x="9" y="161"/>
                    <a:pt x="4" y="116"/>
                  </a:cubicBezTo>
                  <a:cubicBezTo>
                    <a:pt x="0" y="71"/>
                    <a:pt x="24" y="13"/>
                    <a:pt x="49" y="0"/>
                  </a:cubicBezTo>
                  <a:cubicBezTo>
                    <a:pt x="74" y="17"/>
                    <a:pt x="110"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93" name="Freeform 116"/>
            <p:cNvSpPr>
              <a:spLocks/>
            </p:cNvSpPr>
            <p:nvPr/>
          </p:nvSpPr>
          <p:spPr bwMode="auto">
            <a:xfrm>
              <a:off x="1795463" y="1905000"/>
              <a:ext cx="68263" cy="92075"/>
            </a:xfrm>
            <a:custGeom>
              <a:avLst/>
              <a:gdLst>
                <a:gd name="T0" fmla="*/ 118 w 143"/>
                <a:gd name="T1" fmla="*/ 196 h 196"/>
                <a:gd name="T2" fmla="*/ 26 w 143"/>
                <a:gd name="T3" fmla="*/ 122 h 196"/>
                <a:gd name="T4" fmla="*/ 14 w 143"/>
                <a:gd name="T5" fmla="*/ 0 h 196"/>
                <a:gd name="T6" fmla="*/ 120 w 143"/>
                <a:gd name="T7" fmla="*/ 103 h 196"/>
                <a:gd name="T8" fmla="*/ 118 w 143"/>
                <a:gd name="T9" fmla="*/ 196 h 196"/>
              </a:gdLst>
              <a:ahLst/>
              <a:cxnLst>
                <a:cxn ang="0">
                  <a:pos x="T0" y="T1"/>
                </a:cxn>
                <a:cxn ang="0">
                  <a:pos x="T2" y="T3"/>
                </a:cxn>
                <a:cxn ang="0">
                  <a:pos x="T4" y="T5"/>
                </a:cxn>
                <a:cxn ang="0">
                  <a:pos x="T6" y="T7"/>
                </a:cxn>
                <a:cxn ang="0">
                  <a:pos x="T8" y="T9"/>
                </a:cxn>
              </a:cxnLst>
              <a:rect l="0" t="0" r="r" b="b"/>
              <a:pathLst>
                <a:path w="143" h="196">
                  <a:moveTo>
                    <a:pt x="118" y="196"/>
                  </a:moveTo>
                  <a:cubicBezTo>
                    <a:pt x="87" y="194"/>
                    <a:pt x="48" y="163"/>
                    <a:pt x="26" y="122"/>
                  </a:cubicBezTo>
                  <a:cubicBezTo>
                    <a:pt x="4" y="80"/>
                    <a:pt x="0" y="19"/>
                    <a:pt x="14" y="0"/>
                  </a:cubicBezTo>
                  <a:cubicBezTo>
                    <a:pt x="43" y="9"/>
                    <a:pt x="98" y="62"/>
                    <a:pt x="120" y="103"/>
                  </a:cubicBezTo>
                  <a:cubicBezTo>
                    <a:pt x="143" y="145"/>
                    <a:pt x="141" y="183"/>
                    <a:pt x="118"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94" name="Freeform 117"/>
            <p:cNvSpPr>
              <a:spLocks/>
            </p:cNvSpPr>
            <p:nvPr/>
          </p:nvSpPr>
          <p:spPr bwMode="auto">
            <a:xfrm>
              <a:off x="1819275" y="1976438"/>
              <a:ext cx="76200" cy="85725"/>
            </a:xfrm>
            <a:custGeom>
              <a:avLst/>
              <a:gdLst>
                <a:gd name="T0" fmla="*/ 146 w 164"/>
                <a:gd name="T1" fmla="*/ 176 h 180"/>
                <a:gd name="T2" fmla="*/ 47 w 164"/>
                <a:gd name="T3" fmla="*/ 120 h 180"/>
                <a:gd name="T4" fmla="*/ 8 w 164"/>
                <a:gd name="T5" fmla="*/ 0 h 180"/>
                <a:gd name="T6" fmla="*/ 128 w 164"/>
                <a:gd name="T7" fmla="*/ 84 h 180"/>
                <a:gd name="T8" fmla="*/ 146 w 164"/>
                <a:gd name="T9" fmla="*/ 176 h 180"/>
              </a:gdLst>
              <a:ahLst/>
              <a:cxnLst>
                <a:cxn ang="0">
                  <a:pos x="T0" y="T1"/>
                </a:cxn>
                <a:cxn ang="0">
                  <a:pos x="T2" y="T3"/>
                </a:cxn>
                <a:cxn ang="0">
                  <a:pos x="T4" y="T5"/>
                </a:cxn>
                <a:cxn ang="0">
                  <a:pos x="T6" y="T7"/>
                </a:cxn>
                <a:cxn ang="0">
                  <a:pos x="T8" y="T9"/>
                </a:cxn>
              </a:cxnLst>
              <a:rect l="0" t="0" r="r" b="b"/>
              <a:pathLst>
                <a:path w="164" h="180">
                  <a:moveTo>
                    <a:pt x="146" y="176"/>
                  </a:moveTo>
                  <a:cubicBezTo>
                    <a:pt x="119" y="180"/>
                    <a:pt x="77" y="157"/>
                    <a:pt x="47" y="120"/>
                  </a:cubicBezTo>
                  <a:cubicBezTo>
                    <a:pt x="19" y="82"/>
                    <a:pt x="0" y="22"/>
                    <a:pt x="8" y="0"/>
                  </a:cubicBezTo>
                  <a:cubicBezTo>
                    <a:pt x="36" y="4"/>
                    <a:pt x="98" y="46"/>
                    <a:pt x="128" y="84"/>
                  </a:cubicBezTo>
                  <a:cubicBezTo>
                    <a:pt x="157" y="121"/>
                    <a:pt x="164" y="159"/>
                    <a:pt x="146" y="1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95" name="Freeform 118"/>
            <p:cNvSpPr>
              <a:spLocks/>
            </p:cNvSpPr>
            <p:nvPr/>
          </p:nvSpPr>
          <p:spPr bwMode="auto">
            <a:xfrm>
              <a:off x="1860550" y="1958975"/>
              <a:ext cx="58738" cy="100013"/>
            </a:xfrm>
            <a:custGeom>
              <a:avLst/>
              <a:gdLst>
                <a:gd name="T0" fmla="*/ 76 w 124"/>
                <a:gd name="T1" fmla="*/ 212 h 212"/>
                <a:gd name="T2" fmla="*/ 7 w 124"/>
                <a:gd name="T3" fmla="*/ 118 h 212"/>
                <a:gd name="T4" fmla="*/ 44 w 124"/>
                <a:gd name="T5" fmla="*/ 0 h 212"/>
                <a:gd name="T6" fmla="*/ 117 w 124"/>
                <a:gd name="T7" fmla="*/ 125 h 212"/>
                <a:gd name="T8" fmla="*/ 76 w 124"/>
                <a:gd name="T9" fmla="*/ 212 h 212"/>
              </a:gdLst>
              <a:ahLst/>
              <a:cxnLst>
                <a:cxn ang="0">
                  <a:pos x="T0" y="T1"/>
                </a:cxn>
                <a:cxn ang="0">
                  <a:pos x="T2" y="T3"/>
                </a:cxn>
                <a:cxn ang="0">
                  <a:pos x="T4" y="T5"/>
                </a:cxn>
                <a:cxn ang="0">
                  <a:pos x="T6" y="T7"/>
                </a:cxn>
                <a:cxn ang="0">
                  <a:pos x="T8" y="T9"/>
                </a:cxn>
              </a:cxnLst>
              <a:rect l="0" t="0" r="r" b="b"/>
              <a:pathLst>
                <a:path w="124" h="212">
                  <a:moveTo>
                    <a:pt x="76" y="212"/>
                  </a:moveTo>
                  <a:cubicBezTo>
                    <a:pt x="43" y="202"/>
                    <a:pt x="14" y="163"/>
                    <a:pt x="7" y="118"/>
                  </a:cubicBezTo>
                  <a:cubicBezTo>
                    <a:pt x="0" y="74"/>
                    <a:pt x="22" y="15"/>
                    <a:pt x="44" y="0"/>
                  </a:cubicBezTo>
                  <a:cubicBezTo>
                    <a:pt x="71" y="17"/>
                    <a:pt x="110" y="80"/>
                    <a:pt x="117" y="125"/>
                  </a:cubicBezTo>
                  <a:cubicBezTo>
                    <a:pt x="124" y="170"/>
                    <a:pt x="106" y="206"/>
                    <a:pt x="76"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96" name="Freeform 119"/>
            <p:cNvSpPr>
              <a:spLocks/>
            </p:cNvSpPr>
            <p:nvPr/>
          </p:nvSpPr>
          <p:spPr bwMode="auto">
            <a:xfrm>
              <a:off x="1836738" y="2036763"/>
              <a:ext cx="84138" cy="76200"/>
            </a:xfrm>
            <a:custGeom>
              <a:avLst/>
              <a:gdLst>
                <a:gd name="T0" fmla="*/ 166 w 179"/>
                <a:gd name="T1" fmla="*/ 152 h 161"/>
                <a:gd name="T2" fmla="*/ 64 w 179"/>
                <a:gd name="T3" fmla="*/ 114 h 161"/>
                <a:gd name="T4" fmla="*/ 3 w 179"/>
                <a:gd name="T5" fmla="*/ 1 h 161"/>
                <a:gd name="T6" fmla="*/ 130 w 179"/>
                <a:gd name="T7" fmla="*/ 61 h 161"/>
                <a:gd name="T8" fmla="*/ 166 w 179"/>
                <a:gd name="T9" fmla="*/ 152 h 161"/>
              </a:gdLst>
              <a:ahLst/>
              <a:cxnLst>
                <a:cxn ang="0">
                  <a:pos x="T0" y="T1"/>
                </a:cxn>
                <a:cxn ang="0">
                  <a:pos x="T2" y="T3"/>
                </a:cxn>
                <a:cxn ang="0">
                  <a:pos x="T4" y="T5"/>
                </a:cxn>
                <a:cxn ang="0">
                  <a:pos x="T6" y="T7"/>
                </a:cxn>
                <a:cxn ang="0">
                  <a:pos x="T8" y="T9"/>
                </a:cxn>
              </a:cxnLst>
              <a:rect l="0" t="0" r="r" b="b"/>
              <a:pathLst>
                <a:path w="179" h="161">
                  <a:moveTo>
                    <a:pt x="166" y="152"/>
                  </a:moveTo>
                  <a:cubicBezTo>
                    <a:pt x="142" y="161"/>
                    <a:pt x="99" y="146"/>
                    <a:pt x="64" y="114"/>
                  </a:cubicBezTo>
                  <a:cubicBezTo>
                    <a:pt x="29" y="82"/>
                    <a:pt x="0" y="24"/>
                    <a:pt x="3" y="1"/>
                  </a:cubicBezTo>
                  <a:cubicBezTo>
                    <a:pt x="29" y="0"/>
                    <a:pt x="95" y="29"/>
                    <a:pt x="130" y="61"/>
                  </a:cubicBezTo>
                  <a:cubicBezTo>
                    <a:pt x="164" y="93"/>
                    <a:pt x="179" y="131"/>
                    <a:pt x="166" y="1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97" name="Freeform 120"/>
            <p:cNvSpPr>
              <a:spLocks/>
            </p:cNvSpPr>
            <p:nvPr/>
          </p:nvSpPr>
          <p:spPr bwMode="auto">
            <a:xfrm>
              <a:off x="1885950" y="2001838"/>
              <a:ext cx="53975" cy="100013"/>
            </a:xfrm>
            <a:custGeom>
              <a:avLst/>
              <a:gdLst>
                <a:gd name="T0" fmla="*/ 52 w 115"/>
                <a:gd name="T1" fmla="*/ 210 h 210"/>
                <a:gd name="T2" fmla="*/ 2 w 115"/>
                <a:gd name="T3" fmla="*/ 111 h 210"/>
                <a:gd name="T4" fmla="*/ 65 w 115"/>
                <a:gd name="T5" fmla="*/ 0 h 210"/>
                <a:gd name="T6" fmla="*/ 112 w 115"/>
                <a:gd name="T7" fmla="*/ 130 h 210"/>
                <a:gd name="T8" fmla="*/ 52 w 115"/>
                <a:gd name="T9" fmla="*/ 210 h 210"/>
              </a:gdLst>
              <a:ahLst/>
              <a:cxnLst>
                <a:cxn ang="0">
                  <a:pos x="T0" y="T1"/>
                </a:cxn>
                <a:cxn ang="0">
                  <a:pos x="T2" y="T3"/>
                </a:cxn>
                <a:cxn ang="0">
                  <a:pos x="T4" y="T5"/>
                </a:cxn>
                <a:cxn ang="0">
                  <a:pos x="T6" y="T7"/>
                </a:cxn>
                <a:cxn ang="0">
                  <a:pos x="T8" y="T9"/>
                </a:cxn>
              </a:cxnLst>
              <a:rect l="0" t="0" r="r" b="b"/>
              <a:pathLst>
                <a:path w="115" h="210">
                  <a:moveTo>
                    <a:pt x="52" y="210"/>
                  </a:moveTo>
                  <a:cubicBezTo>
                    <a:pt x="21" y="196"/>
                    <a:pt x="0" y="155"/>
                    <a:pt x="2" y="111"/>
                  </a:cubicBezTo>
                  <a:cubicBezTo>
                    <a:pt x="5" y="66"/>
                    <a:pt x="39" y="11"/>
                    <a:pt x="65" y="0"/>
                  </a:cubicBezTo>
                  <a:cubicBezTo>
                    <a:pt x="89" y="18"/>
                    <a:pt x="115" y="85"/>
                    <a:pt x="112" y="130"/>
                  </a:cubicBezTo>
                  <a:cubicBezTo>
                    <a:pt x="109" y="174"/>
                    <a:pt x="84" y="207"/>
                    <a:pt x="52"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98" name="Freeform 121"/>
            <p:cNvSpPr>
              <a:spLocks/>
            </p:cNvSpPr>
            <p:nvPr/>
          </p:nvSpPr>
          <p:spPr bwMode="auto">
            <a:xfrm>
              <a:off x="1816100" y="1527175"/>
              <a:ext cx="58738" cy="100013"/>
            </a:xfrm>
            <a:custGeom>
              <a:avLst/>
              <a:gdLst>
                <a:gd name="T0" fmla="*/ 79 w 125"/>
                <a:gd name="T1" fmla="*/ 210 h 210"/>
                <a:gd name="T2" fmla="*/ 8 w 125"/>
                <a:gd name="T3" fmla="*/ 118 h 210"/>
                <a:gd name="T4" fmla="*/ 42 w 125"/>
                <a:gd name="T5" fmla="*/ 0 h 210"/>
                <a:gd name="T6" fmla="*/ 117 w 125"/>
                <a:gd name="T7" fmla="*/ 123 h 210"/>
                <a:gd name="T8" fmla="*/ 79 w 125"/>
                <a:gd name="T9" fmla="*/ 210 h 210"/>
              </a:gdLst>
              <a:ahLst/>
              <a:cxnLst>
                <a:cxn ang="0">
                  <a:pos x="T0" y="T1"/>
                </a:cxn>
                <a:cxn ang="0">
                  <a:pos x="T2" y="T3"/>
                </a:cxn>
                <a:cxn ang="0">
                  <a:pos x="T4" y="T5"/>
                </a:cxn>
                <a:cxn ang="0">
                  <a:pos x="T6" y="T7"/>
                </a:cxn>
                <a:cxn ang="0">
                  <a:pos x="T8" y="T9"/>
                </a:cxn>
              </a:cxnLst>
              <a:rect l="0" t="0" r="r" b="b"/>
              <a:pathLst>
                <a:path w="125" h="210">
                  <a:moveTo>
                    <a:pt x="79" y="210"/>
                  </a:moveTo>
                  <a:cubicBezTo>
                    <a:pt x="46" y="201"/>
                    <a:pt x="17" y="163"/>
                    <a:pt x="8" y="118"/>
                  </a:cubicBezTo>
                  <a:cubicBezTo>
                    <a:pt x="0" y="74"/>
                    <a:pt x="19" y="14"/>
                    <a:pt x="42" y="0"/>
                  </a:cubicBezTo>
                  <a:cubicBezTo>
                    <a:pt x="68" y="16"/>
                    <a:pt x="109" y="78"/>
                    <a:pt x="117" y="123"/>
                  </a:cubicBezTo>
                  <a:cubicBezTo>
                    <a:pt x="125" y="168"/>
                    <a:pt x="109" y="204"/>
                    <a:pt x="79"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99" name="Freeform 122"/>
            <p:cNvSpPr>
              <a:spLocks/>
            </p:cNvSpPr>
            <p:nvPr/>
          </p:nvSpPr>
          <p:spPr bwMode="auto">
            <a:xfrm>
              <a:off x="1808163" y="1584325"/>
              <a:ext cx="66675" cy="93663"/>
            </a:xfrm>
            <a:custGeom>
              <a:avLst/>
              <a:gdLst>
                <a:gd name="T0" fmla="*/ 115 w 141"/>
                <a:gd name="T1" fmla="*/ 197 h 197"/>
                <a:gd name="T2" fmla="*/ 23 w 141"/>
                <a:gd name="T3" fmla="*/ 122 h 197"/>
                <a:gd name="T4" fmla="*/ 14 w 141"/>
                <a:gd name="T5" fmla="*/ 0 h 197"/>
                <a:gd name="T6" fmla="*/ 119 w 141"/>
                <a:gd name="T7" fmla="*/ 104 h 197"/>
                <a:gd name="T8" fmla="*/ 115 w 141"/>
                <a:gd name="T9" fmla="*/ 197 h 197"/>
              </a:gdLst>
              <a:ahLst/>
              <a:cxnLst>
                <a:cxn ang="0">
                  <a:pos x="T0" y="T1"/>
                </a:cxn>
                <a:cxn ang="0">
                  <a:pos x="T2" y="T3"/>
                </a:cxn>
                <a:cxn ang="0">
                  <a:pos x="T4" y="T5"/>
                </a:cxn>
                <a:cxn ang="0">
                  <a:pos x="T6" y="T7"/>
                </a:cxn>
                <a:cxn ang="0">
                  <a:pos x="T8" y="T9"/>
                </a:cxn>
              </a:cxnLst>
              <a:rect l="0" t="0" r="r" b="b"/>
              <a:pathLst>
                <a:path w="141" h="197">
                  <a:moveTo>
                    <a:pt x="115" y="197"/>
                  </a:moveTo>
                  <a:cubicBezTo>
                    <a:pt x="83" y="195"/>
                    <a:pt x="45" y="164"/>
                    <a:pt x="23" y="122"/>
                  </a:cubicBezTo>
                  <a:cubicBezTo>
                    <a:pt x="2" y="80"/>
                    <a:pt x="0" y="18"/>
                    <a:pt x="14" y="0"/>
                  </a:cubicBezTo>
                  <a:cubicBezTo>
                    <a:pt x="42" y="10"/>
                    <a:pt x="98" y="63"/>
                    <a:pt x="119" y="104"/>
                  </a:cubicBezTo>
                  <a:cubicBezTo>
                    <a:pt x="141" y="146"/>
                    <a:pt x="138" y="185"/>
                    <a:pt x="115"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00" name="Freeform 123"/>
            <p:cNvSpPr>
              <a:spLocks/>
            </p:cNvSpPr>
            <p:nvPr/>
          </p:nvSpPr>
          <p:spPr bwMode="auto">
            <a:xfrm>
              <a:off x="1843088" y="1570038"/>
              <a:ext cx="52388" cy="100013"/>
            </a:xfrm>
            <a:custGeom>
              <a:avLst/>
              <a:gdLst>
                <a:gd name="T0" fmla="*/ 59 w 113"/>
                <a:gd name="T1" fmla="*/ 211 h 211"/>
                <a:gd name="T2" fmla="*/ 112 w 113"/>
                <a:gd name="T3" fmla="*/ 112 h 211"/>
                <a:gd name="T4" fmla="*/ 53 w 113"/>
                <a:gd name="T5" fmla="*/ 0 h 211"/>
                <a:gd name="T6" fmla="*/ 2 w 113"/>
                <a:gd name="T7" fmla="*/ 130 h 211"/>
                <a:gd name="T8" fmla="*/ 59 w 113"/>
                <a:gd name="T9" fmla="*/ 211 h 211"/>
              </a:gdLst>
              <a:ahLst/>
              <a:cxnLst>
                <a:cxn ang="0">
                  <a:pos x="T0" y="T1"/>
                </a:cxn>
                <a:cxn ang="0">
                  <a:pos x="T2" y="T3"/>
                </a:cxn>
                <a:cxn ang="0">
                  <a:pos x="T4" y="T5"/>
                </a:cxn>
                <a:cxn ang="0">
                  <a:pos x="T6" y="T7"/>
                </a:cxn>
                <a:cxn ang="0">
                  <a:pos x="T8" y="T9"/>
                </a:cxn>
              </a:cxnLst>
              <a:rect l="0" t="0" r="r" b="b"/>
              <a:pathLst>
                <a:path w="113" h="211">
                  <a:moveTo>
                    <a:pt x="59" y="211"/>
                  </a:moveTo>
                  <a:cubicBezTo>
                    <a:pt x="90" y="198"/>
                    <a:pt x="113" y="157"/>
                    <a:pt x="112" y="112"/>
                  </a:cubicBezTo>
                  <a:cubicBezTo>
                    <a:pt x="111" y="68"/>
                    <a:pt x="78" y="12"/>
                    <a:pt x="53" y="0"/>
                  </a:cubicBezTo>
                  <a:cubicBezTo>
                    <a:pt x="29" y="19"/>
                    <a:pt x="0" y="85"/>
                    <a:pt x="2" y="130"/>
                  </a:cubicBezTo>
                  <a:cubicBezTo>
                    <a:pt x="3" y="174"/>
                    <a:pt x="28" y="208"/>
                    <a:pt x="5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01" name="Freeform 124"/>
            <p:cNvSpPr>
              <a:spLocks/>
            </p:cNvSpPr>
            <p:nvPr/>
          </p:nvSpPr>
          <p:spPr bwMode="auto">
            <a:xfrm>
              <a:off x="1838325" y="1638300"/>
              <a:ext cx="52388" cy="100013"/>
            </a:xfrm>
            <a:custGeom>
              <a:avLst/>
              <a:gdLst>
                <a:gd name="T0" fmla="*/ 54 w 112"/>
                <a:gd name="T1" fmla="*/ 211 h 211"/>
                <a:gd name="T2" fmla="*/ 111 w 112"/>
                <a:gd name="T3" fmla="*/ 114 h 211"/>
                <a:gd name="T4" fmla="*/ 57 w 112"/>
                <a:gd name="T5" fmla="*/ 0 h 211"/>
                <a:gd name="T6" fmla="*/ 1 w 112"/>
                <a:gd name="T7" fmla="*/ 128 h 211"/>
                <a:gd name="T8" fmla="*/ 54 w 112"/>
                <a:gd name="T9" fmla="*/ 211 h 211"/>
              </a:gdLst>
              <a:ahLst/>
              <a:cxnLst>
                <a:cxn ang="0">
                  <a:pos x="T0" y="T1"/>
                </a:cxn>
                <a:cxn ang="0">
                  <a:pos x="T2" y="T3"/>
                </a:cxn>
                <a:cxn ang="0">
                  <a:pos x="T4" y="T5"/>
                </a:cxn>
                <a:cxn ang="0">
                  <a:pos x="T6" y="T7"/>
                </a:cxn>
                <a:cxn ang="0">
                  <a:pos x="T8" y="T9"/>
                </a:cxn>
              </a:cxnLst>
              <a:rect l="0" t="0" r="r" b="b"/>
              <a:pathLst>
                <a:path w="112" h="211">
                  <a:moveTo>
                    <a:pt x="54" y="211"/>
                  </a:moveTo>
                  <a:cubicBezTo>
                    <a:pt x="86" y="199"/>
                    <a:pt x="110" y="158"/>
                    <a:pt x="111" y="114"/>
                  </a:cubicBezTo>
                  <a:cubicBezTo>
                    <a:pt x="112" y="69"/>
                    <a:pt x="83" y="12"/>
                    <a:pt x="57" y="0"/>
                  </a:cubicBezTo>
                  <a:cubicBezTo>
                    <a:pt x="32" y="17"/>
                    <a:pt x="1" y="83"/>
                    <a:pt x="1" y="128"/>
                  </a:cubicBezTo>
                  <a:cubicBezTo>
                    <a:pt x="0" y="173"/>
                    <a:pt x="23" y="207"/>
                    <a:pt x="54"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02" name="Freeform 125"/>
            <p:cNvSpPr>
              <a:spLocks/>
            </p:cNvSpPr>
            <p:nvPr/>
          </p:nvSpPr>
          <p:spPr bwMode="auto">
            <a:xfrm>
              <a:off x="1831975" y="1708150"/>
              <a:ext cx="66675" cy="93663"/>
            </a:xfrm>
            <a:custGeom>
              <a:avLst/>
              <a:gdLst>
                <a:gd name="T0" fmla="*/ 115 w 141"/>
                <a:gd name="T1" fmla="*/ 198 h 198"/>
                <a:gd name="T2" fmla="*/ 24 w 141"/>
                <a:gd name="T3" fmla="*/ 123 h 198"/>
                <a:gd name="T4" fmla="*/ 14 w 141"/>
                <a:gd name="T5" fmla="*/ 0 h 198"/>
                <a:gd name="T6" fmla="*/ 120 w 141"/>
                <a:gd name="T7" fmla="*/ 105 h 198"/>
                <a:gd name="T8" fmla="*/ 115 w 141"/>
                <a:gd name="T9" fmla="*/ 198 h 198"/>
              </a:gdLst>
              <a:ahLst/>
              <a:cxnLst>
                <a:cxn ang="0">
                  <a:pos x="T0" y="T1"/>
                </a:cxn>
                <a:cxn ang="0">
                  <a:pos x="T2" y="T3"/>
                </a:cxn>
                <a:cxn ang="0">
                  <a:pos x="T4" y="T5"/>
                </a:cxn>
                <a:cxn ang="0">
                  <a:pos x="T6" y="T7"/>
                </a:cxn>
                <a:cxn ang="0">
                  <a:pos x="T8" y="T9"/>
                </a:cxn>
              </a:cxnLst>
              <a:rect l="0" t="0" r="r" b="b"/>
              <a:pathLst>
                <a:path w="141" h="198">
                  <a:moveTo>
                    <a:pt x="115" y="198"/>
                  </a:moveTo>
                  <a:cubicBezTo>
                    <a:pt x="84" y="195"/>
                    <a:pt x="45" y="165"/>
                    <a:pt x="24" y="123"/>
                  </a:cubicBezTo>
                  <a:cubicBezTo>
                    <a:pt x="2" y="81"/>
                    <a:pt x="0" y="19"/>
                    <a:pt x="14" y="0"/>
                  </a:cubicBezTo>
                  <a:cubicBezTo>
                    <a:pt x="42" y="10"/>
                    <a:pt x="98" y="63"/>
                    <a:pt x="120" y="105"/>
                  </a:cubicBezTo>
                  <a:cubicBezTo>
                    <a:pt x="141" y="147"/>
                    <a:pt x="139" y="185"/>
                    <a:pt x="11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03" name="Freeform 126"/>
            <p:cNvSpPr>
              <a:spLocks/>
            </p:cNvSpPr>
            <p:nvPr/>
          </p:nvSpPr>
          <p:spPr bwMode="auto">
            <a:xfrm>
              <a:off x="1858963" y="1670050"/>
              <a:ext cx="58738" cy="96838"/>
            </a:xfrm>
            <a:custGeom>
              <a:avLst/>
              <a:gdLst>
                <a:gd name="T0" fmla="*/ 37 w 127"/>
                <a:gd name="T1" fmla="*/ 204 h 205"/>
                <a:gd name="T2" fmla="*/ 13 w 127"/>
                <a:gd name="T3" fmla="*/ 101 h 205"/>
                <a:gd name="T4" fmla="*/ 100 w 127"/>
                <a:gd name="T5" fmla="*/ 0 h 205"/>
                <a:gd name="T6" fmla="*/ 114 w 127"/>
                <a:gd name="T7" fmla="*/ 133 h 205"/>
                <a:gd name="T8" fmla="*/ 37 w 127"/>
                <a:gd name="T9" fmla="*/ 204 h 205"/>
              </a:gdLst>
              <a:ahLst/>
              <a:cxnLst>
                <a:cxn ang="0">
                  <a:pos x="T0" y="T1"/>
                </a:cxn>
                <a:cxn ang="0">
                  <a:pos x="T2" y="T3"/>
                </a:cxn>
                <a:cxn ang="0">
                  <a:pos x="T4" y="T5"/>
                </a:cxn>
                <a:cxn ang="0">
                  <a:pos x="T6" y="T7"/>
                </a:cxn>
                <a:cxn ang="0">
                  <a:pos x="T8" y="T9"/>
                </a:cxn>
              </a:cxnLst>
              <a:rect l="0" t="0" r="r" b="b"/>
              <a:pathLst>
                <a:path w="127" h="205">
                  <a:moveTo>
                    <a:pt x="37" y="204"/>
                  </a:moveTo>
                  <a:cubicBezTo>
                    <a:pt x="10" y="187"/>
                    <a:pt x="0" y="144"/>
                    <a:pt x="13" y="101"/>
                  </a:cubicBezTo>
                  <a:cubicBezTo>
                    <a:pt x="27" y="58"/>
                    <a:pt x="72" y="8"/>
                    <a:pt x="100" y="0"/>
                  </a:cubicBezTo>
                  <a:cubicBezTo>
                    <a:pt x="118" y="21"/>
                    <a:pt x="127" y="90"/>
                    <a:pt x="114" y="133"/>
                  </a:cubicBezTo>
                  <a:cubicBezTo>
                    <a:pt x="101" y="176"/>
                    <a:pt x="68" y="205"/>
                    <a:pt x="37"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04" name="Freeform 127"/>
            <p:cNvSpPr>
              <a:spLocks/>
            </p:cNvSpPr>
            <p:nvPr/>
          </p:nvSpPr>
          <p:spPr bwMode="auto">
            <a:xfrm>
              <a:off x="1879600" y="1785938"/>
              <a:ext cx="60325" cy="96838"/>
            </a:xfrm>
            <a:custGeom>
              <a:avLst/>
              <a:gdLst>
                <a:gd name="T0" fmla="*/ 36 w 128"/>
                <a:gd name="T1" fmla="*/ 203 h 205"/>
                <a:gd name="T2" fmla="*/ 15 w 128"/>
                <a:gd name="T3" fmla="*/ 100 h 205"/>
                <a:gd name="T4" fmla="*/ 104 w 128"/>
                <a:gd name="T5" fmla="*/ 0 h 205"/>
                <a:gd name="T6" fmla="*/ 114 w 128"/>
                <a:gd name="T7" fmla="*/ 133 h 205"/>
                <a:gd name="T8" fmla="*/ 36 w 128"/>
                <a:gd name="T9" fmla="*/ 203 h 205"/>
              </a:gdLst>
              <a:ahLst/>
              <a:cxnLst>
                <a:cxn ang="0">
                  <a:pos x="T0" y="T1"/>
                </a:cxn>
                <a:cxn ang="0">
                  <a:pos x="T2" y="T3"/>
                </a:cxn>
                <a:cxn ang="0">
                  <a:pos x="T4" y="T5"/>
                </a:cxn>
                <a:cxn ang="0">
                  <a:pos x="T6" y="T7"/>
                </a:cxn>
                <a:cxn ang="0">
                  <a:pos x="T8" y="T9"/>
                </a:cxn>
              </a:cxnLst>
              <a:rect l="0" t="0" r="r" b="b"/>
              <a:pathLst>
                <a:path w="128" h="205">
                  <a:moveTo>
                    <a:pt x="36" y="203"/>
                  </a:moveTo>
                  <a:cubicBezTo>
                    <a:pt x="10" y="186"/>
                    <a:pt x="0" y="143"/>
                    <a:pt x="15" y="100"/>
                  </a:cubicBezTo>
                  <a:cubicBezTo>
                    <a:pt x="29" y="57"/>
                    <a:pt x="75" y="7"/>
                    <a:pt x="104" y="0"/>
                  </a:cubicBezTo>
                  <a:cubicBezTo>
                    <a:pt x="121" y="21"/>
                    <a:pt x="128" y="90"/>
                    <a:pt x="114" y="133"/>
                  </a:cubicBezTo>
                  <a:cubicBezTo>
                    <a:pt x="99" y="176"/>
                    <a:pt x="66" y="205"/>
                    <a:pt x="36"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05" name="Freeform 128"/>
            <p:cNvSpPr>
              <a:spLocks/>
            </p:cNvSpPr>
            <p:nvPr/>
          </p:nvSpPr>
          <p:spPr bwMode="auto">
            <a:xfrm>
              <a:off x="1866900" y="1733550"/>
              <a:ext cx="60325" cy="96838"/>
            </a:xfrm>
            <a:custGeom>
              <a:avLst/>
              <a:gdLst>
                <a:gd name="T0" fmla="*/ 38 w 128"/>
                <a:gd name="T1" fmla="*/ 205 h 206"/>
                <a:gd name="T2" fmla="*/ 14 w 128"/>
                <a:gd name="T3" fmla="*/ 102 h 206"/>
                <a:gd name="T4" fmla="*/ 101 w 128"/>
                <a:gd name="T5" fmla="*/ 0 h 206"/>
                <a:gd name="T6" fmla="*/ 114 w 128"/>
                <a:gd name="T7" fmla="*/ 134 h 206"/>
                <a:gd name="T8" fmla="*/ 38 w 128"/>
                <a:gd name="T9" fmla="*/ 205 h 206"/>
              </a:gdLst>
              <a:ahLst/>
              <a:cxnLst>
                <a:cxn ang="0">
                  <a:pos x="T0" y="T1"/>
                </a:cxn>
                <a:cxn ang="0">
                  <a:pos x="T2" y="T3"/>
                </a:cxn>
                <a:cxn ang="0">
                  <a:pos x="T4" y="T5"/>
                </a:cxn>
                <a:cxn ang="0">
                  <a:pos x="T6" y="T7"/>
                </a:cxn>
                <a:cxn ang="0">
                  <a:pos x="T8" y="T9"/>
                </a:cxn>
              </a:cxnLst>
              <a:rect l="0" t="0" r="r" b="b"/>
              <a:pathLst>
                <a:path w="128" h="206">
                  <a:moveTo>
                    <a:pt x="38" y="205"/>
                  </a:moveTo>
                  <a:cubicBezTo>
                    <a:pt x="11" y="188"/>
                    <a:pt x="0" y="145"/>
                    <a:pt x="14" y="102"/>
                  </a:cubicBezTo>
                  <a:cubicBezTo>
                    <a:pt x="27" y="59"/>
                    <a:pt x="73" y="8"/>
                    <a:pt x="101" y="0"/>
                  </a:cubicBezTo>
                  <a:cubicBezTo>
                    <a:pt x="119" y="22"/>
                    <a:pt x="128" y="91"/>
                    <a:pt x="114" y="134"/>
                  </a:cubicBezTo>
                  <a:cubicBezTo>
                    <a:pt x="102" y="177"/>
                    <a:pt x="68" y="206"/>
                    <a:pt x="38"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06" name="Freeform 129"/>
            <p:cNvSpPr>
              <a:spLocks/>
            </p:cNvSpPr>
            <p:nvPr/>
          </p:nvSpPr>
          <p:spPr bwMode="auto">
            <a:xfrm>
              <a:off x="1865313" y="1847850"/>
              <a:ext cx="66675" cy="93663"/>
            </a:xfrm>
            <a:custGeom>
              <a:avLst/>
              <a:gdLst>
                <a:gd name="T0" fmla="*/ 114 w 141"/>
                <a:gd name="T1" fmla="*/ 197 h 197"/>
                <a:gd name="T2" fmla="*/ 24 w 141"/>
                <a:gd name="T3" fmla="*/ 122 h 197"/>
                <a:gd name="T4" fmla="*/ 14 w 141"/>
                <a:gd name="T5" fmla="*/ 0 h 197"/>
                <a:gd name="T6" fmla="*/ 119 w 141"/>
                <a:gd name="T7" fmla="*/ 105 h 197"/>
                <a:gd name="T8" fmla="*/ 114 w 141"/>
                <a:gd name="T9" fmla="*/ 197 h 197"/>
              </a:gdLst>
              <a:ahLst/>
              <a:cxnLst>
                <a:cxn ang="0">
                  <a:pos x="T0" y="T1"/>
                </a:cxn>
                <a:cxn ang="0">
                  <a:pos x="T2" y="T3"/>
                </a:cxn>
                <a:cxn ang="0">
                  <a:pos x="T4" y="T5"/>
                </a:cxn>
                <a:cxn ang="0">
                  <a:pos x="T6" y="T7"/>
                </a:cxn>
                <a:cxn ang="0">
                  <a:pos x="T8" y="T9"/>
                </a:cxn>
              </a:cxnLst>
              <a:rect l="0" t="0" r="r" b="b"/>
              <a:pathLst>
                <a:path w="141" h="197">
                  <a:moveTo>
                    <a:pt x="114" y="197"/>
                  </a:moveTo>
                  <a:cubicBezTo>
                    <a:pt x="84" y="195"/>
                    <a:pt x="45" y="163"/>
                    <a:pt x="24" y="122"/>
                  </a:cubicBezTo>
                  <a:cubicBezTo>
                    <a:pt x="2" y="80"/>
                    <a:pt x="0" y="18"/>
                    <a:pt x="14" y="0"/>
                  </a:cubicBezTo>
                  <a:cubicBezTo>
                    <a:pt x="43" y="10"/>
                    <a:pt x="98" y="63"/>
                    <a:pt x="119" y="105"/>
                  </a:cubicBezTo>
                  <a:cubicBezTo>
                    <a:pt x="141" y="146"/>
                    <a:pt x="138" y="185"/>
                    <a:pt x="114"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07" name="Freeform 130"/>
            <p:cNvSpPr>
              <a:spLocks/>
            </p:cNvSpPr>
            <p:nvPr/>
          </p:nvSpPr>
          <p:spPr bwMode="auto">
            <a:xfrm>
              <a:off x="1900238" y="1820863"/>
              <a:ext cx="58738" cy="96838"/>
            </a:xfrm>
            <a:custGeom>
              <a:avLst/>
              <a:gdLst>
                <a:gd name="T0" fmla="*/ 36 w 127"/>
                <a:gd name="T1" fmla="*/ 204 h 205"/>
                <a:gd name="T2" fmla="*/ 13 w 127"/>
                <a:gd name="T3" fmla="*/ 101 h 205"/>
                <a:gd name="T4" fmla="*/ 100 w 127"/>
                <a:gd name="T5" fmla="*/ 0 h 205"/>
                <a:gd name="T6" fmla="*/ 114 w 127"/>
                <a:gd name="T7" fmla="*/ 133 h 205"/>
                <a:gd name="T8" fmla="*/ 36 w 127"/>
                <a:gd name="T9" fmla="*/ 204 h 205"/>
              </a:gdLst>
              <a:ahLst/>
              <a:cxnLst>
                <a:cxn ang="0">
                  <a:pos x="T0" y="T1"/>
                </a:cxn>
                <a:cxn ang="0">
                  <a:pos x="T2" y="T3"/>
                </a:cxn>
                <a:cxn ang="0">
                  <a:pos x="T4" y="T5"/>
                </a:cxn>
                <a:cxn ang="0">
                  <a:pos x="T6" y="T7"/>
                </a:cxn>
                <a:cxn ang="0">
                  <a:pos x="T8" y="T9"/>
                </a:cxn>
              </a:cxnLst>
              <a:rect l="0" t="0" r="r" b="b"/>
              <a:pathLst>
                <a:path w="127" h="205">
                  <a:moveTo>
                    <a:pt x="36" y="204"/>
                  </a:moveTo>
                  <a:cubicBezTo>
                    <a:pt x="10" y="188"/>
                    <a:pt x="0" y="144"/>
                    <a:pt x="13" y="101"/>
                  </a:cubicBezTo>
                  <a:cubicBezTo>
                    <a:pt x="26" y="58"/>
                    <a:pt x="72" y="7"/>
                    <a:pt x="100" y="0"/>
                  </a:cubicBezTo>
                  <a:cubicBezTo>
                    <a:pt x="118" y="21"/>
                    <a:pt x="127" y="89"/>
                    <a:pt x="114" y="133"/>
                  </a:cubicBezTo>
                  <a:cubicBezTo>
                    <a:pt x="100" y="176"/>
                    <a:pt x="68" y="205"/>
                    <a:pt x="36"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08" name="Freeform 131"/>
            <p:cNvSpPr>
              <a:spLocks/>
            </p:cNvSpPr>
            <p:nvPr/>
          </p:nvSpPr>
          <p:spPr bwMode="auto">
            <a:xfrm>
              <a:off x="1898650" y="1884363"/>
              <a:ext cx="61913" cy="98425"/>
            </a:xfrm>
            <a:custGeom>
              <a:avLst/>
              <a:gdLst>
                <a:gd name="T0" fmla="*/ 42 w 130"/>
                <a:gd name="T1" fmla="*/ 209 h 209"/>
                <a:gd name="T2" fmla="*/ 119 w 130"/>
                <a:gd name="T3" fmla="*/ 121 h 209"/>
                <a:gd name="T4" fmla="*/ 95 w 130"/>
                <a:gd name="T5" fmla="*/ 0 h 209"/>
                <a:gd name="T6" fmla="*/ 12 w 130"/>
                <a:gd name="T7" fmla="*/ 121 h 209"/>
                <a:gd name="T8" fmla="*/ 42 w 130"/>
                <a:gd name="T9" fmla="*/ 209 h 209"/>
              </a:gdLst>
              <a:ahLst/>
              <a:cxnLst>
                <a:cxn ang="0">
                  <a:pos x="T0" y="T1"/>
                </a:cxn>
                <a:cxn ang="0">
                  <a:pos x="T2" y="T3"/>
                </a:cxn>
                <a:cxn ang="0">
                  <a:pos x="T4" y="T5"/>
                </a:cxn>
                <a:cxn ang="0">
                  <a:pos x="T6" y="T7"/>
                </a:cxn>
                <a:cxn ang="0">
                  <a:pos x="T8" y="T9"/>
                </a:cxn>
              </a:cxnLst>
              <a:rect l="0" t="0" r="r" b="b"/>
              <a:pathLst>
                <a:path w="130" h="209">
                  <a:moveTo>
                    <a:pt x="42" y="209"/>
                  </a:moveTo>
                  <a:cubicBezTo>
                    <a:pt x="75" y="202"/>
                    <a:pt x="107" y="165"/>
                    <a:pt x="119" y="121"/>
                  </a:cubicBezTo>
                  <a:cubicBezTo>
                    <a:pt x="130" y="76"/>
                    <a:pt x="116" y="16"/>
                    <a:pt x="95" y="0"/>
                  </a:cubicBezTo>
                  <a:cubicBezTo>
                    <a:pt x="68" y="15"/>
                    <a:pt x="23" y="76"/>
                    <a:pt x="12" y="121"/>
                  </a:cubicBezTo>
                  <a:cubicBezTo>
                    <a:pt x="0" y="165"/>
                    <a:pt x="13" y="202"/>
                    <a:pt x="42"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09" name="Freeform 132"/>
            <p:cNvSpPr>
              <a:spLocks/>
            </p:cNvSpPr>
            <p:nvPr/>
          </p:nvSpPr>
          <p:spPr bwMode="auto">
            <a:xfrm>
              <a:off x="1885950" y="1943100"/>
              <a:ext cx="66675" cy="93663"/>
            </a:xfrm>
            <a:custGeom>
              <a:avLst/>
              <a:gdLst>
                <a:gd name="T0" fmla="*/ 116 w 142"/>
                <a:gd name="T1" fmla="*/ 198 h 198"/>
                <a:gd name="T2" fmla="*/ 25 w 142"/>
                <a:gd name="T3" fmla="*/ 123 h 198"/>
                <a:gd name="T4" fmla="*/ 15 w 142"/>
                <a:gd name="T5" fmla="*/ 0 h 198"/>
                <a:gd name="T6" fmla="*/ 121 w 142"/>
                <a:gd name="T7" fmla="*/ 106 h 198"/>
                <a:gd name="T8" fmla="*/ 116 w 142"/>
                <a:gd name="T9" fmla="*/ 198 h 198"/>
              </a:gdLst>
              <a:ahLst/>
              <a:cxnLst>
                <a:cxn ang="0">
                  <a:pos x="T0" y="T1"/>
                </a:cxn>
                <a:cxn ang="0">
                  <a:pos x="T2" y="T3"/>
                </a:cxn>
                <a:cxn ang="0">
                  <a:pos x="T4" y="T5"/>
                </a:cxn>
                <a:cxn ang="0">
                  <a:pos x="T6" y="T7"/>
                </a:cxn>
                <a:cxn ang="0">
                  <a:pos x="T8" y="T9"/>
                </a:cxn>
              </a:cxnLst>
              <a:rect l="0" t="0" r="r" b="b"/>
              <a:pathLst>
                <a:path w="142" h="198">
                  <a:moveTo>
                    <a:pt x="116" y="198"/>
                  </a:moveTo>
                  <a:cubicBezTo>
                    <a:pt x="85" y="196"/>
                    <a:pt x="46" y="164"/>
                    <a:pt x="25" y="123"/>
                  </a:cubicBezTo>
                  <a:cubicBezTo>
                    <a:pt x="3" y="81"/>
                    <a:pt x="0" y="19"/>
                    <a:pt x="15" y="0"/>
                  </a:cubicBezTo>
                  <a:cubicBezTo>
                    <a:pt x="43" y="10"/>
                    <a:pt x="99" y="64"/>
                    <a:pt x="121" y="106"/>
                  </a:cubicBezTo>
                  <a:cubicBezTo>
                    <a:pt x="142" y="147"/>
                    <a:pt x="139" y="186"/>
                    <a:pt x="116"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10" name="Freeform 133"/>
            <p:cNvSpPr>
              <a:spLocks/>
            </p:cNvSpPr>
            <p:nvPr/>
          </p:nvSpPr>
          <p:spPr bwMode="auto">
            <a:xfrm>
              <a:off x="1919288" y="1917700"/>
              <a:ext cx="61913" cy="98425"/>
            </a:xfrm>
            <a:custGeom>
              <a:avLst/>
              <a:gdLst>
                <a:gd name="T0" fmla="*/ 43 w 130"/>
                <a:gd name="T1" fmla="*/ 209 h 209"/>
                <a:gd name="T2" fmla="*/ 119 w 130"/>
                <a:gd name="T3" fmla="*/ 121 h 209"/>
                <a:gd name="T4" fmla="*/ 95 w 130"/>
                <a:gd name="T5" fmla="*/ 0 h 209"/>
                <a:gd name="T6" fmla="*/ 12 w 130"/>
                <a:gd name="T7" fmla="*/ 121 h 209"/>
                <a:gd name="T8" fmla="*/ 43 w 130"/>
                <a:gd name="T9" fmla="*/ 209 h 209"/>
              </a:gdLst>
              <a:ahLst/>
              <a:cxnLst>
                <a:cxn ang="0">
                  <a:pos x="T0" y="T1"/>
                </a:cxn>
                <a:cxn ang="0">
                  <a:pos x="T2" y="T3"/>
                </a:cxn>
                <a:cxn ang="0">
                  <a:pos x="T4" y="T5"/>
                </a:cxn>
                <a:cxn ang="0">
                  <a:pos x="T6" y="T7"/>
                </a:cxn>
                <a:cxn ang="0">
                  <a:pos x="T8" y="T9"/>
                </a:cxn>
              </a:cxnLst>
              <a:rect l="0" t="0" r="r" b="b"/>
              <a:pathLst>
                <a:path w="130" h="209">
                  <a:moveTo>
                    <a:pt x="43" y="209"/>
                  </a:moveTo>
                  <a:cubicBezTo>
                    <a:pt x="75" y="202"/>
                    <a:pt x="108" y="165"/>
                    <a:pt x="119" y="121"/>
                  </a:cubicBezTo>
                  <a:cubicBezTo>
                    <a:pt x="130" y="76"/>
                    <a:pt x="116" y="16"/>
                    <a:pt x="95" y="0"/>
                  </a:cubicBezTo>
                  <a:cubicBezTo>
                    <a:pt x="68" y="15"/>
                    <a:pt x="23" y="76"/>
                    <a:pt x="12" y="121"/>
                  </a:cubicBezTo>
                  <a:cubicBezTo>
                    <a:pt x="0" y="165"/>
                    <a:pt x="14" y="202"/>
                    <a:pt x="43"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11" name="Freeform 134"/>
            <p:cNvSpPr>
              <a:spLocks/>
            </p:cNvSpPr>
            <p:nvPr/>
          </p:nvSpPr>
          <p:spPr bwMode="auto">
            <a:xfrm>
              <a:off x="1844675" y="1892300"/>
              <a:ext cx="82550" cy="79375"/>
            </a:xfrm>
            <a:custGeom>
              <a:avLst/>
              <a:gdLst>
                <a:gd name="T0" fmla="*/ 161 w 175"/>
                <a:gd name="T1" fmla="*/ 159 h 167"/>
                <a:gd name="T2" fmla="*/ 59 w 175"/>
                <a:gd name="T3" fmla="*/ 115 h 167"/>
                <a:gd name="T4" fmla="*/ 5 w 175"/>
                <a:gd name="T5" fmla="*/ 0 h 167"/>
                <a:gd name="T6" fmla="*/ 129 w 175"/>
                <a:gd name="T7" fmla="*/ 68 h 167"/>
                <a:gd name="T8" fmla="*/ 161 w 175"/>
                <a:gd name="T9" fmla="*/ 159 h 167"/>
              </a:gdLst>
              <a:ahLst/>
              <a:cxnLst>
                <a:cxn ang="0">
                  <a:pos x="T0" y="T1"/>
                </a:cxn>
                <a:cxn ang="0">
                  <a:pos x="T2" y="T3"/>
                </a:cxn>
                <a:cxn ang="0">
                  <a:pos x="T4" y="T5"/>
                </a:cxn>
                <a:cxn ang="0">
                  <a:pos x="T6" y="T7"/>
                </a:cxn>
                <a:cxn ang="0">
                  <a:pos x="T8" y="T9"/>
                </a:cxn>
              </a:cxnLst>
              <a:rect l="0" t="0" r="r" b="b"/>
              <a:pathLst>
                <a:path w="175" h="167">
                  <a:moveTo>
                    <a:pt x="161" y="159"/>
                  </a:moveTo>
                  <a:cubicBezTo>
                    <a:pt x="136" y="167"/>
                    <a:pt x="93" y="149"/>
                    <a:pt x="59" y="115"/>
                  </a:cubicBezTo>
                  <a:cubicBezTo>
                    <a:pt x="26" y="81"/>
                    <a:pt x="0" y="22"/>
                    <a:pt x="5" y="0"/>
                  </a:cubicBezTo>
                  <a:cubicBezTo>
                    <a:pt x="31" y="0"/>
                    <a:pt x="96" y="34"/>
                    <a:pt x="129" y="68"/>
                  </a:cubicBezTo>
                  <a:cubicBezTo>
                    <a:pt x="162" y="101"/>
                    <a:pt x="175" y="140"/>
                    <a:pt x="161" y="1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12" name="Freeform 135"/>
            <p:cNvSpPr>
              <a:spLocks/>
            </p:cNvSpPr>
            <p:nvPr/>
          </p:nvSpPr>
          <p:spPr bwMode="auto">
            <a:xfrm>
              <a:off x="1917700" y="1976438"/>
              <a:ext cx="66675" cy="92075"/>
            </a:xfrm>
            <a:custGeom>
              <a:avLst/>
              <a:gdLst>
                <a:gd name="T0" fmla="*/ 19 w 138"/>
                <a:gd name="T1" fmla="*/ 191 h 197"/>
                <a:gd name="T2" fmla="*/ 24 w 138"/>
                <a:gd name="T3" fmla="*/ 86 h 197"/>
                <a:gd name="T4" fmla="*/ 127 w 138"/>
                <a:gd name="T5" fmla="*/ 0 h 197"/>
                <a:gd name="T6" fmla="*/ 105 w 138"/>
                <a:gd name="T7" fmla="*/ 133 h 197"/>
                <a:gd name="T8" fmla="*/ 19 w 138"/>
                <a:gd name="T9" fmla="*/ 191 h 197"/>
              </a:gdLst>
              <a:ahLst/>
              <a:cxnLst>
                <a:cxn ang="0">
                  <a:pos x="T0" y="T1"/>
                </a:cxn>
                <a:cxn ang="0">
                  <a:pos x="T2" y="T3"/>
                </a:cxn>
                <a:cxn ang="0">
                  <a:pos x="T4" y="T5"/>
                </a:cxn>
                <a:cxn ang="0">
                  <a:pos x="T6" y="T7"/>
                </a:cxn>
                <a:cxn ang="0">
                  <a:pos x="T8" y="T9"/>
                </a:cxn>
              </a:cxnLst>
              <a:rect l="0" t="0" r="r" b="b"/>
              <a:pathLst>
                <a:path w="138" h="197">
                  <a:moveTo>
                    <a:pt x="19" y="191"/>
                  </a:moveTo>
                  <a:cubicBezTo>
                    <a:pt x="0" y="171"/>
                    <a:pt x="1" y="127"/>
                    <a:pt x="24" y="86"/>
                  </a:cubicBezTo>
                  <a:cubicBezTo>
                    <a:pt x="47" y="46"/>
                    <a:pt x="100" y="3"/>
                    <a:pt x="127" y="0"/>
                  </a:cubicBezTo>
                  <a:cubicBezTo>
                    <a:pt x="138" y="23"/>
                    <a:pt x="128" y="92"/>
                    <a:pt x="105" y="133"/>
                  </a:cubicBezTo>
                  <a:cubicBezTo>
                    <a:pt x="83" y="173"/>
                    <a:pt x="47" y="197"/>
                    <a:pt x="19" y="1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13" name="Freeform 136"/>
            <p:cNvSpPr>
              <a:spLocks/>
            </p:cNvSpPr>
            <p:nvPr/>
          </p:nvSpPr>
          <p:spPr bwMode="auto">
            <a:xfrm>
              <a:off x="1843088" y="1776413"/>
              <a:ext cx="68263" cy="92075"/>
            </a:xfrm>
            <a:custGeom>
              <a:avLst/>
              <a:gdLst>
                <a:gd name="T0" fmla="*/ 119 w 144"/>
                <a:gd name="T1" fmla="*/ 195 h 195"/>
                <a:gd name="T2" fmla="*/ 28 w 144"/>
                <a:gd name="T3" fmla="*/ 122 h 195"/>
                <a:gd name="T4" fmla="*/ 14 w 144"/>
                <a:gd name="T5" fmla="*/ 0 h 195"/>
                <a:gd name="T6" fmla="*/ 121 w 144"/>
                <a:gd name="T7" fmla="*/ 103 h 195"/>
                <a:gd name="T8" fmla="*/ 119 w 144"/>
                <a:gd name="T9" fmla="*/ 195 h 195"/>
              </a:gdLst>
              <a:ahLst/>
              <a:cxnLst>
                <a:cxn ang="0">
                  <a:pos x="T0" y="T1"/>
                </a:cxn>
                <a:cxn ang="0">
                  <a:pos x="T2" y="T3"/>
                </a:cxn>
                <a:cxn ang="0">
                  <a:pos x="T4" y="T5"/>
                </a:cxn>
                <a:cxn ang="0">
                  <a:pos x="T6" y="T7"/>
                </a:cxn>
                <a:cxn ang="0">
                  <a:pos x="T8" y="T9"/>
                </a:cxn>
              </a:cxnLst>
              <a:rect l="0" t="0" r="r" b="b"/>
              <a:pathLst>
                <a:path w="144" h="195">
                  <a:moveTo>
                    <a:pt x="119" y="195"/>
                  </a:moveTo>
                  <a:cubicBezTo>
                    <a:pt x="88" y="194"/>
                    <a:pt x="50" y="163"/>
                    <a:pt x="28" y="122"/>
                  </a:cubicBezTo>
                  <a:cubicBezTo>
                    <a:pt x="5" y="81"/>
                    <a:pt x="0" y="19"/>
                    <a:pt x="14" y="0"/>
                  </a:cubicBezTo>
                  <a:cubicBezTo>
                    <a:pt x="43" y="9"/>
                    <a:pt x="99" y="61"/>
                    <a:pt x="121" y="103"/>
                  </a:cubicBezTo>
                  <a:cubicBezTo>
                    <a:pt x="144" y="144"/>
                    <a:pt x="142" y="182"/>
                    <a:pt x="119" y="1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14" name="Freeform 137"/>
            <p:cNvSpPr>
              <a:spLocks/>
            </p:cNvSpPr>
            <p:nvPr/>
          </p:nvSpPr>
          <p:spPr bwMode="auto">
            <a:xfrm>
              <a:off x="1916113" y="2022475"/>
              <a:ext cx="77788" cy="84138"/>
            </a:xfrm>
            <a:custGeom>
              <a:avLst/>
              <a:gdLst>
                <a:gd name="T0" fmla="*/ 17 w 164"/>
                <a:gd name="T1" fmla="*/ 175 h 179"/>
                <a:gd name="T2" fmla="*/ 116 w 164"/>
                <a:gd name="T3" fmla="*/ 119 h 179"/>
                <a:gd name="T4" fmla="*/ 157 w 164"/>
                <a:gd name="T5" fmla="*/ 0 h 179"/>
                <a:gd name="T6" fmla="*/ 37 w 164"/>
                <a:gd name="T7" fmla="*/ 82 h 179"/>
                <a:gd name="T8" fmla="*/ 17 w 164"/>
                <a:gd name="T9" fmla="*/ 175 h 179"/>
              </a:gdLst>
              <a:ahLst/>
              <a:cxnLst>
                <a:cxn ang="0">
                  <a:pos x="T0" y="T1"/>
                </a:cxn>
                <a:cxn ang="0">
                  <a:pos x="T2" y="T3"/>
                </a:cxn>
                <a:cxn ang="0">
                  <a:pos x="T4" y="T5"/>
                </a:cxn>
                <a:cxn ang="0">
                  <a:pos x="T6" y="T7"/>
                </a:cxn>
                <a:cxn ang="0">
                  <a:pos x="T8" y="T9"/>
                </a:cxn>
              </a:cxnLst>
              <a:rect l="0" t="0" r="r" b="b"/>
              <a:pathLst>
                <a:path w="164" h="179">
                  <a:moveTo>
                    <a:pt x="17" y="175"/>
                  </a:moveTo>
                  <a:cubicBezTo>
                    <a:pt x="44" y="179"/>
                    <a:pt x="86" y="157"/>
                    <a:pt x="116" y="119"/>
                  </a:cubicBezTo>
                  <a:cubicBezTo>
                    <a:pt x="146" y="82"/>
                    <a:pt x="164" y="22"/>
                    <a:pt x="157" y="0"/>
                  </a:cubicBezTo>
                  <a:cubicBezTo>
                    <a:pt x="129" y="4"/>
                    <a:pt x="67" y="45"/>
                    <a:pt x="37" y="82"/>
                  </a:cubicBezTo>
                  <a:cubicBezTo>
                    <a:pt x="8" y="119"/>
                    <a:pt x="0" y="158"/>
                    <a:pt x="17" y="1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15" name="Freeform 138"/>
            <p:cNvSpPr>
              <a:spLocks/>
            </p:cNvSpPr>
            <p:nvPr/>
          </p:nvSpPr>
          <p:spPr bwMode="auto">
            <a:xfrm>
              <a:off x="2014538" y="1633538"/>
              <a:ext cx="60325" cy="98425"/>
            </a:xfrm>
            <a:custGeom>
              <a:avLst/>
              <a:gdLst>
                <a:gd name="T0" fmla="*/ 37 w 128"/>
                <a:gd name="T1" fmla="*/ 206 h 207"/>
                <a:gd name="T2" fmla="*/ 14 w 128"/>
                <a:gd name="T3" fmla="*/ 102 h 207"/>
                <a:gd name="T4" fmla="*/ 101 w 128"/>
                <a:gd name="T5" fmla="*/ 0 h 207"/>
                <a:gd name="T6" fmla="*/ 114 w 128"/>
                <a:gd name="T7" fmla="*/ 134 h 207"/>
                <a:gd name="T8" fmla="*/ 37 w 128"/>
                <a:gd name="T9" fmla="*/ 206 h 207"/>
              </a:gdLst>
              <a:ahLst/>
              <a:cxnLst>
                <a:cxn ang="0">
                  <a:pos x="T0" y="T1"/>
                </a:cxn>
                <a:cxn ang="0">
                  <a:pos x="T2" y="T3"/>
                </a:cxn>
                <a:cxn ang="0">
                  <a:pos x="T4" y="T5"/>
                </a:cxn>
                <a:cxn ang="0">
                  <a:pos x="T6" y="T7"/>
                </a:cxn>
                <a:cxn ang="0">
                  <a:pos x="T8" y="T9"/>
                </a:cxn>
              </a:cxnLst>
              <a:rect l="0" t="0" r="r" b="b"/>
              <a:pathLst>
                <a:path w="128" h="207">
                  <a:moveTo>
                    <a:pt x="37" y="206"/>
                  </a:moveTo>
                  <a:cubicBezTo>
                    <a:pt x="11" y="189"/>
                    <a:pt x="0" y="146"/>
                    <a:pt x="14" y="102"/>
                  </a:cubicBezTo>
                  <a:cubicBezTo>
                    <a:pt x="27" y="59"/>
                    <a:pt x="73" y="8"/>
                    <a:pt x="101" y="0"/>
                  </a:cubicBezTo>
                  <a:cubicBezTo>
                    <a:pt x="119" y="22"/>
                    <a:pt x="128" y="91"/>
                    <a:pt x="114" y="134"/>
                  </a:cubicBezTo>
                  <a:cubicBezTo>
                    <a:pt x="101" y="177"/>
                    <a:pt x="68" y="207"/>
                    <a:pt x="37" y="2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16" name="Freeform 139"/>
            <p:cNvSpPr>
              <a:spLocks/>
            </p:cNvSpPr>
            <p:nvPr/>
          </p:nvSpPr>
          <p:spPr bwMode="auto">
            <a:xfrm>
              <a:off x="1989138" y="1651000"/>
              <a:ext cx="53975" cy="100013"/>
            </a:xfrm>
            <a:custGeom>
              <a:avLst/>
              <a:gdLst>
                <a:gd name="T0" fmla="*/ 55 w 112"/>
                <a:gd name="T1" fmla="*/ 211 h 211"/>
                <a:gd name="T2" fmla="*/ 1 w 112"/>
                <a:gd name="T3" fmla="*/ 112 h 211"/>
                <a:gd name="T4" fmla="*/ 58 w 112"/>
                <a:gd name="T5" fmla="*/ 0 h 211"/>
                <a:gd name="T6" fmla="*/ 111 w 112"/>
                <a:gd name="T7" fmla="*/ 129 h 211"/>
                <a:gd name="T8" fmla="*/ 55 w 112"/>
                <a:gd name="T9" fmla="*/ 211 h 211"/>
              </a:gdLst>
              <a:ahLst/>
              <a:cxnLst>
                <a:cxn ang="0">
                  <a:pos x="T0" y="T1"/>
                </a:cxn>
                <a:cxn ang="0">
                  <a:pos x="T2" y="T3"/>
                </a:cxn>
                <a:cxn ang="0">
                  <a:pos x="T4" y="T5"/>
                </a:cxn>
                <a:cxn ang="0">
                  <a:pos x="T6" y="T7"/>
                </a:cxn>
                <a:cxn ang="0">
                  <a:pos x="T8" y="T9"/>
                </a:cxn>
              </a:cxnLst>
              <a:rect l="0" t="0" r="r" b="b"/>
              <a:pathLst>
                <a:path w="112" h="211">
                  <a:moveTo>
                    <a:pt x="55" y="211"/>
                  </a:moveTo>
                  <a:cubicBezTo>
                    <a:pt x="23" y="198"/>
                    <a:pt x="0" y="157"/>
                    <a:pt x="1" y="112"/>
                  </a:cubicBezTo>
                  <a:cubicBezTo>
                    <a:pt x="1" y="68"/>
                    <a:pt x="33" y="11"/>
                    <a:pt x="58" y="0"/>
                  </a:cubicBezTo>
                  <a:cubicBezTo>
                    <a:pt x="82" y="18"/>
                    <a:pt x="112" y="84"/>
                    <a:pt x="111" y="129"/>
                  </a:cubicBezTo>
                  <a:cubicBezTo>
                    <a:pt x="110" y="173"/>
                    <a:pt x="86" y="207"/>
                    <a:pt x="5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17" name="Freeform 140"/>
            <p:cNvSpPr>
              <a:spLocks/>
            </p:cNvSpPr>
            <p:nvPr/>
          </p:nvSpPr>
          <p:spPr bwMode="auto">
            <a:xfrm>
              <a:off x="1992313" y="1709738"/>
              <a:ext cx="73025" cy="87313"/>
            </a:xfrm>
            <a:custGeom>
              <a:avLst/>
              <a:gdLst>
                <a:gd name="T0" fmla="*/ 13 w 156"/>
                <a:gd name="T1" fmla="*/ 173 h 184"/>
                <a:gd name="T2" fmla="*/ 41 w 156"/>
                <a:gd name="T3" fmla="*/ 70 h 184"/>
                <a:gd name="T4" fmla="*/ 153 w 156"/>
                <a:gd name="T5" fmla="*/ 1 h 184"/>
                <a:gd name="T6" fmla="*/ 102 w 156"/>
                <a:gd name="T7" fmla="*/ 130 h 184"/>
                <a:gd name="T8" fmla="*/ 13 w 156"/>
                <a:gd name="T9" fmla="*/ 173 h 184"/>
              </a:gdLst>
              <a:ahLst/>
              <a:cxnLst>
                <a:cxn ang="0">
                  <a:pos x="T0" y="T1"/>
                </a:cxn>
                <a:cxn ang="0">
                  <a:pos x="T2" y="T3"/>
                </a:cxn>
                <a:cxn ang="0">
                  <a:pos x="T4" y="T5"/>
                </a:cxn>
                <a:cxn ang="0">
                  <a:pos x="T6" y="T7"/>
                </a:cxn>
                <a:cxn ang="0">
                  <a:pos x="T8" y="T9"/>
                </a:cxn>
              </a:cxnLst>
              <a:rect l="0" t="0" r="r" b="b"/>
              <a:pathLst>
                <a:path w="156" h="184">
                  <a:moveTo>
                    <a:pt x="13" y="173"/>
                  </a:moveTo>
                  <a:cubicBezTo>
                    <a:pt x="0" y="150"/>
                    <a:pt x="11" y="107"/>
                    <a:pt x="41" y="70"/>
                  </a:cubicBezTo>
                  <a:cubicBezTo>
                    <a:pt x="70" y="33"/>
                    <a:pt x="128" y="0"/>
                    <a:pt x="153" y="1"/>
                  </a:cubicBezTo>
                  <a:cubicBezTo>
                    <a:pt x="156" y="26"/>
                    <a:pt x="132" y="93"/>
                    <a:pt x="102" y="130"/>
                  </a:cubicBezTo>
                  <a:cubicBezTo>
                    <a:pt x="73" y="166"/>
                    <a:pt x="35" y="184"/>
                    <a:pt x="13" y="1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18" name="Freeform 141"/>
            <p:cNvSpPr>
              <a:spLocks/>
            </p:cNvSpPr>
            <p:nvPr/>
          </p:nvSpPr>
          <p:spPr bwMode="auto">
            <a:xfrm>
              <a:off x="1984375" y="1866900"/>
              <a:ext cx="63500" cy="96838"/>
            </a:xfrm>
            <a:custGeom>
              <a:avLst/>
              <a:gdLst>
                <a:gd name="T0" fmla="*/ 25 w 132"/>
                <a:gd name="T1" fmla="*/ 198 h 202"/>
                <a:gd name="T2" fmla="*/ 20 w 132"/>
                <a:gd name="T3" fmla="*/ 93 h 202"/>
                <a:gd name="T4" fmla="*/ 118 w 132"/>
                <a:gd name="T5" fmla="*/ 0 h 202"/>
                <a:gd name="T6" fmla="*/ 109 w 132"/>
                <a:gd name="T7" fmla="*/ 134 h 202"/>
                <a:gd name="T8" fmla="*/ 25 w 132"/>
                <a:gd name="T9" fmla="*/ 198 h 202"/>
              </a:gdLst>
              <a:ahLst/>
              <a:cxnLst>
                <a:cxn ang="0">
                  <a:pos x="T0" y="T1"/>
                </a:cxn>
                <a:cxn ang="0">
                  <a:pos x="T2" y="T3"/>
                </a:cxn>
                <a:cxn ang="0">
                  <a:pos x="T4" y="T5"/>
                </a:cxn>
                <a:cxn ang="0">
                  <a:pos x="T6" y="T7"/>
                </a:cxn>
                <a:cxn ang="0">
                  <a:pos x="T8" y="T9"/>
                </a:cxn>
              </a:cxnLst>
              <a:rect l="0" t="0" r="r" b="b"/>
              <a:pathLst>
                <a:path w="132" h="202">
                  <a:moveTo>
                    <a:pt x="25" y="198"/>
                  </a:moveTo>
                  <a:cubicBezTo>
                    <a:pt x="3" y="179"/>
                    <a:pt x="0" y="135"/>
                    <a:pt x="20" y="93"/>
                  </a:cubicBezTo>
                  <a:cubicBezTo>
                    <a:pt x="39" y="51"/>
                    <a:pt x="91" y="5"/>
                    <a:pt x="118" y="0"/>
                  </a:cubicBezTo>
                  <a:cubicBezTo>
                    <a:pt x="132" y="24"/>
                    <a:pt x="128" y="92"/>
                    <a:pt x="109" y="134"/>
                  </a:cubicBezTo>
                  <a:cubicBezTo>
                    <a:pt x="89" y="176"/>
                    <a:pt x="54" y="202"/>
                    <a:pt x="2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19" name="Freeform 142"/>
            <p:cNvSpPr>
              <a:spLocks/>
            </p:cNvSpPr>
            <p:nvPr/>
          </p:nvSpPr>
          <p:spPr bwMode="auto">
            <a:xfrm>
              <a:off x="1946275" y="1789113"/>
              <a:ext cx="66675" cy="93663"/>
            </a:xfrm>
            <a:custGeom>
              <a:avLst/>
              <a:gdLst>
                <a:gd name="T0" fmla="*/ 114 w 141"/>
                <a:gd name="T1" fmla="*/ 199 h 199"/>
                <a:gd name="T2" fmla="*/ 23 w 141"/>
                <a:gd name="T3" fmla="*/ 123 h 199"/>
                <a:gd name="T4" fmla="*/ 15 w 141"/>
                <a:gd name="T5" fmla="*/ 0 h 199"/>
                <a:gd name="T6" fmla="*/ 119 w 141"/>
                <a:gd name="T7" fmla="*/ 107 h 199"/>
                <a:gd name="T8" fmla="*/ 114 w 141"/>
                <a:gd name="T9" fmla="*/ 199 h 199"/>
              </a:gdLst>
              <a:ahLst/>
              <a:cxnLst>
                <a:cxn ang="0">
                  <a:pos x="T0" y="T1"/>
                </a:cxn>
                <a:cxn ang="0">
                  <a:pos x="T2" y="T3"/>
                </a:cxn>
                <a:cxn ang="0">
                  <a:pos x="T4" y="T5"/>
                </a:cxn>
                <a:cxn ang="0">
                  <a:pos x="T6" y="T7"/>
                </a:cxn>
                <a:cxn ang="0">
                  <a:pos x="T8" y="T9"/>
                </a:cxn>
              </a:cxnLst>
              <a:rect l="0" t="0" r="r" b="b"/>
              <a:pathLst>
                <a:path w="141" h="199">
                  <a:moveTo>
                    <a:pt x="114" y="199"/>
                  </a:moveTo>
                  <a:cubicBezTo>
                    <a:pt x="82" y="197"/>
                    <a:pt x="45" y="165"/>
                    <a:pt x="23" y="123"/>
                  </a:cubicBezTo>
                  <a:cubicBezTo>
                    <a:pt x="2" y="81"/>
                    <a:pt x="0" y="19"/>
                    <a:pt x="15" y="0"/>
                  </a:cubicBezTo>
                  <a:cubicBezTo>
                    <a:pt x="44" y="11"/>
                    <a:pt x="98" y="65"/>
                    <a:pt x="119" y="107"/>
                  </a:cubicBezTo>
                  <a:cubicBezTo>
                    <a:pt x="141" y="149"/>
                    <a:pt x="138" y="187"/>
                    <a:pt x="114"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20" name="Freeform 143"/>
            <p:cNvSpPr>
              <a:spLocks/>
            </p:cNvSpPr>
            <p:nvPr/>
          </p:nvSpPr>
          <p:spPr bwMode="auto">
            <a:xfrm>
              <a:off x="1978025" y="1822450"/>
              <a:ext cx="77788" cy="85725"/>
            </a:xfrm>
            <a:custGeom>
              <a:avLst/>
              <a:gdLst>
                <a:gd name="T0" fmla="*/ 10 w 162"/>
                <a:gd name="T1" fmla="*/ 167 h 180"/>
                <a:gd name="T2" fmla="*/ 47 w 162"/>
                <a:gd name="T3" fmla="*/ 64 h 180"/>
                <a:gd name="T4" fmla="*/ 160 w 162"/>
                <a:gd name="T5" fmla="*/ 3 h 180"/>
                <a:gd name="T6" fmla="*/ 101 w 162"/>
                <a:gd name="T7" fmla="*/ 130 h 180"/>
                <a:gd name="T8" fmla="*/ 10 w 162"/>
                <a:gd name="T9" fmla="*/ 167 h 180"/>
              </a:gdLst>
              <a:ahLst/>
              <a:cxnLst>
                <a:cxn ang="0">
                  <a:pos x="T0" y="T1"/>
                </a:cxn>
                <a:cxn ang="0">
                  <a:pos x="T2" y="T3"/>
                </a:cxn>
                <a:cxn ang="0">
                  <a:pos x="T4" y="T5"/>
                </a:cxn>
                <a:cxn ang="0">
                  <a:pos x="T6" y="T7"/>
                </a:cxn>
                <a:cxn ang="0">
                  <a:pos x="T8" y="T9"/>
                </a:cxn>
              </a:cxnLst>
              <a:rect l="0" t="0" r="r" b="b"/>
              <a:pathLst>
                <a:path w="162" h="180">
                  <a:moveTo>
                    <a:pt x="10" y="167"/>
                  </a:moveTo>
                  <a:cubicBezTo>
                    <a:pt x="0" y="143"/>
                    <a:pt x="15" y="99"/>
                    <a:pt x="47" y="64"/>
                  </a:cubicBezTo>
                  <a:cubicBezTo>
                    <a:pt x="79" y="30"/>
                    <a:pt x="137" y="0"/>
                    <a:pt x="160" y="3"/>
                  </a:cubicBezTo>
                  <a:cubicBezTo>
                    <a:pt x="162" y="29"/>
                    <a:pt x="132" y="95"/>
                    <a:pt x="101" y="130"/>
                  </a:cubicBezTo>
                  <a:cubicBezTo>
                    <a:pt x="69" y="164"/>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21" name="Freeform 144"/>
            <p:cNvSpPr>
              <a:spLocks/>
            </p:cNvSpPr>
            <p:nvPr/>
          </p:nvSpPr>
          <p:spPr bwMode="auto">
            <a:xfrm>
              <a:off x="1981200" y="1763713"/>
              <a:ext cx="58738" cy="98425"/>
            </a:xfrm>
            <a:custGeom>
              <a:avLst/>
              <a:gdLst>
                <a:gd name="T0" fmla="*/ 37 w 127"/>
                <a:gd name="T1" fmla="*/ 205 h 206"/>
                <a:gd name="T2" fmla="*/ 13 w 127"/>
                <a:gd name="T3" fmla="*/ 101 h 206"/>
                <a:gd name="T4" fmla="*/ 101 w 127"/>
                <a:gd name="T5" fmla="*/ 0 h 206"/>
                <a:gd name="T6" fmla="*/ 114 w 127"/>
                <a:gd name="T7" fmla="*/ 134 h 206"/>
                <a:gd name="T8" fmla="*/ 37 w 127"/>
                <a:gd name="T9" fmla="*/ 205 h 206"/>
              </a:gdLst>
              <a:ahLst/>
              <a:cxnLst>
                <a:cxn ang="0">
                  <a:pos x="T0" y="T1"/>
                </a:cxn>
                <a:cxn ang="0">
                  <a:pos x="T2" y="T3"/>
                </a:cxn>
                <a:cxn ang="0">
                  <a:pos x="T4" y="T5"/>
                </a:cxn>
                <a:cxn ang="0">
                  <a:pos x="T6" y="T7"/>
                </a:cxn>
                <a:cxn ang="0">
                  <a:pos x="T8" y="T9"/>
                </a:cxn>
              </a:cxnLst>
              <a:rect l="0" t="0" r="r" b="b"/>
              <a:pathLst>
                <a:path w="127" h="206">
                  <a:moveTo>
                    <a:pt x="37" y="205"/>
                  </a:moveTo>
                  <a:cubicBezTo>
                    <a:pt x="10" y="188"/>
                    <a:pt x="0" y="145"/>
                    <a:pt x="13" y="101"/>
                  </a:cubicBezTo>
                  <a:cubicBezTo>
                    <a:pt x="27" y="58"/>
                    <a:pt x="73" y="8"/>
                    <a:pt x="101" y="0"/>
                  </a:cubicBezTo>
                  <a:cubicBezTo>
                    <a:pt x="119" y="22"/>
                    <a:pt x="127" y="90"/>
                    <a:pt x="114" y="134"/>
                  </a:cubicBezTo>
                  <a:cubicBezTo>
                    <a:pt x="100" y="178"/>
                    <a:pt x="67" y="206"/>
                    <a:pt x="37"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22" name="Freeform 145"/>
            <p:cNvSpPr>
              <a:spLocks/>
            </p:cNvSpPr>
            <p:nvPr/>
          </p:nvSpPr>
          <p:spPr bwMode="auto">
            <a:xfrm>
              <a:off x="1965325" y="1720850"/>
              <a:ext cx="52388" cy="101600"/>
            </a:xfrm>
            <a:custGeom>
              <a:avLst/>
              <a:gdLst>
                <a:gd name="T0" fmla="*/ 54 w 111"/>
                <a:gd name="T1" fmla="*/ 212 h 212"/>
                <a:gd name="T2" fmla="*/ 1 w 111"/>
                <a:gd name="T3" fmla="*/ 114 h 212"/>
                <a:gd name="T4" fmla="*/ 59 w 111"/>
                <a:gd name="T5" fmla="*/ 0 h 212"/>
                <a:gd name="T6" fmla="*/ 111 w 111"/>
                <a:gd name="T7" fmla="*/ 130 h 212"/>
                <a:gd name="T8" fmla="*/ 54 w 111"/>
                <a:gd name="T9" fmla="*/ 212 h 212"/>
              </a:gdLst>
              <a:ahLst/>
              <a:cxnLst>
                <a:cxn ang="0">
                  <a:pos x="T0" y="T1"/>
                </a:cxn>
                <a:cxn ang="0">
                  <a:pos x="T2" y="T3"/>
                </a:cxn>
                <a:cxn ang="0">
                  <a:pos x="T4" y="T5"/>
                </a:cxn>
                <a:cxn ang="0">
                  <a:pos x="T6" y="T7"/>
                </a:cxn>
                <a:cxn ang="0">
                  <a:pos x="T8" y="T9"/>
                </a:cxn>
              </a:cxnLst>
              <a:rect l="0" t="0" r="r" b="b"/>
              <a:pathLst>
                <a:path w="111" h="212">
                  <a:moveTo>
                    <a:pt x="54" y="212"/>
                  </a:moveTo>
                  <a:cubicBezTo>
                    <a:pt x="23" y="199"/>
                    <a:pt x="0" y="159"/>
                    <a:pt x="1" y="114"/>
                  </a:cubicBezTo>
                  <a:cubicBezTo>
                    <a:pt x="1" y="69"/>
                    <a:pt x="33" y="13"/>
                    <a:pt x="59" y="0"/>
                  </a:cubicBezTo>
                  <a:cubicBezTo>
                    <a:pt x="83" y="19"/>
                    <a:pt x="111" y="86"/>
                    <a:pt x="111" y="130"/>
                  </a:cubicBezTo>
                  <a:cubicBezTo>
                    <a:pt x="110" y="175"/>
                    <a:pt x="87" y="208"/>
                    <a:pt x="54"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23" name="Freeform 146"/>
            <p:cNvSpPr>
              <a:spLocks/>
            </p:cNvSpPr>
            <p:nvPr/>
          </p:nvSpPr>
          <p:spPr bwMode="auto">
            <a:xfrm>
              <a:off x="1951038" y="1844675"/>
              <a:ext cx="65088" cy="93663"/>
            </a:xfrm>
            <a:custGeom>
              <a:avLst/>
              <a:gdLst>
                <a:gd name="T0" fmla="*/ 113 w 139"/>
                <a:gd name="T1" fmla="*/ 199 h 199"/>
                <a:gd name="T2" fmla="*/ 22 w 139"/>
                <a:gd name="T3" fmla="*/ 123 h 199"/>
                <a:gd name="T4" fmla="*/ 14 w 139"/>
                <a:gd name="T5" fmla="*/ 0 h 199"/>
                <a:gd name="T6" fmla="*/ 119 w 139"/>
                <a:gd name="T7" fmla="*/ 106 h 199"/>
                <a:gd name="T8" fmla="*/ 113 w 139"/>
                <a:gd name="T9" fmla="*/ 199 h 199"/>
              </a:gdLst>
              <a:ahLst/>
              <a:cxnLst>
                <a:cxn ang="0">
                  <a:pos x="T0" y="T1"/>
                </a:cxn>
                <a:cxn ang="0">
                  <a:pos x="T2" y="T3"/>
                </a:cxn>
                <a:cxn ang="0">
                  <a:pos x="T4" y="T5"/>
                </a:cxn>
                <a:cxn ang="0">
                  <a:pos x="T6" y="T7"/>
                </a:cxn>
                <a:cxn ang="0">
                  <a:pos x="T8" y="T9"/>
                </a:cxn>
              </a:cxnLst>
              <a:rect l="0" t="0" r="r" b="b"/>
              <a:pathLst>
                <a:path w="139" h="199">
                  <a:moveTo>
                    <a:pt x="113" y="199"/>
                  </a:moveTo>
                  <a:cubicBezTo>
                    <a:pt x="82" y="196"/>
                    <a:pt x="43" y="165"/>
                    <a:pt x="22" y="123"/>
                  </a:cubicBezTo>
                  <a:cubicBezTo>
                    <a:pt x="1" y="81"/>
                    <a:pt x="0" y="19"/>
                    <a:pt x="14" y="0"/>
                  </a:cubicBezTo>
                  <a:cubicBezTo>
                    <a:pt x="42" y="11"/>
                    <a:pt x="98" y="64"/>
                    <a:pt x="119" y="106"/>
                  </a:cubicBezTo>
                  <a:cubicBezTo>
                    <a:pt x="139" y="148"/>
                    <a:pt x="136" y="187"/>
                    <a:pt x="113"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24" name="Freeform 147"/>
            <p:cNvSpPr>
              <a:spLocks/>
            </p:cNvSpPr>
            <p:nvPr/>
          </p:nvSpPr>
          <p:spPr bwMode="auto">
            <a:xfrm>
              <a:off x="1955800" y="1905000"/>
              <a:ext cx="65088" cy="93663"/>
            </a:xfrm>
            <a:custGeom>
              <a:avLst/>
              <a:gdLst>
                <a:gd name="T0" fmla="*/ 114 w 140"/>
                <a:gd name="T1" fmla="*/ 198 h 198"/>
                <a:gd name="T2" fmla="*/ 23 w 140"/>
                <a:gd name="T3" fmla="*/ 122 h 198"/>
                <a:gd name="T4" fmla="*/ 15 w 140"/>
                <a:gd name="T5" fmla="*/ 0 h 198"/>
                <a:gd name="T6" fmla="*/ 119 w 140"/>
                <a:gd name="T7" fmla="*/ 105 h 198"/>
                <a:gd name="T8" fmla="*/ 114 w 140"/>
                <a:gd name="T9" fmla="*/ 198 h 198"/>
              </a:gdLst>
              <a:ahLst/>
              <a:cxnLst>
                <a:cxn ang="0">
                  <a:pos x="T0" y="T1"/>
                </a:cxn>
                <a:cxn ang="0">
                  <a:pos x="T2" y="T3"/>
                </a:cxn>
                <a:cxn ang="0">
                  <a:pos x="T4" y="T5"/>
                </a:cxn>
                <a:cxn ang="0">
                  <a:pos x="T6" y="T7"/>
                </a:cxn>
                <a:cxn ang="0">
                  <a:pos x="T8" y="T9"/>
                </a:cxn>
              </a:cxnLst>
              <a:rect l="0" t="0" r="r" b="b"/>
              <a:pathLst>
                <a:path w="140" h="198">
                  <a:moveTo>
                    <a:pt x="114" y="198"/>
                  </a:moveTo>
                  <a:cubicBezTo>
                    <a:pt x="83" y="195"/>
                    <a:pt x="44" y="164"/>
                    <a:pt x="23" y="122"/>
                  </a:cubicBezTo>
                  <a:cubicBezTo>
                    <a:pt x="2" y="80"/>
                    <a:pt x="0" y="18"/>
                    <a:pt x="15" y="0"/>
                  </a:cubicBezTo>
                  <a:cubicBezTo>
                    <a:pt x="43" y="10"/>
                    <a:pt x="99" y="63"/>
                    <a:pt x="119" y="105"/>
                  </a:cubicBezTo>
                  <a:cubicBezTo>
                    <a:pt x="140" y="147"/>
                    <a:pt x="137" y="186"/>
                    <a:pt x="11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25" name="Freeform 148"/>
            <p:cNvSpPr>
              <a:spLocks/>
            </p:cNvSpPr>
            <p:nvPr/>
          </p:nvSpPr>
          <p:spPr bwMode="auto">
            <a:xfrm>
              <a:off x="1965325" y="1968500"/>
              <a:ext cx="53975" cy="100013"/>
            </a:xfrm>
            <a:custGeom>
              <a:avLst/>
              <a:gdLst>
                <a:gd name="T0" fmla="*/ 53 w 113"/>
                <a:gd name="T1" fmla="*/ 211 h 211"/>
                <a:gd name="T2" fmla="*/ 1 w 113"/>
                <a:gd name="T3" fmla="*/ 112 h 211"/>
                <a:gd name="T4" fmla="*/ 61 w 113"/>
                <a:gd name="T5" fmla="*/ 0 h 211"/>
                <a:gd name="T6" fmla="*/ 111 w 113"/>
                <a:gd name="T7" fmla="*/ 129 h 211"/>
                <a:gd name="T8" fmla="*/ 53 w 113"/>
                <a:gd name="T9" fmla="*/ 211 h 211"/>
              </a:gdLst>
              <a:ahLst/>
              <a:cxnLst>
                <a:cxn ang="0">
                  <a:pos x="T0" y="T1"/>
                </a:cxn>
                <a:cxn ang="0">
                  <a:pos x="T2" y="T3"/>
                </a:cxn>
                <a:cxn ang="0">
                  <a:pos x="T4" y="T5"/>
                </a:cxn>
                <a:cxn ang="0">
                  <a:pos x="T6" y="T7"/>
                </a:cxn>
                <a:cxn ang="0">
                  <a:pos x="T8" y="T9"/>
                </a:cxn>
              </a:cxnLst>
              <a:rect l="0" t="0" r="r" b="b"/>
              <a:pathLst>
                <a:path w="113" h="211">
                  <a:moveTo>
                    <a:pt x="53" y="211"/>
                  </a:moveTo>
                  <a:cubicBezTo>
                    <a:pt x="23" y="198"/>
                    <a:pt x="0" y="157"/>
                    <a:pt x="1" y="112"/>
                  </a:cubicBezTo>
                  <a:cubicBezTo>
                    <a:pt x="2" y="68"/>
                    <a:pt x="36" y="11"/>
                    <a:pt x="61" y="0"/>
                  </a:cubicBezTo>
                  <a:cubicBezTo>
                    <a:pt x="85" y="19"/>
                    <a:pt x="113" y="85"/>
                    <a:pt x="111" y="129"/>
                  </a:cubicBezTo>
                  <a:cubicBezTo>
                    <a:pt x="110" y="174"/>
                    <a:pt x="85" y="207"/>
                    <a:pt x="53"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26" name="Freeform 149"/>
            <p:cNvSpPr>
              <a:spLocks/>
            </p:cNvSpPr>
            <p:nvPr/>
          </p:nvSpPr>
          <p:spPr bwMode="auto">
            <a:xfrm>
              <a:off x="1992313" y="1922463"/>
              <a:ext cx="61913" cy="95250"/>
            </a:xfrm>
            <a:custGeom>
              <a:avLst/>
              <a:gdLst>
                <a:gd name="T0" fmla="*/ 24 w 131"/>
                <a:gd name="T1" fmla="*/ 198 h 203"/>
                <a:gd name="T2" fmla="*/ 19 w 131"/>
                <a:gd name="T3" fmla="*/ 94 h 203"/>
                <a:gd name="T4" fmla="*/ 118 w 131"/>
                <a:gd name="T5" fmla="*/ 0 h 203"/>
                <a:gd name="T6" fmla="*/ 108 w 131"/>
                <a:gd name="T7" fmla="*/ 135 h 203"/>
                <a:gd name="T8" fmla="*/ 24 w 131"/>
                <a:gd name="T9" fmla="*/ 198 h 203"/>
              </a:gdLst>
              <a:ahLst/>
              <a:cxnLst>
                <a:cxn ang="0">
                  <a:pos x="T0" y="T1"/>
                </a:cxn>
                <a:cxn ang="0">
                  <a:pos x="T2" y="T3"/>
                </a:cxn>
                <a:cxn ang="0">
                  <a:pos x="T4" y="T5"/>
                </a:cxn>
                <a:cxn ang="0">
                  <a:pos x="T6" y="T7"/>
                </a:cxn>
                <a:cxn ang="0">
                  <a:pos x="T8" y="T9"/>
                </a:cxn>
              </a:cxnLst>
              <a:rect l="0" t="0" r="r" b="b"/>
              <a:pathLst>
                <a:path w="131" h="203">
                  <a:moveTo>
                    <a:pt x="24" y="198"/>
                  </a:moveTo>
                  <a:cubicBezTo>
                    <a:pt x="3" y="179"/>
                    <a:pt x="0" y="136"/>
                    <a:pt x="19" y="94"/>
                  </a:cubicBezTo>
                  <a:cubicBezTo>
                    <a:pt x="39" y="51"/>
                    <a:pt x="90" y="6"/>
                    <a:pt x="118" y="0"/>
                  </a:cubicBezTo>
                  <a:cubicBezTo>
                    <a:pt x="131" y="24"/>
                    <a:pt x="128" y="92"/>
                    <a:pt x="108" y="135"/>
                  </a:cubicBezTo>
                  <a:cubicBezTo>
                    <a:pt x="89" y="177"/>
                    <a:pt x="53" y="203"/>
                    <a:pt x="2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27" name="Freeform 150"/>
            <p:cNvSpPr>
              <a:spLocks/>
            </p:cNvSpPr>
            <p:nvPr/>
          </p:nvSpPr>
          <p:spPr bwMode="auto">
            <a:xfrm>
              <a:off x="1962150" y="2035175"/>
              <a:ext cx="93663" cy="66675"/>
            </a:xfrm>
            <a:custGeom>
              <a:avLst/>
              <a:gdLst>
                <a:gd name="T0" fmla="*/ 0 w 197"/>
                <a:gd name="T1" fmla="*/ 117 h 142"/>
                <a:gd name="T2" fmla="*/ 74 w 197"/>
                <a:gd name="T3" fmla="*/ 26 h 142"/>
                <a:gd name="T4" fmla="*/ 197 w 197"/>
                <a:gd name="T5" fmla="*/ 14 h 142"/>
                <a:gd name="T6" fmla="*/ 92 w 197"/>
                <a:gd name="T7" fmla="*/ 120 h 142"/>
                <a:gd name="T8" fmla="*/ 0 w 197"/>
                <a:gd name="T9" fmla="*/ 117 h 142"/>
              </a:gdLst>
              <a:ahLst/>
              <a:cxnLst>
                <a:cxn ang="0">
                  <a:pos x="T0" y="T1"/>
                </a:cxn>
                <a:cxn ang="0">
                  <a:pos x="T2" y="T3"/>
                </a:cxn>
                <a:cxn ang="0">
                  <a:pos x="T4" y="T5"/>
                </a:cxn>
                <a:cxn ang="0">
                  <a:pos x="T6" y="T7"/>
                </a:cxn>
                <a:cxn ang="0">
                  <a:pos x="T8" y="T9"/>
                </a:cxn>
              </a:cxnLst>
              <a:rect l="0" t="0" r="r" b="b"/>
              <a:pathLst>
                <a:path w="197" h="142">
                  <a:moveTo>
                    <a:pt x="0" y="117"/>
                  </a:moveTo>
                  <a:cubicBezTo>
                    <a:pt x="2" y="87"/>
                    <a:pt x="33" y="48"/>
                    <a:pt x="74" y="26"/>
                  </a:cubicBezTo>
                  <a:cubicBezTo>
                    <a:pt x="116" y="4"/>
                    <a:pt x="178" y="0"/>
                    <a:pt x="197" y="14"/>
                  </a:cubicBezTo>
                  <a:cubicBezTo>
                    <a:pt x="187" y="42"/>
                    <a:pt x="134" y="98"/>
                    <a:pt x="92" y="120"/>
                  </a:cubicBezTo>
                  <a:cubicBezTo>
                    <a:pt x="51" y="142"/>
                    <a:pt x="12" y="140"/>
                    <a:pt x="0" y="1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28" name="Freeform 151"/>
            <p:cNvSpPr>
              <a:spLocks/>
            </p:cNvSpPr>
            <p:nvPr/>
          </p:nvSpPr>
          <p:spPr bwMode="auto">
            <a:xfrm>
              <a:off x="1990725" y="1978025"/>
              <a:ext cx="76200" cy="85725"/>
            </a:xfrm>
            <a:custGeom>
              <a:avLst/>
              <a:gdLst>
                <a:gd name="T0" fmla="*/ 10 w 161"/>
                <a:gd name="T1" fmla="*/ 167 h 180"/>
                <a:gd name="T2" fmla="*/ 47 w 161"/>
                <a:gd name="T3" fmla="*/ 64 h 180"/>
                <a:gd name="T4" fmla="*/ 160 w 161"/>
                <a:gd name="T5" fmla="*/ 3 h 180"/>
                <a:gd name="T6" fmla="*/ 100 w 161"/>
                <a:gd name="T7" fmla="*/ 130 h 180"/>
                <a:gd name="T8" fmla="*/ 10 w 161"/>
                <a:gd name="T9" fmla="*/ 167 h 180"/>
              </a:gdLst>
              <a:ahLst/>
              <a:cxnLst>
                <a:cxn ang="0">
                  <a:pos x="T0" y="T1"/>
                </a:cxn>
                <a:cxn ang="0">
                  <a:pos x="T2" y="T3"/>
                </a:cxn>
                <a:cxn ang="0">
                  <a:pos x="T4" y="T5"/>
                </a:cxn>
                <a:cxn ang="0">
                  <a:pos x="T6" y="T7"/>
                </a:cxn>
                <a:cxn ang="0">
                  <a:pos x="T8" y="T9"/>
                </a:cxn>
              </a:cxnLst>
              <a:rect l="0" t="0" r="r" b="b"/>
              <a:pathLst>
                <a:path w="161" h="180">
                  <a:moveTo>
                    <a:pt x="10" y="167"/>
                  </a:moveTo>
                  <a:cubicBezTo>
                    <a:pt x="0" y="143"/>
                    <a:pt x="15" y="99"/>
                    <a:pt x="47" y="64"/>
                  </a:cubicBezTo>
                  <a:cubicBezTo>
                    <a:pt x="79" y="30"/>
                    <a:pt x="136" y="0"/>
                    <a:pt x="160" y="3"/>
                  </a:cubicBezTo>
                  <a:cubicBezTo>
                    <a:pt x="161" y="29"/>
                    <a:pt x="132" y="95"/>
                    <a:pt x="100" y="130"/>
                  </a:cubicBezTo>
                  <a:cubicBezTo>
                    <a:pt x="69" y="165"/>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29" name="Freeform 152"/>
            <p:cNvSpPr>
              <a:spLocks/>
            </p:cNvSpPr>
            <p:nvPr/>
          </p:nvSpPr>
          <p:spPr bwMode="auto">
            <a:xfrm>
              <a:off x="1849438" y="1609725"/>
              <a:ext cx="442913" cy="812800"/>
            </a:xfrm>
            <a:custGeom>
              <a:avLst/>
              <a:gdLst>
                <a:gd name="T0" fmla="*/ 145 w 934"/>
                <a:gd name="T1" fmla="*/ 1475 h 1716"/>
                <a:gd name="T2" fmla="*/ 570 w 934"/>
                <a:gd name="T3" fmla="*/ 789 h 1716"/>
                <a:gd name="T4" fmla="*/ 841 w 934"/>
                <a:gd name="T5" fmla="*/ 93 h 1716"/>
                <a:gd name="T6" fmla="*/ 933 w 934"/>
                <a:gd name="T7" fmla="*/ 0 h 1716"/>
                <a:gd name="T8" fmla="*/ 934 w 934"/>
                <a:gd name="T9" fmla="*/ 1 h 1716"/>
                <a:gd name="T10" fmla="*/ 876 w 934"/>
                <a:gd name="T11" fmla="*/ 88 h 1716"/>
                <a:gd name="T12" fmla="*/ 716 w 934"/>
                <a:gd name="T13" fmla="*/ 574 h 1716"/>
                <a:gd name="T14" fmla="*/ 0 w 934"/>
                <a:gd name="T15" fmla="*/ 1716 h 1716"/>
                <a:gd name="T16" fmla="*/ 24 w 934"/>
                <a:gd name="T17" fmla="*/ 1678 h 1716"/>
                <a:gd name="T18" fmla="*/ 145 w 934"/>
                <a:gd name="T19" fmla="*/ 1475 h 1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4" h="1716">
                  <a:moveTo>
                    <a:pt x="145" y="1475"/>
                  </a:moveTo>
                  <a:cubicBezTo>
                    <a:pt x="358" y="1289"/>
                    <a:pt x="489" y="1107"/>
                    <a:pt x="570" y="789"/>
                  </a:cubicBezTo>
                  <a:cubicBezTo>
                    <a:pt x="632" y="543"/>
                    <a:pt x="664" y="292"/>
                    <a:pt x="841" y="93"/>
                  </a:cubicBezTo>
                  <a:cubicBezTo>
                    <a:pt x="872" y="62"/>
                    <a:pt x="902" y="31"/>
                    <a:pt x="933" y="0"/>
                  </a:cubicBezTo>
                  <a:cubicBezTo>
                    <a:pt x="934" y="0"/>
                    <a:pt x="934" y="1"/>
                    <a:pt x="934" y="1"/>
                  </a:cubicBezTo>
                  <a:cubicBezTo>
                    <a:pt x="915" y="30"/>
                    <a:pt x="896" y="59"/>
                    <a:pt x="876" y="88"/>
                  </a:cubicBezTo>
                  <a:cubicBezTo>
                    <a:pt x="771" y="247"/>
                    <a:pt x="741" y="385"/>
                    <a:pt x="716" y="574"/>
                  </a:cubicBezTo>
                  <a:cubicBezTo>
                    <a:pt x="635" y="1237"/>
                    <a:pt x="440" y="1365"/>
                    <a:pt x="0" y="1716"/>
                  </a:cubicBezTo>
                  <a:cubicBezTo>
                    <a:pt x="5" y="1702"/>
                    <a:pt x="12" y="1688"/>
                    <a:pt x="24" y="1678"/>
                  </a:cubicBezTo>
                  <a:cubicBezTo>
                    <a:pt x="56" y="1649"/>
                    <a:pt x="127" y="1512"/>
                    <a:pt x="145" y="14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1030" name="Freeform 153"/>
            <p:cNvSpPr>
              <a:spLocks/>
            </p:cNvSpPr>
            <p:nvPr/>
          </p:nvSpPr>
          <p:spPr bwMode="auto">
            <a:xfrm>
              <a:off x="1835150" y="2047875"/>
              <a:ext cx="176213" cy="366713"/>
            </a:xfrm>
            <a:custGeom>
              <a:avLst/>
              <a:gdLst>
                <a:gd name="T0" fmla="*/ 181 w 371"/>
                <a:gd name="T1" fmla="*/ 0 h 775"/>
                <a:gd name="T2" fmla="*/ 179 w 371"/>
                <a:gd name="T3" fmla="*/ 351 h 775"/>
                <a:gd name="T4" fmla="*/ 83 w 371"/>
                <a:gd name="T5" fmla="*/ 618 h 775"/>
                <a:gd name="T6" fmla="*/ 335 w 371"/>
                <a:gd name="T7" fmla="*/ 30 h 775"/>
                <a:gd name="T8" fmla="*/ 370 w 371"/>
                <a:gd name="T9" fmla="*/ 36 h 775"/>
                <a:gd name="T10" fmla="*/ 371 w 371"/>
                <a:gd name="T11" fmla="*/ 36 h 775"/>
                <a:gd name="T12" fmla="*/ 94 w 371"/>
                <a:gd name="T13" fmla="*/ 679 h 775"/>
                <a:gd name="T14" fmla="*/ 45 w 371"/>
                <a:gd name="T15" fmla="*/ 740 h 775"/>
                <a:gd name="T16" fmla="*/ 36 w 371"/>
                <a:gd name="T17" fmla="*/ 775 h 775"/>
                <a:gd name="T18" fmla="*/ 19 w 371"/>
                <a:gd name="T19" fmla="*/ 775 h 775"/>
                <a:gd name="T20" fmla="*/ 0 w 371"/>
                <a:gd name="T21" fmla="*/ 775 h 775"/>
                <a:gd name="T22" fmla="*/ 137 w 371"/>
                <a:gd name="T23" fmla="*/ 345 h 775"/>
                <a:gd name="T24" fmla="*/ 142 w 371"/>
                <a:gd name="T25" fmla="*/ 8 h 775"/>
                <a:gd name="T26" fmla="*/ 181 w 371"/>
                <a:gd name="T27" fmla="*/ 0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1" h="775">
                  <a:moveTo>
                    <a:pt x="181" y="0"/>
                  </a:moveTo>
                  <a:cubicBezTo>
                    <a:pt x="196" y="119"/>
                    <a:pt x="217" y="231"/>
                    <a:pt x="179" y="351"/>
                  </a:cubicBezTo>
                  <a:cubicBezTo>
                    <a:pt x="151" y="440"/>
                    <a:pt x="114" y="529"/>
                    <a:pt x="83" y="618"/>
                  </a:cubicBezTo>
                  <a:cubicBezTo>
                    <a:pt x="204" y="444"/>
                    <a:pt x="242" y="220"/>
                    <a:pt x="335" y="30"/>
                  </a:cubicBezTo>
                  <a:cubicBezTo>
                    <a:pt x="345" y="34"/>
                    <a:pt x="358" y="36"/>
                    <a:pt x="370" y="36"/>
                  </a:cubicBezTo>
                  <a:cubicBezTo>
                    <a:pt x="371" y="36"/>
                    <a:pt x="371" y="36"/>
                    <a:pt x="371" y="36"/>
                  </a:cubicBezTo>
                  <a:cubicBezTo>
                    <a:pt x="269" y="243"/>
                    <a:pt x="239" y="495"/>
                    <a:pt x="94" y="679"/>
                  </a:cubicBezTo>
                  <a:cubicBezTo>
                    <a:pt x="87" y="688"/>
                    <a:pt x="62" y="719"/>
                    <a:pt x="45" y="740"/>
                  </a:cubicBezTo>
                  <a:cubicBezTo>
                    <a:pt x="42" y="752"/>
                    <a:pt x="39" y="763"/>
                    <a:pt x="36" y="775"/>
                  </a:cubicBezTo>
                  <a:cubicBezTo>
                    <a:pt x="19" y="775"/>
                    <a:pt x="19" y="775"/>
                    <a:pt x="19" y="775"/>
                  </a:cubicBezTo>
                  <a:cubicBezTo>
                    <a:pt x="0" y="775"/>
                    <a:pt x="0" y="775"/>
                    <a:pt x="0" y="775"/>
                  </a:cubicBezTo>
                  <a:cubicBezTo>
                    <a:pt x="30" y="632"/>
                    <a:pt x="95" y="489"/>
                    <a:pt x="137" y="345"/>
                  </a:cubicBezTo>
                  <a:cubicBezTo>
                    <a:pt x="171" y="230"/>
                    <a:pt x="155" y="122"/>
                    <a:pt x="142" y="8"/>
                  </a:cubicBezTo>
                  <a:cubicBezTo>
                    <a:pt x="153" y="5"/>
                    <a:pt x="171" y="3"/>
                    <a:pt x="18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grpSp>
        <p:nvGrpSpPr>
          <p:cNvPr id="707" name="Group 706"/>
          <p:cNvGrpSpPr/>
          <p:nvPr/>
        </p:nvGrpSpPr>
        <p:grpSpPr>
          <a:xfrm>
            <a:off x="4321597" y="5082081"/>
            <a:ext cx="310548" cy="375078"/>
            <a:chOff x="1631950" y="1527175"/>
            <a:chExt cx="660401" cy="895350"/>
          </a:xfrm>
          <a:solidFill>
            <a:schemeClr val="accent4">
              <a:lumMod val="50000"/>
            </a:schemeClr>
          </a:solidFill>
        </p:grpSpPr>
        <p:sp>
          <p:nvSpPr>
            <p:cNvPr id="939" name="Freeform 108"/>
            <p:cNvSpPr>
              <a:spLocks/>
            </p:cNvSpPr>
            <p:nvPr/>
          </p:nvSpPr>
          <p:spPr bwMode="auto">
            <a:xfrm>
              <a:off x="1631950" y="1771650"/>
              <a:ext cx="98425" cy="60325"/>
            </a:xfrm>
            <a:custGeom>
              <a:avLst/>
              <a:gdLst>
                <a:gd name="T0" fmla="*/ 207 w 207"/>
                <a:gd name="T1" fmla="*/ 86 h 126"/>
                <a:gd name="T2" fmla="*/ 104 w 207"/>
                <a:gd name="T3" fmla="*/ 115 h 126"/>
                <a:gd name="T4" fmla="*/ 0 w 207"/>
                <a:gd name="T5" fmla="*/ 31 h 126"/>
                <a:gd name="T6" fmla="*/ 134 w 207"/>
                <a:gd name="T7" fmla="*/ 11 h 126"/>
                <a:gd name="T8" fmla="*/ 207 w 207"/>
                <a:gd name="T9" fmla="*/ 86 h 126"/>
              </a:gdLst>
              <a:ahLst/>
              <a:cxnLst>
                <a:cxn ang="0">
                  <a:pos x="T0" y="T1"/>
                </a:cxn>
                <a:cxn ang="0">
                  <a:pos x="T2" y="T3"/>
                </a:cxn>
                <a:cxn ang="0">
                  <a:pos x="T4" y="T5"/>
                </a:cxn>
                <a:cxn ang="0">
                  <a:pos x="T6" y="T7"/>
                </a:cxn>
                <a:cxn ang="0">
                  <a:pos x="T8" y="T9"/>
                </a:cxn>
              </a:cxnLst>
              <a:rect l="0" t="0" r="r" b="b"/>
              <a:pathLst>
                <a:path w="207" h="126">
                  <a:moveTo>
                    <a:pt x="207" y="86"/>
                  </a:moveTo>
                  <a:cubicBezTo>
                    <a:pt x="191" y="113"/>
                    <a:pt x="148" y="126"/>
                    <a:pt x="104" y="115"/>
                  </a:cubicBezTo>
                  <a:cubicBezTo>
                    <a:pt x="60" y="103"/>
                    <a:pt x="9" y="60"/>
                    <a:pt x="0" y="31"/>
                  </a:cubicBezTo>
                  <a:cubicBezTo>
                    <a:pt x="22" y="12"/>
                    <a:pt x="89" y="0"/>
                    <a:pt x="134" y="11"/>
                  </a:cubicBezTo>
                  <a:cubicBezTo>
                    <a:pt x="177" y="22"/>
                    <a:pt x="207" y="54"/>
                    <a:pt x="207"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40" name="Freeform 109"/>
            <p:cNvSpPr>
              <a:spLocks/>
            </p:cNvSpPr>
            <p:nvPr/>
          </p:nvSpPr>
          <p:spPr bwMode="auto">
            <a:xfrm>
              <a:off x="1681163" y="1755775"/>
              <a:ext cx="92075" cy="68263"/>
            </a:xfrm>
            <a:custGeom>
              <a:avLst/>
              <a:gdLst>
                <a:gd name="T0" fmla="*/ 188 w 195"/>
                <a:gd name="T1" fmla="*/ 125 h 143"/>
                <a:gd name="T2" fmla="*/ 84 w 195"/>
                <a:gd name="T3" fmla="*/ 114 h 143"/>
                <a:gd name="T4" fmla="*/ 0 w 195"/>
                <a:gd name="T5" fmla="*/ 9 h 143"/>
                <a:gd name="T6" fmla="*/ 133 w 195"/>
                <a:gd name="T7" fmla="*/ 37 h 143"/>
                <a:gd name="T8" fmla="*/ 188 w 195"/>
                <a:gd name="T9" fmla="*/ 125 h 143"/>
              </a:gdLst>
              <a:ahLst/>
              <a:cxnLst>
                <a:cxn ang="0">
                  <a:pos x="T0" y="T1"/>
                </a:cxn>
                <a:cxn ang="0">
                  <a:pos x="T2" y="T3"/>
                </a:cxn>
                <a:cxn ang="0">
                  <a:pos x="T4" y="T5"/>
                </a:cxn>
                <a:cxn ang="0">
                  <a:pos x="T6" y="T7"/>
                </a:cxn>
                <a:cxn ang="0">
                  <a:pos x="T8" y="T9"/>
                </a:cxn>
              </a:cxnLst>
              <a:rect l="0" t="0" r="r" b="b"/>
              <a:pathLst>
                <a:path w="195" h="143">
                  <a:moveTo>
                    <a:pt x="188" y="125"/>
                  </a:moveTo>
                  <a:cubicBezTo>
                    <a:pt x="167" y="143"/>
                    <a:pt x="124" y="139"/>
                    <a:pt x="84" y="114"/>
                  </a:cubicBezTo>
                  <a:cubicBezTo>
                    <a:pt x="44" y="90"/>
                    <a:pt x="3" y="36"/>
                    <a:pt x="0" y="9"/>
                  </a:cubicBezTo>
                  <a:cubicBezTo>
                    <a:pt x="24" y="0"/>
                    <a:pt x="93" y="14"/>
                    <a:pt x="133" y="37"/>
                  </a:cubicBezTo>
                  <a:cubicBezTo>
                    <a:pt x="173" y="62"/>
                    <a:pt x="195"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41" name="Freeform 110"/>
            <p:cNvSpPr>
              <a:spLocks/>
            </p:cNvSpPr>
            <p:nvPr/>
          </p:nvSpPr>
          <p:spPr bwMode="auto">
            <a:xfrm>
              <a:off x="1703388" y="1790700"/>
              <a:ext cx="92075" cy="68263"/>
            </a:xfrm>
            <a:custGeom>
              <a:avLst/>
              <a:gdLst>
                <a:gd name="T0" fmla="*/ 188 w 194"/>
                <a:gd name="T1" fmla="*/ 125 h 143"/>
                <a:gd name="T2" fmla="*/ 83 w 194"/>
                <a:gd name="T3" fmla="*/ 114 h 143"/>
                <a:gd name="T4" fmla="*/ 0 w 194"/>
                <a:gd name="T5" fmla="*/ 9 h 143"/>
                <a:gd name="T6" fmla="*/ 132 w 194"/>
                <a:gd name="T7" fmla="*/ 38 h 143"/>
                <a:gd name="T8" fmla="*/ 188 w 194"/>
                <a:gd name="T9" fmla="*/ 125 h 143"/>
              </a:gdLst>
              <a:ahLst/>
              <a:cxnLst>
                <a:cxn ang="0">
                  <a:pos x="T0" y="T1"/>
                </a:cxn>
                <a:cxn ang="0">
                  <a:pos x="T2" y="T3"/>
                </a:cxn>
                <a:cxn ang="0">
                  <a:pos x="T4" y="T5"/>
                </a:cxn>
                <a:cxn ang="0">
                  <a:pos x="T6" y="T7"/>
                </a:cxn>
                <a:cxn ang="0">
                  <a:pos x="T8" y="T9"/>
                </a:cxn>
              </a:cxnLst>
              <a:rect l="0" t="0" r="r" b="b"/>
              <a:pathLst>
                <a:path w="194" h="143">
                  <a:moveTo>
                    <a:pt x="188" y="125"/>
                  </a:moveTo>
                  <a:cubicBezTo>
                    <a:pt x="166" y="143"/>
                    <a:pt x="123" y="139"/>
                    <a:pt x="83" y="114"/>
                  </a:cubicBezTo>
                  <a:cubicBezTo>
                    <a:pt x="43" y="90"/>
                    <a:pt x="2" y="35"/>
                    <a:pt x="0" y="9"/>
                  </a:cubicBezTo>
                  <a:cubicBezTo>
                    <a:pt x="23" y="0"/>
                    <a:pt x="92" y="13"/>
                    <a:pt x="132" y="38"/>
                  </a:cubicBezTo>
                  <a:cubicBezTo>
                    <a:pt x="172" y="62"/>
                    <a:pt x="194"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42" name="Freeform 111"/>
            <p:cNvSpPr>
              <a:spLocks/>
            </p:cNvSpPr>
            <p:nvPr/>
          </p:nvSpPr>
          <p:spPr bwMode="auto">
            <a:xfrm>
              <a:off x="1741488" y="1752600"/>
              <a:ext cx="71438" cy="88900"/>
            </a:xfrm>
            <a:custGeom>
              <a:avLst/>
              <a:gdLst>
                <a:gd name="T0" fmla="*/ 130 w 151"/>
                <a:gd name="T1" fmla="*/ 189 h 189"/>
                <a:gd name="T2" fmla="*/ 35 w 151"/>
                <a:gd name="T3" fmla="*/ 121 h 189"/>
                <a:gd name="T4" fmla="*/ 11 w 151"/>
                <a:gd name="T5" fmla="*/ 0 h 189"/>
                <a:gd name="T6" fmla="*/ 123 w 151"/>
                <a:gd name="T7" fmla="*/ 96 h 189"/>
                <a:gd name="T8" fmla="*/ 130 w 151"/>
                <a:gd name="T9" fmla="*/ 189 h 189"/>
              </a:gdLst>
              <a:ahLst/>
              <a:cxnLst>
                <a:cxn ang="0">
                  <a:pos x="T0" y="T1"/>
                </a:cxn>
                <a:cxn ang="0">
                  <a:pos x="T2" y="T3"/>
                </a:cxn>
                <a:cxn ang="0">
                  <a:pos x="T4" y="T5"/>
                </a:cxn>
                <a:cxn ang="0">
                  <a:pos x="T6" y="T7"/>
                </a:cxn>
                <a:cxn ang="0">
                  <a:pos x="T8" y="T9"/>
                </a:cxn>
              </a:cxnLst>
              <a:rect l="0" t="0" r="r" b="b"/>
              <a:pathLst>
                <a:path w="151" h="189">
                  <a:moveTo>
                    <a:pt x="130" y="189"/>
                  </a:moveTo>
                  <a:cubicBezTo>
                    <a:pt x="100" y="189"/>
                    <a:pt x="60" y="161"/>
                    <a:pt x="35" y="121"/>
                  </a:cubicBezTo>
                  <a:cubicBezTo>
                    <a:pt x="10" y="81"/>
                    <a:pt x="0" y="20"/>
                    <a:pt x="11" y="0"/>
                  </a:cubicBezTo>
                  <a:cubicBezTo>
                    <a:pt x="39" y="7"/>
                    <a:pt x="98" y="56"/>
                    <a:pt x="123" y="96"/>
                  </a:cubicBezTo>
                  <a:cubicBezTo>
                    <a:pt x="149" y="136"/>
                    <a:pt x="151" y="174"/>
                    <a:pt x="130" y="18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43" name="Freeform 112"/>
            <p:cNvSpPr>
              <a:spLocks/>
            </p:cNvSpPr>
            <p:nvPr/>
          </p:nvSpPr>
          <p:spPr bwMode="auto">
            <a:xfrm>
              <a:off x="1768475" y="1816100"/>
              <a:ext cx="71438" cy="88900"/>
            </a:xfrm>
            <a:custGeom>
              <a:avLst/>
              <a:gdLst>
                <a:gd name="T0" fmla="*/ 130 w 151"/>
                <a:gd name="T1" fmla="*/ 188 h 189"/>
                <a:gd name="T2" fmla="*/ 35 w 151"/>
                <a:gd name="T3" fmla="*/ 121 h 189"/>
                <a:gd name="T4" fmla="*/ 12 w 151"/>
                <a:gd name="T5" fmla="*/ 0 h 189"/>
                <a:gd name="T6" fmla="*/ 124 w 151"/>
                <a:gd name="T7" fmla="*/ 96 h 189"/>
                <a:gd name="T8" fmla="*/ 130 w 151"/>
                <a:gd name="T9" fmla="*/ 188 h 189"/>
              </a:gdLst>
              <a:ahLst/>
              <a:cxnLst>
                <a:cxn ang="0">
                  <a:pos x="T0" y="T1"/>
                </a:cxn>
                <a:cxn ang="0">
                  <a:pos x="T2" y="T3"/>
                </a:cxn>
                <a:cxn ang="0">
                  <a:pos x="T4" y="T5"/>
                </a:cxn>
                <a:cxn ang="0">
                  <a:pos x="T6" y="T7"/>
                </a:cxn>
                <a:cxn ang="0">
                  <a:pos x="T8" y="T9"/>
                </a:cxn>
              </a:cxnLst>
              <a:rect l="0" t="0" r="r" b="b"/>
              <a:pathLst>
                <a:path w="151" h="189">
                  <a:moveTo>
                    <a:pt x="130" y="188"/>
                  </a:moveTo>
                  <a:cubicBezTo>
                    <a:pt x="101" y="189"/>
                    <a:pt x="60" y="161"/>
                    <a:pt x="35" y="121"/>
                  </a:cubicBezTo>
                  <a:cubicBezTo>
                    <a:pt x="10" y="81"/>
                    <a:pt x="0" y="19"/>
                    <a:pt x="12" y="0"/>
                  </a:cubicBezTo>
                  <a:cubicBezTo>
                    <a:pt x="40" y="7"/>
                    <a:pt x="98" y="56"/>
                    <a:pt x="124" y="96"/>
                  </a:cubicBezTo>
                  <a:cubicBezTo>
                    <a:pt x="149" y="135"/>
                    <a:pt x="151" y="174"/>
                    <a:pt x="130" y="18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44" name="Freeform 113"/>
            <p:cNvSpPr>
              <a:spLocks/>
            </p:cNvSpPr>
            <p:nvPr/>
          </p:nvSpPr>
          <p:spPr bwMode="auto">
            <a:xfrm>
              <a:off x="1809750" y="1855788"/>
              <a:ext cx="57150" cy="100013"/>
            </a:xfrm>
            <a:custGeom>
              <a:avLst/>
              <a:gdLst>
                <a:gd name="T0" fmla="*/ 69 w 120"/>
                <a:gd name="T1" fmla="*/ 211 h 211"/>
                <a:gd name="T2" fmla="*/ 5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8" y="200"/>
                    <a:pt x="9" y="161"/>
                    <a:pt x="5" y="116"/>
                  </a:cubicBezTo>
                  <a:cubicBezTo>
                    <a:pt x="0" y="71"/>
                    <a:pt x="26" y="13"/>
                    <a:pt x="49" y="0"/>
                  </a:cubicBezTo>
                  <a:cubicBezTo>
                    <a:pt x="75" y="17"/>
                    <a:pt x="111"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45" name="Freeform 114"/>
            <p:cNvSpPr>
              <a:spLocks/>
            </p:cNvSpPr>
            <p:nvPr/>
          </p:nvSpPr>
          <p:spPr bwMode="auto">
            <a:xfrm>
              <a:off x="1793875" y="1785938"/>
              <a:ext cx="63500" cy="96838"/>
            </a:xfrm>
            <a:custGeom>
              <a:avLst/>
              <a:gdLst>
                <a:gd name="T0" fmla="*/ 96 w 134"/>
                <a:gd name="T1" fmla="*/ 207 h 207"/>
                <a:gd name="T2" fmla="*/ 14 w 134"/>
                <a:gd name="T3" fmla="*/ 122 h 207"/>
                <a:gd name="T4" fmla="*/ 28 w 134"/>
                <a:gd name="T5" fmla="*/ 0 h 207"/>
                <a:gd name="T6" fmla="*/ 119 w 134"/>
                <a:gd name="T7" fmla="*/ 117 h 207"/>
                <a:gd name="T8" fmla="*/ 96 w 134"/>
                <a:gd name="T9" fmla="*/ 207 h 207"/>
              </a:gdLst>
              <a:ahLst/>
              <a:cxnLst>
                <a:cxn ang="0">
                  <a:pos x="T0" y="T1"/>
                </a:cxn>
                <a:cxn ang="0">
                  <a:pos x="T2" y="T3"/>
                </a:cxn>
                <a:cxn ang="0">
                  <a:pos x="T4" y="T5"/>
                </a:cxn>
                <a:cxn ang="0">
                  <a:pos x="T6" y="T7"/>
                </a:cxn>
                <a:cxn ang="0">
                  <a:pos x="T8" y="T9"/>
                </a:cxn>
              </a:cxnLst>
              <a:rect l="0" t="0" r="r" b="b"/>
              <a:pathLst>
                <a:path w="134" h="207">
                  <a:moveTo>
                    <a:pt x="96" y="207"/>
                  </a:moveTo>
                  <a:cubicBezTo>
                    <a:pt x="63" y="201"/>
                    <a:pt x="29" y="165"/>
                    <a:pt x="14" y="122"/>
                  </a:cubicBezTo>
                  <a:cubicBezTo>
                    <a:pt x="0" y="78"/>
                    <a:pt x="9" y="17"/>
                    <a:pt x="28" y="0"/>
                  </a:cubicBezTo>
                  <a:cubicBezTo>
                    <a:pt x="56" y="14"/>
                    <a:pt x="104" y="73"/>
                    <a:pt x="119" y="117"/>
                  </a:cubicBezTo>
                  <a:cubicBezTo>
                    <a:pt x="134" y="161"/>
                    <a:pt x="123" y="199"/>
                    <a:pt x="96" y="2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46" name="Freeform 115"/>
            <p:cNvSpPr>
              <a:spLocks/>
            </p:cNvSpPr>
            <p:nvPr/>
          </p:nvSpPr>
          <p:spPr bwMode="auto">
            <a:xfrm>
              <a:off x="1833563" y="1916113"/>
              <a:ext cx="57150" cy="100013"/>
            </a:xfrm>
            <a:custGeom>
              <a:avLst/>
              <a:gdLst>
                <a:gd name="T0" fmla="*/ 69 w 120"/>
                <a:gd name="T1" fmla="*/ 211 h 211"/>
                <a:gd name="T2" fmla="*/ 4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6" y="200"/>
                    <a:pt x="9" y="161"/>
                    <a:pt x="4" y="116"/>
                  </a:cubicBezTo>
                  <a:cubicBezTo>
                    <a:pt x="0" y="71"/>
                    <a:pt x="24" y="13"/>
                    <a:pt x="49" y="0"/>
                  </a:cubicBezTo>
                  <a:cubicBezTo>
                    <a:pt x="74" y="17"/>
                    <a:pt x="110"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47" name="Freeform 116"/>
            <p:cNvSpPr>
              <a:spLocks/>
            </p:cNvSpPr>
            <p:nvPr/>
          </p:nvSpPr>
          <p:spPr bwMode="auto">
            <a:xfrm>
              <a:off x="1795463" y="1905000"/>
              <a:ext cx="68263" cy="92075"/>
            </a:xfrm>
            <a:custGeom>
              <a:avLst/>
              <a:gdLst>
                <a:gd name="T0" fmla="*/ 118 w 143"/>
                <a:gd name="T1" fmla="*/ 196 h 196"/>
                <a:gd name="T2" fmla="*/ 26 w 143"/>
                <a:gd name="T3" fmla="*/ 122 h 196"/>
                <a:gd name="T4" fmla="*/ 14 w 143"/>
                <a:gd name="T5" fmla="*/ 0 h 196"/>
                <a:gd name="T6" fmla="*/ 120 w 143"/>
                <a:gd name="T7" fmla="*/ 103 h 196"/>
                <a:gd name="T8" fmla="*/ 118 w 143"/>
                <a:gd name="T9" fmla="*/ 196 h 196"/>
              </a:gdLst>
              <a:ahLst/>
              <a:cxnLst>
                <a:cxn ang="0">
                  <a:pos x="T0" y="T1"/>
                </a:cxn>
                <a:cxn ang="0">
                  <a:pos x="T2" y="T3"/>
                </a:cxn>
                <a:cxn ang="0">
                  <a:pos x="T4" y="T5"/>
                </a:cxn>
                <a:cxn ang="0">
                  <a:pos x="T6" y="T7"/>
                </a:cxn>
                <a:cxn ang="0">
                  <a:pos x="T8" y="T9"/>
                </a:cxn>
              </a:cxnLst>
              <a:rect l="0" t="0" r="r" b="b"/>
              <a:pathLst>
                <a:path w="143" h="196">
                  <a:moveTo>
                    <a:pt x="118" y="196"/>
                  </a:moveTo>
                  <a:cubicBezTo>
                    <a:pt x="87" y="194"/>
                    <a:pt x="48" y="163"/>
                    <a:pt x="26" y="122"/>
                  </a:cubicBezTo>
                  <a:cubicBezTo>
                    <a:pt x="4" y="80"/>
                    <a:pt x="0" y="19"/>
                    <a:pt x="14" y="0"/>
                  </a:cubicBezTo>
                  <a:cubicBezTo>
                    <a:pt x="43" y="9"/>
                    <a:pt x="98" y="62"/>
                    <a:pt x="120" y="103"/>
                  </a:cubicBezTo>
                  <a:cubicBezTo>
                    <a:pt x="143" y="145"/>
                    <a:pt x="141" y="183"/>
                    <a:pt x="118"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48" name="Freeform 117"/>
            <p:cNvSpPr>
              <a:spLocks/>
            </p:cNvSpPr>
            <p:nvPr/>
          </p:nvSpPr>
          <p:spPr bwMode="auto">
            <a:xfrm>
              <a:off x="1819275" y="1976438"/>
              <a:ext cx="76200" cy="85725"/>
            </a:xfrm>
            <a:custGeom>
              <a:avLst/>
              <a:gdLst>
                <a:gd name="T0" fmla="*/ 146 w 164"/>
                <a:gd name="T1" fmla="*/ 176 h 180"/>
                <a:gd name="T2" fmla="*/ 47 w 164"/>
                <a:gd name="T3" fmla="*/ 120 h 180"/>
                <a:gd name="T4" fmla="*/ 8 w 164"/>
                <a:gd name="T5" fmla="*/ 0 h 180"/>
                <a:gd name="T6" fmla="*/ 128 w 164"/>
                <a:gd name="T7" fmla="*/ 84 h 180"/>
                <a:gd name="T8" fmla="*/ 146 w 164"/>
                <a:gd name="T9" fmla="*/ 176 h 180"/>
              </a:gdLst>
              <a:ahLst/>
              <a:cxnLst>
                <a:cxn ang="0">
                  <a:pos x="T0" y="T1"/>
                </a:cxn>
                <a:cxn ang="0">
                  <a:pos x="T2" y="T3"/>
                </a:cxn>
                <a:cxn ang="0">
                  <a:pos x="T4" y="T5"/>
                </a:cxn>
                <a:cxn ang="0">
                  <a:pos x="T6" y="T7"/>
                </a:cxn>
                <a:cxn ang="0">
                  <a:pos x="T8" y="T9"/>
                </a:cxn>
              </a:cxnLst>
              <a:rect l="0" t="0" r="r" b="b"/>
              <a:pathLst>
                <a:path w="164" h="180">
                  <a:moveTo>
                    <a:pt x="146" y="176"/>
                  </a:moveTo>
                  <a:cubicBezTo>
                    <a:pt x="119" y="180"/>
                    <a:pt x="77" y="157"/>
                    <a:pt x="47" y="120"/>
                  </a:cubicBezTo>
                  <a:cubicBezTo>
                    <a:pt x="19" y="82"/>
                    <a:pt x="0" y="22"/>
                    <a:pt x="8" y="0"/>
                  </a:cubicBezTo>
                  <a:cubicBezTo>
                    <a:pt x="36" y="4"/>
                    <a:pt x="98" y="46"/>
                    <a:pt x="128" y="84"/>
                  </a:cubicBezTo>
                  <a:cubicBezTo>
                    <a:pt x="157" y="121"/>
                    <a:pt x="164" y="159"/>
                    <a:pt x="146" y="1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49" name="Freeform 118"/>
            <p:cNvSpPr>
              <a:spLocks/>
            </p:cNvSpPr>
            <p:nvPr/>
          </p:nvSpPr>
          <p:spPr bwMode="auto">
            <a:xfrm>
              <a:off x="1860550" y="1958975"/>
              <a:ext cx="58738" cy="100013"/>
            </a:xfrm>
            <a:custGeom>
              <a:avLst/>
              <a:gdLst>
                <a:gd name="T0" fmla="*/ 76 w 124"/>
                <a:gd name="T1" fmla="*/ 212 h 212"/>
                <a:gd name="T2" fmla="*/ 7 w 124"/>
                <a:gd name="T3" fmla="*/ 118 h 212"/>
                <a:gd name="T4" fmla="*/ 44 w 124"/>
                <a:gd name="T5" fmla="*/ 0 h 212"/>
                <a:gd name="T6" fmla="*/ 117 w 124"/>
                <a:gd name="T7" fmla="*/ 125 h 212"/>
                <a:gd name="T8" fmla="*/ 76 w 124"/>
                <a:gd name="T9" fmla="*/ 212 h 212"/>
              </a:gdLst>
              <a:ahLst/>
              <a:cxnLst>
                <a:cxn ang="0">
                  <a:pos x="T0" y="T1"/>
                </a:cxn>
                <a:cxn ang="0">
                  <a:pos x="T2" y="T3"/>
                </a:cxn>
                <a:cxn ang="0">
                  <a:pos x="T4" y="T5"/>
                </a:cxn>
                <a:cxn ang="0">
                  <a:pos x="T6" y="T7"/>
                </a:cxn>
                <a:cxn ang="0">
                  <a:pos x="T8" y="T9"/>
                </a:cxn>
              </a:cxnLst>
              <a:rect l="0" t="0" r="r" b="b"/>
              <a:pathLst>
                <a:path w="124" h="212">
                  <a:moveTo>
                    <a:pt x="76" y="212"/>
                  </a:moveTo>
                  <a:cubicBezTo>
                    <a:pt x="43" y="202"/>
                    <a:pt x="14" y="163"/>
                    <a:pt x="7" y="118"/>
                  </a:cubicBezTo>
                  <a:cubicBezTo>
                    <a:pt x="0" y="74"/>
                    <a:pt x="22" y="15"/>
                    <a:pt x="44" y="0"/>
                  </a:cubicBezTo>
                  <a:cubicBezTo>
                    <a:pt x="71" y="17"/>
                    <a:pt x="110" y="80"/>
                    <a:pt x="117" y="125"/>
                  </a:cubicBezTo>
                  <a:cubicBezTo>
                    <a:pt x="124" y="170"/>
                    <a:pt x="106" y="206"/>
                    <a:pt x="76"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50" name="Freeform 119"/>
            <p:cNvSpPr>
              <a:spLocks/>
            </p:cNvSpPr>
            <p:nvPr/>
          </p:nvSpPr>
          <p:spPr bwMode="auto">
            <a:xfrm>
              <a:off x="1836738" y="2036763"/>
              <a:ext cx="84138" cy="76200"/>
            </a:xfrm>
            <a:custGeom>
              <a:avLst/>
              <a:gdLst>
                <a:gd name="T0" fmla="*/ 166 w 179"/>
                <a:gd name="T1" fmla="*/ 152 h 161"/>
                <a:gd name="T2" fmla="*/ 64 w 179"/>
                <a:gd name="T3" fmla="*/ 114 h 161"/>
                <a:gd name="T4" fmla="*/ 3 w 179"/>
                <a:gd name="T5" fmla="*/ 1 h 161"/>
                <a:gd name="T6" fmla="*/ 130 w 179"/>
                <a:gd name="T7" fmla="*/ 61 h 161"/>
                <a:gd name="T8" fmla="*/ 166 w 179"/>
                <a:gd name="T9" fmla="*/ 152 h 161"/>
              </a:gdLst>
              <a:ahLst/>
              <a:cxnLst>
                <a:cxn ang="0">
                  <a:pos x="T0" y="T1"/>
                </a:cxn>
                <a:cxn ang="0">
                  <a:pos x="T2" y="T3"/>
                </a:cxn>
                <a:cxn ang="0">
                  <a:pos x="T4" y="T5"/>
                </a:cxn>
                <a:cxn ang="0">
                  <a:pos x="T6" y="T7"/>
                </a:cxn>
                <a:cxn ang="0">
                  <a:pos x="T8" y="T9"/>
                </a:cxn>
              </a:cxnLst>
              <a:rect l="0" t="0" r="r" b="b"/>
              <a:pathLst>
                <a:path w="179" h="161">
                  <a:moveTo>
                    <a:pt x="166" y="152"/>
                  </a:moveTo>
                  <a:cubicBezTo>
                    <a:pt x="142" y="161"/>
                    <a:pt x="99" y="146"/>
                    <a:pt x="64" y="114"/>
                  </a:cubicBezTo>
                  <a:cubicBezTo>
                    <a:pt x="29" y="82"/>
                    <a:pt x="0" y="24"/>
                    <a:pt x="3" y="1"/>
                  </a:cubicBezTo>
                  <a:cubicBezTo>
                    <a:pt x="29" y="0"/>
                    <a:pt x="95" y="29"/>
                    <a:pt x="130" y="61"/>
                  </a:cubicBezTo>
                  <a:cubicBezTo>
                    <a:pt x="164" y="93"/>
                    <a:pt x="179" y="131"/>
                    <a:pt x="166" y="1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51" name="Freeform 120"/>
            <p:cNvSpPr>
              <a:spLocks/>
            </p:cNvSpPr>
            <p:nvPr/>
          </p:nvSpPr>
          <p:spPr bwMode="auto">
            <a:xfrm>
              <a:off x="1885950" y="2001838"/>
              <a:ext cx="53975" cy="100013"/>
            </a:xfrm>
            <a:custGeom>
              <a:avLst/>
              <a:gdLst>
                <a:gd name="T0" fmla="*/ 52 w 115"/>
                <a:gd name="T1" fmla="*/ 210 h 210"/>
                <a:gd name="T2" fmla="*/ 2 w 115"/>
                <a:gd name="T3" fmla="*/ 111 h 210"/>
                <a:gd name="T4" fmla="*/ 65 w 115"/>
                <a:gd name="T5" fmla="*/ 0 h 210"/>
                <a:gd name="T6" fmla="*/ 112 w 115"/>
                <a:gd name="T7" fmla="*/ 130 h 210"/>
                <a:gd name="T8" fmla="*/ 52 w 115"/>
                <a:gd name="T9" fmla="*/ 210 h 210"/>
              </a:gdLst>
              <a:ahLst/>
              <a:cxnLst>
                <a:cxn ang="0">
                  <a:pos x="T0" y="T1"/>
                </a:cxn>
                <a:cxn ang="0">
                  <a:pos x="T2" y="T3"/>
                </a:cxn>
                <a:cxn ang="0">
                  <a:pos x="T4" y="T5"/>
                </a:cxn>
                <a:cxn ang="0">
                  <a:pos x="T6" y="T7"/>
                </a:cxn>
                <a:cxn ang="0">
                  <a:pos x="T8" y="T9"/>
                </a:cxn>
              </a:cxnLst>
              <a:rect l="0" t="0" r="r" b="b"/>
              <a:pathLst>
                <a:path w="115" h="210">
                  <a:moveTo>
                    <a:pt x="52" y="210"/>
                  </a:moveTo>
                  <a:cubicBezTo>
                    <a:pt x="21" y="196"/>
                    <a:pt x="0" y="155"/>
                    <a:pt x="2" y="111"/>
                  </a:cubicBezTo>
                  <a:cubicBezTo>
                    <a:pt x="5" y="66"/>
                    <a:pt x="39" y="11"/>
                    <a:pt x="65" y="0"/>
                  </a:cubicBezTo>
                  <a:cubicBezTo>
                    <a:pt x="89" y="18"/>
                    <a:pt x="115" y="85"/>
                    <a:pt x="112" y="130"/>
                  </a:cubicBezTo>
                  <a:cubicBezTo>
                    <a:pt x="109" y="174"/>
                    <a:pt x="84" y="207"/>
                    <a:pt x="52"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52" name="Freeform 121"/>
            <p:cNvSpPr>
              <a:spLocks/>
            </p:cNvSpPr>
            <p:nvPr/>
          </p:nvSpPr>
          <p:spPr bwMode="auto">
            <a:xfrm>
              <a:off x="1816100" y="1527175"/>
              <a:ext cx="58738" cy="100013"/>
            </a:xfrm>
            <a:custGeom>
              <a:avLst/>
              <a:gdLst>
                <a:gd name="T0" fmla="*/ 79 w 125"/>
                <a:gd name="T1" fmla="*/ 210 h 210"/>
                <a:gd name="T2" fmla="*/ 8 w 125"/>
                <a:gd name="T3" fmla="*/ 118 h 210"/>
                <a:gd name="T4" fmla="*/ 42 w 125"/>
                <a:gd name="T5" fmla="*/ 0 h 210"/>
                <a:gd name="T6" fmla="*/ 117 w 125"/>
                <a:gd name="T7" fmla="*/ 123 h 210"/>
                <a:gd name="T8" fmla="*/ 79 w 125"/>
                <a:gd name="T9" fmla="*/ 210 h 210"/>
              </a:gdLst>
              <a:ahLst/>
              <a:cxnLst>
                <a:cxn ang="0">
                  <a:pos x="T0" y="T1"/>
                </a:cxn>
                <a:cxn ang="0">
                  <a:pos x="T2" y="T3"/>
                </a:cxn>
                <a:cxn ang="0">
                  <a:pos x="T4" y="T5"/>
                </a:cxn>
                <a:cxn ang="0">
                  <a:pos x="T6" y="T7"/>
                </a:cxn>
                <a:cxn ang="0">
                  <a:pos x="T8" y="T9"/>
                </a:cxn>
              </a:cxnLst>
              <a:rect l="0" t="0" r="r" b="b"/>
              <a:pathLst>
                <a:path w="125" h="210">
                  <a:moveTo>
                    <a:pt x="79" y="210"/>
                  </a:moveTo>
                  <a:cubicBezTo>
                    <a:pt x="46" y="201"/>
                    <a:pt x="17" y="163"/>
                    <a:pt x="8" y="118"/>
                  </a:cubicBezTo>
                  <a:cubicBezTo>
                    <a:pt x="0" y="74"/>
                    <a:pt x="19" y="14"/>
                    <a:pt x="42" y="0"/>
                  </a:cubicBezTo>
                  <a:cubicBezTo>
                    <a:pt x="68" y="16"/>
                    <a:pt x="109" y="78"/>
                    <a:pt x="117" y="123"/>
                  </a:cubicBezTo>
                  <a:cubicBezTo>
                    <a:pt x="125" y="168"/>
                    <a:pt x="109" y="204"/>
                    <a:pt x="79"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53" name="Freeform 122"/>
            <p:cNvSpPr>
              <a:spLocks/>
            </p:cNvSpPr>
            <p:nvPr/>
          </p:nvSpPr>
          <p:spPr bwMode="auto">
            <a:xfrm>
              <a:off x="1808163" y="1584325"/>
              <a:ext cx="66675" cy="93663"/>
            </a:xfrm>
            <a:custGeom>
              <a:avLst/>
              <a:gdLst>
                <a:gd name="T0" fmla="*/ 115 w 141"/>
                <a:gd name="T1" fmla="*/ 197 h 197"/>
                <a:gd name="T2" fmla="*/ 23 w 141"/>
                <a:gd name="T3" fmla="*/ 122 h 197"/>
                <a:gd name="T4" fmla="*/ 14 w 141"/>
                <a:gd name="T5" fmla="*/ 0 h 197"/>
                <a:gd name="T6" fmla="*/ 119 w 141"/>
                <a:gd name="T7" fmla="*/ 104 h 197"/>
                <a:gd name="T8" fmla="*/ 115 w 141"/>
                <a:gd name="T9" fmla="*/ 197 h 197"/>
              </a:gdLst>
              <a:ahLst/>
              <a:cxnLst>
                <a:cxn ang="0">
                  <a:pos x="T0" y="T1"/>
                </a:cxn>
                <a:cxn ang="0">
                  <a:pos x="T2" y="T3"/>
                </a:cxn>
                <a:cxn ang="0">
                  <a:pos x="T4" y="T5"/>
                </a:cxn>
                <a:cxn ang="0">
                  <a:pos x="T6" y="T7"/>
                </a:cxn>
                <a:cxn ang="0">
                  <a:pos x="T8" y="T9"/>
                </a:cxn>
              </a:cxnLst>
              <a:rect l="0" t="0" r="r" b="b"/>
              <a:pathLst>
                <a:path w="141" h="197">
                  <a:moveTo>
                    <a:pt x="115" y="197"/>
                  </a:moveTo>
                  <a:cubicBezTo>
                    <a:pt x="83" y="195"/>
                    <a:pt x="45" y="164"/>
                    <a:pt x="23" y="122"/>
                  </a:cubicBezTo>
                  <a:cubicBezTo>
                    <a:pt x="2" y="80"/>
                    <a:pt x="0" y="18"/>
                    <a:pt x="14" y="0"/>
                  </a:cubicBezTo>
                  <a:cubicBezTo>
                    <a:pt x="42" y="10"/>
                    <a:pt x="98" y="63"/>
                    <a:pt x="119" y="104"/>
                  </a:cubicBezTo>
                  <a:cubicBezTo>
                    <a:pt x="141" y="146"/>
                    <a:pt x="138" y="185"/>
                    <a:pt x="115"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54" name="Freeform 123"/>
            <p:cNvSpPr>
              <a:spLocks/>
            </p:cNvSpPr>
            <p:nvPr/>
          </p:nvSpPr>
          <p:spPr bwMode="auto">
            <a:xfrm>
              <a:off x="1843088" y="1570038"/>
              <a:ext cx="52388" cy="100013"/>
            </a:xfrm>
            <a:custGeom>
              <a:avLst/>
              <a:gdLst>
                <a:gd name="T0" fmla="*/ 59 w 113"/>
                <a:gd name="T1" fmla="*/ 211 h 211"/>
                <a:gd name="T2" fmla="*/ 112 w 113"/>
                <a:gd name="T3" fmla="*/ 112 h 211"/>
                <a:gd name="T4" fmla="*/ 53 w 113"/>
                <a:gd name="T5" fmla="*/ 0 h 211"/>
                <a:gd name="T6" fmla="*/ 2 w 113"/>
                <a:gd name="T7" fmla="*/ 130 h 211"/>
                <a:gd name="T8" fmla="*/ 59 w 113"/>
                <a:gd name="T9" fmla="*/ 211 h 211"/>
              </a:gdLst>
              <a:ahLst/>
              <a:cxnLst>
                <a:cxn ang="0">
                  <a:pos x="T0" y="T1"/>
                </a:cxn>
                <a:cxn ang="0">
                  <a:pos x="T2" y="T3"/>
                </a:cxn>
                <a:cxn ang="0">
                  <a:pos x="T4" y="T5"/>
                </a:cxn>
                <a:cxn ang="0">
                  <a:pos x="T6" y="T7"/>
                </a:cxn>
                <a:cxn ang="0">
                  <a:pos x="T8" y="T9"/>
                </a:cxn>
              </a:cxnLst>
              <a:rect l="0" t="0" r="r" b="b"/>
              <a:pathLst>
                <a:path w="113" h="211">
                  <a:moveTo>
                    <a:pt x="59" y="211"/>
                  </a:moveTo>
                  <a:cubicBezTo>
                    <a:pt x="90" y="198"/>
                    <a:pt x="113" y="157"/>
                    <a:pt x="112" y="112"/>
                  </a:cubicBezTo>
                  <a:cubicBezTo>
                    <a:pt x="111" y="68"/>
                    <a:pt x="78" y="12"/>
                    <a:pt x="53" y="0"/>
                  </a:cubicBezTo>
                  <a:cubicBezTo>
                    <a:pt x="29" y="19"/>
                    <a:pt x="0" y="85"/>
                    <a:pt x="2" y="130"/>
                  </a:cubicBezTo>
                  <a:cubicBezTo>
                    <a:pt x="3" y="174"/>
                    <a:pt x="28" y="208"/>
                    <a:pt x="5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55" name="Freeform 124"/>
            <p:cNvSpPr>
              <a:spLocks/>
            </p:cNvSpPr>
            <p:nvPr/>
          </p:nvSpPr>
          <p:spPr bwMode="auto">
            <a:xfrm>
              <a:off x="1838325" y="1638300"/>
              <a:ext cx="52388" cy="100013"/>
            </a:xfrm>
            <a:custGeom>
              <a:avLst/>
              <a:gdLst>
                <a:gd name="T0" fmla="*/ 54 w 112"/>
                <a:gd name="T1" fmla="*/ 211 h 211"/>
                <a:gd name="T2" fmla="*/ 111 w 112"/>
                <a:gd name="T3" fmla="*/ 114 h 211"/>
                <a:gd name="T4" fmla="*/ 57 w 112"/>
                <a:gd name="T5" fmla="*/ 0 h 211"/>
                <a:gd name="T6" fmla="*/ 1 w 112"/>
                <a:gd name="T7" fmla="*/ 128 h 211"/>
                <a:gd name="T8" fmla="*/ 54 w 112"/>
                <a:gd name="T9" fmla="*/ 211 h 211"/>
              </a:gdLst>
              <a:ahLst/>
              <a:cxnLst>
                <a:cxn ang="0">
                  <a:pos x="T0" y="T1"/>
                </a:cxn>
                <a:cxn ang="0">
                  <a:pos x="T2" y="T3"/>
                </a:cxn>
                <a:cxn ang="0">
                  <a:pos x="T4" y="T5"/>
                </a:cxn>
                <a:cxn ang="0">
                  <a:pos x="T6" y="T7"/>
                </a:cxn>
                <a:cxn ang="0">
                  <a:pos x="T8" y="T9"/>
                </a:cxn>
              </a:cxnLst>
              <a:rect l="0" t="0" r="r" b="b"/>
              <a:pathLst>
                <a:path w="112" h="211">
                  <a:moveTo>
                    <a:pt x="54" y="211"/>
                  </a:moveTo>
                  <a:cubicBezTo>
                    <a:pt x="86" y="199"/>
                    <a:pt x="110" y="158"/>
                    <a:pt x="111" y="114"/>
                  </a:cubicBezTo>
                  <a:cubicBezTo>
                    <a:pt x="112" y="69"/>
                    <a:pt x="83" y="12"/>
                    <a:pt x="57" y="0"/>
                  </a:cubicBezTo>
                  <a:cubicBezTo>
                    <a:pt x="32" y="17"/>
                    <a:pt x="1" y="83"/>
                    <a:pt x="1" y="128"/>
                  </a:cubicBezTo>
                  <a:cubicBezTo>
                    <a:pt x="0" y="173"/>
                    <a:pt x="23" y="207"/>
                    <a:pt x="54"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56" name="Freeform 125"/>
            <p:cNvSpPr>
              <a:spLocks/>
            </p:cNvSpPr>
            <p:nvPr/>
          </p:nvSpPr>
          <p:spPr bwMode="auto">
            <a:xfrm>
              <a:off x="1831975" y="1708150"/>
              <a:ext cx="66675" cy="93663"/>
            </a:xfrm>
            <a:custGeom>
              <a:avLst/>
              <a:gdLst>
                <a:gd name="T0" fmla="*/ 115 w 141"/>
                <a:gd name="T1" fmla="*/ 198 h 198"/>
                <a:gd name="T2" fmla="*/ 24 w 141"/>
                <a:gd name="T3" fmla="*/ 123 h 198"/>
                <a:gd name="T4" fmla="*/ 14 w 141"/>
                <a:gd name="T5" fmla="*/ 0 h 198"/>
                <a:gd name="T6" fmla="*/ 120 w 141"/>
                <a:gd name="T7" fmla="*/ 105 h 198"/>
                <a:gd name="T8" fmla="*/ 115 w 141"/>
                <a:gd name="T9" fmla="*/ 198 h 198"/>
              </a:gdLst>
              <a:ahLst/>
              <a:cxnLst>
                <a:cxn ang="0">
                  <a:pos x="T0" y="T1"/>
                </a:cxn>
                <a:cxn ang="0">
                  <a:pos x="T2" y="T3"/>
                </a:cxn>
                <a:cxn ang="0">
                  <a:pos x="T4" y="T5"/>
                </a:cxn>
                <a:cxn ang="0">
                  <a:pos x="T6" y="T7"/>
                </a:cxn>
                <a:cxn ang="0">
                  <a:pos x="T8" y="T9"/>
                </a:cxn>
              </a:cxnLst>
              <a:rect l="0" t="0" r="r" b="b"/>
              <a:pathLst>
                <a:path w="141" h="198">
                  <a:moveTo>
                    <a:pt x="115" y="198"/>
                  </a:moveTo>
                  <a:cubicBezTo>
                    <a:pt x="84" y="195"/>
                    <a:pt x="45" y="165"/>
                    <a:pt x="24" y="123"/>
                  </a:cubicBezTo>
                  <a:cubicBezTo>
                    <a:pt x="2" y="81"/>
                    <a:pt x="0" y="19"/>
                    <a:pt x="14" y="0"/>
                  </a:cubicBezTo>
                  <a:cubicBezTo>
                    <a:pt x="42" y="10"/>
                    <a:pt x="98" y="63"/>
                    <a:pt x="120" y="105"/>
                  </a:cubicBezTo>
                  <a:cubicBezTo>
                    <a:pt x="141" y="147"/>
                    <a:pt x="139" y="185"/>
                    <a:pt x="11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57" name="Freeform 126"/>
            <p:cNvSpPr>
              <a:spLocks/>
            </p:cNvSpPr>
            <p:nvPr/>
          </p:nvSpPr>
          <p:spPr bwMode="auto">
            <a:xfrm>
              <a:off x="1858963" y="1670050"/>
              <a:ext cx="58738" cy="96838"/>
            </a:xfrm>
            <a:custGeom>
              <a:avLst/>
              <a:gdLst>
                <a:gd name="T0" fmla="*/ 37 w 127"/>
                <a:gd name="T1" fmla="*/ 204 h 205"/>
                <a:gd name="T2" fmla="*/ 13 w 127"/>
                <a:gd name="T3" fmla="*/ 101 h 205"/>
                <a:gd name="T4" fmla="*/ 100 w 127"/>
                <a:gd name="T5" fmla="*/ 0 h 205"/>
                <a:gd name="T6" fmla="*/ 114 w 127"/>
                <a:gd name="T7" fmla="*/ 133 h 205"/>
                <a:gd name="T8" fmla="*/ 37 w 127"/>
                <a:gd name="T9" fmla="*/ 204 h 205"/>
              </a:gdLst>
              <a:ahLst/>
              <a:cxnLst>
                <a:cxn ang="0">
                  <a:pos x="T0" y="T1"/>
                </a:cxn>
                <a:cxn ang="0">
                  <a:pos x="T2" y="T3"/>
                </a:cxn>
                <a:cxn ang="0">
                  <a:pos x="T4" y="T5"/>
                </a:cxn>
                <a:cxn ang="0">
                  <a:pos x="T6" y="T7"/>
                </a:cxn>
                <a:cxn ang="0">
                  <a:pos x="T8" y="T9"/>
                </a:cxn>
              </a:cxnLst>
              <a:rect l="0" t="0" r="r" b="b"/>
              <a:pathLst>
                <a:path w="127" h="205">
                  <a:moveTo>
                    <a:pt x="37" y="204"/>
                  </a:moveTo>
                  <a:cubicBezTo>
                    <a:pt x="10" y="187"/>
                    <a:pt x="0" y="144"/>
                    <a:pt x="13" y="101"/>
                  </a:cubicBezTo>
                  <a:cubicBezTo>
                    <a:pt x="27" y="58"/>
                    <a:pt x="72" y="8"/>
                    <a:pt x="100" y="0"/>
                  </a:cubicBezTo>
                  <a:cubicBezTo>
                    <a:pt x="118" y="21"/>
                    <a:pt x="127" y="90"/>
                    <a:pt x="114" y="133"/>
                  </a:cubicBezTo>
                  <a:cubicBezTo>
                    <a:pt x="101" y="176"/>
                    <a:pt x="68" y="205"/>
                    <a:pt x="37"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58" name="Freeform 127"/>
            <p:cNvSpPr>
              <a:spLocks/>
            </p:cNvSpPr>
            <p:nvPr/>
          </p:nvSpPr>
          <p:spPr bwMode="auto">
            <a:xfrm>
              <a:off x="1879600" y="1785938"/>
              <a:ext cx="60325" cy="96838"/>
            </a:xfrm>
            <a:custGeom>
              <a:avLst/>
              <a:gdLst>
                <a:gd name="T0" fmla="*/ 36 w 128"/>
                <a:gd name="T1" fmla="*/ 203 h 205"/>
                <a:gd name="T2" fmla="*/ 15 w 128"/>
                <a:gd name="T3" fmla="*/ 100 h 205"/>
                <a:gd name="T4" fmla="*/ 104 w 128"/>
                <a:gd name="T5" fmla="*/ 0 h 205"/>
                <a:gd name="T6" fmla="*/ 114 w 128"/>
                <a:gd name="T7" fmla="*/ 133 h 205"/>
                <a:gd name="T8" fmla="*/ 36 w 128"/>
                <a:gd name="T9" fmla="*/ 203 h 205"/>
              </a:gdLst>
              <a:ahLst/>
              <a:cxnLst>
                <a:cxn ang="0">
                  <a:pos x="T0" y="T1"/>
                </a:cxn>
                <a:cxn ang="0">
                  <a:pos x="T2" y="T3"/>
                </a:cxn>
                <a:cxn ang="0">
                  <a:pos x="T4" y="T5"/>
                </a:cxn>
                <a:cxn ang="0">
                  <a:pos x="T6" y="T7"/>
                </a:cxn>
                <a:cxn ang="0">
                  <a:pos x="T8" y="T9"/>
                </a:cxn>
              </a:cxnLst>
              <a:rect l="0" t="0" r="r" b="b"/>
              <a:pathLst>
                <a:path w="128" h="205">
                  <a:moveTo>
                    <a:pt x="36" y="203"/>
                  </a:moveTo>
                  <a:cubicBezTo>
                    <a:pt x="10" y="186"/>
                    <a:pt x="0" y="143"/>
                    <a:pt x="15" y="100"/>
                  </a:cubicBezTo>
                  <a:cubicBezTo>
                    <a:pt x="29" y="57"/>
                    <a:pt x="75" y="7"/>
                    <a:pt x="104" y="0"/>
                  </a:cubicBezTo>
                  <a:cubicBezTo>
                    <a:pt x="121" y="21"/>
                    <a:pt x="128" y="90"/>
                    <a:pt x="114" y="133"/>
                  </a:cubicBezTo>
                  <a:cubicBezTo>
                    <a:pt x="99" y="176"/>
                    <a:pt x="66" y="205"/>
                    <a:pt x="36"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59" name="Freeform 128"/>
            <p:cNvSpPr>
              <a:spLocks/>
            </p:cNvSpPr>
            <p:nvPr/>
          </p:nvSpPr>
          <p:spPr bwMode="auto">
            <a:xfrm>
              <a:off x="1866900" y="1733550"/>
              <a:ext cx="60325" cy="96838"/>
            </a:xfrm>
            <a:custGeom>
              <a:avLst/>
              <a:gdLst>
                <a:gd name="T0" fmla="*/ 38 w 128"/>
                <a:gd name="T1" fmla="*/ 205 h 206"/>
                <a:gd name="T2" fmla="*/ 14 w 128"/>
                <a:gd name="T3" fmla="*/ 102 h 206"/>
                <a:gd name="T4" fmla="*/ 101 w 128"/>
                <a:gd name="T5" fmla="*/ 0 h 206"/>
                <a:gd name="T6" fmla="*/ 114 w 128"/>
                <a:gd name="T7" fmla="*/ 134 h 206"/>
                <a:gd name="T8" fmla="*/ 38 w 128"/>
                <a:gd name="T9" fmla="*/ 205 h 206"/>
              </a:gdLst>
              <a:ahLst/>
              <a:cxnLst>
                <a:cxn ang="0">
                  <a:pos x="T0" y="T1"/>
                </a:cxn>
                <a:cxn ang="0">
                  <a:pos x="T2" y="T3"/>
                </a:cxn>
                <a:cxn ang="0">
                  <a:pos x="T4" y="T5"/>
                </a:cxn>
                <a:cxn ang="0">
                  <a:pos x="T6" y="T7"/>
                </a:cxn>
                <a:cxn ang="0">
                  <a:pos x="T8" y="T9"/>
                </a:cxn>
              </a:cxnLst>
              <a:rect l="0" t="0" r="r" b="b"/>
              <a:pathLst>
                <a:path w="128" h="206">
                  <a:moveTo>
                    <a:pt x="38" y="205"/>
                  </a:moveTo>
                  <a:cubicBezTo>
                    <a:pt x="11" y="188"/>
                    <a:pt x="0" y="145"/>
                    <a:pt x="14" y="102"/>
                  </a:cubicBezTo>
                  <a:cubicBezTo>
                    <a:pt x="27" y="59"/>
                    <a:pt x="73" y="8"/>
                    <a:pt x="101" y="0"/>
                  </a:cubicBezTo>
                  <a:cubicBezTo>
                    <a:pt x="119" y="22"/>
                    <a:pt x="128" y="91"/>
                    <a:pt x="114" y="134"/>
                  </a:cubicBezTo>
                  <a:cubicBezTo>
                    <a:pt x="102" y="177"/>
                    <a:pt x="68" y="206"/>
                    <a:pt x="38"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60" name="Freeform 129"/>
            <p:cNvSpPr>
              <a:spLocks/>
            </p:cNvSpPr>
            <p:nvPr/>
          </p:nvSpPr>
          <p:spPr bwMode="auto">
            <a:xfrm>
              <a:off x="1865313" y="1847850"/>
              <a:ext cx="66675" cy="93663"/>
            </a:xfrm>
            <a:custGeom>
              <a:avLst/>
              <a:gdLst>
                <a:gd name="T0" fmla="*/ 114 w 141"/>
                <a:gd name="T1" fmla="*/ 197 h 197"/>
                <a:gd name="T2" fmla="*/ 24 w 141"/>
                <a:gd name="T3" fmla="*/ 122 h 197"/>
                <a:gd name="T4" fmla="*/ 14 w 141"/>
                <a:gd name="T5" fmla="*/ 0 h 197"/>
                <a:gd name="T6" fmla="*/ 119 w 141"/>
                <a:gd name="T7" fmla="*/ 105 h 197"/>
                <a:gd name="T8" fmla="*/ 114 w 141"/>
                <a:gd name="T9" fmla="*/ 197 h 197"/>
              </a:gdLst>
              <a:ahLst/>
              <a:cxnLst>
                <a:cxn ang="0">
                  <a:pos x="T0" y="T1"/>
                </a:cxn>
                <a:cxn ang="0">
                  <a:pos x="T2" y="T3"/>
                </a:cxn>
                <a:cxn ang="0">
                  <a:pos x="T4" y="T5"/>
                </a:cxn>
                <a:cxn ang="0">
                  <a:pos x="T6" y="T7"/>
                </a:cxn>
                <a:cxn ang="0">
                  <a:pos x="T8" y="T9"/>
                </a:cxn>
              </a:cxnLst>
              <a:rect l="0" t="0" r="r" b="b"/>
              <a:pathLst>
                <a:path w="141" h="197">
                  <a:moveTo>
                    <a:pt x="114" y="197"/>
                  </a:moveTo>
                  <a:cubicBezTo>
                    <a:pt x="84" y="195"/>
                    <a:pt x="45" y="163"/>
                    <a:pt x="24" y="122"/>
                  </a:cubicBezTo>
                  <a:cubicBezTo>
                    <a:pt x="2" y="80"/>
                    <a:pt x="0" y="18"/>
                    <a:pt x="14" y="0"/>
                  </a:cubicBezTo>
                  <a:cubicBezTo>
                    <a:pt x="43" y="10"/>
                    <a:pt x="98" y="63"/>
                    <a:pt x="119" y="105"/>
                  </a:cubicBezTo>
                  <a:cubicBezTo>
                    <a:pt x="141" y="146"/>
                    <a:pt x="138" y="185"/>
                    <a:pt x="114"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61" name="Freeform 130"/>
            <p:cNvSpPr>
              <a:spLocks/>
            </p:cNvSpPr>
            <p:nvPr/>
          </p:nvSpPr>
          <p:spPr bwMode="auto">
            <a:xfrm>
              <a:off x="1900238" y="1820863"/>
              <a:ext cx="58738" cy="96838"/>
            </a:xfrm>
            <a:custGeom>
              <a:avLst/>
              <a:gdLst>
                <a:gd name="T0" fmla="*/ 36 w 127"/>
                <a:gd name="T1" fmla="*/ 204 h 205"/>
                <a:gd name="T2" fmla="*/ 13 w 127"/>
                <a:gd name="T3" fmla="*/ 101 h 205"/>
                <a:gd name="T4" fmla="*/ 100 w 127"/>
                <a:gd name="T5" fmla="*/ 0 h 205"/>
                <a:gd name="T6" fmla="*/ 114 w 127"/>
                <a:gd name="T7" fmla="*/ 133 h 205"/>
                <a:gd name="T8" fmla="*/ 36 w 127"/>
                <a:gd name="T9" fmla="*/ 204 h 205"/>
              </a:gdLst>
              <a:ahLst/>
              <a:cxnLst>
                <a:cxn ang="0">
                  <a:pos x="T0" y="T1"/>
                </a:cxn>
                <a:cxn ang="0">
                  <a:pos x="T2" y="T3"/>
                </a:cxn>
                <a:cxn ang="0">
                  <a:pos x="T4" y="T5"/>
                </a:cxn>
                <a:cxn ang="0">
                  <a:pos x="T6" y="T7"/>
                </a:cxn>
                <a:cxn ang="0">
                  <a:pos x="T8" y="T9"/>
                </a:cxn>
              </a:cxnLst>
              <a:rect l="0" t="0" r="r" b="b"/>
              <a:pathLst>
                <a:path w="127" h="205">
                  <a:moveTo>
                    <a:pt x="36" y="204"/>
                  </a:moveTo>
                  <a:cubicBezTo>
                    <a:pt x="10" y="188"/>
                    <a:pt x="0" y="144"/>
                    <a:pt x="13" y="101"/>
                  </a:cubicBezTo>
                  <a:cubicBezTo>
                    <a:pt x="26" y="58"/>
                    <a:pt x="72" y="7"/>
                    <a:pt x="100" y="0"/>
                  </a:cubicBezTo>
                  <a:cubicBezTo>
                    <a:pt x="118" y="21"/>
                    <a:pt x="127" y="89"/>
                    <a:pt x="114" y="133"/>
                  </a:cubicBezTo>
                  <a:cubicBezTo>
                    <a:pt x="100" y="176"/>
                    <a:pt x="68" y="205"/>
                    <a:pt x="36"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62" name="Freeform 131"/>
            <p:cNvSpPr>
              <a:spLocks/>
            </p:cNvSpPr>
            <p:nvPr/>
          </p:nvSpPr>
          <p:spPr bwMode="auto">
            <a:xfrm>
              <a:off x="1898650" y="1884363"/>
              <a:ext cx="61913" cy="98425"/>
            </a:xfrm>
            <a:custGeom>
              <a:avLst/>
              <a:gdLst>
                <a:gd name="T0" fmla="*/ 42 w 130"/>
                <a:gd name="T1" fmla="*/ 209 h 209"/>
                <a:gd name="T2" fmla="*/ 119 w 130"/>
                <a:gd name="T3" fmla="*/ 121 h 209"/>
                <a:gd name="T4" fmla="*/ 95 w 130"/>
                <a:gd name="T5" fmla="*/ 0 h 209"/>
                <a:gd name="T6" fmla="*/ 12 w 130"/>
                <a:gd name="T7" fmla="*/ 121 h 209"/>
                <a:gd name="T8" fmla="*/ 42 w 130"/>
                <a:gd name="T9" fmla="*/ 209 h 209"/>
              </a:gdLst>
              <a:ahLst/>
              <a:cxnLst>
                <a:cxn ang="0">
                  <a:pos x="T0" y="T1"/>
                </a:cxn>
                <a:cxn ang="0">
                  <a:pos x="T2" y="T3"/>
                </a:cxn>
                <a:cxn ang="0">
                  <a:pos x="T4" y="T5"/>
                </a:cxn>
                <a:cxn ang="0">
                  <a:pos x="T6" y="T7"/>
                </a:cxn>
                <a:cxn ang="0">
                  <a:pos x="T8" y="T9"/>
                </a:cxn>
              </a:cxnLst>
              <a:rect l="0" t="0" r="r" b="b"/>
              <a:pathLst>
                <a:path w="130" h="209">
                  <a:moveTo>
                    <a:pt x="42" y="209"/>
                  </a:moveTo>
                  <a:cubicBezTo>
                    <a:pt x="75" y="202"/>
                    <a:pt x="107" y="165"/>
                    <a:pt x="119" y="121"/>
                  </a:cubicBezTo>
                  <a:cubicBezTo>
                    <a:pt x="130" y="76"/>
                    <a:pt x="116" y="16"/>
                    <a:pt x="95" y="0"/>
                  </a:cubicBezTo>
                  <a:cubicBezTo>
                    <a:pt x="68" y="15"/>
                    <a:pt x="23" y="76"/>
                    <a:pt x="12" y="121"/>
                  </a:cubicBezTo>
                  <a:cubicBezTo>
                    <a:pt x="0" y="165"/>
                    <a:pt x="13" y="202"/>
                    <a:pt x="42"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63" name="Freeform 132"/>
            <p:cNvSpPr>
              <a:spLocks/>
            </p:cNvSpPr>
            <p:nvPr/>
          </p:nvSpPr>
          <p:spPr bwMode="auto">
            <a:xfrm>
              <a:off x="1885950" y="1943100"/>
              <a:ext cx="66675" cy="93663"/>
            </a:xfrm>
            <a:custGeom>
              <a:avLst/>
              <a:gdLst>
                <a:gd name="T0" fmla="*/ 116 w 142"/>
                <a:gd name="T1" fmla="*/ 198 h 198"/>
                <a:gd name="T2" fmla="*/ 25 w 142"/>
                <a:gd name="T3" fmla="*/ 123 h 198"/>
                <a:gd name="T4" fmla="*/ 15 w 142"/>
                <a:gd name="T5" fmla="*/ 0 h 198"/>
                <a:gd name="T6" fmla="*/ 121 w 142"/>
                <a:gd name="T7" fmla="*/ 106 h 198"/>
                <a:gd name="T8" fmla="*/ 116 w 142"/>
                <a:gd name="T9" fmla="*/ 198 h 198"/>
              </a:gdLst>
              <a:ahLst/>
              <a:cxnLst>
                <a:cxn ang="0">
                  <a:pos x="T0" y="T1"/>
                </a:cxn>
                <a:cxn ang="0">
                  <a:pos x="T2" y="T3"/>
                </a:cxn>
                <a:cxn ang="0">
                  <a:pos x="T4" y="T5"/>
                </a:cxn>
                <a:cxn ang="0">
                  <a:pos x="T6" y="T7"/>
                </a:cxn>
                <a:cxn ang="0">
                  <a:pos x="T8" y="T9"/>
                </a:cxn>
              </a:cxnLst>
              <a:rect l="0" t="0" r="r" b="b"/>
              <a:pathLst>
                <a:path w="142" h="198">
                  <a:moveTo>
                    <a:pt x="116" y="198"/>
                  </a:moveTo>
                  <a:cubicBezTo>
                    <a:pt x="85" y="196"/>
                    <a:pt x="46" y="164"/>
                    <a:pt x="25" y="123"/>
                  </a:cubicBezTo>
                  <a:cubicBezTo>
                    <a:pt x="3" y="81"/>
                    <a:pt x="0" y="19"/>
                    <a:pt x="15" y="0"/>
                  </a:cubicBezTo>
                  <a:cubicBezTo>
                    <a:pt x="43" y="10"/>
                    <a:pt x="99" y="64"/>
                    <a:pt x="121" y="106"/>
                  </a:cubicBezTo>
                  <a:cubicBezTo>
                    <a:pt x="142" y="147"/>
                    <a:pt x="139" y="186"/>
                    <a:pt x="116"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64" name="Freeform 133"/>
            <p:cNvSpPr>
              <a:spLocks/>
            </p:cNvSpPr>
            <p:nvPr/>
          </p:nvSpPr>
          <p:spPr bwMode="auto">
            <a:xfrm>
              <a:off x="1919288" y="1917700"/>
              <a:ext cx="61913" cy="98425"/>
            </a:xfrm>
            <a:custGeom>
              <a:avLst/>
              <a:gdLst>
                <a:gd name="T0" fmla="*/ 43 w 130"/>
                <a:gd name="T1" fmla="*/ 209 h 209"/>
                <a:gd name="T2" fmla="*/ 119 w 130"/>
                <a:gd name="T3" fmla="*/ 121 h 209"/>
                <a:gd name="T4" fmla="*/ 95 w 130"/>
                <a:gd name="T5" fmla="*/ 0 h 209"/>
                <a:gd name="T6" fmla="*/ 12 w 130"/>
                <a:gd name="T7" fmla="*/ 121 h 209"/>
                <a:gd name="T8" fmla="*/ 43 w 130"/>
                <a:gd name="T9" fmla="*/ 209 h 209"/>
              </a:gdLst>
              <a:ahLst/>
              <a:cxnLst>
                <a:cxn ang="0">
                  <a:pos x="T0" y="T1"/>
                </a:cxn>
                <a:cxn ang="0">
                  <a:pos x="T2" y="T3"/>
                </a:cxn>
                <a:cxn ang="0">
                  <a:pos x="T4" y="T5"/>
                </a:cxn>
                <a:cxn ang="0">
                  <a:pos x="T6" y="T7"/>
                </a:cxn>
                <a:cxn ang="0">
                  <a:pos x="T8" y="T9"/>
                </a:cxn>
              </a:cxnLst>
              <a:rect l="0" t="0" r="r" b="b"/>
              <a:pathLst>
                <a:path w="130" h="209">
                  <a:moveTo>
                    <a:pt x="43" y="209"/>
                  </a:moveTo>
                  <a:cubicBezTo>
                    <a:pt x="75" y="202"/>
                    <a:pt x="108" y="165"/>
                    <a:pt x="119" y="121"/>
                  </a:cubicBezTo>
                  <a:cubicBezTo>
                    <a:pt x="130" y="76"/>
                    <a:pt x="116" y="16"/>
                    <a:pt x="95" y="0"/>
                  </a:cubicBezTo>
                  <a:cubicBezTo>
                    <a:pt x="68" y="15"/>
                    <a:pt x="23" y="76"/>
                    <a:pt x="12" y="121"/>
                  </a:cubicBezTo>
                  <a:cubicBezTo>
                    <a:pt x="0" y="165"/>
                    <a:pt x="14" y="202"/>
                    <a:pt x="43"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65" name="Freeform 134"/>
            <p:cNvSpPr>
              <a:spLocks/>
            </p:cNvSpPr>
            <p:nvPr/>
          </p:nvSpPr>
          <p:spPr bwMode="auto">
            <a:xfrm>
              <a:off x="1844675" y="1892300"/>
              <a:ext cx="82550" cy="79375"/>
            </a:xfrm>
            <a:custGeom>
              <a:avLst/>
              <a:gdLst>
                <a:gd name="T0" fmla="*/ 161 w 175"/>
                <a:gd name="T1" fmla="*/ 159 h 167"/>
                <a:gd name="T2" fmla="*/ 59 w 175"/>
                <a:gd name="T3" fmla="*/ 115 h 167"/>
                <a:gd name="T4" fmla="*/ 5 w 175"/>
                <a:gd name="T5" fmla="*/ 0 h 167"/>
                <a:gd name="T6" fmla="*/ 129 w 175"/>
                <a:gd name="T7" fmla="*/ 68 h 167"/>
                <a:gd name="T8" fmla="*/ 161 w 175"/>
                <a:gd name="T9" fmla="*/ 159 h 167"/>
              </a:gdLst>
              <a:ahLst/>
              <a:cxnLst>
                <a:cxn ang="0">
                  <a:pos x="T0" y="T1"/>
                </a:cxn>
                <a:cxn ang="0">
                  <a:pos x="T2" y="T3"/>
                </a:cxn>
                <a:cxn ang="0">
                  <a:pos x="T4" y="T5"/>
                </a:cxn>
                <a:cxn ang="0">
                  <a:pos x="T6" y="T7"/>
                </a:cxn>
                <a:cxn ang="0">
                  <a:pos x="T8" y="T9"/>
                </a:cxn>
              </a:cxnLst>
              <a:rect l="0" t="0" r="r" b="b"/>
              <a:pathLst>
                <a:path w="175" h="167">
                  <a:moveTo>
                    <a:pt x="161" y="159"/>
                  </a:moveTo>
                  <a:cubicBezTo>
                    <a:pt x="136" y="167"/>
                    <a:pt x="93" y="149"/>
                    <a:pt x="59" y="115"/>
                  </a:cubicBezTo>
                  <a:cubicBezTo>
                    <a:pt x="26" y="81"/>
                    <a:pt x="0" y="22"/>
                    <a:pt x="5" y="0"/>
                  </a:cubicBezTo>
                  <a:cubicBezTo>
                    <a:pt x="31" y="0"/>
                    <a:pt x="96" y="34"/>
                    <a:pt x="129" y="68"/>
                  </a:cubicBezTo>
                  <a:cubicBezTo>
                    <a:pt x="162" y="101"/>
                    <a:pt x="175" y="140"/>
                    <a:pt x="161" y="1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66" name="Freeform 135"/>
            <p:cNvSpPr>
              <a:spLocks/>
            </p:cNvSpPr>
            <p:nvPr/>
          </p:nvSpPr>
          <p:spPr bwMode="auto">
            <a:xfrm>
              <a:off x="1917700" y="1976438"/>
              <a:ext cx="66675" cy="92075"/>
            </a:xfrm>
            <a:custGeom>
              <a:avLst/>
              <a:gdLst>
                <a:gd name="T0" fmla="*/ 19 w 138"/>
                <a:gd name="T1" fmla="*/ 191 h 197"/>
                <a:gd name="T2" fmla="*/ 24 w 138"/>
                <a:gd name="T3" fmla="*/ 86 h 197"/>
                <a:gd name="T4" fmla="*/ 127 w 138"/>
                <a:gd name="T5" fmla="*/ 0 h 197"/>
                <a:gd name="T6" fmla="*/ 105 w 138"/>
                <a:gd name="T7" fmla="*/ 133 h 197"/>
                <a:gd name="T8" fmla="*/ 19 w 138"/>
                <a:gd name="T9" fmla="*/ 191 h 197"/>
              </a:gdLst>
              <a:ahLst/>
              <a:cxnLst>
                <a:cxn ang="0">
                  <a:pos x="T0" y="T1"/>
                </a:cxn>
                <a:cxn ang="0">
                  <a:pos x="T2" y="T3"/>
                </a:cxn>
                <a:cxn ang="0">
                  <a:pos x="T4" y="T5"/>
                </a:cxn>
                <a:cxn ang="0">
                  <a:pos x="T6" y="T7"/>
                </a:cxn>
                <a:cxn ang="0">
                  <a:pos x="T8" y="T9"/>
                </a:cxn>
              </a:cxnLst>
              <a:rect l="0" t="0" r="r" b="b"/>
              <a:pathLst>
                <a:path w="138" h="197">
                  <a:moveTo>
                    <a:pt x="19" y="191"/>
                  </a:moveTo>
                  <a:cubicBezTo>
                    <a:pt x="0" y="171"/>
                    <a:pt x="1" y="127"/>
                    <a:pt x="24" y="86"/>
                  </a:cubicBezTo>
                  <a:cubicBezTo>
                    <a:pt x="47" y="46"/>
                    <a:pt x="100" y="3"/>
                    <a:pt x="127" y="0"/>
                  </a:cubicBezTo>
                  <a:cubicBezTo>
                    <a:pt x="138" y="23"/>
                    <a:pt x="128" y="92"/>
                    <a:pt x="105" y="133"/>
                  </a:cubicBezTo>
                  <a:cubicBezTo>
                    <a:pt x="83" y="173"/>
                    <a:pt x="47" y="197"/>
                    <a:pt x="19" y="1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67" name="Freeform 136"/>
            <p:cNvSpPr>
              <a:spLocks/>
            </p:cNvSpPr>
            <p:nvPr/>
          </p:nvSpPr>
          <p:spPr bwMode="auto">
            <a:xfrm>
              <a:off x="1843088" y="1776413"/>
              <a:ext cx="68263" cy="92075"/>
            </a:xfrm>
            <a:custGeom>
              <a:avLst/>
              <a:gdLst>
                <a:gd name="T0" fmla="*/ 119 w 144"/>
                <a:gd name="T1" fmla="*/ 195 h 195"/>
                <a:gd name="T2" fmla="*/ 28 w 144"/>
                <a:gd name="T3" fmla="*/ 122 h 195"/>
                <a:gd name="T4" fmla="*/ 14 w 144"/>
                <a:gd name="T5" fmla="*/ 0 h 195"/>
                <a:gd name="T6" fmla="*/ 121 w 144"/>
                <a:gd name="T7" fmla="*/ 103 h 195"/>
                <a:gd name="T8" fmla="*/ 119 w 144"/>
                <a:gd name="T9" fmla="*/ 195 h 195"/>
              </a:gdLst>
              <a:ahLst/>
              <a:cxnLst>
                <a:cxn ang="0">
                  <a:pos x="T0" y="T1"/>
                </a:cxn>
                <a:cxn ang="0">
                  <a:pos x="T2" y="T3"/>
                </a:cxn>
                <a:cxn ang="0">
                  <a:pos x="T4" y="T5"/>
                </a:cxn>
                <a:cxn ang="0">
                  <a:pos x="T6" y="T7"/>
                </a:cxn>
                <a:cxn ang="0">
                  <a:pos x="T8" y="T9"/>
                </a:cxn>
              </a:cxnLst>
              <a:rect l="0" t="0" r="r" b="b"/>
              <a:pathLst>
                <a:path w="144" h="195">
                  <a:moveTo>
                    <a:pt x="119" y="195"/>
                  </a:moveTo>
                  <a:cubicBezTo>
                    <a:pt x="88" y="194"/>
                    <a:pt x="50" y="163"/>
                    <a:pt x="28" y="122"/>
                  </a:cubicBezTo>
                  <a:cubicBezTo>
                    <a:pt x="5" y="81"/>
                    <a:pt x="0" y="19"/>
                    <a:pt x="14" y="0"/>
                  </a:cubicBezTo>
                  <a:cubicBezTo>
                    <a:pt x="43" y="9"/>
                    <a:pt x="99" y="61"/>
                    <a:pt x="121" y="103"/>
                  </a:cubicBezTo>
                  <a:cubicBezTo>
                    <a:pt x="144" y="144"/>
                    <a:pt x="142" y="182"/>
                    <a:pt x="119" y="1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68" name="Freeform 137"/>
            <p:cNvSpPr>
              <a:spLocks/>
            </p:cNvSpPr>
            <p:nvPr/>
          </p:nvSpPr>
          <p:spPr bwMode="auto">
            <a:xfrm>
              <a:off x="1916113" y="2022475"/>
              <a:ext cx="77788" cy="84138"/>
            </a:xfrm>
            <a:custGeom>
              <a:avLst/>
              <a:gdLst>
                <a:gd name="T0" fmla="*/ 17 w 164"/>
                <a:gd name="T1" fmla="*/ 175 h 179"/>
                <a:gd name="T2" fmla="*/ 116 w 164"/>
                <a:gd name="T3" fmla="*/ 119 h 179"/>
                <a:gd name="T4" fmla="*/ 157 w 164"/>
                <a:gd name="T5" fmla="*/ 0 h 179"/>
                <a:gd name="T6" fmla="*/ 37 w 164"/>
                <a:gd name="T7" fmla="*/ 82 h 179"/>
                <a:gd name="T8" fmla="*/ 17 w 164"/>
                <a:gd name="T9" fmla="*/ 175 h 179"/>
              </a:gdLst>
              <a:ahLst/>
              <a:cxnLst>
                <a:cxn ang="0">
                  <a:pos x="T0" y="T1"/>
                </a:cxn>
                <a:cxn ang="0">
                  <a:pos x="T2" y="T3"/>
                </a:cxn>
                <a:cxn ang="0">
                  <a:pos x="T4" y="T5"/>
                </a:cxn>
                <a:cxn ang="0">
                  <a:pos x="T6" y="T7"/>
                </a:cxn>
                <a:cxn ang="0">
                  <a:pos x="T8" y="T9"/>
                </a:cxn>
              </a:cxnLst>
              <a:rect l="0" t="0" r="r" b="b"/>
              <a:pathLst>
                <a:path w="164" h="179">
                  <a:moveTo>
                    <a:pt x="17" y="175"/>
                  </a:moveTo>
                  <a:cubicBezTo>
                    <a:pt x="44" y="179"/>
                    <a:pt x="86" y="157"/>
                    <a:pt x="116" y="119"/>
                  </a:cubicBezTo>
                  <a:cubicBezTo>
                    <a:pt x="146" y="82"/>
                    <a:pt x="164" y="22"/>
                    <a:pt x="157" y="0"/>
                  </a:cubicBezTo>
                  <a:cubicBezTo>
                    <a:pt x="129" y="4"/>
                    <a:pt x="67" y="45"/>
                    <a:pt x="37" y="82"/>
                  </a:cubicBezTo>
                  <a:cubicBezTo>
                    <a:pt x="8" y="119"/>
                    <a:pt x="0" y="158"/>
                    <a:pt x="17" y="1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69" name="Freeform 138"/>
            <p:cNvSpPr>
              <a:spLocks/>
            </p:cNvSpPr>
            <p:nvPr/>
          </p:nvSpPr>
          <p:spPr bwMode="auto">
            <a:xfrm>
              <a:off x="2014538" y="1633538"/>
              <a:ext cx="60325" cy="98425"/>
            </a:xfrm>
            <a:custGeom>
              <a:avLst/>
              <a:gdLst>
                <a:gd name="T0" fmla="*/ 37 w 128"/>
                <a:gd name="T1" fmla="*/ 206 h 207"/>
                <a:gd name="T2" fmla="*/ 14 w 128"/>
                <a:gd name="T3" fmla="*/ 102 h 207"/>
                <a:gd name="T4" fmla="*/ 101 w 128"/>
                <a:gd name="T5" fmla="*/ 0 h 207"/>
                <a:gd name="T6" fmla="*/ 114 w 128"/>
                <a:gd name="T7" fmla="*/ 134 h 207"/>
                <a:gd name="T8" fmla="*/ 37 w 128"/>
                <a:gd name="T9" fmla="*/ 206 h 207"/>
              </a:gdLst>
              <a:ahLst/>
              <a:cxnLst>
                <a:cxn ang="0">
                  <a:pos x="T0" y="T1"/>
                </a:cxn>
                <a:cxn ang="0">
                  <a:pos x="T2" y="T3"/>
                </a:cxn>
                <a:cxn ang="0">
                  <a:pos x="T4" y="T5"/>
                </a:cxn>
                <a:cxn ang="0">
                  <a:pos x="T6" y="T7"/>
                </a:cxn>
                <a:cxn ang="0">
                  <a:pos x="T8" y="T9"/>
                </a:cxn>
              </a:cxnLst>
              <a:rect l="0" t="0" r="r" b="b"/>
              <a:pathLst>
                <a:path w="128" h="207">
                  <a:moveTo>
                    <a:pt x="37" y="206"/>
                  </a:moveTo>
                  <a:cubicBezTo>
                    <a:pt x="11" y="189"/>
                    <a:pt x="0" y="146"/>
                    <a:pt x="14" y="102"/>
                  </a:cubicBezTo>
                  <a:cubicBezTo>
                    <a:pt x="27" y="59"/>
                    <a:pt x="73" y="8"/>
                    <a:pt x="101" y="0"/>
                  </a:cubicBezTo>
                  <a:cubicBezTo>
                    <a:pt x="119" y="22"/>
                    <a:pt x="128" y="91"/>
                    <a:pt x="114" y="134"/>
                  </a:cubicBezTo>
                  <a:cubicBezTo>
                    <a:pt x="101" y="177"/>
                    <a:pt x="68" y="207"/>
                    <a:pt x="37" y="2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70" name="Freeform 139"/>
            <p:cNvSpPr>
              <a:spLocks/>
            </p:cNvSpPr>
            <p:nvPr/>
          </p:nvSpPr>
          <p:spPr bwMode="auto">
            <a:xfrm>
              <a:off x="1989138" y="1651000"/>
              <a:ext cx="53975" cy="100013"/>
            </a:xfrm>
            <a:custGeom>
              <a:avLst/>
              <a:gdLst>
                <a:gd name="T0" fmla="*/ 55 w 112"/>
                <a:gd name="T1" fmla="*/ 211 h 211"/>
                <a:gd name="T2" fmla="*/ 1 w 112"/>
                <a:gd name="T3" fmla="*/ 112 h 211"/>
                <a:gd name="T4" fmla="*/ 58 w 112"/>
                <a:gd name="T5" fmla="*/ 0 h 211"/>
                <a:gd name="T6" fmla="*/ 111 w 112"/>
                <a:gd name="T7" fmla="*/ 129 h 211"/>
                <a:gd name="T8" fmla="*/ 55 w 112"/>
                <a:gd name="T9" fmla="*/ 211 h 211"/>
              </a:gdLst>
              <a:ahLst/>
              <a:cxnLst>
                <a:cxn ang="0">
                  <a:pos x="T0" y="T1"/>
                </a:cxn>
                <a:cxn ang="0">
                  <a:pos x="T2" y="T3"/>
                </a:cxn>
                <a:cxn ang="0">
                  <a:pos x="T4" y="T5"/>
                </a:cxn>
                <a:cxn ang="0">
                  <a:pos x="T6" y="T7"/>
                </a:cxn>
                <a:cxn ang="0">
                  <a:pos x="T8" y="T9"/>
                </a:cxn>
              </a:cxnLst>
              <a:rect l="0" t="0" r="r" b="b"/>
              <a:pathLst>
                <a:path w="112" h="211">
                  <a:moveTo>
                    <a:pt x="55" y="211"/>
                  </a:moveTo>
                  <a:cubicBezTo>
                    <a:pt x="23" y="198"/>
                    <a:pt x="0" y="157"/>
                    <a:pt x="1" y="112"/>
                  </a:cubicBezTo>
                  <a:cubicBezTo>
                    <a:pt x="1" y="68"/>
                    <a:pt x="33" y="11"/>
                    <a:pt x="58" y="0"/>
                  </a:cubicBezTo>
                  <a:cubicBezTo>
                    <a:pt x="82" y="18"/>
                    <a:pt x="112" y="84"/>
                    <a:pt x="111" y="129"/>
                  </a:cubicBezTo>
                  <a:cubicBezTo>
                    <a:pt x="110" y="173"/>
                    <a:pt x="86" y="207"/>
                    <a:pt x="5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71" name="Freeform 140"/>
            <p:cNvSpPr>
              <a:spLocks/>
            </p:cNvSpPr>
            <p:nvPr/>
          </p:nvSpPr>
          <p:spPr bwMode="auto">
            <a:xfrm>
              <a:off x="1992313" y="1709738"/>
              <a:ext cx="73025" cy="87313"/>
            </a:xfrm>
            <a:custGeom>
              <a:avLst/>
              <a:gdLst>
                <a:gd name="T0" fmla="*/ 13 w 156"/>
                <a:gd name="T1" fmla="*/ 173 h 184"/>
                <a:gd name="T2" fmla="*/ 41 w 156"/>
                <a:gd name="T3" fmla="*/ 70 h 184"/>
                <a:gd name="T4" fmla="*/ 153 w 156"/>
                <a:gd name="T5" fmla="*/ 1 h 184"/>
                <a:gd name="T6" fmla="*/ 102 w 156"/>
                <a:gd name="T7" fmla="*/ 130 h 184"/>
                <a:gd name="T8" fmla="*/ 13 w 156"/>
                <a:gd name="T9" fmla="*/ 173 h 184"/>
              </a:gdLst>
              <a:ahLst/>
              <a:cxnLst>
                <a:cxn ang="0">
                  <a:pos x="T0" y="T1"/>
                </a:cxn>
                <a:cxn ang="0">
                  <a:pos x="T2" y="T3"/>
                </a:cxn>
                <a:cxn ang="0">
                  <a:pos x="T4" y="T5"/>
                </a:cxn>
                <a:cxn ang="0">
                  <a:pos x="T6" y="T7"/>
                </a:cxn>
                <a:cxn ang="0">
                  <a:pos x="T8" y="T9"/>
                </a:cxn>
              </a:cxnLst>
              <a:rect l="0" t="0" r="r" b="b"/>
              <a:pathLst>
                <a:path w="156" h="184">
                  <a:moveTo>
                    <a:pt x="13" y="173"/>
                  </a:moveTo>
                  <a:cubicBezTo>
                    <a:pt x="0" y="150"/>
                    <a:pt x="11" y="107"/>
                    <a:pt x="41" y="70"/>
                  </a:cubicBezTo>
                  <a:cubicBezTo>
                    <a:pt x="70" y="33"/>
                    <a:pt x="128" y="0"/>
                    <a:pt x="153" y="1"/>
                  </a:cubicBezTo>
                  <a:cubicBezTo>
                    <a:pt x="156" y="26"/>
                    <a:pt x="132" y="93"/>
                    <a:pt x="102" y="130"/>
                  </a:cubicBezTo>
                  <a:cubicBezTo>
                    <a:pt x="73" y="166"/>
                    <a:pt x="35" y="184"/>
                    <a:pt x="13" y="1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72" name="Freeform 141"/>
            <p:cNvSpPr>
              <a:spLocks/>
            </p:cNvSpPr>
            <p:nvPr/>
          </p:nvSpPr>
          <p:spPr bwMode="auto">
            <a:xfrm>
              <a:off x="1984375" y="1866900"/>
              <a:ext cx="63500" cy="96838"/>
            </a:xfrm>
            <a:custGeom>
              <a:avLst/>
              <a:gdLst>
                <a:gd name="T0" fmla="*/ 25 w 132"/>
                <a:gd name="T1" fmla="*/ 198 h 202"/>
                <a:gd name="T2" fmla="*/ 20 w 132"/>
                <a:gd name="T3" fmla="*/ 93 h 202"/>
                <a:gd name="T4" fmla="*/ 118 w 132"/>
                <a:gd name="T5" fmla="*/ 0 h 202"/>
                <a:gd name="T6" fmla="*/ 109 w 132"/>
                <a:gd name="T7" fmla="*/ 134 h 202"/>
                <a:gd name="T8" fmla="*/ 25 w 132"/>
                <a:gd name="T9" fmla="*/ 198 h 202"/>
              </a:gdLst>
              <a:ahLst/>
              <a:cxnLst>
                <a:cxn ang="0">
                  <a:pos x="T0" y="T1"/>
                </a:cxn>
                <a:cxn ang="0">
                  <a:pos x="T2" y="T3"/>
                </a:cxn>
                <a:cxn ang="0">
                  <a:pos x="T4" y="T5"/>
                </a:cxn>
                <a:cxn ang="0">
                  <a:pos x="T6" y="T7"/>
                </a:cxn>
                <a:cxn ang="0">
                  <a:pos x="T8" y="T9"/>
                </a:cxn>
              </a:cxnLst>
              <a:rect l="0" t="0" r="r" b="b"/>
              <a:pathLst>
                <a:path w="132" h="202">
                  <a:moveTo>
                    <a:pt x="25" y="198"/>
                  </a:moveTo>
                  <a:cubicBezTo>
                    <a:pt x="3" y="179"/>
                    <a:pt x="0" y="135"/>
                    <a:pt x="20" y="93"/>
                  </a:cubicBezTo>
                  <a:cubicBezTo>
                    <a:pt x="39" y="51"/>
                    <a:pt x="91" y="5"/>
                    <a:pt x="118" y="0"/>
                  </a:cubicBezTo>
                  <a:cubicBezTo>
                    <a:pt x="132" y="24"/>
                    <a:pt x="128" y="92"/>
                    <a:pt x="109" y="134"/>
                  </a:cubicBezTo>
                  <a:cubicBezTo>
                    <a:pt x="89" y="176"/>
                    <a:pt x="54" y="202"/>
                    <a:pt x="2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73" name="Freeform 142"/>
            <p:cNvSpPr>
              <a:spLocks/>
            </p:cNvSpPr>
            <p:nvPr/>
          </p:nvSpPr>
          <p:spPr bwMode="auto">
            <a:xfrm>
              <a:off x="1946275" y="1789113"/>
              <a:ext cx="66675" cy="93663"/>
            </a:xfrm>
            <a:custGeom>
              <a:avLst/>
              <a:gdLst>
                <a:gd name="T0" fmla="*/ 114 w 141"/>
                <a:gd name="T1" fmla="*/ 199 h 199"/>
                <a:gd name="T2" fmla="*/ 23 w 141"/>
                <a:gd name="T3" fmla="*/ 123 h 199"/>
                <a:gd name="T4" fmla="*/ 15 w 141"/>
                <a:gd name="T5" fmla="*/ 0 h 199"/>
                <a:gd name="T6" fmla="*/ 119 w 141"/>
                <a:gd name="T7" fmla="*/ 107 h 199"/>
                <a:gd name="T8" fmla="*/ 114 w 141"/>
                <a:gd name="T9" fmla="*/ 199 h 199"/>
              </a:gdLst>
              <a:ahLst/>
              <a:cxnLst>
                <a:cxn ang="0">
                  <a:pos x="T0" y="T1"/>
                </a:cxn>
                <a:cxn ang="0">
                  <a:pos x="T2" y="T3"/>
                </a:cxn>
                <a:cxn ang="0">
                  <a:pos x="T4" y="T5"/>
                </a:cxn>
                <a:cxn ang="0">
                  <a:pos x="T6" y="T7"/>
                </a:cxn>
                <a:cxn ang="0">
                  <a:pos x="T8" y="T9"/>
                </a:cxn>
              </a:cxnLst>
              <a:rect l="0" t="0" r="r" b="b"/>
              <a:pathLst>
                <a:path w="141" h="199">
                  <a:moveTo>
                    <a:pt x="114" y="199"/>
                  </a:moveTo>
                  <a:cubicBezTo>
                    <a:pt x="82" y="197"/>
                    <a:pt x="45" y="165"/>
                    <a:pt x="23" y="123"/>
                  </a:cubicBezTo>
                  <a:cubicBezTo>
                    <a:pt x="2" y="81"/>
                    <a:pt x="0" y="19"/>
                    <a:pt x="15" y="0"/>
                  </a:cubicBezTo>
                  <a:cubicBezTo>
                    <a:pt x="44" y="11"/>
                    <a:pt x="98" y="65"/>
                    <a:pt x="119" y="107"/>
                  </a:cubicBezTo>
                  <a:cubicBezTo>
                    <a:pt x="141" y="149"/>
                    <a:pt x="138" y="187"/>
                    <a:pt x="114"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74" name="Freeform 143"/>
            <p:cNvSpPr>
              <a:spLocks/>
            </p:cNvSpPr>
            <p:nvPr/>
          </p:nvSpPr>
          <p:spPr bwMode="auto">
            <a:xfrm>
              <a:off x="1978025" y="1822450"/>
              <a:ext cx="77788" cy="85725"/>
            </a:xfrm>
            <a:custGeom>
              <a:avLst/>
              <a:gdLst>
                <a:gd name="T0" fmla="*/ 10 w 162"/>
                <a:gd name="T1" fmla="*/ 167 h 180"/>
                <a:gd name="T2" fmla="*/ 47 w 162"/>
                <a:gd name="T3" fmla="*/ 64 h 180"/>
                <a:gd name="T4" fmla="*/ 160 w 162"/>
                <a:gd name="T5" fmla="*/ 3 h 180"/>
                <a:gd name="T6" fmla="*/ 101 w 162"/>
                <a:gd name="T7" fmla="*/ 130 h 180"/>
                <a:gd name="T8" fmla="*/ 10 w 162"/>
                <a:gd name="T9" fmla="*/ 167 h 180"/>
              </a:gdLst>
              <a:ahLst/>
              <a:cxnLst>
                <a:cxn ang="0">
                  <a:pos x="T0" y="T1"/>
                </a:cxn>
                <a:cxn ang="0">
                  <a:pos x="T2" y="T3"/>
                </a:cxn>
                <a:cxn ang="0">
                  <a:pos x="T4" y="T5"/>
                </a:cxn>
                <a:cxn ang="0">
                  <a:pos x="T6" y="T7"/>
                </a:cxn>
                <a:cxn ang="0">
                  <a:pos x="T8" y="T9"/>
                </a:cxn>
              </a:cxnLst>
              <a:rect l="0" t="0" r="r" b="b"/>
              <a:pathLst>
                <a:path w="162" h="180">
                  <a:moveTo>
                    <a:pt x="10" y="167"/>
                  </a:moveTo>
                  <a:cubicBezTo>
                    <a:pt x="0" y="143"/>
                    <a:pt x="15" y="99"/>
                    <a:pt x="47" y="64"/>
                  </a:cubicBezTo>
                  <a:cubicBezTo>
                    <a:pt x="79" y="30"/>
                    <a:pt x="137" y="0"/>
                    <a:pt x="160" y="3"/>
                  </a:cubicBezTo>
                  <a:cubicBezTo>
                    <a:pt x="162" y="29"/>
                    <a:pt x="132" y="95"/>
                    <a:pt x="101" y="130"/>
                  </a:cubicBezTo>
                  <a:cubicBezTo>
                    <a:pt x="69" y="164"/>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75" name="Freeform 144"/>
            <p:cNvSpPr>
              <a:spLocks/>
            </p:cNvSpPr>
            <p:nvPr/>
          </p:nvSpPr>
          <p:spPr bwMode="auto">
            <a:xfrm>
              <a:off x="1981200" y="1763713"/>
              <a:ext cx="58738" cy="98425"/>
            </a:xfrm>
            <a:custGeom>
              <a:avLst/>
              <a:gdLst>
                <a:gd name="T0" fmla="*/ 37 w 127"/>
                <a:gd name="T1" fmla="*/ 205 h 206"/>
                <a:gd name="T2" fmla="*/ 13 w 127"/>
                <a:gd name="T3" fmla="*/ 101 h 206"/>
                <a:gd name="T4" fmla="*/ 101 w 127"/>
                <a:gd name="T5" fmla="*/ 0 h 206"/>
                <a:gd name="T6" fmla="*/ 114 w 127"/>
                <a:gd name="T7" fmla="*/ 134 h 206"/>
                <a:gd name="T8" fmla="*/ 37 w 127"/>
                <a:gd name="T9" fmla="*/ 205 h 206"/>
              </a:gdLst>
              <a:ahLst/>
              <a:cxnLst>
                <a:cxn ang="0">
                  <a:pos x="T0" y="T1"/>
                </a:cxn>
                <a:cxn ang="0">
                  <a:pos x="T2" y="T3"/>
                </a:cxn>
                <a:cxn ang="0">
                  <a:pos x="T4" y="T5"/>
                </a:cxn>
                <a:cxn ang="0">
                  <a:pos x="T6" y="T7"/>
                </a:cxn>
                <a:cxn ang="0">
                  <a:pos x="T8" y="T9"/>
                </a:cxn>
              </a:cxnLst>
              <a:rect l="0" t="0" r="r" b="b"/>
              <a:pathLst>
                <a:path w="127" h="206">
                  <a:moveTo>
                    <a:pt x="37" y="205"/>
                  </a:moveTo>
                  <a:cubicBezTo>
                    <a:pt x="10" y="188"/>
                    <a:pt x="0" y="145"/>
                    <a:pt x="13" y="101"/>
                  </a:cubicBezTo>
                  <a:cubicBezTo>
                    <a:pt x="27" y="58"/>
                    <a:pt x="73" y="8"/>
                    <a:pt x="101" y="0"/>
                  </a:cubicBezTo>
                  <a:cubicBezTo>
                    <a:pt x="119" y="22"/>
                    <a:pt x="127" y="90"/>
                    <a:pt x="114" y="134"/>
                  </a:cubicBezTo>
                  <a:cubicBezTo>
                    <a:pt x="100" y="178"/>
                    <a:pt x="67" y="206"/>
                    <a:pt x="37"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76" name="Freeform 145"/>
            <p:cNvSpPr>
              <a:spLocks/>
            </p:cNvSpPr>
            <p:nvPr/>
          </p:nvSpPr>
          <p:spPr bwMode="auto">
            <a:xfrm>
              <a:off x="1965325" y="1720850"/>
              <a:ext cx="52388" cy="101600"/>
            </a:xfrm>
            <a:custGeom>
              <a:avLst/>
              <a:gdLst>
                <a:gd name="T0" fmla="*/ 54 w 111"/>
                <a:gd name="T1" fmla="*/ 212 h 212"/>
                <a:gd name="T2" fmla="*/ 1 w 111"/>
                <a:gd name="T3" fmla="*/ 114 h 212"/>
                <a:gd name="T4" fmla="*/ 59 w 111"/>
                <a:gd name="T5" fmla="*/ 0 h 212"/>
                <a:gd name="T6" fmla="*/ 111 w 111"/>
                <a:gd name="T7" fmla="*/ 130 h 212"/>
                <a:gd name="T8" fmla="*/ 54 w 111"/>
                <a:gd name="T9" fmla="*/ 212 h 212"/>
              </a:gdLst>
              <a:ahLst/>
              <a:cxnLst>
                <a:cxn ang="0">
                  <a:pos x="T0" y="T1"/>
                </a:cxn>
                <a:cxn ang="0">
                  <a:pos x="T2" y="T3"/>
                </a:cxn>
                <a:cxn ang="0">
                  <a:pos x="T4" y="T5"/>
                </a:cxn>
                <a:cxn ang="0">
                  <a:pos x="T6" y="T7"/>
                </a:cxn>
                <a:cxn ang="0">
                  <a:pos x="T8" y="T9"/>
                </a:cxn>
              </a:cxnLst>
              <a:rect l="0" t="0" r="r" b="b"/>
              <a:pathLst>
                <a:path w="111" h="212">
                  <a:moveTo>
                    <a:pt x="54" y="212"/>
                  </a:moveTo>
                  <a:cubicBezTo>
                    <a:pt x="23" y="199"/>
                    <a:pt x="0" y="159"/>
                    <a:pt x="1" y="114"/>
                  </a:cubicBezTo>
                  <a:cubicBezTo>
                    <a:pt x="1" y="69"/>
                    <a:pt x="33" y="13"/>
                    <a:pt x="59" y="0"/>
                  </a:cubicBezTo>
                  <a:cubicBezTo>
                    <a:pt x="83" y="19"/>
                    <a:pt x="111" y="86"/>
                    <a:pt x="111" y="130"/>
                  </a:cubicBezTo>
                  <a:cubicBezTo>
                    <a:pt x="110" y="175"/>
                    <a:pt x="87" y="208"/>
                    <a:pt x="54"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77" name="Freeform 146"/>
            <p:cNvSpPr>
              <a:spLocks/>
            </p:cNvSpPr>
            <p:nvPr/>
          </p:nvSpPr>
          <p:spPr bwMode="auto">
            <a:xfrm>
              <a:off x="1951038" y="1844675"/>
              <a:ext cx="65088" cy="93663"/>
            </a:xfrm>
            <a:custGeom>
              <a:avLst/>
              <a:gdLst>
                <a:gd name="T0" fmla="*/ 113 w 139"/>
                <a:gd name="T1" fmla="*/ 199 h 199"/>
                <a:gd name="T2" fmla="*/ 22 w 139"/>
                <a:gd name="T3" fmla="*/ 123 h 199"/>
                <a:gd name="T4" fmla="*/ 14 w 139"/>
                <a:gd name="T5" fmla="*/ 0 h 199"/>
                <a:gd name="T6" fmla="*/ 119 w 139"/>
                <a:gd name="T7" fmla="*/ 106 h 199"/>
                <a:gd name="T8" fmla="*/ 113 w 139"/>
                <a:gd name="T9" fmla="*/ 199 h 199"/>
              </a:gdLst>
              <a:ahLst/>
              <a:cxnLst>
                <a:cxn ang="0">
                  <a:pos x="T0" y="T1"/>
                </a:cxn>
                <a:cxn ang="0">
                  <a:pos x="T2" y="T3"/>
                </a:cxn>
                <a:cxn ang="0">
                  <a:pos x="T4" y="T5"/>
                </a:cxn>
                <a:cxn ang="0">
                  <a:pos x="T6" y="T7"/>
                </a:cxn>
                <a:cxn ang="0">
                  <a:pos x="T8" y="T9"/>
                </a:cxn>
              </a:cxnLst>
              <a:rect l="0" t="0" r="r" b="b"/>
              <a:pathLst>
                <a:path w="139" h="199">
                  <a:moveTo>
                    <a:pt x="113" y="199"/>
                  </a:moveTo>
                  <a:cubicBezTo>
                    <a:pt x="82" y="196"/>
                    <a:pt x="43" y="165"/>
                    <a:pt x="22" y="123"/>
                  </a:cubicBezTo>
                  <a:cubicBezTo>
                    <a:pt x="1" y="81"/>
                    <a:pt x="0" y="19"/>
                    <a:pt x="14" y="0"/>
                  </a:cubicBezTo>
                  <a:cubicBezTo>
                    <a:pt x="42" y="11"/>
                    <a:pt x="98" y="64"/>
                    <a:pt x="119" y="106"/>
                  </a:cubicBezTo>
                  <a:cubicBezTo>
                    <a:pt x="139" y="148"/>
                    <a:pt x="136" y="187"/>
                    <a:pt x="113"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78" name="Freeform 147"/>
            <p:cNvSpPr>
              <a:spLocks/>
            </p:cNvSpPr>
            <p:nvPr/>
          </p:nvSpPr>
          <p:spPr bwMode="auto">
            <a:xfrm>
              <a:off x="1955800" y="1905000"/>
              <a:ext cx="65088" cy="93663"/>
            </a:xfrm>
            <a:custGeom>
              <a:avLst/>
              <a:gdLst>
                <a:gd name="T0" fmla="*/ 114 w 140"/>
                <a:gd name="T1" fmla="*/ 198 h 198"/>
                <a:gd name="T2" fmla="*/ 23 w 140"/>
                <a:gd name="T3" fmla="*/ 122 h 198"/>
                <a:gd name="T4" fmla="*/ 15 w 140"/>
                <a:gd name="T5" fmla="*/ 0 h 198"/>
                <a:gd name="T6" fmla="*/ 119 w 140"/>
                <a:gd name="T7" fmla="*/ 105 h 198"/>
                <a:gd name="T8" fmla="*/ 114 w 140"/>
                <a:gd name="T9" fmla="*/ 198 h 198"/>
              </a:gdLst>
              <a:ahLst/>
              <a:cxnLst>
                <a:cxn ang="0">
                  <a:pos x="T0" y="T1"/>
                </a:cxn>
                <a:cxn ang="0">
                  <a:pos x="T2" y="T3"/>
                </a:cxn>
                <a:cxn ang="0">
                  <a:pos x="T4" y="T5"/>
                </a:cxn>
                <a:cxn ang="0">
                  <a:pos x="T6" y="T7"/>
                </a:cxn>
                <a:cxn ang="0">
                  <a:pos x="T8" y="T9"/>
                </a:cxn>
              </a:cxnLst>
              <a:rect l="0" t="0" r="r" b="b"/>
              <a:pathLst>
                <a:path w="140" h="198">
                  <a:moveTo>
                    <a:pt x="114" y="198"/>
                  </a:moveTo>
                  <a:cubicBezTo>
                    <a:pt x="83" y="195"/>
                    <a:pt x="44" y="164"/>
                    <a:pt x="23" y="122"/>
                  </a:cubicBezTo>
                  <a:cubicBezTo>
                    <a:pt x="2" y="80"/>
                    <a:pt x="0" y="18"/>
                    <a:pt x="15" y="0"/>
                  </a:cubicBezTo>
                  <a:cubicBezTo>
                    <a:pt x="43" y="10"/>
                    <a:pt x="99" y="63"/>
                    <a:pt x="119" y="105"/>
                  </a:cubicBezTo>
                  <a:cubicBezTo>
                    <a:pt x="140" y="147"/>
                    <a:pt x="137" y="186"/>
                    <a:pt x="11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79" name="Freeform 148"/>
            <p:cNvSpPr>
              <a:spLocks/>
            </p:cNvSpPr>
            <p:nvPr/>
          </p:nvSpPr>
          <p:spPr bwMode="auto">
            <a:xfrm>
              <a:off x="1965325" y="1968500"/>
              <a:ext cx="53975" cy="100013"/>
            </a:xfrm>
            <a:custGeom>
              <a:avLst/>
              <a:gdLst>
                <a:gd name="T0" fmla="*/ 53 w 113"/>
                <a:gd name="T1" fmla="*/ 211 h 211"/>
                <a:gd name="T2" fmla="*/ 1 w 113"/>
                <a:gd name="T3" fmla="*/ 112 h 211"/>
                <a:gd name="T4" fmla="*/ 61 w 113"/>
                <a:gd name="T5" fmla="*/ 0 h 211"/>
                <a:gd name="T6" fmla="*/ 111 w 113"/>
                <a:gd name="T7" fmla="*/ 129 h 211"/>
                <a:gd name="T8" fmla="*/ 53 w 113"/>
                <a:gd name="T9" fmla="*/ 211 h 211"/>
              </a:gdLst>
              <a:ahLst/>
              <a:cxnLst>
                <a:cxn ang="0">
                  <a:pos x="T0" y="T1"/>
                </a:cxn>
                <a:cxn ang="0">
                  <a:pos x="T2" y="T3"/>
                </a:cxn>
                <a:cxn ang="0">
                  <a:pos x="T4" y="T5"/>
                </a:cxn>
                <a:cxn ang="0">
                  <a:pos x="T6" y="T7"/>
                </a:cxn>
                <a:cxn ang="0">
                  <a:pos x="T8" y="T9"/>
                </a:cxn>
              </a:cxnLst>
              <a:rect l="0" t="0" r="r" b="b"/>
              <a:pathLst>
                <a:path w="113" h="211">
                  <a:moveTo>
                    <a:pt x="53" y="211"/>
                  </a:moveTo>
                  <a:cubicBezTo>
                    <a:pt x="23" y="198"/>
                    <a:pt x="0" y="157"/>
                    <a:pt x="1" y="112"/>
                  </a:cubicBezTo>
                  <a:cubicBezTo>
                    <a:pt x="2" y="68"/>
                    <a:pt x="36" y="11"/>
                    <a:pt x="61" y="0"/>
                  </a:cubicBezTo>
                  <a:cubicBezTo>
                    <a:pt x="85" y="19"/>
                    <a:pt x="113" y="85"/>
                    <a:pt x="111" y="129"/>
                  </a:cubicBezTo>
                  <a:cubicBezTo>
                    <a:pt x="110" y="174"/>
                    <a:pt x="85" y="207"/>
                    <a:pt x="53"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80" name="Freeform 149"/>
            <p:cNvSpPr>
              <a:spLocks/>
            </p:cNvSpPr>
            <p:nvPr/>
          </p:nvSpPr>
          <p:spPr bwMode="auto">
            <a:xfrm>
              <a:off x="1992313" y="1922463"/>
              <a:ext cx="61913" cy="95250"/>
            </a:xfrm>
            <a:custGeom>
              <a:avLst/>
              <a:gdLst>
                <a:gd name="T0" fmla="*/ 24 w 131"/>
                <a:gd name="T1" fmla="*/ 198 h 203"/>
                <a:gd name="T2" fmla="*/ 19 w 131"/>
                <a:gd name="T3" fmla="*/ 94 h 203"/>
                <a:gd name="T4" fmla="*/ 118 w 131"/>
                <a:gd name="T5" fmla="*/ 0 h 203"/>
                <a:gd name="T6" fmla="*/ 108 w 131"/>
                <a:gd name="T7" fmla="*/ 135 h 203"/>
                <a:gd name="T8" fmla="*/ 24 w 131"/>
                <a:gd name="T9" fmla="*/ 198 h 203"/>
              </a:gdLst>
              <a:ahLst/>
              <a:cxnLst>
                <a:cxn ang="0">
                  <a:pos x="T0" y="T1"/>
                </a:cxn>
                <a:cxn ang="0">
                  <a:pos x="T2" y="T3"/>
                </a:cxn>
                <a:cxn ang="0">
                  <a:pos x="T4" y="T5"/>
                </a:cxn>
                <a:cxn ang="0">
                  <a:pos x="T6" y="T7"/>
                </a:cxn>
                <a:cxn ang="0">
                  <a:pos x="T8" y="T9"/>
                </a:cxn>
              </a:cxnLst>
              <a:rect l="0" t="0" r="r" b="b"/>
              <a:pathLst>
                <a:path w="131" h="203">
                  <a:moveTo>
                    <a:pt x="24" y="198"/>
                  </a:moveTo>
                  <a:cubicBezTo>
                    <a:pt x="3" y="179"/>
                    <a:pt x="0" y="136"/>
                    <a:pt x="19" y="94"/>
                  </a:cubicBezTo>
                  <a:cubicBezTo>
                    <a:pt x="39" y="51"/>
                    <a:pt x="90" y="6"/>
                    <a:pt x="118" y="0"/>
                  </a:cubicBezTo>
                  <a:cubicBezTo>
                    <a:pt x="131" y="24"/>
                    <a:pt x="128" y="92"/>
                    <a:pt x="108" y="135"/>
                  </a:cubicBezTo>
                  <a:cubicBezTo>
                    <a:pt x="89" y="177"/>
                    <a:pt x="53" y="203"/>
                    <a:pt x="2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81" name="Freeform 150"/>
            <p:cNvSpPr>
              <a:spLocks/>
            </p:cNvSpPr>
            <p:nvPr/>
          </p:nvSpPr>
          <p:spPr bwMode="auto">
            <a:xfrm>
              <a:off x="1962150" y="2035175"/>
              <a:ext cx="93663" cy="66675"/>
            </a:xfrm>
            <a:custGeom>
              <a:avLst/>
              <a:gdLst>
                <a:gd name="T0" fmla="*/ 0 w 197"/>
                <a:gd name="T1" fmla="*/ 117 h 142"/>
                <a:gd name="T2" fmla="*/ 74 w 197"/>
                <a:gd name="T3" fmla="*/ 26 h 142"/>
                <a:gd name="T4" fmla="*/ 197 w 197"/>
                <a:gd name="T5" fmla="*/ 14 h 142"/>
                <a:gd name="T6" fmla="*/ 92 w 197"/>
                <a:gd name="T7" fmla="*/ 120 h 142"/>
                <a:gd name="T8" fmla="*/ 0 w 197"/>
                <a:gd name="T9" fmla="*/ 117 h 142"/>
              </a:gdLst>
              <a:ahLst/>
              <a:cxnLst>
                <a:cxn ang="0">
                  <a:pos x="T0" y="T1"/>
                </a:cxn>
                <a:cxn ang="0">
                  <a:pos x="T2" y="T3"/>
                </a:cxn>
                <a:cxn ang="0">
                  <a:pos x="T4" y="T5"/>
                </a:cxn>
                <a:cxn ang="0">
                  <a:pos x="T6" y="T7"/>
                </a:cxn>
                <a:cxn ang="0">
                  <a:pos x="T8" y="T9"/>
                </a:cxn>
              </a:cxnLst>
              <a:rect l="0" t="0" r="r" b="b"/>
              <a:pathLst>
                <a:path w="197" h="142">
                  <a:moveTo>
                    <a:pt x="0" y="117"/>
                  </a:moveTo>
                  <a:cubicBezTo>
                    <a:pt x="2" y="87"/>
                    <a:pt x="33" y="48"/>
                    <a:pt x="74" y="26"/>
                  </a:cubicBezTo>
                  <a:cubicBezTo>
                    <a:pt x="116" y="4"/>
                    <a:pt x="178" y="0"/>
                    <a:pt x="197" y="14"/>
                  </a:cubicBezTo>
                  <a:cubicBezTo>
                    <a:pt x="187" y="42"/>
                    <a:pt x="134" y="98"/>
                    <a:pt x="92" y="120"/>
                  </a:cubicBezTo>
                  <a:cubicBezTo>
                    <a:pt x="51" y="142"/>
                    <a:pt x="12" y="140"/>
                    <a:pt x="0" y="1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82" name="Freeform 151"/>
            <p:cNvSpPr>
              <a:spLocks/>
            </p:cNvSpPr>
            <p:nvPr/>
          </p:nvSpPr>
          <p:spPr bwMode="auto">
            <a:xfrm>
              <a:off x="1990725" y="1978025"/>
              <a:ext cx="76200" cy="85725"/>
            </a:xfrm>
            <a:custGeom>
              <a:avLst/>
              <a:gdLst>
                <a:gd name="T0" fmla="*/ 10 w 161"/>
                <a:gd name="T1" fmla="*/ 167 h 180"/>
                <a:gd name="T2" fmla="*/ 47 w 161"/>
                <a:gd name="T3" fmla="*/ 64 h 180"/>
                <a:gd name="T4" fmla="*/ 160 w 161"/>
                <a:gd name="T5" fmla="*/ 3 h 180"/>
                <a:gd name="T6" fmla="*/ 100 w 161"/>
                <a:gd name="T7" fmla="*/ 130 h 180"/>
                <a:gd name="T8" fmla="*/ 10 w 161"/>
                <a:gd name="T9" fmla="*/ 167 h 180"/>
              </a:gdLst>
              <a:ahLst/>
              <a:cxnLst>
                <a:cxn ang="0">
                  <a:pos x="T0" y="T1"/>
                </a:cxn>
                <a:cxn ang="0">
                  <a:pos x="T2" y="T3"/>
                </a:cxn>
                <a:cxn ang="0">
                  <a:pos x="T4" y="T5"/>
                </a:cxn>
                <a:cxn ang="0">
                  <a:pos x="T6" y="T7"/>
                </a:cxn>
                <a:cxn ang="0">
                  <a:pos x="T8" y="T9"/>
                </a:cxn>
              </a:cxnLst>
              <a:rect l="0" t="0" r="r" b="b"/>
              <a:pathLst>
                <a:path w="161" h="180">
                  <a:moveTo>
                    <a:pt x="10" y="167"/>
                  </a:moveTo>
                  <a:cubicBezTo>
                    <a:pt x="0" y="143"/>
                    <a:pt x="15" y="99"/>
                    <a:pt x="47" y="64"/>
                  </a:cubicBezTo>
                  <a:cubicBezTo>
                    <a:pt x="79" y="30"/>
                    <a:pt x="136" y="0"/>
                    <a:pt x="160" y="3"/>
                  </a:cubicBezTo>
                  <a:cubicBezTo>
                    <a:pt x="161" y="29"/>
                    <a:pt x="132" y="95"/>
                    <a:pt x="100" y="130"/>
                  </a:cubicBezTo>
                  <a:cubicBezTo>
                    <a:pt x="69" y="165"/>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83" name="Freeform 152"/>
            <p:cNvSpPr>
              <a:spLocks/>
            </p:cNvSpPr>
            <p:nvPr/>
          </p:nvSpPr>
          <p:spPr bwMode="auto">
            <a:xfrm>
              <a:off x="1849438" y="1609725"/>
              <a:ext cx="442913" cy="812800"/>
            </a:xfrm>
            <a:custGeom>
              <a:avLst/>
              <a:gdLst>
                <a:gd name="T0" fmla="*/ 145 w 934"/>
                <a:gd name="T1" fmla="*/ 1475 h 1716"/>
                <a:gd name="T2" fmla="*/ 570 w 934"/>
                <a:gd name="T3" fmla="*/ 789 h 1716"/>
                <a:gd name="T4" fmla="*/ 841 w 934"/>
                <a:gd name="T5" fmla="*/ 93 h 1716"/>
                <a:gd name="T6" fmla="*/ 933 w 934"/>
                <a:gd name="T7" fmla="*/ 0 h 1716"/>
                <a:gd name="T8" fmla="*/ 934 w 934"/>
                <a:gd name="T9" fmla="*/ 1 h 1716"/>
                <a:gd name="T10" fmla="*/ 876 w 934"/>
                <a:gd name="T11" fmla="*/ 88 h 1716"/>
                <a:gd name="T12" fmla="*/ 716 w 934"/>
                <a:gd name="T13" fmla="*/ 574 h 1716"/>
                <a:gd name="T14" fmla="*/ 0 w 934"/>
                <a:gd name="T15" fmla="*/ 1716 h 1716"/>
                <a:gd name="T16" fmla="*/ 24 w 934"/>
                <a:gd name="T17" fmla="*/ 1678 h 1716"/>
                <a:gd name="T18" fmla="*/ 145 w 934"/>
                <a:gd name="T19" fmla="*/ 1475 h 1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4" h="1716">
                  <a:moveTo>
                    <a:pt x="145" y="1475"/>
                  </a:moveTo>
                  <a:cubicBezTo>
                    <a:pt x="358" y="1289"/>
                    <a:pt x="489" y="1107"/>
                    <a:pt x="570" y="789"/>
                  </a:cubicBezTo>
                  <a:cubicBezTo>
                    <a:pt x="632" y="543"/>
                    <a:pt x="664" y="292"/>
                    <a:pt x="841" y="93"/>
                  </a:cubicBezTo>
                  <a:cubicBezTo>
                    <a:pt x="872" y="62"/>
                    <a:pt x="902" y="31"/>
                    <a:pt x="933" y="0"/>
                  </a:cubicBezTo>
                  <a:cubicBezTo>
                    <a:pt x="934" y="0"/>
                    <a:pt x="934" y="1"/>
                    <a:pt x="934" y="1"/>
                  </a:cubicBezTo>
                  <a:cubicBezTo>
                    <a:pt x="915" y="30"/>
                    <a:pt x="896" y="59"/>
                    <a:pt x="876" y="88"/>
                  </a:cubicBezTo>
                  <a:cubicBezTo>
                    <a:pt x="771" y="247"/>
                    <a:pt x="741" y="385"/>
                    <a:pt x="716" y="574"/>
                  </a:cubicBezTo>
                  <a:cubicBezTo>
                    <a:pt x="635" y="1237"/>
                    <a:pt x="440" y="1365"/>
                    <a:pt x="0" y="1716"/>
                  </a:cubicBezTo>
                  <a:cubicBezTo>
                    <a:pt x="5" y="1702"/>
                    <a:pt x="12" y="1688"/>
                    <a:pt x="24" y="1678"/>
                  </a:cubicBezTo>
                  <a:cubicBezTo>
                    <a:pt x="56" y="1649"/>
                    <a:pt x="127" y="1512"/>
                    <a:pt x="145" y="14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84" name="Freeform 153"/>
            <p:cNvSpPr>
              <a:spLocks/>
            </p:cNvSpPr>
            <p:nvPr/>
          </p:nvSpPr>
          <p:spPr bwMode="auto">
            <a:xfrm>
              <a:off x="1835150" y="2047875"/>
              <a:ext cx="176213" cy="366713"/>
            </a:xfrm>
            <a:custGeom>
              <a:avLst/>
              <a:gdLst>
                <a:gd name="T0" fmla="*/ 181 w 371"/>
                <a:gd name="T1" fmla="*/ 0 h 775"/>
                <a:gd name="T2" fmla="*/ 179 w 371"/>
                <a:gd name="T3" fmla="*/ 351 h 775"/>
                <a:gd name="T4" fmla="*/ 83 w 371"/>
                <a:gd name="T5" fmla="*/ 618 h 775"/>
                <a:gd name="T6" fmla="*/ 335 w 371"/>
                <a:gd name="T7" fmla="*/ 30 h 775"/>
                <a:gd name="T8" fmla="*/ 370 w 371"/>
                <a:gd name="T9" fmla="*/ 36 h 775"/>
                <a:gd name="T10" fmla="*/ 371 w 371"/>
                <a:gd name="T11" fmla="*/ 36 h 775"/>
                <a:gd name="T12" fmla="*/ 94 w 371"/>
                <a:gd name="T13" fmla="*/ 679 h 775"/>
                <a:gd name="T14" fmla="*/ 45 w 371"/>
                <a:gd name="T15" fmla="*/ 740 h 775"/>
                <a:gd name="T16" fmla="*/ 36 w 371"/>
                <a:gd name="T17" fmla="*/ 775 h 775"/>
                <a:gd name="T18" fmla="*/ 19 w 371"/>
                <a:gd name="T19" fmla="*/ 775 h 775"/>
                <a:gd name="T20" fmla="*/ 0 w 371"/>
                <a:gd name="T21" fmla="*/ 775 h 775"/>
                <a:gd name="T22" fmla="*/ 137 w 371"/>
                <a:gd name="T23" fmla="*/ 345 h 775"/>
                <a:gd name="T24" fmla="*/ 142 w 371"/>
                <a:gd name="T25" fmla="*/ 8 h 775"/>
                <a:gd name="T26" fmla="*/ 181 w 371"/>
                <a:gd name="T27" fmla="*/ 0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1" h="775">
                  <a:moveTo>
                    <a:pt x="181" y="0"/>
                  </a:moveTo>
                  <a:cubicBezTo>
                    <a:pt x="196" y="119"/>
                    <a:pt x="217" y="231"/>
                    <a:pt x="179" y="351"/>
                  </a:cubicBezTo>
                  <a:cubicBezTo>
                    <a:pt x="151" y="440"/>
                    <a:pt x="114" y="529"/>
                    <a:pt x="83" y="618"/>
                  </a:cubicBezTo>
                  <a:cubicBezTo>
                    <a:pt x="204" y="444"/>
                    <a:pt x="242" y="220"/>
                    <a:pt x="335" y="30"/>
                  </a:cubicBezTo>
                  <a:cubicBezTo>
                    <a:pt x="345" y="34"/>
                    <a:pt x="358" y="36"/>
                    <a:pt x="370" y="36"/>
                  </a:cubicBezTo>
                  <a:cubicBezTo>
                    <a:pt x="371" y="36"/>
                    <a:pt x="371" y="36"/>
                    <a:pt x="371" y="36"/>
                  </a:cubicBezTo>
                  <a:cubicBezTo>
                    <a:pt x="269" y="243"/>
                    <a:pt x="239" y="495"/>
                    <a:pt x="94" y="679"/>
                  </a:cubicBezTo>
                  <a:cubicBezTo>
                    <a:pt x="87" y="688"/>
                    <a:pt x="62" y="719"/>
                    <a:pt x="45" y="740"/>
                  </a:cubicBezTo>
                  <a:cubicBezTo>
                    <a:pt x="42" y="752"/>
                    <a:pt x="39" y="763"/>
                    <a:pt x="36" y="775"/>
                  </a:cubicBezTo>
                  <a:cubicBezTo>
                    <a:pt x="19" y="775"/>
                    <a:pt x="19" y="775"/>
                    <a:pt x="19" y="775"/>
                  </a:cubicBezTo>
                  <a:cubicBezTo>
                    <a:pt x="0" y="775"/>
                    <a:pt x="0" y="775"/>
                    <a:pt x="0" y="775"/>
                  </a:cubicBezTo>
                  <a:cubicBezTo>
                    <a:pt x="30" y="632"/>
                    <a:pt x="95" y="489"/>
                    <a:pt x="137" y="345"/>
                  </a:cubicBezTo>
                  <a:cubicBezTo>
                    <a:pt x="171" y="230"/>
                    <a:pt x="155" y="122"/>
                    <a:pt x="142" y="8"/>
                  </a:cubicBezTo>
                  <a:cubicBezTo>
                    <a:pt x="153" y="5"/>
                    <a:pt x="171" y="3"/>
                    <a:pt x="18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grpSp>
        <p:nvGrpSpPr>
          <p:cNvPr id="708" name="Group 707"/>
          <p:cNvGrpSpPr/>
          <p:nvPr/>
        </p:nvGrpSpPr>
        <p:grpSpPr>
          <a:xfrm>
            <a:off x="6129683" y="4372398"/>
            <a:ext cx="310548" cy="375078"/>
            <a:chOff x="1631950" y="1527175"/>
            <a:chExt cx="660401" cy="895350"/>
          </a:xfrm>
          <a:solidFill>
            <a:schemeClr val="accent4">
              <a:lumMod val="50000"/>
            </a:schemeClr>
          </a:solidFill>
        </p:grpSpPr>
        <p:sp>
          <p:nvSpPr>
            <p:cNvPr id="893" name="Freeform 108"/>
            <p:cNvSpPr>
              <a:spLocks/>
            </p:cNvSpPr>
            <p:nvPr/>
          </p:nvSpPr>
          <p:spPr bwMode="auto">
            <a:xfrm>
              <a:off x="1631950" y="1771650"/>
              <a:ext cx="98425" cy="60325"/>
            </a:xfrm>
            <a:custGeom>
              <a:avLst/>
              <a:gdLst>
                <a:gd name="T0" fmla="*/ 207 w 207"/>
                <a:gd name="T1" fmla="*/ 86 h 126"/>
                <a:gd name="T2" fmla="*/ 104 w 207"/>
                <a:gd name="T3" fmla="*/ 115 h 126"/>
                <a:gd name="T4" fmla="*/ 0 w 207"/>
                <a:gd name="T5" fmla="*/ 31 h 126"/>
                <a:gd name="T6" fmla="*/ 134 w 207"/>
                <a:gd name="T7" fmla="*/ 11 h 126"/>
                <a:gd name="T8" fmla="*/ 207 w 207"/>
                <a:gd name="T9" fmla="*/ 86 h 126"/>
              </a:gdLst>
              <a:ahLst/>
              <a:cxnLst>
                <a:cxn ang="0">
                  <a:pos x="T0" y="T1"/>
                </a:cxn>
                <a:cxn ang="0">
                  <a:pos x="T2" y="T3"/>
                </a:cxn>
                <a:cxn ang="0">
                  <a:pos x="T4" y="T5"/>
                </a:cxn>
                <a:cxn ang="0">
                  <a:pos x="T6" y="T7"/>
                </a:cxn>
                <a:cxn ang="0">
                  <a:pos x="T8" y="T9"/>
                </a:cxn>
              </a:cxnLst>
              <a:rect l="0" t="0" r="r" b="b"/>
              <a:pathLst>
                <a:path w="207" h="126">
                  <a:moveTo>
                    <a:pt x="207" y="86"/>
                  </a:moveTo>
                  <a:cubicBezTo>
                    <a:pt x="191" y="113"/>
                    <a:pt x="148" y="126"/>
                    <a:pt x="104" y="115"/>
                  </a:cubicBezTo>
                  <a:cubicBezTo>
                    <a:pt x="60" y="103"/>
                    <a:pt x="9" y="60"/>
                    <a:pt x="0" y="31"/>
                  </a:cubicBezTo>
                  <a:cubicBezTo>
                    <a:pt x="22" y="12"/>
                    <a:pt x="89" y="0"/>
                    <a:pt x="134" y="11"/>
                  </a:cubicBezTo>
                  <a:cubicBezTo>
                    <a:pt x="177" y="22"/>
                    <a:pt x="207" y="54"/>
                    <a:pt x="207"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94" name="Freeform 109"/>
            <p:cNvSpPr>
              <a:spLocks/>
            </p:cNvSpPr>
            <p:nvPr/>
          </p:nvSpPr>
          <p:spPr bwMode="auto">
            <a:xfrm>
              <a:off x="1681163" y="1755775"/>
              <a:ext cx="92075" cy="68263"/>
            </a:xfrm>
            <a:custGeom>
              <a:avLst/>
              <a:gdLst>
                <a:gd name="T0" fmla="*/ 188 w 195"/>
                <a:gd name="T1" fmla="*/ 125 h 143"/>
                <a:gd name="T2" fmla="*/ 84 w 195"/>
                <a:gd name="T3" fmla="*/ 114 h 143"/>
                <a:gd name="T4" fmla="*/ 0 w 195"/>
                <a:gd name="T5" fmla="*/ 9 h 143"/>
                <a:gd name="T6" fmla="*/ 133 w 195"/>
                <a:gd name="T7" fmla="*/ 37 h 143"/>
                <a:gd name="T8" fmla="*/ 188 w 195"/>
                <a:gd name="T9" fmla="*/ 125 h 143"/>
              </a:gdLst>
              <a:ahLst/>
              <a:cxnLst>
                <a:cxn ang="0">
                  <a:pos x="T0" y="T1"/>
                </a:cxn>
                <a:cxn ang="0">
                  <a:pos x="T2" y="T3"/>
                </a:cxn>
                <a:cxn ang="0">
                  <a:pos x="T4" y="T5"/>
                </a:cxn>
                <a:cxn ang="0">
                  <a:pos x="T6" y="T7"/>
                </a:cxn>
                <a:cxn ang="0">
                  <a:pos x="T8" y="T9"/>
                </a:cxn>
              </a:cxnLst>
              <a:rect l="0" t="0" r="r" b="b"/>
              <a:pathLst>
                <a:path w="195" h="143">
                  <a:moveTo>
                    <a:pt x="188" y="125"/>
                  </a:moveTo>
                  <a:cubicBezTo>
                    <a:pt x="167" y="143"/>
                    <a:pt x="124" y="139"/>
                    <a:pt x="84" y="114"/>
                  </a:cubicBezTo>
                  <a:cubicBezTo>
                    <a:pt x="44" y="90"/>
                    <a:pt x="3" y="36"/>
                    <a:pt x="0" y="9"/>
                  </a:cubicBezTo>
                  <a:cubicBezTo>
                    <a:pt x="24" y="0"/>
                    <a:pt x="93" y="14"/>
                    <a:pt x="133" y="37"/>
                  </a:cubicBezTo>
                  <a:cubicBezTo>
                    <a:pt x="173" y="62"/>
                    <a:pt x="195"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95" name="Freeform 110"/>
            <p:cNvSpPr>
              <a:spLocks/>
            </p:cNvSpPr>
            <p:nvPr/>
          </p:nvSpPr>
          <p:spPr bwMode="auto">
            <a:xfrm>
              <a:off x="1703388" y="1790700"/>
              <a:ext cx="92075" cy="68263"/>
            </a:xfrm>
            <a:custGeom>
              <a:avLst/>
              <a:gdLst>
                <a:gd name="T0" fmla="*/ 188 w 194"/>
                <a:gd name="T1" fmla="*/ 125 h 143"/>
                <a:gd name="T2" fmla="*/ 83 w 194"/>
                <a:gd name="T3" fmla="*/ 114 h 143"/>
                <a:gd name="T4" fmla="*/ 0 w 194"/>
                <a:gd name="T5" fmla="*/ 9 h 143"/>
                <a:gd name="T6" fmla="*/ 132 w 194"/>
                <a:gd name="T7" fmla="*/ 38 h 143"/>
                <a:gd name="T8" fmla="*/ 188 w 194"/>
                <a:gd name="T9" fmla="*/ 125 h 143"/>
              </a:gdLst>
              <a:ahLst/>
              <a:cxnLst>
                <a:cxn ang="0">
                  <a:pos x="T0" y="T1"/>
                </a:cxn>
                <a:cxn ang="0">
                  <a:pos x="T2" y="T3"/>
                </a:cxn>
                <a:cxn ang="0">
                  <a:pos x="T4" y="T5"/>
                </a:cxn>
                <a:cxn ang="0">
                  <a:pos x="T6" y="T7"/>
                </a:cxn>
                <a:cxn ang="0">
                  <a:pos x="T8" y="T9"/>
                </a:cxn>
              </a:cxnLst>
              <a:rect l="0" t="0" r="r" b="b"/>
              <a:pathLst>
                <a:path w="194" h="143">
                  <a:moveTo>
                    <a:pt x="188" y="125"/>
                  </a:moveTo>
                  <a:cubicBezTo>
                    <a:pt x="166" y="143"/>
                    <a:pt x="123" y="139"/>
                    <a:pt x="83" y="114"/>
                  </a:cubicBezTo>
                  <a:cubicBezTo>
                    <a:pt x="43" y="90"/>
                    <a:pt x="2" y="35"/>
                    <a:pt x="0" y="9"/>
                  </a:cubicBezTo>
                  <a:cubicBezTo>
                    <a:pt x="23" y="0"/>
                    <a:pt x="92" y="13"/>
                    <a:pt x="132" y="38"/>
                  </a:cubicBezTo>
                  <a:cubicBezTo>
                    <a:pt x="172" y="62"/>
                    <a:pt x="194"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96" name="Freeform 111"/>
            <p:cNvSpPr>
              <a:spLocks/>
            </p:cNvSpPr>
            <p:nvPr/>
          </p:nvSpPr>
          <p:spPr bwMode="auto">
            <a:xfrm>
              <a:off x="1741488" y="1752600"/>
              <a:ext cx="71438" cy="88900"/>
            </a:xfrm>
            <a:custGeom>
              <a:avLst/>
              <a:gdLst>
                <a:gd name="T0" fmla="*/ 130 w 151"/>
                <a:gd name="T1" fmla="*/ 189 h 189"/>
                <a:gd name="T2" fmla="*/ 35 w 151"/>
                <a:gd name="T3" fmla="*/ 121 h 189"/>
                <a:gd name="T4" fmla="*/ 11 w 151"/>
                <a:gd name="T5" fmla="*/ 0 h 189"/>
                <a:gd name="T6" fmla="*/ 123 w 151"/>
                <a:gd name="T7" fmla="*/ 96 h 189"/>
                <a:gd name="T8" fmla="*/ 130 w 151"/>
                <a:gd name="T9" fmla="*/ 189 h 189"/>
              </a:gdLst>
              <a:ahLst/>
              <a:cxnLst>
                <a:cxn ang="0">
                  <a:pos x="T0" y="T1"/>
                </a:cxn>
                <a:cxn ang="0">
                  <a:pos x="T2" y="T3"/>
                </a:cxn>
                <a:cxn ang="0">
                  <a:pos x="T4" y="T5"/>
                </a:cxn>
                <a:cxn ang="0">
                  <a:pos x="T6" y="T7"/>
                </a:cxn>
                <a:cxn ang="0">
                  <a:pos x="T8" y="T9"/>
                </a:cxn>
              </a:cxnLst>
              <a:rect l="0" t="0" r="r" b="b"/>
              <a:pathLst>
                <a:path w="151" h="189">
                  <a:moveTo>
                    <a:pt x="130" y="189"/>
                  </a:moveTo>
                  <a:cubicBezTo>
                    <a:pt x="100" y="189"/>
                    <a:pt x="60" y="161"/>
                    <a:pt x="35" y="121"/>
                  </a:cubicBezTo>
                  <a:cubicBezTo>
                    <a:pt x="10" y="81"/>
                    <a:pt x="0" y="20"/>
                    <a:pt x="11" y="0"/>
                  </a:cubicBezTo>
                  <a:cubicBezTo>
                    <a:pt x="39" y="7"/>
                    <a:pt x="98" y="56"/>
                    <a:pt x="123" y="96"/>
                  </a:cubicBezTo>
                  <a:cubicBezTo>
                    <a:pt x="149" y="136"/>
                    <a:pt x="151" y="174"/>
                    <a:pt x="130" y="18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97" name="Freeform 112"/>
            <p:cNvSpPr>
              <a:spLocks/>
            </p:cNvSpPr>
            <p:nvPr/>
          </p:nvSpPr>
          <p:spPr bwMode="auto">
            <a:xfrm>
              <a:off x="1768475" y="1816100"/>
              <a:ext cx="71438" cy="88900"/>
            </a:xfrm>
            <a:custGeom>
              <a:avLst/>
              <a:gdLst>
                <a:gd name="T0" fmla="*/ 130 w 151"/>
                <a:gd name="T1" fmla="*/ 188 h 189"/>
                <a:gd name="T2" fmla="*/ 35 w 151"/>
                <a:gd name="T3" fmla="*/ 121 h 189"/>
                <a:gd name="T4" fmla="*/ 12 w 151"/>
                <a:gd name="T5" fmla="*/ 0 h 189"/>
                <a:gd name="T6" fmla="*/ 124 w 151"/>
                <a:gd name="T7" fmla="*/ 96 h 189"/>
                <a:gd name="T8" fmla="*/ 130 w 151"/>
                <a:gd name="T9" fmla="*/ 188 h 189"/>
              </a:gdLst>
              <a:ahLst/>
              <a:cxnLst>
                <a:cxn ang="0">
                  <a:pos x="T0" y="T1"/>
                </a:cxn>
                <a:cxn ang="0">
                  <a:pos x="T2" y="T3"/>
                </a:cxn>
                <a:cxn ang="0">
                  <a:pos x="T4" y="T5"/>
                </a:cxn>
                <a:cxn ang="0">
                  <a:pos x="T6" y="T7"/>
                </a:cxn>
                <a:cxn ang="0">
                  <a:pos x="T8" y="T9"/>
                </a:cxn>
              </a:cxnLst>
              <a:rect l="0" t="0" r="r" b="b"/>
              <a:pathLst>
                <a:path w="151" h="189">
                  <a:moveTo>
                    <a:pt x="130" y="188"/>
                  </a:moveTo>
                  <a:cubicBezTo>
                    <a:pt x="101" y="189"/>
                    <a:pt x="60" y="161"/>
                    <a:pt x="35" y="121"/>
                  </a:cubicBezTo>
                  <a:cubicBezTo>
                    <a:pt x="10" y="81"/>
                    <a:pt x="0" y="19"/>
                    <a:pt x="12" y="0"/>
                  </a:cubicBezTo>
                  <a:cubicBezTo>
                    <a:pt x="40" y="7"/>
                    <a:pt x="98" y="56"/>
                    <a:pt x="124" y="96"/>
                  </a:cubicBezTo>
                  <a:cubicBezTo>
                    <a:pt x="149" y="135"/>
                    <a:pt x="151" y="174"/>
                    <a:pt x="130" y="18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98" name="Freeform 113"/>
            <p:cNvSpPr>
              <a:spLocks/>
            </p:cNvSpPr>
            <p:nvPr/>
          </p:nvSpPr>
          <p:spPr bwMode="auto">
            <a:xfrm>
              <a:off x="1809750" y="1855788"/>
              <a:ext cx="57150" cy="100013"/>
            </a:xfrm>
            <a:custGeom>
              <a:avLst/>
              <a:gdLst>
                <a:gd name="T0" fmla="*/ 69 w 120"/>
                <a:gd name="T1" fmla="*/ 211 h 211"/>
                <a:gd name="T2" fmla="*/ 5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8" y="200"/>
                    <a:pt x="9" y="161"/>
                    <a:pt x="5" y="116"/>
                  </a:cubicBezTo>
                  <a:cubicBezTo>
                    <a:pt x="0" y="71"/>
                    <a:pt x="26" y="13"/>
                    <a:pt x="49" y="0"/>
                  </a:cubicBezTo>
                  <a:cubicBezTo>
                    <a:pt x="75" y="17"/>
                    <a:pt x="111"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99" name="Freeform 114"/>
            <p:cNvSpPr>
              <a:spLocks/>
            </p:cNvSpPr>
            <p:nvPr/>
          </p:nvSpPr>
          <p:spPr bwMode="auto">
            <a:xfrm>
              <a:off x="1793875" y="1785938"/>
              <a:ext cx="63500" cy="96838"/>
            </a:xfrm>
            <a:custGeom>
              <a:avLst/>
              <a:gdLst>
                <a:gd name="T0" fmla="*/ 96 w 134"/>
                <a:gd name="T1" fmla="*/ 207 h 207"/>
                <a:gd name="T2" fmla="*/ 14 w 134"/>
                <a:gd name="T3" fmla="*/ 122 h 207"/>
                <a:gd name="T4" fmla="*/ 28 w 134"/>
                <a:gd name="T5" fmla="*/ 0 h 207"/>
                <a:gd name="T6" fmla="*/ 119 w 134"/>
                <a:gd name="T7" fmla="*/ 117 h 207"/>
                <a:gd name="T8" fmla="*/ 96 w 134"/>
                <a:gd name="T9" fmla="*/ 207 h 207"/>
              </a:gdLst>
              <a:ahLst/>
              <a:cxnLst>
                <a:cxn ang="0">
                  <a:pos x="T0" y="T1"/>
                </a:cxn>
                <a:cxn ang="0">
                  <a:pos x="T2" y="T3"/>
                </a:cxn>
                <a:cxn ang="0">
                  <a:pos x="T4" y="T5"/>
                </a:cxn>
                <a:cxn ang="0">
                  <a:pos x="T6" y="T7"/>
                </a:cxn>
                <a:cxn ang="0">
                  <a:pos x="T8" y="T9"/>
                </a:cxn>
              </a:cxnLst>
              <a:rect l="0" t="0" r="r" b="b"/>
              <a:pathLst>
                <a:path w="134" h="207">
                  <a:moveTo>
                    <a:pt x="96" y="207"/>
                  </a:moveTo>
                  <a:cubicBezTo>
                    <a:pt x="63" y="201"/>
                    <a:pt x="29" y="165"/>
                    <a:pt x="14" y="122"/>
                  </a:cubicBezTo>
                  <a:cubicBezTo>
                    <a:pt x="0" y="78"/>
                    <a:pt x="9" y="17"/>
                    <a:pt x="28" y="0"/>
                  </a:cubicBezTo>
                  <a:cubicBezTo>
                    <a:pt x="56" y="14"/>
                    <a:pt x="104" y="73"/>
                    <a:pt x="119" y="117"/>
                  </a:cubicBezTo>
                  <a:cubicBezTo>
                    <a:pt x="134" y="161"/>
                    <a:pt x="123" y="199"/>
                    <a:pt x="96" y="2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00" name="Freeform 115"/>
            <p:cNvSpPr>
              <a:spLocks/>
            </p:cNvSpPr>
            <p:nvPr/>
          </p:nvSpPr>
          <p:spPr bwMode="auto">
            <a:xfrm>
              <a:off x="1833563" y="1916113"/>
              <a:ext cx="57150" cy="100013"/>
            </a:xfrm>
            <a:custGeom>
              <a:avLst/>
              <a:gdLst>
                <a:gd name="T0" fmla="*/ 69 w 120"/>
                <a:gd name="T1" fmla="*/ 211 h 211"/>
                <a:gd name="T2" fmla="*/ 4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6" y="200"/>
                    <a:pt x="9" y="161"/>
                    <a:pt x="4" y="116"/>
                  </a:cubicBezTo>
                  <a:cubicBezTo>
                    <a:pt x="0" y="71"/>
                    <a:pt x="24" y="13"/>
                    <a:pt x="49" y="0"/>
                  </a:cubicBezTo>
                  <a:cubicBezTo>
                    <a:pt x="74" y="17"/>
                    <a:pt x="110"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01" name="Freeform 116"/>
            <p:cNvSpPr>
              <a:spLocks/>
            </p:cNvSpPr>
            <p:nvPr/>
          </p:nvSpPr>
          <p:spPr bwMode="auto">
            <a:xfrm>
              <a:off x="1795463" y="1905000"/>
              <a:ext cx="68263" cy="92075"/>
            </a:xfrm>
            <a:custGeom>
              <a:avLst/>
              <a:gdLst>
                <a:gd name="T0" fmla="*/ 118 w 143"/>
                <a:gd name="T1" fmla="*/ 196 h 196"/>
                <a:gd name="T2" fmla="*/ 26 w 143"/>
                <a:gd name="T3" fmla="*/ 122 h 196"/>
                <a:gd name="T4" fmla="*/ 14 w 143"/>
                <a:gd name="T5" fmla="*/ 0 h 196"/>
                <a:gd name="T6" fmla="*/ 120 w 143"/>
                <a:gd name="T7" fmla="*/ 103 h 196"/>
                <a:gd name="T8" fmla="*/ 118 w 143"/>
                <a:gd name="T9" fmla="*/ 196 h 196"/>
              </a:gdLst>
              <a:ahLst/>
              <a:cxnLst>
                <a:cxn ang="0">
                  <a:pos x="T0" y="T1"/>
                </a:cxn>
                <a:cxn ang="0">
                  <a:pos x="T2" y="T3"/>
                </a:cxn>
                <a:cxn ang="0">
                  <a:pos x="T4" y="T5"/>
                </a:cxn>
                <a:cxn ang="0">
                  <a:pos x="T6" y="T7"/>
                </a:cxn>
                <a:cxn ang="0">
                  <a:pos x="T8" y="T9"/>
                </a:cxn>
              </a:cxnLst>
              <a:rect l="0" t="0" r="r" b="b"/>
              <a:pathLst>
                <a:path w="143" h="196">
                  <a:moveTo>
                    <a:pt x="118" y="196"/>
                  </a:moveTo>
                  <a:cubicBezTo>
                    <a:pt x="87" y="194"/>
                    <a:pt x="48" y="163"/>
                    <a:pt x="26" y="122"/>
                  </a:cubicBezTo>
                  <a:cubicBezTo>
                    <a:pt x="4" y="80"/>
                    <a:pt x="0" y="19"/>
                    <a:pt x="14" y="0"/>
                  </a:cubicBezTo>
                  <a:cubicBezTo>
                    <a:pt x="43" y="9"/>
                    <a:pt x="98" y="62"/>
                    <a:pt x="120" y="103"/>
                  </a:cubicBezTo>
                  <a:cubicBezTo>
                    <a:pt x="143" y="145"/>
                    <a:pt x="141" y="183"/>
                    <a:pt x="118"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02" name="Freeform 117"/>
            <p:cNvSpPr>
              <a:spLocks/>
            </p:cNvSpPr>
            <p:nvPr/>
          </p:nvSpPr>
          <p:spPr bwMode="auto">
            <a:xfrm>
              <a:off x="1819275" y="1976438"/>
              <a:ext cx="76200" cy="85725"/>
            </a:xfrm>
            <a:custGeom>
              <a:avLst/>
              <a:gdLst>
                <a:gd name="T0" fmla="*/ 146 w 164"/>
                <a:gd name="T1" fmla="*/ 176 h 180"/>
                <a:gd name="T2" fmla="*/ 47 w 164"/>
                <a:gd name="T3" fmla="*/ 120 h 180"/>
                <a:gd name="T4" fmla="*/ 8 w 164"/>
                <a:gd name="T5" fmla="*/ 0 h 180"/>
                <a:gd name="T6" fmla="*/ 128 w 164"/>
                <a:gd name="T7" fmla="*/ 84 h 180"/>
                <a:gd name="T8" fmla="*/ 146 w 164"/>
                <a:gd name="T9" fmla="*/ 176 h 180"/>
              </a:gdLst>
              <a:ahLst/>
              <a:cxnLst>
                <a:cxn ang="0">
                  <a:pos x="T0" y="T1"/>
                </a:cxn>
                <a:cxn ang="0">
                  <a:pos x="T2" y="T3"/>
                </a:cxn>
                <a:cxn ang="0">
                  <a:pos x="T4" y="T5"/>
                </a:cxn>
                <a:cxn ang="0">
                  <a:pos x="T6" y="T7"/>
                </a:cxn>
                <a:cxn ang="0">
                  <a:pos x="T8" y="T9"/>
                </a:cxn>
              </a:cxnLst>
              <a:rect l="0" t="0" r="r" b="b"/>
              <a:pathLst>
                <a:path w="164" h="180">
                  <a:moveTo>
                    <a:pt x="146" y="176"/>
                  </a:moveTo>
                  <a:cubicBezTo>
                    <a:pt x="119" y="180"/>
                    <a:pt x="77" y="157"/>
                    <a:pt x="47" y="120"/>
                  </a:cubicBezTo>
                  <a:cubicBezTo>
                    <a:pt x="19" y="82"/>
                    <a:pt x="0" y="22"/>
                    <a:pt x="8" y="0"/>
                  </a:cubicBezTo>
                  <a:cubicBezTo>
                    <a:pt x="36" y="4"/>
                    <a:pt x="98" y="46"/>
                    <a:pt x="128" y="84"/>
                  </a:cubicBezTo>
                  <a:cubicBezTo>
                    <a:pt x="157" y="121"/>
                    <a:pt x="164" y="159"/>
                    <a:pt x="146" y="1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03" name="Freeform 118"/>
            <p:cNvSpPr>
              <a:spLocks/>
            </p:cNvSpPr>
            <p:nvPr/>
          </p:nvSpPr>
          <p:spPr bwMode="auto">
            <a:xfrm>
              <a:off x="1860550" y="1958975"/>
              <a:ext cx="58738" cy="100013"/>
            </a:xfrm>
            <a:custGeom>
              <a:avLst/>
              <a:gdLst>
                <a:gd name="T0" fmla="*/ 76 w 124"/>
                <a:gd name="T1" fmla="*/ 212 h 212"/>
                <a:gd name="T2" fmla="*/ 7 w 124"/>
                <a:gd name="T3" fmla="*/ 118 h 212"/>
                <a:gd name="T4" fmla="*/ 44 w 124"/>
                <a:gd name="T5" fmla="*/ 0 h 212"/>
                <a:gd name="T6" fmla="*/ 117 w 124"/>
                <a:gd name="T7" fmla="*/ 125 h 212"/>
                <a:gd name="T8" fmla="*/ 76 w 124"/>
                <a:gd name="T9" fmla="*/ 212 h 212"/>
              </a:gdLst>
              <a:ahLst/>
              <a:cxnLst>
                <a:cxn ang="0">
                  <a:pos x="T0" y="T1"/>
                </a:cxn>
                <a:cxn ang="0">
                  <a:pos x="T2" y="T3"/>
                </a:cxn>
                <a:cxn ang="0">
                  <a:pos x="T4" y="T5"/>
                </a:cxn>
                <a:cxn ang="0">
                  <a:pos x="T6" y="T7"/>
                </a:cxn>
                <a:cxn ang="0">
                  <a:pos x="T8" y="T9"/>
                </a:cxn>
              </a:cxnLst>
              <a:rect l="0" t="0" r="r" b="b"/>
              <a:pathLst>
                <a:path w="124" h="212">
                  <a:moveTo>
                    <a:pt x="76" y="212"/>
                  </a:moveTo>
                  <a:cubicBezTo>
                    <a:pt x="43" y="202"/>
                    <a:pt x="14" y="163"/>
                    <a:pt x="7" y="118"/>
                  </a:cubicBezTo>
                  <a:cubicBezTo>
                    <a:pt x="0" y="74"/>
                    <a:pt x="22" y="15"/>
                    <a:pt x="44" y="0"/>
                  </a:cubicBezTo>
                  <a:cubicBezTo>
                    <a:pt x="71" y="17"/>
                    <a:pt x="110" y="80"/>
                    <a:pt x="117" y="125"/>
                  </a:cubicBezTo>
                  <a:cubicBezTo>
                    <a:pt x="124" y="170"/>
                    <a:pt x="106" y="206"/>
                    <a:pt x="76"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04" name="Freeform 119"/>
            <p:cNvSpPr>
              <a:spLocks/>
            </p:cNvSpPr>
            <p:nvPr/>
          </p:nvSpPr>
          <p:spPr bwMode="auto">
            <a:xfrm>
              <a:off x="1836738" y="2036763"/>
              <a:ext cx="84138" cy="76200"/>
            </a:xfrm>
            <a:custGeom>
              <a:avLst/>
              <a:gdLst>
                <a:gd name="T0" fmla="*/ 166 w 179"/>
                <a:gd name="T1" fmla="*/ 152 h 161"/>
                <a:gd name="T2" fmla="*/ 64 w 179"/>
                <a:gd name="T3" fmla="*/ 114 h 161"/>
                <a:gd name="T4" fmla="*/ 3 w 179"/>
                <a:gd name="T5" fmla="*/ 1 h 161"/>
                <a:gd name="T6" fmla="*/ 130 w 179"/>
                <a:gd name="T7" fmla="*/ 61 h 161"/>
                <a:gd name="T8" fmla="*/ 166 w 179"/>
                <a:gd name="T9" fmla="*/ 152 h 161"/>
              </a:gdLst>
              <a:ahLst/>
              <a:cxnLst>
                <a:cxn ang="0">
                  <a:pos x="T0" y="T1"/>
                </a:cxn>
                <a:cxn ang="0">
                  <a:pos x="T2" y="T3"/>
                </a:cxn>
                <a:cxn ang="0">
                  <a:pos x="T4" y="T5"/>
                </a:cxn>
                <a:cxn ang="0">
                  <a:pos x="T6" y="T7"/>
                </a:cxn>
                <a:cxn ang="0">
                  <a:pos x="T8" y="T9"/>
                </a:cxn>
              </a:cxnLst>
              <a:rect l="0" t="0" r="r" b="b"/>
              <a:pathLst>
                <a:path w="179" h="161">
                  <a:moveTo>
                    <a:pt x="166" y="152"/>
                  </a:moveTo>
                  <a:cubicBezTo>
                    <a:pt x="142" y="161"/>
                    <a:pt x="99" y="146"/>
                    <a:pt x="64" y="114"/>
                  </a:cubicBezTo>
                  <a:cubicBezTo>
                    <a:pt x="29" y="82"/>
                    <a:pt x="0" y="24"/>
                    <a:pt x="3" y="1"/>
                  </a:cubicBezTo>
                  <a:cubicBezTo>
                    <a:pt x="29" y="0"/>
                    <a:pt x="95" y="29"/>
                    <a:pt x="130" y="61"/>
                  </a:cubicBezTo>
                  <a:cubicBezTo>
                    <a:pt x="164" y="93"/>
                    <a:pt x="179" y="131"/>
                    <a:pt x="166" y="1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05" name="Freeform 120"/>
            <p:cNvSpPr>
              <a:spLocks/>
            </p:cNvSpPr>
            <p:nvPr/>
          </p:nvSpPr>
          <p:spPr bwMode="auto">
            <a:xfrm>
              <a:off x="1885950" y="2001838"/>
              <a:ext cx="53975" cy="100013"/>
            </a:xfrm>
            <a:custGeom>
              <a:avLst/>
              <a:gdLst>
                <a:gd name="T0" fmla="*/ 52 w 115"/>
                <a:gd name="T1" fmla="*/ 210 h 210"/>
                <a:gd name="T2" fmla="*/ 2 w 115"/>
                <a:gd name="T3" fmla="*/ 111 h 210"/>
                <a:gd name="T4" fmla="*/ 65 w 115"/>
                <a:gd name="T5" fmla="*/ 0 h 210"/>
                <a:gd name="T6" fmla="*/ 112 w 115"/>
                <a:gd name="T7" fmla="*/ 130 h 210"/>
                <a:gd name="T8" fmla="*/ 52 w 115"/>
                <a:gd name="T9" fmla="*/ 210 h 210"/>
              </a:gdLst>
              <a:ahLst/>
              <a:cxnLst>
                <a:cxn ang="0">
                  <a:pos x="T0" y="T1"/>
                </a:cxn>
                <a:cxn ang="0">
                  <a:pos x="T2" y="T3"/>
                </a:cxn>
                <a:cxn ang="0">
                  <a:pos x="T4" y="T5"/>
                </a:cxn>
                <a:cxn ang="0">
                  <a:pos x="T6" y="T7"/>
                </a:cxn>
                <a:cxn ang="0">
                  <a:pos x="T8" y="T9"/>
                </a:cxn>
              </a:cxnLst>
              <a:rect l="0" t="0" r="r" b="b"/>
              <a:pathLst>
                <a:path w="115" h="210">
                  <a:moveTo>
                    <a:pt x="52" y="210"/>
                  </a:moveTo>
                  <a:cubicBezTo>
                    <a:pt x="21" y="196"/>
                    <a:pt x="0" y="155"/>
                    <a:pt x="2" y="111"/>
                  </a:cubicBezTo>
                  <a:cubicBezTo>
                    <a:pt x="5" y="66"/>
                    <a:pt x="39" y="11"/>
                    <a:pt x="65" y="0"/>
                  </a:cubicBezTo>
                  <a:cubicBezTo>
                    <a:pt x="89" y="18"/>
                    <a:pt x="115" y="85"/>
                    <a:pt x="112" y="130"/>
                  </a:cubicBezTo>
                  <a:cubicBezTo>
                    <a:pt x="109" y="174"/>
                    <a:pt x="84" y="207"/>
                    <a:pt x="52"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06" name="Freeform 121"/>
            <p:cNvSpPr>
              <a:spLocks/>
            </p:cNvSpPr>
            <p:nvPr/>
          </p:nvSpPr>
          <p:spPr bwMode="auto">
            <a:xfrm>
              <a:off x="1816100" y="1527175"/>
              <a:ext cx="58738" cy="100013"/>
            </a:xfrm>
            <a:custGeom>
              <a:avLst/>
              <a:gdLst>
                <a:gd name="T0" fmla="*/ 79 w 125"/>
                <a:gd name="T1" fmla="*/ 210 h 210"/>
                <a:gd name="T2" fmla="*/ 8 w 125"/>
                <a:gd name="T3" fmla="*/ 118 h 210"/>
                <a:gd name="T4" fmla="*/ 42 w 125"/>
                <a:gd name="T5" fmla="*/ 0 h 210"/>
                <a:gd name="T6" fmla="*/ 117 w 125"/>
                <a:gd name="T7" fmla="*/ 123 h 210"/>
                <a:gd name="T8" fmla="*/ 79 w 125"/>
                <a:gd name="T9" fmla="*/ 210 h 210"/>
              </a:gdLst>
              <a:ahLst/>
              <a:cxnLst>
                <a:cxn ang="0">
                  <a:pos x="T0" y="T1"/>
                </a:cxn>
                <a:cxn ang="0">
                  <a:pos x="T2" y="T3"/>
                </a:cxn>
                <a:cxn ang="0">
                  <a:pos x="T4" y="T5"/>
                </a:cxn>
                <a:cxn ang="0">
                  <a:pos x="T6" y="T7"/>
                </a:cxn>
                <a:cxn ang="0">
                  <a:pos x="T8" y="T9"/>
                </a:cxn>
              </a:cxnLst>
              <a:rect l="0" t="0" r="r" b="b"/>
              <a:pathLst>
                <a:path w="125" h="210">
                  <a:moveTo>
                    <a:pt x="79" y="210"/>
                  </a:moveTo>
                  <a:cubicBezTo>
                    <a:pt x="46" y="201"/>
                    <a:pt x="17" y="163"/>
                    <a:pt x="8" y="118"/>
                  </a:cubicBezTo>
                  <a:cubicBezTo>
                    <a:pt x="0" y="74"/>
                    <a:pt x="19" y="14"/>
                    <a:pt x="42" y="0"/>
                  </a:cubicBezTo>
                  <a:cubicBezTo>
                    <a:pt x="68" y="16"/>
                    <a:pt x="109" y="78"/>
                    <a:pt x="117" y="123"/>
                  </a:cubicBezTo>
                  <a:cubicBezTo>
                    <a:pt x="125" y="168"/>
                    <a:pt x="109" y="204"/>
                    <a:pt x="79"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07" name="Freeform 122"/>
            <p:cNvSpPr>
              <a:spLocks/>
            </p:cNvSpPr>
            <p:nvPr/>
          </p:nvSpPr>
          <p:spPr bwMode="auto">
            <a:xfrm>
              <a:off x="1808163" y="1584325"/>
              <a:ext cx="66675" cy="93663"/>
            </a:xfrm>
            <a:custGeom>
              <a:avLst/>
              <a:gdLst>
                <a:gd name="T0" fmla="*/ 115 w 141"/>
                <a:gd name="T1" fmla="*/ 197 h 197"/>
                <a:gd name="T2" fmla="*/ 23 w 141"/>
                <a:gd name="T3" fmla="*/ 122 h 197"/>
                <a:gd name="T4" fmla="*/ 14 w 141"/>
                <a:gd name="T5" fmla="*/ 0 h 197"/>
                <a:gd name="T6" fmla="*/ 119 w 141"/>
                <a:gd name="T7" fmla="*/ 104 h 197"/>
                <a:gd name="T8" fmla="*/ 115 w 141"/>
                <a:gd name="T9" fmla="*/ 197 h 197"/>
              </a:gdLst>
              <a:ahLst/>
              <a:cxnLst>
                <a:cxn ang="0">
                  <a:pos x="T0" y="T1"/>
                </a:cxn>
                <a:cxn ang="0">
                  <a:pos x="T2" y="T3"/>
                </a:cxn>
                <a:cxn ang="0">
                  <a:pos x="T4" y="T5"/>
                </a:cxn>
                <a:cxn ang="0">
                  <a:pos x="T6" y="T7"/>
                </a:cxn>
                <a:cxn ang="0">
                  <a:pos x="T8" y="T9"/>
                </a:cxn>
              </a:cxnLst>
              <a:rect l="0" t="0" r="r" b="b"/>
              <a:pathLst>
                <a:path w="141" h="197">
                  <a:moveTo>
                    <a:pt x="115" y="197"/>
                  </a:moveTo>
                  <a:cubicBezTo>
                    <a:pt x="83" y="195"/>
                    <a:pt x="45" y="164"/>
                    <a:pt x="23" y="122"/>
                  </a:cubicBezTo>
                  <a:cubicBezTo>
                    <a:pt x="2" y="80"/>
                    <a:pt x="0" y="18"/>
                    <a:pt x="14" y="0"/>
                  </a:cubicBezTo>
                  <a:cubicBezTo>
                    <a:pt x="42" y="10"/>
                    <a:pt x="98" y="63"/>
                    <a:pt x="119" y="104"/>
                  </a:cubicBezTo>
                  <a:cubicBezTo>
                    <a:pt x="141" y="146"/>
                    <a:pt x="138" y="185"/>
                    <a:pt x="115"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08" name="Freeform 123"/>
            <p:cNvSpPr>
              <a:spLocks/>
            </p:cNvSpPr>
            <p:nvPr/>
          </p:nvSpPr>
          <p:spPr bwMode="auto">
            <a:xfrm>
              <a:off x="1843088" y="1570038"/>
              <a:ext cx="52388" cy="100013"/>
            </a:xfrm>
            <a:custGeom>
              <a:avLst/>
              <a:gdLst>
                <a:gd name="T0" fmla="*/ 59 w 113"/>
                <a:gd name="T1" fmla="*/ 211 h 211"/>
                <a:gd name="T2" fmla="*/ 112 w 113"/>
                <a:gd name="T3" fmla="*/ 112 h 211"/>
                <a:gd name="T4" fmla="*/ 53 w 113"/>
                <a:gd name="T5" fmla="*/ 0 h 211"/>
                <a:gd name="T6" fmla="*/ 2 w 113"/>
                <a:gd name="T7" fmla="*/ 130 h 211"/>
                <a:gd name="T8" fmla="*/ 59 w 113"/>
                <a:gd name="T9" fmla="*/ 211 h 211"/>
              </a:gdLst>
              <a:ahLst/>
              <a:cxnLst>
                <a:cxn ang="0">
                  <a:pos x="T0" y="T1"/>
                </a:cxn>
                <a:cxn ang="0">
                  <a:pos x="T2" y="T3"/>
                </a:cxn>
                <a:cxn ang="0">
                  <a:pos x="T4" y="T5"/>
                </a:cxn>
                <a:cxn ang="0">
                  <a:pos x="T6" y="T7"/>
                </a:cxn>
                <a:cxn ang="0">
                  <a:pos x="T8" y="T9"/>
                </a:cxn>
              </a:cxnLst>
              <a:rect l="0" t="0" r="r" b="b"/>
              <a:pathLst>
                <a:path w="113" h="211">
                  <a:moveTo>
                    <a:pt x="59" y="211"/>
                  </a:moveTo>
                  <a:cubicBezTo>
                    <a:pt x="90" y="198"/>
                    <a:pt x="113" y="157"/>
                    <a:pt x="112" y="112"/>
                  </a:cubicBezTo>
                  <a:cubicBezTo>
                    <a:pt x="111" y="68"/>
                    <a:pt x="78" y="12"/>
                    <a:pt x="53" y="0"/>
                  </a:cubicBezTo>
                  <a:cubicBezTo>
                    <a:pt x="29" y="19"/>
                    <a:pt x="0" y="85"/>
                    <a:pt x="2" y="130"/>
                  </a:cubicBezTo>
                  <a:cubicBezTo>
                    <a:pt x="3" y="174"/>
                    <a:pt x="28" y="208"/>
                    <a:pt x="5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09" name="Freeform 124"/>
            <p:cNvSpPr>
              <a:spLocks/>
            </p:cNvSpPr>
            <p:nvPr/>
          </p:nvSpPr>
          <p:spPr bwMode="auto">
            <a:xfrm>
              <a:off x="1838325" y="1638300"/>
              <a:ext cx="52388" cy="100013"/>
            </a:xfrm>
            <a:custGeom>
              <a:avLst/>
              <a:gdLst>
                <a:gd name="T0" fmla="*/ 54 w 112"/>
                <a:gd name="T1" fmla="*/ 211 h 211"/>
                <a:gd name="T2" fmla="*/ 111 w 112"/>
                <a:gd name="T3" fmla="*/ 114 h 211"/>
                <a:gd name="T4" fmla="*/ 57 w 112"/>
                <a:gd name="T5" fmla="*/ 0 h 211"/>
                <a:gd name="T6" fmla="*/ 1 w 112"/>
                <a:gd name="T7" fmla="*/ 128 h 211"/>
                <a:gd name="T8" fmla="*/ 54 w 112"/>
                <a:gd name="T9" fmla="*/ 211 h 211"/>
              </a:gdLst>
              <a:ahLst/>
              <a:cxnLst>
                <a:cxn ang="0">
                  <a:pos x="T0" y="T1"/>
                </a:cxn>
                <a:cxn ang="0">
                  <a:pos x="T2" y="T3"/>
                </a:cxn>
                <a:cxn ang="0">
                  <a:pos x="T4" y="T5"/>
                </a:cxn>
                <a:cxn ang="0">
                  <a:pos x="T6" y="T7"/>
                </a:cxn>
                <a:cxn ang="0">
                  <a:pos x="T8" y="T9"/>
                </a:cxn>
              </a:cxnLst>
              <a:rect l="0" t="0" r="r" b="b"/>
              <a:pathLst>
                <a:path w="112" h="211">
                  <a:moveTo>
                    <a:pt x="54" y="211"/>
                  </a:moveTo>
                  <a:cubicBezTo>
                    <a:pt x="86" y="199"/>
                    <a:pt x="110" y="158"/>
                    <a:pt x="111" y="114"/>
                  </a:cubicBezTo>
                  <a:cubicBezTo>
                    <a:pt x="112" y="69"/>
                    <a:pt x="83" y="12"/>
                    <a:pt x="57" y="0"/>
                  </a:cubicBezTo>
                  <a:cubicBezTo>
                    <a:pt x="32" y="17"/>
                    <a:pt x="1" y="83"/>
                    <a:pt x="1" y="128"/>
                  </a:cubicBezTo>
                  <a:cubicBezTo>
                    <a:pt x="0" y="173"/>
                    <a:pt x="23" y="207"/>
                    <a:pt x="54"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10" name="Freeform 125"/>
            <p:cNvSpPr>
              <a:spLocks/>
            </p:cNvSpPr>
            <p:nvPr/>
          </p:nvSpPr>
          <p:spPr bwMode="auto">
            <a:xfrm>
              <a:off x="1831975" y="1708150"/>
              <a:ext cx="66675" cy="93663"/>
            </a:xfrm>
            <a:custGeom>
              <a:avLst/>
              <a:gdLst>
                <a:gd name="T0" fmla="*/ 115 w 141"/>
                <a:gd name="T1" fmla="*/ 198 h 198"/>
                <a:gd name="T2" fmla="*/ 24 w 141"/>
                <a:gd name="T3" fmla="*/ 123 h 198"/>
                <a:gd name="T4" fmla="*/ 14 w 141"/>
                <a:gd name="T5" fmla="*/ 0 h 198"/>
                <a:gd name="T6" fmla="*/ 120 w 141"/>
                <a:gd name="T7" fmla="*/ 105 h 198"/>
                <a:gd name="T8" fmla="*/ 115 w 141"/>
                <a:gd name="T9" fmla="*/ 198 h 198"/>
              </a:gdLst>
              <a:ahLst/>
              <a:cxnLst>
                <a:cxn ang="0">
                  <a:pos x="T0" y="T1"/>
                </a:cxn>
                <a:cxn ang="0">
                  <a:pos x="T2" y="T3"/>
                </a:cxn>
                <a:cxn ang="0">
                  <a:pos x="T4" y="T5"/>
                </a:cxn>
                <a:cxn ang="0">
                  <a:pos x="T6" y="T7"/>
                </a:cxn>
                <a:cxn ang="0">
                  <a:pos x="T8" y="T9"/>
                </a:cxn>
              </a:cxnLst>
              <a:rect l="0" t="0" r="r" b="b"/>
              <a:pathLst>
                <a:path w="141" h="198">
                  <a:moveTo>
                    <a:pt x="115" y="198"/>
                  </a:moveTo>
                  <a:cubicBezTo>
                    <a:pt x="84" y="195"/>
                    <a:pt x="45" y="165"/>
                    <a:pt x="24" y="123"/>
                  </a:cubicBezTo>
                  <a:cubicBezTo>
                    <a:pt x="2" y="81"/>
                    <a:pt x="0" y="19"/>
                    <a:pt x="14" y="0"/>
                  </a:cubicBezTo>
                  <a:cubicBezTo>
                    <a:pt x="42" y="10"/>
                    <a:pt x="98" y="63"/>
                    <a:pt x="120" y="105"/>
                  </a:cubicBezTo>
                  <a:cubicBezTo>
                    <a:pt x="141" y="147"/>
                    <a:pt x="139" y="185"/>
                    <a:pt x="11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11" name="Freeform 126"/>
            <p:cNvSpPr>
              <a:spLocks/>
            </p:cNvSpPr>
            <p:nvPr/>
          </p:nvSpPr>
          <p:spPr bwMode="auto">
            <a:xfrm>
              <a:off x="1858963" y="1670050"/>
              <a:ext cx="58738" cy="96838"/>
            </a:xfrm>
            <a:custGeom>
              <a:avLst/>
              <a:gdLst>
                <a:gd name="T0" fmla="*/ 37 w 127"/>
                <a:gd name="T1" fmla="*/ 204 h 205"/>
                <a:gd name="T2" fmla="*/ 13 w 127"/>
                <a:gd name="T3" fmla="*/ 101 h 205"/>
                <a:gd name="T4" fmla="*/ 100 w 127"/>
                <a:gd name="T5" fmla="*/ 0 h 205"/>
                <a:gd name="T6" fmla="*/ 114 w 127"/>
                <a:gd name="T7" fmla="*/ 133 h 205"/>
                <a:gd name="T8" fmla="*/ 37 w 127"/>
                <a:gd name="T9" fmla="*/ 204 h 205"/>
              </a:gdLst>
              <a:ahLst/>
              <a:cxnLst>
                <a:cxn ang="0">
                  <a:pos x="T0" y="T1"/>
                </a:cxn>
                <a:cxn ang="0">
                  <a:pos x="T2" y="T3"/>
                </a:cxn>
                <a:cxn ang="0">
                  <a:pos x="T4" y="T5"/>
                </a:cxn>
                <a:cxn ang="0">
                  <a:pos x="T6" y="T7"/>
                </a:cxn>
                <a:cxn ang="0">
                  <a:pos x="T8" y="T9"/>
                </a:cxn>
              </a:cxnLst>
              <a:rect l="0" t="0" r="r" b="b"/>
              <a:pathLst>
                <a:path w="127" h="205">
                  <a:moveTo>
                    <a:pt x="37" y="204"/>
                  </a:moveTo>
                  <a:cubicBezTo>
                    <a:pt x="10" y="187"/>
                    <a:pt x="0" y="144"/>
                    <a:pt x="13" y="101"/>
                  </a:cubicBezTo>
                  <a:cubicBezTo>
                    <a:pt x="27" y="58"/>
                    <a:pt x="72" y="8"/>
                    <a:pt x="100" y="0"/>
                  </a:cubicBezTo>
                  <a:cubicBezTo>
                    <a:pt x="118" y="21"/>
                    <a:pt x="127" y="90"/>
                    <a:pt x="114" y="133"/>
                  </a:cubicBezTo>
                  <a:cubicBezTo>
                    <a:pt x="101" y="176"/>
                    <a:pt x="68" y="205"/>
                    <a:pt x="37"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12" name="Freeform 127"/>
            <p:cNvSpPr>
              <a:spLocks/>
            </p:cNvSpPr>
            <p:nvPr/>
          </p:nvSpPr>
          <p:spPr bwMode="auto">
            <a:xfrm>
              <a:off x="1879600" y="1785938"/>
              <a:ext cx="60325" cy="96838"/>
            </a:xfrm>
            <a:custGeom>
              <a:avLst/>
              <a:gdLst>
                <a:gd name="T0" fmla="*/ 36 w 128"/>
                <a:gd name="T1" fmla="*/ 203 h 205"/>
                <a:gd name="T2" fmla="*/ 15 w 128"/>
                <a:gd name="T3" fmla="*/ 100 h 205"/>
                <a:gd name="T4" fmla="*/ 104 w 128"/>
                <a:gd name="T5" fmla="*/ 0 h 205"/>
                <a:gd name="T6" fmla="*/ 114 w 128"/>
                <a:gd name="T7" fmla="*/ 133 h 205"/>
                <a:gd name="T8" fmla="*/ 36 w 128"/>
                <a:gd name="T9" fmla="*/ 203 h 205"/>
              </a:gdLst>
              <a:ahLst/>
              <a:cxnLst>
                <a:cxn ang="0">
                  <a:pos x="T0" y="T1"/>
                </a:cxn>
                <a:cxn ang="0">
                  <a:pos x="T2" y="T3"/>
                </a:cxn>
                <a:cxn ang="0">
                  <a:pos x="T4" y="T5"/>
                </a:cxn>
                <a:cxn ang="0">
                  <a:pos x="T6" y="T7"/>
                </a:cxn>
                <a:cxn ang="0">
                  <a:pos x="T8" y="T9"/>
                </a:cxn>
              </a:cxnLst>
              <a:rect l="0" t="0" r="r" b="b"/>
              <a:pathLst>
                <a:path w="128" h="205">
                  <a:moveTo>
                    <a:pt x="36" y="203"/>
                  </a:moveTo>
                  <a:cubicBezTo>
                    <a:pt x="10" y="186"/>
                    <a:pt x="0" y="143"/>
                    <a:pt x="15" y="100"/>
                  </a:cubicBezTo>
                  <a:cubicBezTo>
                    <a:pt x="29" y="57"/>
                    <a:pt x="75" y="7"/>
                    <a:pt x="104" y="0"/>
                  </a:cubicBezTo>
                  <a:cubicBezTo>
                    <a:pt x="121" y="21"/>
                    <a:pt x="128" y="90"/>
                    <a:pt x="114" y="133"/>
                  </a:cubicBezTo>
                  <a:cubicBezTo>
                    <a:pt x="99" y="176"/>
                    <a:pt x="66" y="205"/>
                    <a:pt x="36"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13" name="Freeform 128"/>
            <p:cNvSpPr>
              <a:spLocks/>
            </p:cNvSpPr>
            <p:nvPr/>
          </p:nvSpPr>
          <p:spPr bwMode="auto">
            <a:xfrm>
              <a:off x="1866900" y="1733550"/>
              <a:ext cx="60325" cy="96838"/>
            </a:xfrm>
            <a:custGeom>
              <a:avLst/>
              <a:gdLst>
                <a:gd name="T0" fmla="*/ 38 w 128"/>
                <a:gd name="T1" fmla="*/ 205 h 206"/>
                <a:gd name="T2" fmla="*/ 14 w 128"/>
                <a:gd name="T3" fmla="*/ 102 h 206"/>
                <a:gd name="T4" fmla="*/ 101 w 128"/>
                <a:gd name="T5" fmla="*/ 0 h 206"/>
                <a:gd name="T6" fmla="*/ 114 w 128"/>
                <a:gd name="T7" fmla="*/ 134 h 206"/>
                <a:gd name="T8" fmla="*/ 38 w 128"/>
                <a:gd name="T9" fmla="*/ 205 h 206"/>
              </a:gdLst>
              <a:ahLst/>
              <a:cxnLst>
                <a:cxn ang="0">
                  <a:pos x="T0" y="T1"/>
                </a:cxn>
                <a:cxn ang="0">
                  <a:pos x="T2" y="T3"/>
                </a:cxn>
                <a:cxn ang="0">
                  <a:pos x="T4" y="T5"/>
                </a:cxn>
                <a:cxn ang="0">
                  <a:pos x="T6" y="T7"/>
                </a:cxn>
                <a:cxn ang="0">
                  <a:pos x="T8" y="T9"/>
                </a:cxn>
              </a:cxnLst>
              <a:rect l="0" t="0" r="r" b="b"/>
              <a:pathLst>
                <a:path w="128" h="206">
                  <a:moveTo>
                    <a:pt x="38" y="205"/>
                  </a:moveTo>
                  <a:cubicBezTo>
                    <a:pt x="11" y="188"/>
                    <a:pt x="0" y="145"/>
                    <a:pt x="14" y="102"/>
                  </a:cubicBezTo>
                  <a:cubicBezTo>
                    <a:pt x="27" y="59"/>
                    <a:pt x="73" y="8"/>
                    <a:pt x="101" y="0"/>
                  </a:cubicBezTo>
                  <a:cubicBezTo>
                    <a:pt x="119" y="22"/>
                    <a:pt x="128" y="91"/>
                    <a:pt x="114" y="134"/>
                  </a:cubicBezTo>
                  <a:cubicBezTo>
                    <a:pt x="102" y="177"/>
                    <a:pt x="68" y="206"/>
                    <a:pt x="38"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14" name="Freeform 129"/>
            <p:cNvSpPr>
              <a:spLocks/>
            </p:cNvSpPr>
            <p:nvPr/>
          </p:nvSpPr>
          <p:spPr bwMode="auto">
            <a:xfrm>
              <a:off x="1865313" y="1847850"/>
              <a:ext cx="66675" cy="93663"/>
            </a:xfrm>
            <a:custGeom>
              <a:avLst/>
              <a:gdLst>
                <a:gd name="T0" fmla="*/ 114 w 141"/>
                <a:gd name="T1" fmla="*/ 197 h 197"/>
                <a:gd name="T2" fmla="*/ 24 w 141"/>
                <a:gd name="T3" fmla="*/ 122 h 197"/>
                <a:gd name="T4" fmla="*/ 14 w 141"/>
                <a:gd name="T5" fmla="*/ 0 h 197"/>
                <a:gd name="T6" fmla="*/ 119 w 141"/>
                <a:gd name="T7" fmla="*/ 105 h 197"/>
                <a:gd name="T8" fmla="*/ 114 w 141"/>
                <a:gd name="T9" fmla="*/ 197 h 197"/>
              </a:gdLst>
              <a:ahLst/>
              <a:cxnLst>
                <a:cxn ang="0">
                  <a:pos x="T0" y="T1"/>
                </a:cxn>
                <a:cxn ang="0">
                  <a:pos x="T2" y="T3"/>
                </a:cxn>
                <a:cxn ang="0">
                  <a:pos x="T4" y="T5"/>
                </a:cxn>
                <a:cxn ang="0">
                  <a:pos x="T6" y="T7"/>
                </a:cxn>
                <a:cxn ang="0">
                  <a:pos x="T8" y="T9"/>
                </a:cxn>
              </a:cxnLst>
              <a:rect l="0" t="0" r="r" b="b"/>
              <a:pathLst>
                <a:path w="141" h="197">
                  <a:moveTo>
                    <a:pt x="114" y="197"/>
                  </a:moveTo>
                  <a:cubicBezTo>
                    <a:pt x="84" y="195"/>
                    <a:pt x="45" y="163"/>
                    <a:pt x="24" y="122"/>
                  </a:cubicBezTo>
                  <a:cubicBezTo>
                    <a:pt x="2" y="80"/>
                    <a:pt x="0" y="18"/>
                    <a:pt x="14" y="0"/>
                  </a:cubicBezTo>
                  <a:cubicBezTo>
                    <a:pt x="43" y="10"/>
                    <a:pt x="98" y="63"/>
                    <a:pt x="119" y="105"/>
                  </a:cubicBezTo>
                  <a:cubicBezTo>
                    <a:pt x="141" y="146"/>
                    <a:pt x="138" y="185"/>
                    <a:pt x="114"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15" name="Freeform 130"/>
            <p:cNvSpPr>
              <a:spLocks/>
            </p:cNvSpPr>
            <p:nvPr/>
          </p:nvSpPr>
          <p:spPr bwMode="auto">
            <a:xfrm>
              <a:off x="1900238" y="1820863"/>
              <a:ext cx="58738" cy="96838"/>
            </a:xfrm>
            <a:custGeom>
              <a:avLst/>
              <a:gdLst>
                <a:gd name="T0" fmla="*/ 36 w 127"/>
                <a:gd name="T1" fmla="*/ 204 h 205"/>
                <a:gd name="T2" fmla="*/ 13 w 127"/>
                <a:gd name="T3" fmla="*/ 101 h 205"/>
                <a:gd name="T4" fmla="*/ 100 w 127"/>
                <a:gd name="T5" fmla="*/ 0 h 205"/>
                <a:gd name="T6" fmla="*/ 114 w 127"/>
                <a:gd name="T7" fmla="*/ 133 h 205"/>
                <a:gd name="T8" fmla="*/ 36 w 127"/>
                <a:gd name="T9" fmla="*/ 204 h 205"/>
              </a:gdLst>
              <a:ahLst/>
              <a:cxnLst>
                <a:cxn ang="0">
                  <a:pos x="T0" y="T1"/>
                </a:cxn>
                <a:cxn ang="0">
                  <a:pos x="T2" y="T3"/>
                </a:cxn>
                <a:cxn ang="0">
                  <a:pos x="T4" y="T5"/>
                </a:cxn>
                <a:cxn ang="0">
                  <a:pos x="T6" y="T7"/>
                </a:cxn>
                <a:cxn ang="0">
                  <a:pos x="T8" y="T9"/>
                </a:cxn>
              </a:cxnLst>
              <a:rect l="0" t="0" r="r" b="b"/>
              <a:pathLst>
                <a:path w="127" h="205">
                  <a:moveTo>
                    <a:pt x="36" y="204"/>
                  </a:moveTo>
                  <a:cubicBezTo>
                    <a:pt x="10" y="188"/>
                    <a:pt x="0" y="144"/>
                    <a:pt x="13" y="101"/>
                  </a:cubicBezTo>
                  <a:cubicBezTo>
                    <a:pt x="26" y="58"/>
                    <a:pt x="72" y="7"/>
                    <a:pt x="100" y="0"/>
                  </a:cubicBezTo>
                  <a:cubicBezTo>
                    <a:pt x="118" y="21"/>
                    <a:pt x="127" y="89"/>
                    <a:pt x="114" y="133"/>
                  </a:cubicBezTo>
                  <a:cubicBezTo>
                    <a:pt x="100" y="176"/>
                    <a:pt x="68" y="205"/>
                    <a:pt x="36"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16" name="Freeform 131"/>
            <p:cNvSpPr>
              <a:spLocks/>
            </p:cNvSpPr>
            <p:nvPr/>
          </p:nvSpPr>
          <p:spPr bwMode="auto">
            <a:xfrm>
              <a:off x="1898650" y="1884363"/>
              <a:ext cx="61913" cy="98425"/>
            </a:xfrm>
            <a:custGeom>
              <a:avLst/>
              <a:gdLst>
                <a:gd name="T0" fmla="*/ 42 w 130"/>
                <a:gd name="T1" fmla="*/ 209 h 209"/>
                <a:gd name="T2" fmla="*/ 119 w 130"/>
                <a:gd name="T3" fmla="*/ 121 h 209"/>
                <a:gd name="T4" fmla="*/ 95 w 130"/>
                <a:gd name="T5" fmla="*/ 0 h 209"/>
                <a:gd name="T6" fmla="*/ 12 w 130"/>
                <a:gd name="T7" fmla="*/ 121 h 209"/>
                <a:gd name="T8" fmla="*/ 42 w 130"/>
                <a:gd name="T9" fmla="*/ 209 h 209"/>
              </a:gdLst>
              <a:ahLst/>
              <a:cxnLst>
                <a:cxn ang="0">
                  <a:pos x="T0" y="T1"/>
                </a:cxn>
                <a:cxn ang="0">
                  <a:pos x="T2" y="T3"/>
                </a:cxn>
                <a:cxn ang="0">
                  <a:pos x="T4" y="T5"/>
                </a:cxn>
                <a:cxn ang="0">
                  <a:pos x="T6" y="T7"/>
                </a:cxn>
                <a:cxn ang="0">
                  <a:pos x="T8" y="T9"/>
                </a:cxn>
              </a:cxnLst>
              <a:rect l="0" t="0" r="r" b="b"/>
              <a:pathLst>
                <a:path w="130" h="209">
                  <a:moveTo>
                    <a:pt x="42" y="209"/>
                  </a:moveTo>
                  <a:cubicBezTo>
                    <a:pt x="75" y="202"/>
                    <a:pt x="107" y="165"/>
                    <a:pt x="119" y="121"/>
                  </a:cubicBezTo>
                  <a:cubicBezTo>
                    <a:pt x="130" y="76"/>
                    <a:pt x="116" y="16"/>
                    <a:pt x="95" y="0"/>
                  </a:cubicBezTo>
                  <a:cubicBezTo>
                    <a:pt x="68" y="15"/>
                    <a:pt x="23" y="76"/>
                    <a:pt x="12" y="121"/>
                  </a:cubicBezTo>
                  <a:cubicBezTo>
                    <a:pt x="0" y="165"/>
                    <a:pt x="13" y="202"/>
                    <a:pt x="42"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17" name="Freeform 132"/>
            <p:cNvSpPr>
              <a:spLocks/>
            </p:cNvSpPr>
            <p:nvPr/>
          </p:nvSpPr>
          <p:spPr bwMode="auto">
            <a:xfrm>
              <a:off x="1885950" y="1943100"/>
              <a:ext cx="66675" cy="93663"/>
            </a:xfrm>
            <a:custGeom>
              <a:avLst/>
              <a:gdLst>
                <a:gd name="T0" fmla="*/ 116 w 142"/>
                <a:gd name="T1" fmla="*/ 198 h 198"/>
                <a:gd name="T2" fmla="*/ 25 w 142"/>
                <a:gd name="T3" fmla="*/ 123 h 198"/>
                <a:gd name="T4" fmla="*/ 15 w 142"/>
                <a:gd name="T5" fmla="*/ 0 h 198"/>
                <a:gd name="T6" fmla="*/ 121 w 142"/>
                <a:gd name="T7" fmla="*/ 106 h 198"/>
                <a:gd name="T8" fmla="*/ 116 w 142"/>
                <a:gd name="T9" fmla="*/ 198 h 198"/>
              </a:gdLst>
              <a:ahLst/>
              <a:cxnLst>
                <a:cxn ang="0">
                  <a:pos x="T0" y="T1"/>
                </a:cxn>
                <a:cxn ang="0">
                  <a:pos x="T2" y="T3"/>
                </a:cxn>
                <a:cxn ang="0">
                  <a:pos x="T4" y="T5"/>
                </a:cxn>
                <a:cxn ang="0">
                  <a:pos x="T6" y="T7"/>
                </a:cxn>
                <a:cxn ang="0">
                  <a:pos x="T8" y="T9"/>
                </a:cxn>
              </a:cxnLst>
              <a:rect l="0" t="0" r="r" b="b"/>
              <a:pathLst>
                <a:path w="142" h="198">
                  <a:moveTo>
                    <a:pt x="116" y="198"/>
                  </a:moveTo>
                  <a:cubicBezTo>
                    <a:pt x="85" y="196"/>
                    <a:pt x="46" y="164"/>
                    <a:pt x="25" y="123"/>
                  </a:cubicBezTo>
                  <a:cubicBezTo>
                    <a:pt x="3" y="81"/>
                    <a:pt x="0" y="19"/>
                    <a:pt x="15" y="0"/>
                  </a:cubicBezTo>
                  <a:cubicBezTo>
                    <a:pt x="43" y="10"/>
                    <a:pt x="99" y="64"/>
                    <a:pt x="121" y="106"/>
                  </a:cubicBezTo>
                  <a:cubicBezTo>
                    <a:pt x="142" y="147"/>
                    <a:pt x="139" y="186"/>
                    <a:pt x="116"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18" name="Freeform 133"/>
            <p:cNvSpPr>
              <a:spLocks/>
            </p:cNvSpPr>
            <p:nvPr/>
          </p:nvSpPr>
          <p:spPr bwMode="auto">
            <a:xfrm>
              <a:off x="1919288" y="1917700"/>
              <a:ext cx="61913" cy="98425"/>
            </a:xfrm>
            <a:custGeom>
              <a:avLst/>
              <a:gdLst>
                <a:gd name="T0" fmla="*/ 43 w 130"/>
                <a:gd name="T1" fmla="*/ 209 h 209"/>
                <a:gd name="T2" fmla="*/ 119 w 130"/>
                <a:gd name="T3" fmla="*/ 121 h 209"/>
                <a:gd name="T4" fmla="*/ 95 w 130"/>
                <a:gd name="T5" fmla="*/ 0 h 209"/>
                <a:gd name="T6" fmla="*/ 12 w 130"/>
                <a:gd name="T7" fmla="*/ 121 h 209"/>
                <a:gd name="T8" fmla="*/ 43 w 130"/>
                <a:gd name="T9" fmla="*/ 209 h 209"/>
              </a:gdLst>
              <a:ahLst/>
              <a:cxnLst>
                <a:cxn ang="0">
                  <a:pos x="T0" y="T1"/>
                </a:cxn>
                <a:cxn ang="0">
                  <a:pos x="T2" y="T3"/>
                </a:cxn>
                <a:cxn ang="0">
                  <a:pos x="T4" y="T5"/>
                </a:cxn>
                <a:cxn ang="0">
                  <a:pos x="T6" y="T7"/>
                </a:cxn>
                <a:cxn ang="0">
                  <a:pos x="T8" y="T9"/>
                </a:cxn>
              </a:cxnLst>
              <a:rect l="0" t="0" r="r" b="b"/>
              <a:pathLst>
                <a:path w="130" h="209">
                  <a:moveTo>
                    <a:pt x="43" y="209"/>
                  </a:moveTo>
                  <a:cubicBezTo>
                    <a:pt x="75" y="202"/>
                    <a:pt x="108" y="165"/>
                    <a:pt x="119" y="121"/>
                  </a:cubicBezTo>
                  <a:cubicBezTo>
                    <a:pt x="130" y="76"/>
                    <a:pt x="116" y="16"/>
                    <a:pt x="95" y="0"/>
                  </a:cubicBezTo>
                  <a:cubicBezTo>
                    <a:pt x="68" y="15"/>
                    <a:pt x="23" y="76"/>
                    <a:pt x="12" y="121"/>
                  </a:cubicBezTo>
                  <a:cubicBezTo>
                    <a:pt x="0" y="165"/>
                    <a:pt x="14" y="202"/>
                    <a:pt x="43"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19" name="Freeform 134"/>
            <p:cNvSpPr>
              <a:spLocks/>
            </p:cNvSpPr>
            <p:nvPr/>
          </p:nvSpPr>
          <p:spPr bwMode="auto">
            <a:xfrm>
              <a:off x="1844675" y="1892300"/>
              <a:ext cx="82550" cy="79375"/>
            </a:xfrm>
            <a:custGeom>
              <a:avLst/>
              <a:gdLst>
                <a:gd name="T0" fmla="*/ 161 w 175"/>
                <a:gd name="T1" fmla="*/ 159 h 167"/>
                <a:gd name="T2" fmla="*/ 59 w 175"/>
                <a:gd name="T3" fmla="*/ 115 h 167"/>
                <a:gd name="T4" fmla="*/ 5 w 175"/>
                <a:gd name="T5" fmla="*/ 0 h 167"/>
                <a:gd name="T6" fmla="*/ 129 w 175"/>
                <a:gd name="T7" fmla="*/ 68 h 167"/>
                <a:gd name="T8" fmla="*/ 161 w 175"/>
                <a:gd name="T9" fmla="*/ 159 h 167"/>
              </a:gdLst>
              <a:ahLst/>
              <a:cxnLst>
                <a:cxn ang="0">
                  <a:pos x="T0" y="T1"/>
                </a:cxn>
                <a:cxn ang="0">
                  <a:pos x="T2" y="T3"/>
                </a:cxn>
                <a:cxn ang="0">
                  <a:pos x="T4" y="T5"/>
                </a:cxn>
                <a:cxn ang="0">
                  <a:pos x="T6" y="T7"/>
                </a:cxn>
                <a:cxn ang="0">
                  <a:pos x="T8" y="T9"/>
                </a:cxn>
              </a:cxnLst>
              <a:rect l="0" t="0" r="r" b="b"/>
              <a:pathLst>
                <a:path w="175" h="167">
                  <a:moveTo>
                    <a:pt x="161" y="159"/>
                  </a:moveTo>
                  <a:cubicBezTo>
                    <a:pt x="136" y="167"/>
                    <a:pt x="93" y="149"/>
                    <a:pt x="59" y="115"/>
                  </a:cubicBezTo>
                  <a:cubicBezTo>
                    <a:pt x="26" y="81"/>
                    <a:pt x="0" y="22"/>
                    <a:pt x="5" y="0"/>
                  </a:cubicBezTo>
                  <a:cubicBezTo>
                    <a:pt x="31" y="0"/>
                    <a:pt x="96" y="34"/>
                    <a:pt x="129" y="68"/>
                  </a:cubicBezTo>
                  <a:cubicBezTo>
                    <a:pt x="162" y="101"/>
                    <a:pt x="175" y="140"/>
                    <a:pt x="161" y="1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20" name="Freeform 135"/>
            <p:cNvSpPr>
              <a:spLocks/>
            </p:cNvSpPr>
            <p:nvPr/>
          </p:nvSpPr>
          <p:spPr bwMode="auto">
            <a:xfrm>
              <a:off x="1917700" y="1976438"/>
              <a:ext cx="66675" cy="92075"/>
            </a:xfrm>
            <a:custGeom>
              <a:avLst/>
              <a:gdLst>
                <a:gd name="T0" fmla="*/ 19 w 138"/>
                <a:gd name="T1" fmla="*/ 191 h 197"/>
                <a:gd name="T2" fmla="*/ 24 w 138"/>
                <a:gd name="T3" fmla="*/ 86 h 197"/>
                <a:gd name="T4" fmla="*/ 127 w 138"/>
                <a:gd name="T5" fmla="*/ 0 h 197"/>
                <a:gd name="T6" fmla="*/ 105 w 138"/>
                <a:gd name="T7" fmla="*/ 133 h 197"/>
                <a:gd name="T8" fmla="*/ 19 w 138"/>
                <a:gd name="T9" fmla="*/ 191 h 197"/>
              </a:gdLst>
              <a:ahLst/>
              <a:cxnLst>
                <a:cxn ang="0">
                  <a:pos x="T0" y="T1"/>
                </a:cxn>
                <a:cxn ang="0">
                  <a:pos x="T2" y="T3"/>
                </a:cxn>
                <a:cxn ang="0">
                  <a:pos x="T4" y="T5"/>
                </a:cxn>
                <a:cxn ang="0">
                  <a:pos x="T6" y="T7"/>
                </a:cxn>
                <a:cxn ang="0">
                  <a:pos x="T8" y="T9"/>
                </a:cxn>
              </a:cxnLst>
              <a:rect l="0" t="0" r="r" b="b"/>
              <a:pathLst>
                <a:path w="138" h="197">
                  <a:moveTo>
                    <a:pt x="19" y="191"/>
                  </a:moveTo>
                  <a:cubicBezTo>
                    <a:pt x="0" y="171"/>
                    <a:pt x="1" y="127"/>
                    <a:pt x="24" y="86"/>
                  </a:cubicBezTo>
                  <a:cubicBezTo>
                    <a:pt x="47" y="46"/>
                    <a:pt x="100" y="3"/>
                    <a:pt x="127" y="0"/>
                  </a:cubicBezTo>
                  <a:cubicBezTo>
                    <a:pt x="138" y="23"/>
                    <a:pt x="128" y="92"/>
                    <a:pt x="105" y="133"/>
                  </a:cubicBezTo>
                  <a:cubicBezTo>
                    <a:pt x="83" y="173"/>
                    <a:pt x="47" y="197"/>
                    <a:pt x="19" y="1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21" name="Freeform 136"/>
            <p:cNvSpPr>
              <a:spLocks/>
            </p:cNvSpPr>
            <p:nvPr/>
          </p:nvSpPr>
          <p:spPr bwMode="auto">
            <a:xfrm>
              <a:off x="1843088" y="1776413"/>
              <a:ext cx="68263" cy="92075"/>
            </a:xfrm>
            <a:custGeom>
              <a:avLst/>
              <a:gdLst>
                <a:gd name="T0" fmla="*/ 119 w 144"/>
                <a:gd name="T1" fmla="*/ 195 h 195"/>
                <a:gd name="T2" fmla="*/ 28 w 144"/>
                <a:gd name="T3" fmla="*/ 122 h 195"/>
                <a:gd name="T4" fmla="*/ 14 w 144"/>
                <a:gd name="T5" fmla="*/ 0 h 195"/>
                <a:gd name="T6" fmla="*/ 121 w 144"/>
                <a:gd name="T7" fmla="*/ 103 h 195"/>
                <a:gd name="T8" fmla="*/ 119 w 144"/>
                <a:gd name="T9" fmla="*/ 195 h 195"/>
              </a:gdLst>
              <a:ahLst/>
              <a:cxnLst>
                <a:cxn ang="0">
                  <a:pos x="T0" y="T1"/>
                </a:cxn>
                <a:cxn ang="0">
                  <a:pos x="T2" y="T3"/>
                </a:cxn>
                <a:cxn ang="0">
                  <a:pos x="T4" y="T5"/>
                </a:cxn>
                <a:cxn ang="0">
                  <a:pos x="T6" y="T7"/>
                </a:cxn>
                <a:cxn ang="0">
                  <a:pos x="T8" y="T9"/>
                </a:cxn>
              </a:cxnLst>
              <a:rect l="0" t="0" r="r" b="b"/>
              <a:pathLst>
                <a:path w="144" h="195">
                  <a:moveTo>
                    <a:pt x="119" y="195"/>
                  </a:moveTo>
                  <a:cubicBezTo>
                    <a:pt x="88" y="194"/>
                    <a:pt x="50" y="163"/>
                    <a:pt x="28" y="122"/>
                  </a:cubicBezTo>
                  <a:cubicBezTo>
                    <a:pt x="5" y="81"/>
                    <a:pt x="0" y="19"/>
                    <a:pt x="14" y="0"/>
                  </a:cubicBezTo>
                  <a:cubicBezTo>
                    <a:pt x="43" y="9"/>
                    <a:pt x="99" y="61"/>
                    <a:pt x="121" y="103"/>
                  </a:cubicBezTo>
                  <a:cubicBezTo>
                    <a:pt x="144" y="144"/>
                    <a:pt x="142" y="182"/>
                    <a:pt x="119" y="1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22" name="Freeform 137"/>
            <p:cNvSpPr>
              <a:spLocks/>
            </p:cNvSpPr>
            <p:nvPr/>
          </p:nvSpPr>
          <p:spPr bwMode="auto">
            <a:xfrm>
              <a:off x="1916113" y="2022475"/>
              <a:ext cx="77788" cy="84138"/>
            </a:xfrm>
            <a:custGeom>
              <a:avLst/>
              <a:gdLst>
                <a:gd name="T0" fmla="*/ 17 w 164"/>
                <a:gd name="T1" fmla="*/ 175 h 179"/>
                <a:gd name="T2" fmla="*/ 116 w 164"/>
                <a:gd name="T3" fmla="*/ 119 h 179"/>
                <a:gd name="T4" fmla="*/ 157 w 164"/>
                <a:gd name="T5" fmla="*/ 0 h 179"/>
                <a:gd name="T6" fmla="*/ 37 w 164"/>
                <a:gd name="T7" fmla="*/ 82 h 179"/>
                <a:gd name="T8" fmla="*/ 17 w 164"/>
                <a:gd name="T9" fmla="*/ 175 h 179"/>
              </a:gdLst>
              <a:ahLst/>
              <a:cxnLst>
                <a:cxn ang="0">
                  <a:pos x="T0" y="T1"/>
                </a:cxn>
                <a:cxn ang="0">
                  <a:pos x="T2" y="T3"/>
                </a:cxn>
                <a:cxn ang="0">
                  <a:pos x="T4" y="T5"/>
                </a:cxn>
                <a:cxn ang="0">
                  <a:pos x="T6" y="T7"/>
                </a:cxn>
                <a:cxn ang="0">
                  <a:pos x="T8" y="T9"/>
                </a:cxn>
              </a:cxnLst>
              <a:rect l="0" t="0" r="r" b="b"/>
              <a:pathLst>
                <a:path w="164" h="179">
                  <a:moveTo>
                    <a:pt x="17" y="175"/>
                  </a:moveTo>
                  <a:cubicBezTo>
                    <a:pt x="44" y="179"/>
                    <a:pt x="86" y="157"/>
                    <a:pt x="116" y="119"/>
                  </a:cubicBezTo>
                  <a:cubicBezTo>
                    <a:pt x="146" y="82"/>
                    <a:pt x="164" y="22"/>
                    <a:pt x="157" y="0"/>
                  </a:cubicBezTo>
                  <a:cubicBezTo>
                    <a:pt x="129" y="4"/>
                    <a:pt x="67" y="45"/>
                    <a:pt x="37" y="82"/>
                  </a:cubicBezTo>
                  <a:cubicBezTo>
                    <a:pt x="8" y="119"/>
                    <a:pt x="0" y="158"/>
                    <a:pt x="17" y="1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23" name="Freeform 138"/>
            <p:cNvSpPr>
              <a:spLocks/>
            </p:cNvSpPr>
            <p:nvPr/>
          </p:nvSpPr>
          <p:spPr bwMode="auto">
            <a:xfrm>
              <a:off x="2014538" y="1633538"/>
              <a:ext cx="60325" cy="98425"/>
            </a:xfrm>
            <a:custGeom>
              <a:avLst/>
              <a:gdLst>
                <a:gd name="T0" fmla="*/ 37 w 128"/>
                <a:gd name="T1" fmla="*/ 206 h 207"/>
                <a:gd name="T2" fmla="*/ 14 w 128"/>
                <a:gd name="T3" fmla="*/ 102 h 207"/>
                <a:gd name="T4" fmla="*/ 101 w 128"/>
                <a:gd name="T5" fmla="*/ 0 h 207"/>
                <a:gd name="T6" fmla="*/ 114 w 128"/>
                <a:gd name="T7" fmla="*/ 134 h 207"/>
                <a:gd name="T8" fmla="*/ 37 w 128"/>
                <a:gd name="T9" fmla="*/ 206 h 207"/>
              </a:gdLst>
              <a:ahLst/>
              <a:cxnLst>
                <a:cxn ang="0">
                  <a:pos x="T0" y="T1"/>
                </a:cxn>
                <a:cxn ang="0">
                  <a:pos x="T2" y="T3"/>
                </a:cxn>
                <a:cxn ang="0">
                  <a:pos x="T4" y="T5"/>
                </a:cxn>
                <a:cxn ang="0">
                  <a:pos x="T6" y="T7"/>
                </a:cxn>
                <a:cxn ang="0">
                  <a:pos x="T8" y="T9"/>
                </a:cxn>
              </a:cxnLst>
              <a:rect l="0" t="0" r="r" b="b"/>
              <a:pathLst>
                <a:path w="128" h="207">
                  <a:moveTo>
                    <a:pt x="37" y="206"/>
                  </a:moveTo>
                  <a:cubicBezTo>
                    <a:pt x="11" y="189"/>
                    <a:pt x="0" y="146"/>
                    <a:pt x="14" y="102"/>
                  </a:cubicBezTo>
                  <a:cubicBezTo>
                    <a:pt x="27" y="59"/>
                    <a:pt x="73" y="8"/>
                    <a:pt x="101" y="0"/>
                  </a:cubicBezTo>
                  <a:cubicBezTo>
                    <a:pt x="119" y="22"/>
                    <a:pt x="128" y="91"/>
                    <a:pt x="114" y="134"/>
                  </a:cubicBezTo>
                  <a:cubicBezTo>
                    <a:pt x="101" y="177"/>
                    <a:pt x="68" y="207"/>
                    <a:pt x="37" y="2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24" name="Freeform 139"/>
            <p:cNvSpPr>
              <a:spLocks/>
            </p:cNvSpPr>
            <p:nvPr/>
          </p:nvSpPr>
          <p:spPr bwMode="auto">
            <a:xfrm>
              <a:off x="1989138" y="1651000"/>
              <a:ext cx="53975" cy="100013"/>
            </a:xfrm>
            <a:custGeom>
              <a:avLst/>
              <a:gdLst>
                <a:gd name="T0" fmla="*/ 55 w 112"/>
                <a:gd name="T1" fmla="*/ 211 h 211"/>
                <a:gd name="T2" fmla="*/ 1 w 112"/>
                <a:gd name="T3" fmla="*/ 112 h 211"/>
                <a:gd name="T4" fmla="*/ 58 w 112"/>
                <a:gd name="T5" fmla="*/ 0 h 211"/>
                <a:gd name="T6" fmla="*/ 111 w 112"/>
                <a:gd name="T7" fmla="*/ 129 h 211"/>
                <a:gd name="T8" fmla="*/ 55 w 112"/>
                <a:gd name="T9" fmla="*/ 211 h 211"/>
              </a:gdLst>
              <a:ahLst/>
              <a:cxnLst>
                <a:cxn ang="0">
                  <a:pos x="T0" y="T1"/>
                </a:cxn>
                <a:cxn ang="0">
                  <a:pos x="T2" y="T3"/>
                </a:cxn>
                <a:cxn ang="0">
                  <a:pos x="T4" y="T5"/>
                </a:cxn>
                <a:cxn ang="0">
                  <a:pos x="T6" y="T7"/>
                </a:cxn>
                <a:cxn ang="0">
                  <a:pos x="T8" y="T9"/>
                </a:cxn>
              </a:cxnLst>
              <a:rect l="0" t="0" r="r" b="b"/>
              <a:pathLst>
                <a:path w="112" h="211">
                  <a:moveTo>
                    <a:pt x="55" y="211"/>
                  </a:moveTo>
                  <a:cubicBezTo>
                    <a:pt x="23" y="198"/>
                    <a:pt x="0" y="157"/>
                    <a:pt x="1" y="112"/>
                  </a:cubicBezTo>
                  <a:cubicBezTo>
                    <a:pt x="1" y="68"/>
                    <a:pt x="33" y="11"/>
                    <a:pt x="58" y="0"/>
                  </a:cubicBezTo>
                  <a:cubicBezTo>
                    <a:pt x="82" y="18"/>
                    <a:pt x="112" y="84"/>
                    <a:pt x="111" y="129"/>
                  </a:cubicBezTo>
                  <a:cubicBezTo>
                    <a:pt x="110" y="173"/>
                    <a:pt x="86" y="207"/>
                    <a:pt x="5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25" name="Freeform 140"/>
            <p:cNvSpPr>
              <a:spLocks/>
            </p:cNvSpPr>
            <p:nvPr/>
          </p:nvSpPr>
          <p:spPr bwMode="auto">
            <a:xfrm>
              <a:off x="1992313" y="1709738"/>
              <a:ext cx="73025" cy="87313"/>
            </a:xfrm>
            <a:custGeom>
              <a:avLst/>
              <a:gdLst>
                <a:gd name="T0" fmla="*/ 13 w 156"/>
                <a:gd name="T1" fmla="*/ 173 h 184"/>
                <a:gd name="T2" fmla="*/ 41 w 156"/>
                <a:gd name="T3" fmla="*/ 70 h 184"/>
                <a:gd name="T4" fmla="*/ 153 w 156"/>
                <a:gd name="T5" fmla="*/ 1 h 184"/>
                <a:gd name="T6" fmla="*/ 102 w 156"/>
                <a:gd name="T7" fmla="*/ 130 h 184"/>
                <a:gd name="T8" fmla="*/ 13 w 156"/>
                <a:gd name="T9" fmla="*/ 173 h 184"/>
              </a:gdLst>
              <a:ahLst/>
              <a:cxnLst>
                <a:cxn ang="0">
                  <a:pos x="T0" y="T1"/>
                </a:cxn>
                <a:cxn ang="0">
                  <a:pos x="T2" y="T3"/>
                </a:cxn>
                <a:cxn ang="0">
                  <a:pos x="T4" y="T5"/>
                </a:cxn>
                <a:cxn ang="0">
                  <a:pos x="T6" y="T7"/>
                </a:cxn>
                <a:cxn ang="0">
                  <a:pos x="T8" y="T9"/>
                </a:cxn>
              </a:cxnLst>
              <a:rect l="0" t="0" r="r" b="b"/>
              <a:pathLst>
                <a:path w="156" h="184">
                  <a:moveTo>
                    <a:pt x="13" y="173"/>
                  </a:moveTo>
                  <a:cubicBezTo>
                    <a:pt x="0" y="150"/>
                    <a:pt x="11" y="107"/>
                    <a:pt x="41" y="70"/>
                  </a:cubicBezTo>
                  <a:cubicBezTo>
                    <a:pt x="70" y="33"/>
                    <a:pt x="128" y="0"/>
                    <a:pt x="153" y="1"/>
                  </a:cubicBezTo>
                  <a:cubicBezTo>
                    <a:pt x="156" y="26"/>
                    <a:pt x="132" y="93"/>
                    <a:pt x="102" y="130"/>
                  </a:cubicBezTo>
                  <a:cubicBezTo>
                    <a:pt x="73" y="166"/>
                    <a:pt x="35" y="184"/>
                    <a:pt x="13" y="1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26" name="Freeform 141"/>
            <p:cNvSpPr>
              <a:spLocks/>
            </p:cNvSpPr>
            <p:nvPr/>
          </p:nvSpPr>
          <p:spPr bwMode="auto">
            <a:xfrm>
              <a:off x="1984375" y="1866900"/>
              <a:ext cx="63500" cy="96838"/>
            </a:xfrm>
            <a:custGeom>
              <a:avLst/>
              <a:gdLst>
                <a:gd name="T0" fmla="*/ 25 w 132"/>
                <a:gd name="T1" fmla="*/ 198 h 202"/>
                <a:gd name="T2" fmla="*/ 20 w 132"/>
                <a:gd name="T3" fmla="*/ 93 h 202"/>
                <a:gd name="T4" fmla="*/ 118 w 132"/>
                <a:gd name="T5" fmla="*/ 0 h 202"/>
                <a:gd name="T6" fmla="*/ 109 w 132"/>
                <a:gd name="T7" fmla="*/ 134 h 202"/>
                <a:gd name="T8" fmla="*/ 25 w 132"/>
                <a:gd name="T9" fmla="*/ 198 h 202"/>
              </a:gdLst>
              <a:ahLst/>
              <a:cxnLst>
                <a:cxn ang="0">
                  <a:pos x="T0" y="T1"/>
                </a:cxn>
                <a:cxn ang="0">
                  <a:pos x="T2" y="T3"/>
                </a:cxn>
                <a:cxn ang="0">
                  <a:pos x="T4" y="T5"/>
                </a:cxn>
                <a:cxn ang="0">
                  <a:pos x="T6" y="T7"/>
                </a:cxn>
                <a:cxn ang="0">
                  <a:pos x="T8" y="T9"/>
                </a:cxn>
              </a:cxnLst>
              <a:rect l="0" t="0" r="r" b="b"/>
              <a:pathLst>
                <a:path w="132" h="202">
                  <a:moveTo>
                    <a:pt x="25" y="198"/>
                  </a:moveTo>
                  <a:cubicBezTo>
                    <a:pt x="3" y="179"/>
                    <a:pt x="0" y="135"/>
                    <a:pt x="20" y="93"/>
                  </a:cubicBezTo>
                  <a:cubicBezTo>
                    <a:pt x="39" y="51"/>
                    <a:pt x="91" y="5"/>
                    <a:pt x="118" y="0"/>
                  </a:cubicBezTo>
                  <a:cubicBezTo>
                    <a:pt x="132" y="24"/>
                    <a:pt x="128" y="92"/>
                    <a:pt x="109" y="134"/>
                  </a:cubicBezTo>
                  <a:cubicBezTo>
                    <a:pt x="89" y="176"/>
                    <a:pt x="54" y="202"/>
                    <a:pt x="2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27" name="Freeform 142"/>
            <p:cNvSpPr>
              <a:spLocks/>
            </p:cNvSpPr>
            <p:nvPr/>
          </p:nvSpPr>
          <p:spPr bwMode="auto">
            <a:xfrm>
              <a:off x="1946275" y="1789113"/>
              <a:ext cx="66675" cy="93663"/>
            </a:xfrm>
            <a:custGeom>
              <a:avLst/>
              <a:gdLst>
                <a:gd name="T0" fmla="*/ 114 w 141"/>
                <a:gd name="T1" fmla="*/ 199 h 199"/>
                <a:gd name="T2" fmla="*/ 23 w 141"/>
                <a:gd name="T3" fmla="*/ 123 h 199"/>
                <a:gd name="T4" fmla="*/ 15 w 141"/>
                <a:gd name="T5" fmla="*/ 0 h 199"/>
                <a:gd name="T6" fmla="*/ 119 w 141"/>
                <a:gd name="T7" fmla="*/ 107 h 199"/>
                <a:gd name="T8" fmla="*/ 114 w 141"/>
                <a:gd name="T9" fmla="*/ 199 h 199"/>
              </a:gdLst>
              <a:ahLst/>
              <a:cxnLst>
                <a:cxn ang="0">
                  <a:pos x="T0" y="T1"/>
                </a:cxn>
                <a:cxn ang="0">
                  <a:pos x="T2" y="T3"/>
                </a:cxn>
                <a:cxn ang="0">
                  <a:pos x="T4" y="T5"/>
                </a:cxn>
                <a:cxn ang="0">
                  <a:pos x="T6" y="T7"/>
                </a:cxn>
                <a:cxn ang="0">
                  <a:pos x="T8" y="T9"/>
                </a:cxn>
              </a:cxnLst>
              <a:rect l="0" t="0" r="r" b="b"/>
              <a:pathLst>
                <a:path w="141" h="199">
                  <a:moveTo>
                    <a:pt x="114" y="199"/>
                  </a:moveTo>
                  <a:cubicBezTo>
                    <a:pt x="82" y="197"/>
                    <a:pt x="45" y="165"/>
                    <a:pt x="23" y="123"/>
                  </a:cubicBezTo>
                  <a:cubicBezTo>
                    <a:pt x="2" y="81"/>
                    <a:pt x="0" y="19"/>
                    <a:pt x="15" y="0"/>
                  </a:cubicBezTo>
                  <a:cubicBezTo>
                    <a:pt x="44" y="11"/>
                    <a:pt x="98" y="65"/>
                    <a:pt x="119" y="107"/>
                  </a:cubicBezTo>
                  <a:cubicBezTo>
                    <a:pt x="141" y="149"/>
                    <a:pt x="138" y="187"/>
                    <a:pt x="114"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28" name="Freeform 143"/>
            <p:cNvSpPr>
              <a:spLocks/>
            </p:cNvSpPr>
            <p:nvPr/>
          </p:nvSpPr>
          <p:spPr bwMode="auto">
            <a:xfrm>
              <a:off x="1978025" y="1822450"/>
              <a:ext cx="77788" cy="85725"/>
            </a:xfrm>
            <a:custGeom>
              <a:avLst/>
              <a:gdLst>
                <a:gd name="T0" fmla="*/ 10 w 162"/>
                <a:gd name="T1" fmla="*/ 167 h 180"/>
                <a:gd name="T2" fmla="*/ 47 w 162"/>
                <a:gd name="T3" fmla="*/ 64 h 180"/>
                <a:gd name="T4" fmla="*/ 160 w 162"/>
                <a:gd name="T5" fmla="*/ 3 h 180"/>
                <a:gd name="T6" fmla="*/ 101 w 162"/>
                <a:gd name="T7" fmla="*/ 130 h 180"/>
                <a:gd name="T8" fmla="*/ 10 w 162"/>
                <a:gd name="T9" fmla="*/ 167 h 180"/>
              </a:gdLst>
              <a:ahLst/>
              <a:cxnLst>
                <a:cxn ang="0">
                  <a:pos x="T0" y="T1"/>
                </a:cxn>
                <a:cxn ang="0">
                  <a:pos x="T2" y="T3"/>
                </a:cxn>
                <a:cxn ang="0">
                  <a:pos x="T4" y="T5"/>
                </a:cxn>
                <a:cxn ang="0">
                  <a:pos x="T6" y="T7"/>
                </a:cxn>
                <a:cxn ang="0">
                  <a:pos x="T8" y="T9"/>
                </a:cxn>
              </a:cxnLst>
              <a:rect l="0" t="0" r="r" b="b"/>
              <a:pathLst>
                <a:path w="162" h="180">
                  <a:moveTo>
                    <a:pt x="10" y="167"/>
                  </a:moveTo>
                  <a:cubicBezTo>
                    <a:pt x="0" y="143"/>
                    <a:pt x="15" y="99"/>
                    <a:pt x="47" y="64"/>
                  </a:cubicBezTo>
                  <a:cubicBezTo>
                    <a:pt x="79" y="30"/>
                    <a:pt x="137" y="0"/>
                    <a:pt x="160" y="3"/>
                  </a:cubicBezTo>
                  <a:cubicBezTo>
                    <a:pt x="162" y="29"/>
                    <a:pt x="132" y="95"/>
                    <a:pt x="101" y="130"/>
                  </a:cubicBezTo>
                  <a:cubicBezTo>
                    <a:pt x="69" y="164"/>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29" name="Freeform 144"/>
            <p:cNvSpPr>
              <a:spLocks/>
            </p:cNvSpPr>
            <p:nvPr/>
          </p:nvSpPr>
          <p:spPr bwMode="auto">
            <a:xfrm>
              <a:off x="1981200" y="1763713"/>
              <a:ext cx="58738" cy="98425"/>
            </a:xfrm>
            <a:custGeom>
              <a:avLst/>
              <a:gdLst>
                <a:gd name="T0" fmla="*/ 37 w 127"/>
                <a:gd name="T1" fmla="*/ 205 h 206"/>
                <a:gd name="T2" fmla="*/ 13 w 127"/>
                <a:gd name="T3" fmla="*/ 101 h 206"/>
                <a:gd name="T4" fmla="*/ 101 w 127"/>
                <a:gd name="T5" fmla="*/ 0 h 206"/>
                <a:gd name="T6" fmla="*/ 114 w 127"/>
                <a:gd name="T7" fmla="*/ 134 h 206"/>
                <a:gd name="T8" fmla="*/ 37 w 127"/>
                <a:gd name="T9" fmla="*/ 205 h 206"/>
              </a:gdLst>
              <a:ahLst/>
              <a:cxnLst>
                <a:cxn ang="0">
                  <a:pos x="T0" y="T1"/>
                </a:cxn>
                <a:cxn ang="0">
                  <a:pos x="T2" y="T3"/>
                </a:cxn>
                <a:cxn ang="0">
                  <a:pos x="T4" y="T5"/>
                </a:cxn>
                <a:cxn ang="0">
                  <a:pos x="T6" y="T7"/>
                </a:cxn>
                <a:cxn ang="0">
                  <a:pos x="T8" y="T9"/>
                </a:cxn>
              </a:cxnLst>
              <a:rect l="0" t="0" r="r" b="b"/>
              <a:pathLst>
                <a:path w="127" h="206">
                  <a:moveTo>
                    <a:pt x="37" y="205"/>
                  </a:moveTo>
                  <a:cubicBezTo>
                    <a:pt x="10" y="188"/>
                    <a:pt x="0" y="145"/>
                    <a:pt x="13" y="101"/>
                  </a:cubicBezTo>
                  <a:cubicBezTo>
                    <a:pt x="27" y="58"/>
                    <a:pt x="73" y="8"/>
                    <a:pt x="101" y="0"/>
                  </a:cubicBezTo>
                  <a:cubicBezTo>
                    <a:pt x="119" y="22"/>
                    <a:pt x="127" y="90"/>
                    <a:pt x="114" y="134"/>
                  </a:cubicBezTo>
                  <a:cubicBezTo>
                    <a:pt x="100" y="178"/>
                    <a:pt x="67" y="206"/>
                    <a:pt x="37"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30" name="Freeform 145"/>
            <p:cNvSpPr>
              <a:spLocks/>
            </p:cNvSpPr>
            <p:nvPr/>
          </p:nvSpPr>
          <p:spPr bwMode="auto">
            <a:xfrm>
              <a:off x="1965325" y="1720850"/>
              <a:ext cx="52388" cy="101600"/>
            </a:xfrm>
            <a:custGeom>
              <a:avLst/>
              <a:gdLst>
                <a:gd name="T0" fmla="*/ 54 w 111"/>
                <a:gd name="T1" fmla="*/ 212 h 212"/>
                <a:gd name="T2" fmla="*/ 1 w 111"/>
                <a:gd name="T3" fmla="*/ 114 h 212"/>
                <a:gd name="T4" fmla="*/ 59 w 111"/>
                <a:gd name="T5" fmla="*/ 0 h 212"/>
                <a:gd name="T6" fmla="*/ 111 w 111"/>
                <a:gd name="T7" fmla="*/ 130 h 212"/>
                <a:gd name="T8" fmla="*/ 54 w 111"/>
                <a:gd name="T9" fmla="*/ 212 h 212"/>
              </a:gdLst>
              <a:ahLst/>
              <a:cxnLst>
                <a:cxn ang="0">
                  <a:pos x="T0" y="T1"/>
                </a:cxn>
                <a:cxn ang="0">
                  <a:pos x="T2" y="T3"/>
                </a:cxn>
                <a:cxn ang="0">
                  <a:pos x="T4" y="T5"/>
                </a:cxn>
                <a:cxn ang="0">
                  <a:pos x="T6" y="T7"/>
                </a:cxn>
                <a:cxn ang="0">
                  <a:pos x="T8" y="T9"/>
                </a:cxn>
              </a:cxnLst>
              <a:rect l="0" t="0" r="r" b="b"/>
              <a:pathLst>
                <a:path w="111" h="212">
                  <a:moveTo>
                    <a:pt x="54" y="212"/>
                  </a:moveTo>
                  <a:cubicBezTo>
                    <a:pt x="23" y="199"/>
                    <a:pt x="0" y="159"/>
                    <a:pt x="1" y="114"/>
                  </a:cubicBezTo>
                  <a:cubicBezTo>
                    <a:pt x="1" y="69"/>
                    <a:pt x="33" y="13"/>
                    <a:pt x="59" y="0"/>
                  </a:cubicBezTo>
                  <a:cubicBezTo>
                    <a:pt x="83" y="19"/>
                    <a:pt x="111" y="86"/>
                    <a:pt x="111" y="130"/>
                  </a:cubicBezTo>
                  <a:cubicBezTo>
                    <a:pt x="110" y="175"/>
                    <a:pt x="87" y="208"/>
                    <a:pt x="54"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31" name="Freeform 146"/>
            <p:cNvSpPr>
              <a:spLocks/>
            </p:cNvSpPr>
            <p:nvPr/>
          </p:nvSpPr>
          <p:spPr bwMode="auto">
            <a:xfrm>
              <a:off x="1951038" y="1844675"/>
              <a:ext cx="65088" cy="93663"/>
            </a:xfrm>
            <a:custGeom>
              <a:avLst/>
              <a:gdLst>
                <a:gd name="T0" fmla="*/ 113 w 139"/>
                <a:gd name="T1" fmla="*/ 199 h 199"/>
                <a:gd name="T2" fmla="*/ 22 w 139"/>
                <a:gd name="T3" fmla="*/ 123 h 199"/>
                <a:gd name="T4" fmla="*/ 14 w 139"/>
                <a:gd name="T5" fmla="*/ 0 h 199"/>
                <a:gd name="T6" fmla="*/ 119 w 139"/>
                <a:gd name="T7" fmla="*/ 106 h 199"/>
                <a:gd name="T8" fmla="*/ 113 w 139"/>
                <a:gd name="T9" fmla="*/ 199 h 199"/>
              </a:gdLst>
              <a:ahLst/>
              <a:cxnLst>
                <a:cxn ang="0">
                  <a:pos x="T0" y="T1"/>
                </a:cxn>
                <a:cxn ang="0">
                  <a:pos x="T2" y="T3"/>
                </a:cxn>
                <a:cxn ang="0">
                  <a:pos x="T4" y="T5"/>
                </a:cxn>
                <a:cxn ang="0">
                  <a:pos x="T6" y="T7"/>
                </a:cxn>
                <a:cxn ang="0">
                  <a:pos x="T8" y="T9"/>
                </a:cxn>
              </a:cxnLst>
              <a:rect l="0" t="0" r="r" b="b"/>
              <a:pathLst>
                <a:path w="139" h="199">
                  <a:moveTo>
                    <a:pt x="113" y="199"/>
                  </a:moveTo>
                  <a:cubicBezTo>
                    <a:pt x="82" y="196"/>
                    <a:pt x="43" y="165"/>
                    <a:pt x="22" y="123"/>
                  </a:cubicBezTo>
                  <a:cubicBezTo>
                    <a:pt x="1" y="81"/>
                    <a:pt x="0" y="19"/>
                    <a:pt x="14" y="0"/>
                  </a:cubicBezTo>
                  <a:cubicBezTo>
                    <a:pt x="42" y="11"/>
                    <a:pt x="98" y="64"/>
                    <a:pt x="119" y="106"/>
                  </a:cubicBezTo>
                  <a:cubicBezTo>
                    <a:pt x="139" y="148"/>
                    <a:pt x="136" y="187"/>
                    <a:pt x="113"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32" name="Freeform 147"/>
            <p:cNvSpPr>
              <a:spLocks/>
            </p:cNvSpPr>
            <p:nvPr/>
          </p:nvSpPr>
          <p:spPr bwMode="auto">
            <a:xfrm>
              <a:off x="1955800" y="1905000"/>
              <a:ext cx="65088" cy="93663"/>
            </a:xfrm>
            <a:custGeom>
              <a:avLst/>
              <a:gdLst>
                <a:gd name="T0" fmla="*/ 114 w 140"/>
                <a:gd name="T1" fmla="*/ 198 h 198"/>
                <a:gd name="T2" fmla="*/ 23 w 140"/>
                <a:gd name="T3" fmla="*/ 122 h 198"/>
                <a:gd name="T4" fmla="*/ 15 w 140"/>
                <a:gd name="T5" fmla="*/ 0 h 198"/>
                <a:gd name="T6" fmla="*/ 119 w 140"/>
                <a:gd name="T7" fmla="*/ 105 h 198"/>
                <a:gd name="T8" fmla="*/ 114 w 140"/>
                <a:gd name="T9" fmla="*/ 198 h 198"/>
              </a:gdLst>
              <a:ahLst/>
              <a:cxnLst>
                <a:cxn ang="0">
                  <a:pos x="T0" y="T1"/>
                </a:cxn>
                <a:cxn ang="0">
                  <a:pos x="T2" y="T3"/>
                </a:cxn>
                <a:cxn ang="0">
                  <a:pos x="T4" y="T5"/>
                </a:cxn>
                <a:cxn ang="0">
                  <a:pos x="T6" y="T7"/>
                </a:cxn>
                <a:cxn ang="0">
                  <a:pos x="T8" y="T9"/>
                </a:cxn>
              </a:cxnLst>
              <a:rect l="0" t="0" r="r" b="b"/>
              <a:pathLst>
                <a:path w="140" h="198">
                  <a:moveTo>
                    <a:pt x="114" y="198"/>
                  </a:moveTo>
                  <a:cubicBezTo>
                    <a:pt x="83" y="195"/>
                    <a:pt x="44" y="164"/>
                    <a:pt x="23" y="122"/>
                  </a:cubicBezTo>
                  <a:cubicBezTo>
                    <a:pt x="2" y="80"/>
                    <a:pt x="0" y="18"/>
                    <a:pt x="15" y="0"/>
                  </a:cubicBezTo>
                  <a:cubicBezTo>
                    <a:pt x="43" y="10"/>
                    <a:pt x="99" y="63"/>
                    <a:pt x="119" y="105"/>
                  </a:cubicBezTo>
                  <a:cubicBezTo>
                    <a:pt x="140" y="147"/>
                    <a:pt x="137" y="186"/>
                    <a:pt x="11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33" name="Freeform 148"/>
            <p:cNvSpPr>
              <a:spLocks/>
            </p:cNvSpPr>
            <p:nvPr/>
          </p:nvSpPr>
          <p:spPr bwMode="auto">
            <a:xfrm>
              <a:off x="1965325" y="1968500"/>
              <a:ext cx="53975" cy="100013"/>
            </a:xfrm>
            <a:custGeom>
              <a:avLst/>
              <a:gdLst>
                <a:gd name="T0" fmla="*/ 53 w 113"/>
                <a:gd name="T1" fmla="*/ 211 h 211"/>
                <a:gd name="T2" fmla="*/ 1 w 113"/>
                <a:gd name="T3" fmla="*/ 112 h 211"/>
                <a:gd name="T4" fmla="*/ 61 w 113"/>
                <a:gd name="T5" fmla="*/ 0 h 211"/>
                <a:gd name="T6" fmla="*/ 111 w 113"/>
                <a:gd name="T7" fmla="*/ 129 h 211"/>
                <a:gd name="T8" fmla="*/ 53 w 113"/>
                <a:gd name="T9" fmla="*/ 211 h 211"/>
              </a:gdLst>
              <a:ahLst/>
              <a:cxnLst>
                <a:cxn ang="0">
                  <a:pos x="T0" y="T1"/>
                </a:cxn>
                <a:cxn ang="0">
                  <a:pos x="T2" y="T3"/>
                </a:cxn>
                <a:cxn ang="0">
                  <a:pos x="T4" y="T5"/>
                </a:cxn>
                <a:cxn ang="0">
                  <a:pos x="T6" y="T7"/>
                </a:cxn>
                <a:cxn ang="0">
                  <a:pos x="T8" y="T9"/>
                </a:cxn>
              </a:cxnLst>
              <a:rect l="0" t="0" r="r" b="b"/>
              <a:pathLst>
                <a:path w="113" h="211">
                  <a:moveTo>
                    <a:pt x="53" y="211"/>
                  </a:moveTo>
                  <a:cubicBezTo>
                    <a:pt x="23" y="198"/>
                    <a:pt x="0" y="157"/>
                    <a:pt x="1" y="112"/>
                  </a:cubicBezTo>
                  <a:cubicBezTo>
                    <a:pt x="2" y="68"/>
                    <a:pt x="36" y="11"/>
                    <a:pt x="61" y="0"/>
                  </a:cubicBezTo>
                  <a:cubicBezTo>
                    <a:pt x="85" y="19"/>
                    <a:pt x="113" y="85"/>
                    <a:pt x="111" y="129"/>
                  </a:cubicBezTo>
                  <a:cubicBezTo>
                    <a:pt x="110" y="174"/>
                    <a:pt x="85" y="207"/>
                    <a:pt x="53"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34" name="Freeform 149"/>
            <p:cNvSpPr>
              <a:spLocks/>
            </p:cNvSpPr>
            <p:nvPr/>
          </p:nvSpPr>
          <p:spPr bwMode="auto">
            <a:xfrm>
              <a:off x="1992313" y="1922463"/>
              <a:ext cx="61913" cy="95250"/>
            </a:xfrm>
            <a:custGeom>
              <a:avLst/>
              <a:gdLst>
                <a:gd name="T0" fmla="*/ 24 w 131"/>
                <a:gd name="T1" fmla="*/ 198 h 203"/>
                <a:gd name="T2" fmla="*/ 19 w 131"/>
                <a:gd name="T3" fmla="*/ 94 h 203"/>
                <a:gd name="T4" fmla="*/ 118 w 131"/>
                <a:gd name="T5" fmla="*/ 0 h 203"/>
                <a:gd name="T6" fmla="*/ 108 w 131"/>
                <a:gd name="T7" fmla="*/ 135 h 203"/>
                <a:gd name="T8" fmla="*/ 24 w 131"/>
                <a:gd name="T9" fmla="*/ 198 h 203"/>
              </a:gdLst>
              <a:ahLst/>
              <a:cxnLst>
                <a:cxn ang="0">
                  <a:pos x="T0" y="T1"/>
                </a:cxn>
                <a:cxn ang="0">
                  <a:pos x="T2" y="T3"/>
                </a:cxn>
                <a:cxn ang="0">
                  <a:pos x="T4" y="T5"/>
                </a:cxn>
                <a:cxn ang="0">
                  <a:pos x="T6" y="T7"/>
                </a:cxn>
                <a:cxn ang="0">
                  <a:pos x="T8" y="T9"/>
                </a:cxn>
              </a:cxnLst>
              <a:rect l="0" t="0" r="r" b="b"/>
              <a:pathLst>
                <a:path w="131" h="203">
                  <a:moveTo>
                    <a:pt x="24" y="198"/>
                  </a:moveTo>
                  <a:cubicBezTo>
                    <a:pt x="3" y="179"/>
                    <a:pt x="0" y="136"/>
                    <a:pt x="19" y="94"/>
                  </a:cubicBezTo>
                  <a:cubicBezTo>
                    <a:pt x="39" y="51"/>
                    <a:pt x="90" y="6"/>
                    <a:pt x="118" y="0"/>
                  </a:cubicBezTo>
                  <a:cubicBezTo>
                    <a:pt x="131" y="24"/>
                    <a:pt x="128" y="92"/>
                    <a:pt x="108" y="135"/>
                  </a:cubicBezTo>
                  <a:cubicBezTo>
                    <a:pt x="89" y="177"/>
                    <a:pt x="53" y="203"/>
                    <a:pt x="2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35" name="Freeform 150"/>
            <p:cNvSpPr>
              <a:spLocks/>
            </p:cNvSpPr>
            <p:nvPr/>
          </p:nvSpPr>
          <p:spPr bwMode="auto">
            <a:xfrm>
              <a:off x="1962150" y="2035175"/>
              <a:ext cx="93663" cy="66675"/>
            </a:xfrm>
            <a:custGeom>
              <a:avLst/>
              <a:gdLst>
                <a:gd name="T0" fmla="*/ 0 w 197"/>
                <a:gd name="T1" fmla="*/ 117 h 142"/>
                <a:gd name="T2" fmla="*/ 74 w 197"/>
                <a:gd name="T3" fmla="*/ 26 h 142"/>
                <a:gd name="T4" fmla="*/ 197 w 197"/>
                <a:gd name="T5" fmla="*/ 14 h 142"/>
                <a:gd name="T6" fmla="*/ 92 w 197"/>
                <a:gd name="T7" fmla="*/ 120 h 142"/>
                <a:gd name="T8" fmla="*/ 0 w 197"/>
                <a:gd name="T9" fmla="*/ 117 h 142"/>
              </a:gdLst>
              <a:ahLst/>
              <a:cxnLst>
                <a:cxn ang="0">
                  <a:pos x="T0" y="T1"/>
                </a:cxn>
                <a:cxn ang="0">
                  <a:pos x="T2" y="T3"/>
                </a:cxn>
                <a:cxn ang="0">
                  <a:pos x="T4" y="T5"/>
                </a:cxn>
                <a:cxn ang="0">
                  <a:pos x="T6" y="T7"/>
                </a:cxn>
                <a:cxn ang="0">
                  <a:pos x="T8" y="T9"/>
                </a:cxn>
              </a:cxnLst>
              <a:rect l="0" t="0" r="r" b="b"/>
              <a:pathLst>
                <a:path w="197" h="142">
                  <a:moveTo>
                    <a:pt x="0" y="117"/>
                  </a:moveTo>
                  <a:cubicBezTo>
                    <a:pt x="2" y="87"/>
                    <a:pt x="33" y="48"/>
                    <a:pt x="74" y="26"/>
                  </a:cubicBezTo>
                  <a:cubicBezTo>
                    <a:pt x="116" y="4"/>
                    <a:pt x="178" y="0"/>
                    <a:pt x="197" y="14"/>
                  </a:cubicBezTo>
                  <a:cubicBezTo>
                    <a:pt x="187" y="42"/>
                    <a:pt x="134" y="98"/>
                    <a:pt x="92" y="120"/>
                  </a:cubicBezTo>
                  <a:cubicBezTo>
                    <a:pt x="51" y="142"/>
                    <a:pt x="12" y="140"/>
                    <a:pt x="0" y="1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36" name="Freeform 151"/>
            <p:cNvSpPr>
              <a:spLocks/>
            </p:cNvSpPr>
            <p:nvPr/>
          </p:nvSpPr>
          <p:spPr bwMode="auto">
            <a:xfrm>
              <a:off x="1990725" y="1978025"/>
              <a:ext cx="76200" cy="85725"/>
            </a:xfrm>
            <a:custGeom>
              <a:avLst/>
              <a:gdLst>
                <a:gd name="T0" fmla="*/ 10 w 161"/>
                <a:gd name="T1" fmla="*/ 167 h 180"/>
                <a:gd name="T2" fmla="*/ 47 w 161"/>
                <a:gd name="T3" fmla="*/ 64 h 180"/>
                <a:gd name="T4" fmla="*/ 160 w 161"/>
                <a:gd name="T5" fmla="*/ 3 h 180"/>
                <a:gd name="T6" fmla="*/ 100 w 161"/>
                <a:gd name="T7" fmla="*/ 130 h 180"/>
                <a:gd name="T8" fmla="*/ 10 w 161"/>
                <a:gd name="T9" fmla="*/ 167 h 180"/>
              </a:gdLst>
              <a:ahLst/>
              <a:cxnLst>
                <a:cxn ang="0">
                  <a:pos x="T0" y="T1"/>
                </a:cxn>
                <a:cxn ang="0">
                  <a:pos x="T2" y="T3"/>
                </a:cxn>
                <a:cxn ang="0">
                  <a:pos x="T4" y="T5"/>
                </a:cxn>
                <a:cxn ang="0">
                  <a:pos x="T6" y="T7"/>
                </a:cxn>
                <a:cxn ang="0">
                  <a:pos x="T8" y="T9"/>
                </a:cxn>
              </a:cxnLst>
              <a:rect l="0" t="0" r="r" b="b"/>
              <a:pathLst>
                <a:path w="161" h="180">
                  <a:moveTo>
                    <a:pt x="10" y="167"/>
                  </a:moveTo>
                  <a:cubicBezTo>
                    <a:pt x="0" y="143"/>
                    <a:pt x="15" y="99"/>
                    <a:pt x="47" y="64"/>
                  </a:cubicBezTo>
                  <a:cubicBezTo>
                    <a:pt x="79" y="30"/>
                    <a:pt x="136" y="0"/>
                    <a:pt x="160" y="3"/>
                  </a:cubicBezTo>
                  <a:cubicBezTo>
                    <a:pt x="161" y="29"/>
                    <a:pt x="132" y="95"/>
                    <a:pt x="100" y="130"/>
                  </a:cubicBezTo>
                  <a:cubicBezTo>
                    <a:pt x="69" y="165"/>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37" name="Freeform 152"/>
            <p:cNvSpPr>
              <a:spLocks/>
            </p:cNvSpPr>
            <p:nvPr/>
          </p:nvSpPr>
          <p:spPr bwMode="auto">
            <a:xfrm>
              <a:off x="1849438" y="1609725"/>
              <a:ext cx="442913" cy="812800"/>
            </a:xfrm>
            <a:custGeom>
              <a:avLst/>
              <a:gdLst>
                <a:gd name="T0" fmla="*/ 145 w 934"/>
                <a:gd name="T1" fmla="*/ 1475 h 1716"/>
                <a:gd name="T2" fmla="*/ 570 w 934"/>
                <a:gd name="T3" fmla="*/ 789 h 1716"/>
                <a:gd name="T4" fmla="*/ 841 w 934"/>
                <a:gd name="T5" fmla="*/ 93 h 1716"/>
                <a:gd name="T6" fmla="*/ 933 w 934"/>
                <a:gd name="T7" fmla="*/ 0 h 1716"/>
                <a:gd name="T8" fmla="*/ 934 w 934"/>
                <a:gd name="T9" fmla="*/ 1 h 1716"/>
                <a:gd name="T10" fmla="*/ 876 w 934"/>
                <a:gd name="T11" fmla="*/ 88 h 1716"/>
                <a:gd name="T12" fmla="*/ 716 w 934"/>
                <a:gd name="T13" fmla="*/ 574 h 1716"/>
                <a:gd name="T14" fmla="*/ 0 w 934"/>
                <a:gd name="T15" fmla="*/ 1716 h 1716"/>
                <a:gd name="T16" fmla="*/ 24 w 934"/>
                <a:gd name="T17" fmla="*/ 1678 h 1716"/>
                <a:gd name="T18" fmla="*/ 145 w 934"/>
                <a:gd name="T19" fmla="*/ 1475 h 1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4" h="1716">
                  <a:moveTo>
                    <a:pt x="145" y="1475"/>
                  </a:moveTo>
                  <a:cubicBezTo>
                    <a:pt x="358" y="1289"/>
                    <a:pt x="489" y="1107"/>
                    <a:pt x="570" y="789"/>
                  </a:cubicBezTo>
                  <a:cubicBezTo>
                    <a:pt x="632" y="543"/>
                    <a:pt x="664" y="292"/>
                    <a:pt x="841" y="93"/>
                  </a:cubicBezTo>
                  <a:cubicBezTo>
                    <a:pt x="872" y="62"/>
                    <a:pt x="902" y="31"/>
                    <a:pt x="933" y="0"/>
                  </a:cubicBezTo>
                  <a:cubicBezTo>
                    <a:pt x="934" y="0"/>
                    <a:pt x="934" y="1"/>
                    <a:pt x="934" y="1"/>
                  </a:cubicBezTo>
                  <a:cubicBezTo>
                    <a:pt x="915" y="30"/>
                    <a:pt x="896" y="59"/>
                    <a:pt x="876" y="88"/>
                  </a:cubicBezTo>
                  <a:cubicBezTo>
                    <a:pt x="771" y="247"/>
                    <a:pt x="741" y="385"/>
                    <a:pt x="716" y="574"/>
                  </a:cubicBezTo>
                  <a:cubicBezTo>
                    <a:pt x="635" y="1237"/>
                    <a:pt x="440" y="1365"/>
                    <a:pt x="0" y="1716"/>
                  </a:cubicBezTo>
                  <a:cubicBezTo>
                    <a:pt x="5" y="1702"/>
                    <a:pt x="12" y="1688"/>
                    <a:pt x="24" y="1678"/>
                  </a:cubicBezTo>
                  <a:cubicBezTo>
                    <a:pt x="56" y="1649"/>
                    <a:pt x="127" y="1512"/>
                    <a:pt x="145" y="14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938" name="Freeform 153"/>
            <p:cNvSpPr>
              <a:spLocks/>
            </p:cNvSpPr>
            <p:nvPr/>
          </p:nvSpPr>
          <p:spPr bwMode="auto">
            <a:xfrm>
              <a:off x="1835150" y="2047875"/>
              <a:ext cx="176213" cy="366713"/>
            </a:xfrm>
            <a:custGeom>
              <a:avLst/>
              <a:gdLst>
                <a:gd name="T0" fmla="*/ 181 w 371"/>
                <a:gd name="T1" fmla="*/ 0 h 775"/>
                <a:gd name="T2" fmla="*/ 179 w 371"/>
                <a:gd name="T3" fmla="*/ 351 h 775"/>
                <a:gd name="T4" fmla="*/ 83 w 371"/>
                <a:gd name="T5" fmla="*/ 618 h 775"/>
                <a:gd name="T6" fmla="*/ 335 w 371"/>
                <a:gd name="T7" fmla="*/ 30 h 775"/>
                <a:gd name="T8" fmla="*/ 370 w 371"/>
                <a:gd name="T9" fmla="*/ 36 h 775"/>
                <a:gd name="T10" fmla="*/ 371 w 371"/>
                <a:gd name="T11" fmla="*/ 36 h 775"/>
                <a:gd name="T12" fmla="*/ 94 w 371"/>
                <a:gd name="T13" fmla="*/ 679 h 775"/>
                <a:gd name="T14" fmla="*/ 45 w 371"/>
                <a:gd name="T15" fmla="*/ 740 h 775"/>
                <a:gd name="T16" fmla="*/ 36 w 371"/>
                <a:gd name="T17" fmla="*/ 775 h 775"/>
                <a:gd name="T18" fmla="*/ 19 w 371"/>
                <a:gd name="T19" fmla="*/ 775 h 775"/>
                <a:gd name="T20" fmla="*/ 0 w 371"/>
                <a:gd name="T21" fmla="*/ 775 h 775"/>
                <a:gd name="T22" fmla="*/ 137 w 371"/>
                <a:gd name="T23" fmla="*/ 345 h 775"/>
                <a:gd name="T24" fmla="*/ 142 w 371"/>
                <a:gd name="T25" fmla="*/ 8 h 775"/>
                <a:gd name="T26" fmla="*/ 181 w 371"/>
                <a:gd name="T27" fmla="*/ 0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1" h="775">
                  <a:moveTo>
                    <a:pt x="181" y="0"/>
                  </a:moveTo>
                  <a:cubicBezTo>
                    <a:pt x="196" y="119"/>
                    <a:pt x="217" y="231"/>
                    <a:pt x="179" y="351"/>
                  </a:cubicBezTo>
                  <a:cubicBezTo>
                    <a:pt x="151" y="440"/>
                    <a:pt x="114" y="529"/>
                    <a:pt x="83" y="618"/>
                  </a:cubicBezTo>
                  <a:cubicBezTo>
                    <a:pt x="204" y="444"/>
                    <a:pt x="242" y="220"/>
                    <a:pt x="335" y="30"/>
                  </a:cubicBezTo>
                  <a:cubicBezTo>
                    <a:pt x="345" y="34"/>
                    <a:pt x="358" y="36"/>
                    <a:pt x="370" y="36"/>
                  </a:cubicBezTo>
                  <a:cubicBezTo>
                    <a:pt x="371" y="36"/>
                    <a:pt x="371" y="36"/>
                    <a:pt x="371" y="36"/>
                  </a:cubicBezTo>
                  <a:cubicBezTo>
                    <a:pt x="269" y="243"/>
                    <a:pt x="239" y="495"/>
                    <a:pt x="94" y="679"/>
                  </a:cubicBezTo>
                  <a:cubicBezTo>
                    <a:pt x="87" y="688"/>
                    <a:pt x="62" y="719"/>
                    <a:pt x="45" y="740"/>
                  </a:cubicBezTo>
                  <a:cubicBezTo>
                    <a:pt x="42" y="752"/>
                    <a:pt x="39" y="763"/>
                    <a:pt x="36" y="775"/>
                  </a:cubicBezTo>
                  <a:cubicBezTo>
                    <a:pt x="19" y="775"/>
                    <a:pt x="19" y="775"/>
                    <a:pt x="19" y="775"/>
                  </a:cubicBezTo>
                  <a:cubicBezTo>
                    <a:pt x="0" y="775"/>
                    <a:pt x="0" y="775"/>
                    <a:pt x="0" y="775"/>
                  </a:cubicBezTo>
                  <a:cubicBezTo>
                    <a:pt x="30" y="632"/>
                    <a:pt x="95" y="489"/>
                    <a:pt x="137" y="345"/>
                  </a:cubicBezTo>
                  <a:cubicBezTo>
                    <a:pt x="171" y="230"/>
                    <a:pt x="155" y="122"/>
                    <a:pt x="142" y="8"/>
                  </a:cubicBezTo>
                  <a:cubicBezTo>
                    <a:pt x="153" y="5"/>
                    <a:pt x="171" y="3"/>
                    <a:pt x="18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grpSp>
        <p:nvGrpSpPr>
          <p:cNvPr id="709" name="Group 708"/>
          <p:cNvGrpSpPr/>
          <p:nvPr/>
        </p:nvGrpSpPr>
        <p:grpSpPr>
          <a:xfrm>
            <a:off x="3770249" y="2476365"/>
            <a:ext cx="310548" cy="375078"/>
            <a:chOff x="1631950" y="1527175"/>
            <a:chExt cx="660401" cy="895350"/>
          </a:xfrm>
          <a:solidFill>
            <a:schemeClr val="accent4">
              <a:lumMod val="50000"/>
            </a:schemeClr>
          </a:solidFill>
        </p:grpSpPr>
        <p:sp>
          <p:nvSpPr>
            <p:cNvPr id="847" name="Freeform 108"/>
            <p:cNvSpPr>
              <a:spLocks/>
            </p:cNvSpPr>
            <p:nvPr/>
          </p:nvSpPr>
          <p:spPr bwMode="auto">
            <a:xfrm>
              <a:off x="1631950" y="1771650"/>
              <a:ext cx="98425" cy="60325"/>
            </a:xfrm>
            <a:custGeom>
              <a:avLst/>
              <a:gdLst>
                <a:gd name="T0" fmla="*/ 207 w 207"/>
                <a:gd name="T1" fmla="*/ 86 h 126"/>
                <a:gd name="T2" fmla="*/ 104 w 207"/>
                <a:gd name="T3" fmla="*/ 115 h 126"/>
                <a:gd name="T4" fmla="*/ 0 w 207"/>
                <a:gd name="T5" fmla="*/ 31 h 126"/>
                <a:gd name="T6" fmla="*/ 134 w 207"/>
                <a:gd name="T7" fmla="*/ 11 h 126"/>
                <a:gd name="T8" fmla="*/ 207 w 207"/>
                <a:gd name="T9" fmla="*/ 86 h 126"/>
              </a:gdLst>
              <a:ahLst/>
              <a:cxnLst>
                <a:cxn ang="0">
                  <a:pos x="T0" y="T1"/>
                </a:cxn>
                <a:cxn ang="0">
                  <a:pos x="T2" y="T3"/>
                </a:cxn>
                <a:cxn ang="0">
                  <a:pos x="T4" y="T5"/>
                </a:cxn>
                <a:cxn ang="0">
                  <a:pos x="T6" y="T7"/>
                </a:cxn>
                <a:cxn ang="0">
                  <a:pos x="T8" y="T9"/>
                </a:cxn>
              </a:cxnLst>
              <a:rect l="0" t="0" r="r" b="b"/>
              <a:pathLst>
                <a:path w="207" h="126">
                  <a:moveTo>
                    <a:pt x="207" y="86"/>
                  </a:moveTo>
                  <a:cubicBezTo>
                    <a:pt x="191" y="113"/>
                    <a:pt x="148" y="126"/>
                    <a:pt x="104" y="115"/>
                  </a:cubicBezTo>
                  <a:cubicBezTo>
                    <a:pt x="60" y="103"/>
                    <a:pt x="9" y="60"/>
                    <a:pt x="0" y="31"/>
                  </a:cubicBezTo>
                  <a:cubicBezTo>
                    <a:pt x="22" y="12"/>
                    <a:pt x="89" y="0"/>
                    <a:pt x="134" y="11"/>
                  </a:cubicBezTo>
                  <a:cubicBezTo>
                    <a:pt x="177" y="22"/>
                    <a:pt x="207" y="54"/>
                    <a:pt x="207"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48" name="Freeform 109"/>
            <p:cNvSpPr>
              <a:spLocks/>
            </p:cNvSpPr>
            <p:nvPr/>
          </p:nvSpPr>
          <p:spPr bwMode="auto">
            <a:xfrm>
              <a:off x="1681163" y="1755775"/>
              <a:ext cx="92075" cy="68263"/>
            </a:xfrm>
            <a:custGeom>
              <a:avLst/>
              <a:gdLst>
                <a:gd name="T0" fmla="*/ 188 w 195"/>
                <a:gd name="T1" fmla="*/ 125 h 143"/>
                <a:gd name="T2" fmla="*/ 84 w 195"/>
                <a:gd name="T3" fmla="*/ 114 h 143"/>
                <a:gd name="T4" fmla="*/ 0 w 195"/>
                <a:gd name="T5" fmla="*/ 9 h 143"/>
                <a:gd name="T6" fmla="*/ 133 w 195"/>
                <a:gd name="T7" fmla="*/ 37 h 143"/>
                <a:gd name="T8" fmla="*/ 188 w 195"/>
                <a:gd name="T9" fmla="*/ 125 h 143"/>
              </a:gdLst>
              <a:ahLst/>
              <a:cxnLst>
                <a:cxn ang="0">
                  <a:pos x="T0" y="T1"/>
                </a:cxn>
                <a:cxn ang="0">
                  <a:pos x="T2" y="T3"/>
                </a:cxn>
                <a:cxn ang="0">
                  <a:pos x="T4" y="T5"/>
                </a:cxn>
                <a:cxn ang="0">
                  <a:pos x="T6" y="T7"/>
                </a:cxn>
                <a:cxn ang="0">
                  <a:pos x="T8" y="T9"/>
                </a:cxn>
              </a:cxnLst>
              <a:rect l="0" t="0" r="r" b="b"/>
              <a:pathLst>
                <a:path w="195" h="143">
                  <a:moveTo>
                    <a:pt x="188" y="125"/>
                  </a:moveTo>
                  <a:cubicBezTo>
                    <a:pt x="167" y="143"/>
                    <a:pt x="124" y="139"/>
                    <a:pt x="84" y="114"/>
                  </a:cubicBezTo>
                  <a:cubicBezTo>
                    <a:pt x="44" y="90"/>
                    <a:pt x="3" y="36"/>
                    <a:pt x="0" y="9"/>
                  </a:cubicBezTo>
                  <a:cubicBezTo>
                    <a:pt x="24" y="0"/>
                    <a:pt x="93" y="14"/>
                    <a:pt x="133" y="37"/>
                  </a:cubicBezTo>
                  <a:cubicBezTo>
                    <a:pt x="173" y="62"/>
                    <a:pt x="195"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49" name="Freeform 110"/>
            <p:cNvSpPr>
              <a:spLocks/>
            </p:cNvSpPr>
            <p:nvPr/>
          </p:nvSpPr>
          <p:spPr bwMode="auto">
            <a:xfrm>
              <a:off x="1703388" y="1790700"/>
              <a:ext cx="92075" cy="68263"/>
            </a:xfrm>
            <a:custGeom>
              <a:avLst/>
              <a:gdLst>
                <a:gd name="T0" fmla="*/ 188 w 194"/>
                <a:gd name="T1" fmla="*/ 125 h 143"/>
                <a:gd name="T2" fmla="*/ 83 w 194"/>
                <a:gd name="T3" fmla="*/ 114 h 143"/>
                <a:gd name="T4" fmla="*/ 0 w 194"/>
                <a:gd name="T5" fmla="*/ 9 h 143"/>
                <a:gd name="T6" fmla="*/ 132 w 194"/>
                <a:gd name="T7" fmla="*/ 38 h 143"/>
                <a:gd name="T8" fmla="*/ 188 w 194"/>
                <a:gd name="T9" fmla="*/ 125 h 143"/>
              </a:gdLst>
              <a:ahLst/>
              <a:cxnLst>
                <a:cxn ang="0">
                  <a:pos x="T0" y="T1"/>
                </a:cxn>
                <a:cxn ang="0">
                  <a:pos x="T2" y="T3"/>
                </a:cxn>
                <a:cxn ang="0">
                  <a:pos x="T4" y="T5"/>
                </a:cxn>
                <a:cxn ang="0">
                  <a:pos x="T6" y="T7"/>
                </a:cxn>
                <a:cxn ang="0">
                  <a:pos x="T8" y="T9"/>
                </a:cxn>
              </a:cxnLst>
              <a:rect l="0" t="0" r="r" b="b"/>
              <a:pathLst>
                <a:path w="194" h="143">
                  <a:moveTo>
                    <a:pt x="188" y="125"/>
                  </a:moveTo>
                  <a:cubicBezTo>
                    <a:pt x="166" y="143"/>
                    <a:pt x="123" y="139"/>
                    <a:pt x="83" y="114"/>
                  </a:cubicBezTo>
                  <a:cubicBezTo>
                    <a:pt x="43" y="90"/>
                    <a:pt x="2" y="35"/>
                    <a:pt x="0" y="9"/>
                  </a:cubicBezTo>
                  <a:cubicBezTo>
                    <a:pt x="23" y="0"/>
                    <a:pt x="92" y="13"/>
                    <a:pt x="132" y="38"/>
                  </a:cubicBezTo>
                  <a:cubicBezTo>
                    <a:pt x="172" y="62"/>
                    <a:pt x="194"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50" name="Freeform 111"/>
            <p:cNvSpPr>
              <a:spLocks/>
            </p:cNvSpPr>
            <p:nvPr/>
          </p:nvSpPr>
          <p:spPr bwMode="auto">
            <a:xfrm>
              <a:off x="1741488" y="1752600"/>
              <a:ext cx="71438" cy="88900"/>
            </a:xfrm>
            <a:custGeom>
              <a:avLst/>
              <a:gdLst>
                <a:gd name="T0" fmla="*/ 130 w 151"/>
                <a:gd name="T1" fmla="*/ 189 h 189"/>
                <a:gd name="T2" fmla="*/ 35 w 151"/>
                <a:gd name="T3" fmla="*/ 121 h 189"/>
                <a:gd name="T4" fmla="*/ 11 w 151"/>
                <a:gd name="T5" fmla="*/ 0 h 189"/>
                <a:gd name="T6" fmla="*/ 123 w 151"/>
                <a:gd name="T7" fmla="*/ 96 h 189"/>
                <a:gd name="T8" fmla="*/ 130 w 151"/>
                <a:gd name="T9" fmla="*/ 189 h 189"/>
              </a:gdLst>
              <a:ahLst/>
              <a:cxnLst>
                <a:cxn ang="0">
                  <a:pos x="T0" y="T1"/>
                </a:cxn>
                <a:cxn ang="0">
                  <a:pos x="T2" y="T3"/>
                </a:cxn>
                <a:cxn ang="0">
                  <a:pos x="T4" y="T5"/>
                </a:cxn>
                <a:cxn ang="0">
                  <a:pos x="T6" y="T7"/>
                </a:cxn>
                <a:cxn ang="0">
                  <a:pos x="T8" y="T9"/>
                </a:cxn>
              </a:cxnLst>
              <a:rect l="0" t="0" r="r" b="b"/>
              <a:pathLst>
                <a:path w="151" h="189">
                  <a:moveTo>
                    <a:pt x="130" y="189"/>
                  </a:moveTo>
                  <a:cubicBezTo>
                    <a:pt x="100" y="189"/>
                    <a:pt x="60" y="161"/>
                    <a:pt x="35" y="121"/>
                  </a:cubicBezTo>
                  <a:cubicBezTo>
                    <a:pt x="10" y="81"/>
                    <a:pt x="0" y="20"/>
                    <a:pt x="11" y="0"/>
                  </a:cubicBezTo>
                  <a:cubicBezTo>
                    <a:pt x="39" y="7"/>
                    <a:pt x="98" y="56"/>
                    <a:pt x="123" y="96"/>
                  </a:cubicBezTo>
                  <a:cubicBezTo>
                    <a:pt x="149" y="136"/>
                    <a:pt x="151" y="174"/>
                    <a:pt x="130" y="18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51" name="Freeform 112"/>
            <p:cNvSpPr>
              <a:spLocks/>
            </p:cNvSpPr>
            <p:nvPr/>
          </p:nvSpPr>
          <p:spPr bwMode="auto">
            <a:xfrm>
              <a:off x="1768475" y="1816100"/>
              <a:ext cx="71438" cy="88900"/>
            </a:xfrm>
            <a:custGeom>
              <a:avLst/>
              <a:gdLst>
                <a:gd name="T0" fmla="*/ 130 w 151"/>
                <a:gd name="T1" fmla="*/ 188 h 189"/>
                <a:gd name="T2" fmla="*/ 35 w 151"/>
                <a:gd name="T3" fmla="*/ 121 h 189"/>
                <a:gd name="T4" fmla="*/ 12 w 151"/>
                <a:gd name="T5" fmla="*/ 0 h 189"/>
                <a:gd name="T6" fmla="*/ 124 w 151"/>
                <a:gd name="T7" fmla="*/ 96 h 189"/>
                <a:gd name="T8" fmla="*/ 130 w 151"/>
                <a:gd name="T9" fmla="*/ 188 h 189"/>
              </a:gdLst>
              <a:ahLst/>
              <a:cxnLst>
                <a:cxn ang="0">
                  <a:pos x="T0" y="T1"/>
                </a:cxn>
                <a:cxn ang="0">
                  <a:pos x="T2" y="T3"/>
                </a:cxn>
                <a:cxn ang="0">
                  <a:pos x="T4" y="T5"/>
                </a:cxn>
                <a:cxn ang="0">
                  <a:pos x="T6" y="T7"/>
                </a:cxn>
                <a:cxn ang="0">
                  <a:pos x="T8" y="T9"/>
                </a:cxn>
              </a:cxnLst>
              <a:rect l="0" t="0" r="r" b="b"/>
              <a:pathLst>
                <a:path w="151" h="189">
                  <a:moveTo>
                    <a:pt x="130" y="188"/>
                  </a:moveTo>
                  <a:cubicBezTo>
                    <a:pt x="101" y="189"/>
                    <a:pt x="60" y="161"/>
                    <a:pt x="35" y="121"/>
                  </a:cubicBezTo>
                  <a:cubicBezTo>
                    <a:pt x="10" y="81"/>
                    <a:pt x="0" y="19"/>
                    <a:pt x="12" y="0"/>
                  </a:cubicBezTo>
                  <a:cubicBezTo>
                    <a:pt x="40" y="7"/>
                    <a:pt x="98" y="56"/>
                    <a:pt x="124" y="96"/>
                  </a:cubicBezTo>
                  <a:cubicBezTo>
                    <a:pt x="149" y="135"/>
                    <a:pt x="151" y="174"/>
                    <a:pt x="130" y="18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52" name="Freeform 113"/>
            <p:cNvSpPr>
              <a:spLocks/>
            </p:cNvSpPr>
            <p:nvPr/>
          </p:nvSpPr>
          <p:spPr bwMode="auto">
            <a:xfrm>
              <a:off x="1809750" y="1855788"/>
              <a:ext cx="57150" cy="100013"/>
            </a:xfrm>
            <a:custGeom>
              <a:avLst/>
              <a:gdLst>
                <a:gd name="T0" fmla="*/ 69 w 120"/>
                <a:gd name="T1" fmla="*/ 211 h 211"/>
                <a:gd name="T2" fmla="*/ 5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8" y="200"/>
                    <a:pt x="9" y="161"/>
                    <a:pt x="5" y="116"/>
                  </a:cubicBezTo>
                  <a:cubicBezTo>
                    <a:pt x="0" y="71"/>
                    <a:pt x="26" y="13"/>
                    <a:pt x="49" y="0"/>
                  </a:cubicBezTo>
                  <a:cubicBezTo>
                    <a:pt x="75" y="17"/>
                    <a:pt x="111"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53" name="Freeform 114"/>
            <p:cNvSpPr>
              <a:spLocks/>
            </p:cNvSpPr>
            <p:nvPr/>
          </p:nvSpPr>
          <p:spPr bwMode="auto">
            <a:xfrm>
              <a:off x="1793875" y="1785938"/>
              <a:ext cx="63500" cy="96838"/>
            </a:xfrm>
            <a:custGeom>
              <a:avLst/>
              <a:gdLst>
                <a:gd name="T0" fmla="*/ 96 w 134"/>
                <a:gd name="T1" fmla="*/ 207 h 207"/>
                <a:gd name="T2" fmla="*/ 14 w 134"/>
                <a:gd name="T3" fmla="*/ 122 h 207"/>
                <a:gd name="T4" fmla="*/ 28 w 134"/>
                <a:gd name="T5" fmla="*/ 0 h 207"/>
                <a:gd name="T6" fmla="*/ 119 w 134"/>
                <a:gd name="T7" fmla="*/ 117 h 207"/>
                <a:gd name="T8" fmla="*/ 96 w 134"/>
                <a:gd name="T9" fmla="*/ 207 h 207"/>
              </a:gdLst>
              <a:ahLst/>
              <a:cxnLst>
                <a:cxn ang="0">
                  <a:pos x="T0" y="T1"/>
                </a:cxn>
                <a:cxn ang="0">
                  <a:pos x="T2" y="T3"/>
                </a:cxn>
                <a:cxn ang="0">
                  <a:pos x="T4" y="T5"/>
                </a:cxn>
                <a:cxn ang="0">
                  <a:pos x="T6" y="T7"/>
                </a:cxn>
                <a:cxn ang="0">
                  <a:pos x="T8" y="T9"/>
                </a:cxn>
              </a:cxnLst>
              <a:rect l="0" t="0" r="r" b="b"/>
              <a:pathLst>
                <a:path w="134" h="207">
                  <a:moveTo>
                    <a:pt x="96" y="207"/>
                  </a:moveTo>
                  <a:cubicBezTo>
                    <a:pt x="63" y="201"/>
                    <a:pt x="29" y="165"/>
                    <a:pt x="14" y="122"/>
                  </a:cubicBezTo>
                  <a:cubicBezTo>
                    <a:pt x="0" y="78"/>
                    <a:pt x="9" y="17"/>
                    <a:pt x="28" y="0"/>
                  </a:cubicBezTo>
                  <a:cubicBezTo>
                    <a:pt x="56" y="14"/>
                    <a:pt x="104" y="73"/>
                    <a:pt x="119" y="117"/>
                  </a:cubicBezTo>
                  <a:cubicBezTo>
                    <a:pt x="134" y="161"/>
                    <a:pt x="123" y="199"/>
                    <a:pt x="96" y="2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54" name="Freeform 115"/>
            <p:cNvSpPr>
              <a:spLocks/>
            </p:cNvSpPr>
            <p:nvPr/>
          </p:nvSpPr>
          <p:spPr bwMode="auto">
            <a:xfrm>
              <a:off x="1833563" y="1916113"/>
              <a:ext cx="57150" cy="100013"/>
            </a:xfrm>
            <a:custGeom>
              <a:avLst/>
              <a:gdLst>
                <a:gd name="T0" fmla="*/ 69 w 120"/>
                <a:gd name="T1" fmla="*/ 211 h 211"/>
                <a:gd name="T2" fmla="*/ 4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6" y="200"/>
                    <a:pt x="9" y="161"/>
                    <a:pt x="4" y="116"/>
                  </a:cubicBezTo>
                  <a:cubicBezTo>
                    <a:pt x="0" y="71"/>
                    <a:pt x="24" y="13"/>
                    <a:pt x="49" y="0"/>
                  </a:cubicBezTo>
                  <a:cubicBezTo>
                    <a:pt x="74" y="17"/>
                    <a:pt x="110"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55" name="Freeform 116"/>
            <p:cNvSpPr>
              <a:spLocks/>
            </p:cNvSpPr>
            <p:nvPr/>
          </p:nvSpPr>
          <p:spPr bwMode="auto">
            <a:xfrm>
              <a:off x="1795463" y="1905000"/>
              <a:ext cx="68263" cy="92075"/>
            </a:xfrm>
            <a:custGeom>
              <a:avLst/>
              <a:gdLst>
                <a:gd name="T0" fmla="*/ 118 w 143"/>
                <a:gd name="T1" fmla="*/ 196 h 196"/>
                <a:gd name="T2" fmla="*/ 26 w 143"/>
                <a:gd name="T3" fmla="*/ 122 h 196"/>
                <a:gd name="T4" fmla="*/ 14 w 143"/>
                <a:gd name="T5" fmla="*/ 0 h 196"/>
                <a:gd name="T6" fmla="*/ 120 w 143"/>
                <a:gd name="T7" fmla="*/ 103 h 196"/>
                <a:gd name="T8" fmla="*/ 118 w 143"/>
                <a:gd name="T9" fmla="*/ 196 h 196"/>
              </a:gdLst>
              <a:ahLst/>
              <a:cxnLst>
                <a:cxn ang="0">
                  <a:pos x="T0" y="T1"/>
                </a:cxn>
                <a:cxn ang="0">
                  <a:pos x="T2" y="T3"/>
                </a:cxn>
                <a:cxn ang="0">
                  <a:pos x="T4" y="T5"/>
                </a:cxn>
                <a:cxn ang="0">
                  <a:pos x="T6" y="T7"/>
                </a:cxn>
                <a:cxn ang="0">
                  <a:pos x="T8" y="T9"/>
                </a:cxn>
              </a:cxnLst>
              <a:rect l="0" t="0" r="r" b="b"/>
              <a:pathLst>
                <a:path w="143" h="196">
                  <a:moveTo>
                    <a:pt x="118" y="196"/>
                  </a:moveTo>
                  <a:cubicBezTo>
                    <a:pt x="87" y="194"/>
                    <a:pt x="48" y="163"/>
                    <a:pt x="26" y="122"/>
                  </a:cubicBezTo>
                  <a:cubicBezTo>
                    <a:pt x="4" y="80"/>
                    <a:pt x="0" y="19"/>
                    <a:pt x="14" y="0"/>
                  </a:cubicBezTo>
                  <a:cubicBezTo>
                    <a:pt x="43" y="9"/>
                    <a:pt x="98" y="62"/>
                    <a:pt x="120" y="103"/>
                  </a:cubicBezTo>
                  <a:cubicBezTo>
                    <a:pt x="143" y="145"/>
                    <a:pt x="141" y="183"/>
                    <a:pt x="118"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56" name="Freeform 117"/>
            <p:cNvSpPr>
              <a:spLocks/>
            </p:cNvSpPr>
            <p:nvPr/>
          </p:nvSpPr>
          <p:spPr bwMode="auto">
            <a:xfrm>
              <a:off x="1819275" y="1976438"/>
              <a:ext cx="76200" cy="85725"/>
            </a:xfrm>
            <a:custGeom>
              <a:avLst/>
              <a:gdLst>
                <a:gd name="T0" fmla="*/ 146 w 164"/>
                <a:gd name="T1" fmla="*/ 176 h 180"/>
                <a:gd name="T2" fmla="*/ 47 w 164"/>
                <a:gd name="T3" fmla="*/ 120 h 180"/>
                <a:gd name="T4" fmla="*/ 8 w 164"/>
                <a:gd name="T5" fmla="*/ 0 h 180"/>
                <a:gd name="T6" fmla="*/ 128 w 164"/>
                <a:gd name="T7" fmla="*/ 84 h 180"/>
                <a:gd name="T8" fmla="*/ 146 w 164"/>
                <a:gd name="T9" fmla="*/ 176 h 180"/>
              </a:gdLst>
              <a:ahLst/>
              <a:cxnLst>
                <a:cxn ang="0">
                  <a:pos x="T0" y="T1"/>
                </a:cxn>
                <a:cxn ang="0">
                  <a:pos x="T2" y="T3"/>
                </a:cxn>
                <a:cxn ang="0">
                  <a:pos x="T4" y="T5"/>
                </a:cxn>
                <a:cxn ang="0">
                  <a:pos x="T6" y="T7"/>
                </a:cxn>
                <a:cxn ang="0">
                  <a:pos x="T8" y="T9"/>
                </a:cxn>
              </a:cxnLst>
              <a:rect l="0" t="0" r="r" b="b"/>
              <a:pathLst>
                <a:path w="164" h="180">
                  <a:moveTo>
                    <a:pt x="146" y="176"/>
                  </a:moveTo>
                  <a:cubicBezTo>
                    <a:pt x="119" y="180"/>
                    <a:pt x="77" y="157"/>
                    <a:pt x="47" y="120"/>
                  </a:cubicBezTo>
                  <a:cubicBezTo>
                    <a:pt x="19" y="82"/>
                    <a:pt x="0" y="22"/>
                    <a:pt x="8" y="0"/>
                  </a:cubicBezTo>
                  <a:cubicBezTo>
                    <a:pt x="36" y="4"/>
                    <a:pt x="98" y="46"/>
                    <a:pt x="128" y="84"/>
                  </a:cubicBezTo>
                  <a:cubicBezTo>
                    <a:pt x="157" y="121"/>
                    <a:pt x="164" y="159"/>
                    <a:pt x="146" y="1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57" name="Freeform 118"/>
            <p:cNvSpPr>
              <a:spLocks/>
            </p:cNvSpPr>
            <p:nvPr/>
          </p:nvSpPr>
          <p:spPr bwMode="auto">
            <a:xfrm>
              <a:off x="1860550" y="1958975"/>
              <a:ext cx="58738" cy="100013"/>
            </a:xfrm>
            <a:custGeom>
              <a:avLst/>
              <a:gdLst>
                <a:gd name="T0" fmla="*/ 76 w 124"/>
                <a:gd name="T1" fmla="*/ 212 h 212"/>
                <a:gd name="T2" fmla="*/ 7 w 124"/>
                <a:gd name="T3" fmla="*/ 118 h 212"/>
                <a:gd name="T4" fmla="*/ 44 w 124"/>
                <a:gd name="T5" fmla="*/ 0 h 212"/>
                <a:gd name="T6" fmla="*/ 117 w 124"/>
                <a:gd name="T7" fmla="*/ 125 h 212"/>
                <a:gd name="T8" fmla="*/ 76 w 124"/>
                <a:gd name="T9" fmla="*/ 212 h 212"/>
              </a:gdLst>
              <a:ahLst/>
              <a:cxnLst>
                <a:cxn ang="0">
                  <a:pos x="T0" y="T1"/>
                </a:cxn>
                <a:cxn ang="0">
                  <a:pos x="T2" y="T3"/>
                </a:cxn>
                <a:cxn ang="0">
                  <a:pos x="T4" y="T5"/>
                </a:cxn>
                <a:cxn ang="0">
                  <a:pos x="T6" y="T7"/>
                </a:cxn>
                <a:cxn ang="0">
                  <a:pos x="T8" y="T9"/>
                </a:cxn>
              </a:cxnLst>
              <a:rect l="0" t="0" r="r" b="b"/>
              <a:pathLst>
                <a:path w="124" h="212">
                  <a:moveTo>
                    <a:pt x="76" y="212"/>
                  </a:moveTo>
                  <a:cubicBezTo>
                    <a:pt x="43" y="202"/>
                    <a:pt x="14" y="163"/>
                    <a:pt x="7" y="118"/>
                  </a:cubicBezTo>
                  <a:cubicBezTo>
                    <a:pt x="0" y="74"/>
                    <a:pt x="22" y="15"/>
                    <a:pt x="44" y="0"/>
                  </a:cubicBezTo>
                  <a:cubicBezTo>
                    <a:pt x="71" y="17"/>
                    <a:pt x="110" y="80"/>
                    <a:pt x="117" y="125"/>
                  </a:cubicBezTo>
                  <a:cubicBezTo>
                    <a:pt x="124" y="170"/>
                    <a:pt x="106" y="206"/>
                    <a:pt x="76"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58" name="Freeform 119"/>
            <p:cNvSpPr>
              <a:spLocks/>
            </p:cNvSpPr>
            <p:nvPr/>
          </p:nvSpPr>
          <p:spPr bwMode="auto">
            <a:xfrm>
              <a:off x="1836738" y="2036763"/>
              <a:ext cx="84138" cy="76200"/>
            </a:xfrm>
            <a:custGeom>
              <a:avLst/>
              <a:gdLst>
                <a:gd name="T0" fmla="*/ 166 w 179"/>
                <a:gd name="T1" fmla="*/ 152 h 161"/>
                <a:gd name="T2" fmla="*/ 64 w 179"/>
                <a:gd name="T3" fmla="*/ 114 h 161"/>
                <a:gd name="T4" fmla="*/ 3 w 179"/>
                <a:gd name="T5" fmla="*/ 1 h 161"/>
                <a:gd name="T6" fmla="*/ 130 w 179"/>
                <a:gd name="T7" fmla="*/ 61 h 161"/>
                <a:gd name="T8" fmla="*/ 166 w 179"/>
                <a:gd name="T9" fmla="*/ 152 h 161"/>
              </a:gdLst>
              <a:ahLst/>
              <a:cxnLst>
                <a:cxn ang="0">
                  <a:pos x="T0" y="T1"/>
                </a:cxn>
                <a:cxn ang="0">
                  <a:pos x="T2" y="T3"/>
                </a:cxn>
                <a:cxn ang="0">
                  <a:pos x="T4" y="T5"/>
                </a:cxn>
                <a:cxn ang="0">
                  <a:pos x="T6" y="T7"/>
                </a:cxn>
                <a:cxn ang="0">
                  <a:pos x="T8" y="T9"/>
                </a:cxn>
              </a:cxnLst>
              <a:rect l="0" t="0" r="r" b="b"/>
              <a:pathLst>
                <a:path w="179" h="161">
                  <a:moveTo>
                    <a:pt x="166" y="152"/>
                  </a:moveTo>
                  <a:cubicBezTo>
                    <a:pt x="142" y="161"/>
                    <a:pt x="99" y="146"/>
                    <a:pt x="64" y="114"/>
                  </a:cubicBezTo>
                  <a:cubicBezTo>
                    <a:pt x="29" y="82"/>
                    <a:pt x="0" y="24"/>
                    <a:pt x="3" y="1"/>
                  </a:cubicBezTo>
                  <a:cubicBezTo>
                    <a:pt x="29" y="0"/>
                    <a:pt x="95" y="29"/>
                    <a:pt x="130" y="61"/>
                  </a:cubicBezTo>
                  <a:cubicBezTo>
                    <a:pt x="164" y="93"/>
                    <a:pt x="179" y="131"/>
                    <a:pt x="166" y="1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59" name="Freeform 120"/>
            <p:cNvSpPr>
              <a:spLocks/>
            </p:cNvSpPr>
            <p:nvPr/>
          </p:nvSpPr>
          <p:spPr bwMode="auto">
            <a:xfrm>
              <a:off x="1885950" y="2001838"/>
              <a:ext cx="53975" cy="100013"/>
            </a:xfrm>
            <a:custGeom>
              <a:avLst/>
              <a:gdLst>
                <a:gd name="T0" fmla="*/ 52 w 115"/>
                <a:gd name="T1" fmla="*/ 210 h 210"/>
                <a:gd name="T2" fmla="*/ 2 w 115"/>
                <a:gd name="T3" fmla="*/ 111 h 210"/>
                <a:gd name="T4" fmla="*/ 65 w 115"/>
                <a:gd name="T5" fmla="*/ 0 h 210"/>
                <a:gd name="T6" fmla="*/ 112 w 115"/>
                <a:gd name="T7" fmla="*/ 130 h 210"/>
                <a:gd name="T8" fmla="*/ 52 w 115"/>
                <a:gd name="T9" fmla="*/ 210 h 210"/>
              </a:gdLst>
              <a:ahLst/>
              <a:cxnLst>
                <a:cxn ang="0">
                  <a:pos x="T0" y="T1"/>
                </a:cxn>
                <a:cxn ang="0">
                  <a:pos x="T2" y="T3"/>
                </a:cxn>
                <a:cxn ang="0">
                  <a:pos x="T4" y="T5"/>
                </a:cxn>
                <a:cxn ang="0">
                  <a:pos x="T6" y="T7"/>
                </a:cxn>
                <a:cxn ang="0">
                  <a:pos x="T8" y="T9"/>
                </a:cxn>
              </a:cxnLst>
              <a:rect l="0" t="0" r="r" b="b"/>
              <a:pathLst>
                <a:path w="115" h="210">
                  <a:moveTo>
                    <a:pt x="52" y="210"/>
                  </a:moveTo>
                  <a:cubicBezTo>
                    <a:pt x="21" y="196"/>
                    <a:pt x="0" y="155"/>
                    <a:pt x="2" y="111"/>
                  </a:cubicBezTo>
                  <a:cubicBezTo>
                    <a:pt x="5" y="66"/>
                    <a:pt x="39" y="11"/>
                    <a:pt x="65" y="0"/>
                  </a:cubicBezTo>
                  <a:cubicBezTo>
                    <a:pt x="89" y="18"/>
                    <a:pt x="115" y="85"/>
                    <a:pt x="112" y="130"/>
                  </a:cubicBezTo>
                  <a:cubicBezTo>
                    <a:pt x="109" y="174"/>
                    <a:pt x="84" y="207"/>
                    <a:pt x="52"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60" name="Freeform 121"/>
            <p:cNvSpPr>
              <a:spLocks/>
            </p:cNvSpPr>
            <p:nvPr/>
          </p:nvSpPr>
          <p:spPr bwMode="auto">
            <a:xfrm>
              <a:off x="1816100" y="1527175"/>
              <a:ext cx="58738" cy="100013"/>
            </a:xfrm>
            <a:custGeom>
              <a:avLst/>
              <a:gdLst>
                <a:gd name="T0" fmla="*/ 79 w 125"/>
                <a:gd name="T1" fmla="*/ 210 h 210"/>
                <a:gd name="T2" fmla="*/ 8 w 125"/>
                <a:gd name="T3" fmla="*/ 118 h 210"/>
                <a:gd name="T4" fmla="*/ 42 w 125"/>
                <a:gd name="T5" fmla="*/ 0 h 210"/>
                <a:gd name="T6" fmla="*/ 117 w 125"/>
                <a:gd name="T7" fmla="*/ 123 h 210"/>
                <a:gd name="T8" fmla="*/ 79 w 125"/>
                <a:gd name="T9" fmla="*/ 210 h 210"/>
              </a:gdLst>
              <a:ahLst/>
              <a:cxnLst>
                <a:cxn ang="0">
                  <a:pos x="T0" y="T1"/>
                </a:cxn>
                <a:cxn ang="0">
                  <a:pos x="T2" y="T3"/>
                </a:cxn>
                <a:cxn ang="0">
                  <a:pos x="T4" y="T5"/>
                </a:cxn>
                <a:cxn ang="0">
                  <a:pos x="T6" y="T7"/>
                </a:cxn>
                <a:cxn ang="0">
                  <a:pos x="T8" y="T9"/>
                </a:cxn>
              </a:cxnLst>
              <a:rect l="0" t="0" r="r" b="b"/>
              <a:pathLst>
                <a:path w="125" h="210">
                  <a:moveTo>
                    <a:pt x="79" y="210"/>
                  </a:moveTo>
                  <a:cubicBezTo>
                    <a:pt x="46" y="201"/>
                    <a:pt x="17" y="163"/>
                    <a:pt x="8" y="118"/>
                  </a:cubicBezTo>
                  <a:cubicBezTo>
                    <a:pt x="0" y="74"/>
                    <a:pt x="19" y="14"/>
                    <a:pt x="42" y="0"/>
                  </a:cubicBezTo>
                  <a:cubicBezTo>
                    <a:pt x="68" y="16"/>
                    <a:pt x="109" y="78"/>
                    <a:pt x="117" y="123"/>
                  </a:cubicBezTo>
                  <a:cubicBezTo>
                    <a:pt x="125" y="168"/>
                    <a:pt x="109" y="204"/>
                    <a:pt x="79"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61" name="Freeform 122"/>
            <p:cNvSpPr>
              <a:spLocks/>
            </p:cNvSpPr>
            <p:nvPr/>
          </p:nvSpPr>
          <p:spPr bwMode="auto">
            <a:xfrm>
              <a:off x="1808163" y="1584325"/>
              <a:ext cx="66675" cy="93663"/>
            </a:xfrm>
            <a:custGeom>
              <a:avLst/>
              <a:gdLst>
                <a:gd name="T0" fmla="*/ 115 w 141"/>
                <a:gd name="T1" fmla="*/ 197 h 197"/>
                <a:gd name="T2" fmla="*/ 23 w 141"/>
                <a:gd name="T3" fmla="*/ 122 h 197"/>
                <a:gd name="T4" fmla="*/ 14 w 141"/>
                <a:gd name="T5" fmla="*/ 0 h 197"/>
                <a:gd name="T6" fmla="*/ 119 w 141"/>
                <a:gd name="T7" fmla="*/ 104 h 197"/>
                <a:gd name="T8" fmla="*/ 115 w 141"/>
                <a:gd name="T9" fmla="*/ 197 h 197"/>
              </a:gdLst>
              <a:ahLst/>
              <a:cxnLst>
                <a:cxn ang="0">
                  <a:pos x="T0" y="T1"/>
                </a:cxn>
                <a:cxn ang="0">
                  <a:pos x="T2" y="T3"/>
                </a:cxn>
                <a:cxn ang="0">
                  <a:pos x="T4" y="T5"/>
                </a:cxn>
                <a:cxn ang="0">
                  <a:pos x="T6" y="T7"/>
                </a:cxn>
                <a:cxn ang="0">
                  <a:pos x="T8" y="T9"/>
                </a:cxn>
              </a:cxnLst>
              <a:rect l="0" t="0" r="r" b="b"/>
              <a:pathLst>
                <a:path w="141" h="197">
                  <a:moveTo>
                    <a:pt x="115" y="197"/>
                  </a:moveTo>
                  <a:cubicBezTo>
                    <a:pt x="83" y="195"/>
                    <a:pt x="45" y="164"/>
                    <a:pt x="23" y="122"/>
                  </a:cubicBezTo>
                  <a:cubicBezTo>
                    <a:pt x="2" y="80"/>
                    <a:pt x="0" y="18"/>
                    <a:pt x="14" y="0"/>
                  </a:cubicBezTo>
                  <a:cubicBezTo>
                    <a:pt x="42" y="10"/>
                    <a:pt x="98" y="63"/>
                    <a:pt x="119" y="104"/>
                  </a:cubicBezTo>
                  <a:cubicBezTo>
                    <a:pt x="141" y="146"/>
                    <a:pt x="138" y="185"/>
                    <a:pt x="115"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62" name="Freeform 123"/>
            <p:cNvSpPr>
              <a:spLocks/>
            </p:cNvSpPr>
            <p:nvPr/>
          </p:nvSpPr>
          <p:spPr bwMode="auto">
            <a:xfrm>
              <a:off x="1843088" y="1570038"/>
              <a:ext cx="52388" cy="100013"/>
            </a:xfrm>
            <a:custGeom>
              <a:avLst/>
              <a:gdLst>
                <a:gd name="T0" fmla="*/ 59 w 113"/>
                <a:gd name="T1" fmla="*/ 211 h 211"/>
                <a:gd name="T2" fmla="*/ 112 w 113"/>
                <a:gd name="T3" fmla="*/ 112 h 211"/>
                <a:gd name="T4" fmla="*/ 53 w 113"/>
                <a:gd name="T5" fmla="*/ 0 h 211"/>
                <a:gd name="T6" fmla="*/ 2 w 113"/>
                <a:gd name="T7" fmla="*/ 130 h 211"/>
                <a:gd name="T8" fmla="*/ 59 w 113"/>
                <a:gd name="T9" fmla="*/ 211 h 211"/>
              </a:gdLst>
              <a:ahLst/>
              <a:cxnLst>
                <a:cxn ang="0">
                  <a:pos x="T0" y="T1"/>
                </a:cxn>
                <a:cxn ang="0">
                  <a:pos x="T2" y="T3"/>
                </a:cxn>
                <a:cxn ang="0">
                  <a:pos x="T4" y="T5"/>
                </a:cxn>
                <a:cxn ang="0">
                  <a:pos x="T6" y="T7"/>
                </a:cxn>
                <a:cxn ang="0">
                  <a:pos x="T8" y="T9"/>
                </a:cxn>
              </a:cxnLst>
              <a:rect l="0" t="0" r="r" b="b"/>
              <a:pathLst>
                <a:path w="113" h="211">
                  <a:moveTo>
                    <a:pt x="59" y="211"/>
                  </a:moveTo>
                  <a:cubicBezTo>
                    <a:pt x="90" y="198"/>
                    <a:pt x="113" y="157"/>
                    <a:pt x="112" y="112"/>
                  </a:cubicBezTo>
                  <a:cubicBezTo>
                    <a:pt x="111" y="68"/>
                    <a:pt x="78" y="12"/>
                    <a:pt x="53" y="0"/>
                  </a:cubicBezTo>
                  <a:cubicBezTo>
                    <a:pt x="29" y="19"/>
                    <a:pt x="0" y="85"/>
                    <a:pt x="2" y="130"/>
                  </a:cubicBezTo>
                  <a:cubicBezTo>
                    <a:pt x="3" y="174"/>
                    <a:pt x="28" y="208"/>
                    <a:pt x="5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63" name="Freeform 124"/>
            <p:cNvSpPr>
              <a:spLocks/>
            </p:cNvSpPr>
            <p:nvPr/>
          </p:nvSpPr>
          <p:spPr bwMode="auto">
            <a:xfrm>
              <a:off x="1838325" y="1638300"/>
              <a:ext cx="52388" cy="100013"/>
            </a:xfrm>
            <a:custGeom>
              <a:avLst/>
              <a:gdLst>
                <a:gd name="T0" fmla="*/ 54 w 112"/>
                <a:gd name="T1" fmla="*/ 211 h 211"/>
                <a:gd name="T2" fmla="*/ 111 w 112"/>
                <a:gd name="T3" fmla="*/ 114 h 211"/>
                <a:gd name="T4" fmla="*/ 57 w 112"/>
                <a:gd name="T5" fmla="*/ 0 h 211"/>
                <a:gd name="T6" fmla="*/ 1 w 112"/>
                <a:gd name="T7" fmla="*/ 128 h 211"/>
                <a:gd name="T8" fmla="*/ 54 w 112"/>
                <a:gd name="T9" fmla="*/ 211 h 211"/>
              </a:gdLst>
              <a:ahLst/>
              <a:cxnLst>
                <a:cxn ang="0">
                  <a:pos x="T0" y="T1"/>
                </a:cxn>
                <a:cxn ang="0">
                  <a:pos x="T2" y="T3"/>
                </a:cxn>
                <a:cxn ang="0">
                  <a:pos x="T4" y="T5"/>
                </a:cxn>
                <a:cxn ang="0">
                  <a:pos x="T6" y="T7"/>
                </a:cxn>
                <a:cxn ang="0">
                  <a:pos x="T8" y="T9"/>
                </a:cxn>
              </a:cxnLst>
              <a:rect l="0" t="0" r="r" b="b"/>
              <a:pathLst>
                <a:path w="112" h="211">
                  <a:moveTo>
                    <a:pt x="54" y="211"/>
                  </a:moveTo>
                  <a:cubicBezTo>
                    <a:pt x="86" y="199"/>
                    <a:pt x="110" y="158"/>
                    <a:pt x="111" y="114"/>
                  </a:cubicBezTo>
                  <a:cubicBezTo>
                    <a:pt x="112" y="69"/>
                    <a:pt x="83" y="12"/>
                    <a:pt x="57" y="0"/>
                  </a:cubicBezTo>
                  <a:cubicBezTo>
                    <a:pt x="32" y="17"/>
                    <a:pt x="1" y="83"/>
                    <a:pt x="1" y="128"/>
                  </a:cubicBezTo>
                  <a:cubicBezTo>
                    <a:pt x="0" y="173"/>
                    <a:pt x="23" y="207"/>
                    <a:pt x="54"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64" name="Freeform 125"/>
            <p:cNvSpPr>
              <a:spLocks/>
            </p:cNvSpPr>
            <p:nvPr/>
          </p:nvSpPr>
          <p:spPr bwMode="auto">
            <a:xfrm>
              <a:off x="1831975" y="1708150"/>
              <a:ext cx="66675" cy="93663"/>
            </a:xfrm>
            <a:custGeom>
              <a:avLst/>
              <a:gdLst>
                <a:gd name="T0" fmla="*/ 115 w 141"/>
                <a:gd name="T1" fmla="*/ 198 h 198"/>
                <a:gd name="T2" fmla="*/ 24 w 141"/>
                <a:gd name="T3" fmla="*/ 123 h 198"/>
                <a:gd name="T4" fmla="*/ 14 w 141"/>
                <a:gd name="T5" fmla="*/ 0 h 198"/>
                <a:gd name="T6" fmla="*/ 120 w 141"/>
                <a:gd name="T7" fmla="*/ 105 h 198"/>
                <a:gd name="T8" fmla="*/ 115 w 141"/>
                <a:gd name="T9" fmla="*/ 198 h 198"/>
              </a:gdLst>
              <a:ahLst/>
              <a:cxnLst>
                <a:cxn ang="0">
                  <a:pos x="T0" y="T1"/>
                </a:cxn>
                <a:cxn ang="0">
                  <a:pos x="T2" y="T3"/>
                </a:cxn>
                <a:cxn ang="0">
                  <a:pos x="T4" y="T5"/>
                </a:cxn>
                <a:cxn ang="0">
                  <a:pos x="T6" y="T7"/>
                </a:cxn>
                <a:cxn ang="0">
                  <a:pos x="T8" y="T9"/>
                </a:cxn>
              </a:cxnLst>
              <a:rect l="0" t="0" r="r" b="b"/>
              <a:pathLst>
                <a:path w="141" h="198">
                  <a:moveTo>
                    <a:pt x="115" y="198"/>
                  </a:moveTo>
                  <a:cubicBezTo>
                    <a:pt x="84" y="195"/>
                    <a:pt x="45" y="165"/>
                    <a:pt x="24" y="123"/>
                  </a:cubicBezTo>
                  <a:cubicBezTo>
                    <a:pt x="2" y="81"/>
                    <a:pt x="0" y="19"/>
                    <a:pt x="14" y="0"/>
                  </a:cubicBezTo>
                  <a:cubicBezTo>
                    <a:pt x="42" y="10"/>
                    <a:pt x="98" y="63"/>
                    <a:pt x="120" y="105"/>
                  </a:cubicBezTo>
                  <a:cubicBezTo>
                    <a:pt x="141" y="147"/>
                    <a:pt x="139" y="185"/>
                    <a:pt x="11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65" name="Freeform 126"/>
            <p:cNvSpPr>
              <a:spLocks/>
            </p:cNvSpPr>
            <p:nvPr/>
          </p:nvSpPr>
          <p:spPr bwMode="auto">
            <a:xfrm>
              <a:off x="1858963" y="1670050"/>
              <a:ext cx="58738" cy="96838"/>
            </a:xfrm>
            <a:custGeom>
              <a:avLst/>
              <a:gdLst>
                <a:gd name="T0" fmla="*/ 37 w 127"/>
                <a:gd name="T1" fmla="*/ 204 h 205"/>
                <a:gd name="T2" fmla="*/ 13 w 127"/>
                <a:gd name="T3" fmla="*/ 101 h 205"/>
                <a:gd name="T4" fmla="*/ 100 w 127"/>
                <a:gd name="T5" fmla="*/ 0 h 205"/>
                <a:gd name="T6" fmla="*/ 114 w 127"/>
                <a:gd name="T7" fmla="*/ 133 h 205"/>
                <a:gd name="T8" fmla="*/ 37 w 127"/>
                <a:gd name="T9" fmla="*/ 204 h 205"/>
              </a:gdLst>
              <a:ahLst/>
              <a:cxnLst>
                <a:cxn ang="0">
                  <a:pos x="T0" y="T1"/>
                </a:cxn>
                <a:cxn ang="0">
                  <a:pos x="T2" y="T3"/>
                </a:cxn>
                <a:cxn ang="0">
                  <a:pos x="T4" y="T5"/>
                </a:cxn>
                <a:cxn ang="0">
                  <a:pos x="T6" y="T7"/>
                </a:cxn>
                <a:cxn ang="0">
                  <a:pos x="T8" y="T9"/>
                </a:cxn>
              </a:cxnLst>
              <a:rect l="0" t="0" r="r" b="b"/>
              <a:pathLst>
                <a:path w="127" h="205">
                  <a:moveTo>
                    <a:pt x="37" y="204"/>
                  </a:moveTo>
                  <a:cubicBezTo>
                    <a:pt x="10" y="187"/>
                    <a:pt x="0" y="144"/>
                    <a:pt x="13" y="101"/>
                  </a:cubicBezTo>
                  <a:cubicBezTo>
                    <a:pt x="27" y="58"/>
                    <a:pt x="72" y="8"/>
                    <a:pt x="100" y="0"/>
                  </a:cubicBezTo>
                  <a:cubicBezTo>
                    <a:pt x="118" y="21"/>
                    <a:pt x="127" y="90"/>
                    <a:pt x="114" y="133"/>
                  </a:cubicBezTo>
                  <a:cubicBezTo>
                    <a:pt x="101" y="176"/>
                    <a:pt x="68" y="205"/>
                    <a:pt x="37"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66" name="Freeform 127"/>
            <p:cNvSpPr>
              <a:spLocks/>
            </p:cNvSpPr>
            <p:nvPr/>
          </p:nvSpPr>
          <p:spPr bwMode="auto">
            <a:xfrm>
              <a:off x="1879600" y="1785938"/>
              <a:ext cx="60325" cy="96838"/>
            </a:xfrm>
            <a:custGeom>
              <a:avLst/>
              <a:gdLst>
                <a:gd name="T0" fmla="*/ 36 w 128"/>
                <a:gd name="T1" fmla="*/ 203 h 205"/>
                <a:gd name="T2" fmla="*/ 15 w 128"/>
                <a:gd name="T3" fmla="*/ 100 h 205"/>
                <a:gd name="T4" fmla="*/ 104 w 128"/>
                <a:gd name="T5" fmla="*/ 0 h 205"/>
                <a:gd name="T6" fmla="*/ 114 w 128"/>
                <a:gd name="T7" fmla="*/ 133 h 205"/>
                <a:gd name="T8" fmla="*/ 36 w 128"/>
                <a:gd name="T9" fmla="*/ 203 h 205"/>
              </a:gdLst>
              <a:ahLst/>
              <a:cxnLst>
                <a:cxn ang="0">
                  <a:pos x="T0" y="T1"/>
                </a:cxn>
                <a:cxn ang="0">
                  <a:pos x="T2" y="T3"/>
                </a:cxn>
                <a:cxn ang="0">
                  <a:pos x="T4" y="T5"/>
                </a:cxn>
                <a:cxn ang="0">
                  <a:pos x="T6" y="T7"/>
                </a:cxn>
                <a:cxn ang="0">
                  <a:pos x="T8" y="T9"/>
                </a:cxn>
              </a:cxnLst>
              <a:rect l="0" t="0" r="r" b="b"/>
              <a:pathLst>
                <a:path w="128" h="205">
                  <a:moveTo>
                    <a:pt x="36" y="203"/>
                  </a:moveTo>
                  <a:cubicBezTo>
                    <a:pt x="10" y="186"/>
                    <a:pt x="0" y="143"/>
                    <a:pt x="15" y="100"/>
                  </a:cubicBezTo>
                  <a:cubicBezTo>
                    <a:pt x="29" y="57"/>
                    <a:pt x="75" y="7"/>
                    <a:pt x="104" y="0"/>
                  </a:cubicBezTo>
                  <a:cubicBezTo>
                    <a:pt x="121" y="21"/>
                    <a:pt x="128" y="90"/>
                    <a:pt x="114" y="133"/>
                  </a:cubicBezTo>
                  <a:cubicBezTo>
                    <a:pt x="99" y="176"/>
                    <a:pt x="66" y="205"/>
                    <a:pt x="36"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67" name="Freeform 128"/>
            <p:cNvSpPr>
              <a:spLocks/>
            </p:cNvSpPr>
            <p:nvPr/>
          </p:nvSpPr>
          <p:spPr bwMode="auto">
            <a:xfrm>
              <a:off x="1866900" y="1733550"/>
              <a:ext cx="60325" cy="96838"/>
            </a:xfrm>
            <a:custGeom>
              <a:avLst/>
              <a:gdLst>
                <a:gd name="T0" fmla="*/ 38 w 128"/>
                <a:gd name="T1" fmla="*/ 205 h 206"/>
                <a:gd name="T2" fmla="*/ 14 w 128"/>
                <a:gd name="T3" fmla="*/ 102 h 206"/>
                <a:gd name="T4" fmla="*/ 101 w 128"/>
                <a:gd name="T5" fmla="*/ 0 h 206"/>
                <a:gd name="T6" fmla="*/ 114 w 128"/>
                <a:gd name="T7" fmla="*/ 134 h 206"/>
                <a:gd name="T8" fmla="*/ 38 w 128"/>
                <a:gd name="T9" fmla="*/ 205 h 206"/>
              </a:gdLst>
              <a:ahLst/>
              <a:cxnLst>
                <a:cxn ang="0">
                  <a:pos x="T0" y="T1"/>
                </a:cxn>
                <a:cxn ang="0">
                  <a:pos x="T2" y="T3"/>
                </a:cxn>
                <a:cxn ang="0">
                  <a:pos x="T4" y="T5"/>
                </a:cxn>
                <a:cxn ang="0">
                  <a:pos x="T6" y="T7"/>
                </a:cxn>
                <a:cxn ang="0">
                  <a:pos x="T8" y="T9"/>
                </a:cxn>
              </a:cxnLst>
              <a:rect l="0" t="0" r="r" b="b"/>
              <a:pathLst>
                <a:path w="128" h="206">
                  <a:moveTo>
                    <a:pt x="38" y="205"/>
                  </a:moveTo>
                  <a:cubicBezTo>
                    <a:pt x="11" y="188"/>
                    <a:pt x="0" y="145"/>
                    <a:pt x="14" y="102"/>
                  </a:cubicBezTo>
                  <a:cubicBezTo>
                    <a:pt x="27" y="59"/>
                    <a:pt x="73" y="8"/>
                    <a:pt x="101" y="0"/>
                  </a:cubicBezTo>
                  <a:cubicBezTo>
                    <a:pt x="119" y="22"/>
                    <a:pt x="128" y="91"/>
                    <a:pt x="114" y="134"/>
                  </a:cubicBezTo>
                  <a:cubicBezTo>
                    <a:pt x="102" y="177"/>
                    <a:pt x="68" y="206"/>
                    <a:pt x="38"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68" name="Freeform 129"/>
            <p:cNvSpPr>
              <a:spLocks/>
            </p:cNvSpPr>
            <p:nvPr/>
          </p:nvSpPr>
          <p:spPr bwMode="auto">
            <a:xfrm>
              <a:off x="1865313" y="1847850"/>
              <a:ext cx="66675" cy="93663"/>
            </a:xfrm>
            <a:custGeom>
              <a:avLst/>
              <a:gdLst>
                <a:gd name="T0" fmla="*/ 114 w 141"/>
                <a:gd name="T1" fmla="*/ 197 h 197"/>
                <a:gd name="T2" fmla="*/ 24 w 141"/>
                <a:gd name="T3" fmla="*/ 122 h 197"/>
                <a:gd name="T4" fmla="*/ 14 w 141"/>
                <a:gd name="T5" fmla="*/ 0 h 197"/>
                <a:gd name="T6" fmla="*/ 119 w 141"/>
                <a:gd name="T7" fmla="*/ 105 h 197"/>
                <a:gd name="T8" fmla="*/ 114 w 141"/>
                <a:gd name="T9" fmla="*/ 197 h 197"/>
              </a:gdLst>
              <a:ahLst/>
              <a:cxnLst>
                <a:cxn ang="0">
                  <a:pos x="T0" y="T1"/>
                </a:cxn>
                <a:cxn ang="0">
                  <a:pos x="T2" y="T3"/>
                </a:cxn>
                <a:cxn ang="0">
                  <a:pos x="T4" y="T5"/>
                </a:cxn>
                <a:cxn ang="0">
                  <a:pos x="T6" y="T7"/>
                </a:cxn>
                <a:cxn ang="0">
                  <a:pos x="T8" y="T9"/>
                </a:cxn>
              </a:cxnLst>
              <a:rect l="0" t="0" r="r" b="b"/>
              <a:pathLst>
                <a:path w="141" h="197">
                  <a:moveTo>
                    <a:pt x="114" y="197"/>
                  </a:moveTo>
                  <a:cubicBezTo>
                    <a:pt x="84" y="195"/>
                    <a:pt x="45" y="163"/>
                    <a:pt x="24" y="122"/>
                  </a:cubicBezTo>
                  <a:cubicBezTo>
                    <a:pt x="2" y="80"/>
                    <a:pt x="0" y="18"/>
                    <a:pt x="14" y="0"/>
                  </a:cubicBezTo>
                  <a:cubicBezTo>
                    <a:pt x="43" y="10"/>
                    <a:pt x="98" y="63"/>
                    <a:pt x="119" y="105"/>
                  </a:cubicBezTo>
                  <a:cubicBezTo>
                    <a:pt x="141" y="146"/>
                    <a:pt x="138" y="185"/>
                    <a:pt x="114"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69" name="Freeform 130"/>
            <p:cNvSpPr>
              <a:spLocks/>
            </p:cNvSpPr>
            <p:nvPr/>
          </p:nvSpPr>
          <p:spPr bwMode="auto">
            <a:xfrm>
              <a:off x="1900238" y="1820863"/>
              <a:ext cx="58738" cy="96838"/>
            </a:xfrm>
            <a:custGeom>
              <a:avLst/>
              <a:gdLst>
                <a:gd name="T0" fmla="*/ 36 w 127"/>
                <a:gd name="T1" fmla="*/ 204 h 205"/>
                <a:gd name="T2" fmla="*/ 13 w 127"/>
                <a:gd name="T3" fmla="*/ 101 h 205"/>
                <a:gd name="T4" fmla="*/ 100 w 127"/>
                <a:gd name="T5" fmla="*/ 0 h 205"/>
                <a:gd name="T6" fmla="*/ 114 w 127"/>
                <a:gd name="T7" fmla="*/ 133 h 205"/>
                <a:gd name="T8" fmla="*/ 36 w 127"/>
                <a:gd name="T9" fmla="*/ 204 h 205"/>
              </a:gdLst>
              <a:ahLst/>
              <a:cxnLst>
                <a:cxn ang="0">
                  <a:pos x="T0" y="T1"/>
                </a:cxn>
                <a:cxn ang="0">
                  <a:pos x="T2" y="T3"/>
                </a:cxn>
                <a:cxn ang="0">
                  <a:pos x="T4" y="T5"/>
                </a:cxn>
                <a:cxn ang="0">
                  <a:pos x="T6" y="T7"/>
                </a:cxn>
                <a:cxn ang="0">
                  <a:pos x="T8" y="T9"/>
                </a:cxn>
              </a:cxnLst>
              <a:rect l="0" t="0" r="r" b="b"/>
              <a:pathLst>
                <a:path w="127" h="205">
                  <a:moveTo>
                    <a:pt x="36" y="204"/>
                  </a:moveTo>
                  <a:cubicBezTo>
                    <a:pt x="10" y="188"/>
                    <a:pt x="0" y="144"/>
                    <a:pt x="13" y="101"/>
                  </a:cubicBezTo>
                  <a:cubicBezTo>
                    <a:pt x="26" y="58"/>
                    <a:pt x="72" y="7"/>
                    <a:pt x="100" y="0"/>
                  </a:cubicBezTo>
                  <a:cubicBezTo>
                    <a:pt x="118" y="21"/>
                    <a:pt x="127" y="89"/>
                    <a:pt x="114" y="133"/>
                  </a:cubicBezTo>
                  <a:cubicBezTo>
                    <a:pt x="100" y="176"/>
                    <a:pt x="68" y="205"/>
                    <a:pt x="36"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70" name="Freeform 131"/>
            <p:cNvSpPr>
              <a:spLocks/>
            </p:cNvSpPr>
            <p:nvPr/>
          </p:nvSpPr>
          <p:spPr bwMode="auto">
            <a:xfrm>
              <a:off x="1898650" y="1884363"/>
              <a:ext cx="61913" cy="98425"/>
            </a:xfrm>
            <a:custGeom>
              <a:avLst/>
              <a:gdLst>
                <a:gd name="T0" fmla="*/ 42 w 130"/>
                <a:gd name="T1" fmla="*/ 209 h 209"/>
                <a:gd name="T2" fmla="*/ 119 w 130"/>
                <a:gd name="T3" fmla="*/ 121 h 209"/>
                <a:gd name="T4" fmla="*/ 95 w 130"/>
                <a:gd name="T5" fmla="*/ 0 h 209"/>
                <a:gd name="T6" fmla="*/ 12 w 130"/>
                <a:gd name="T7" fmla="*/ 121 h 209"/>
                <a:gd name="T8" fmla="*/ 42 w 130"/>
                <a:gd name="T9" fmla="*/ 209 h 209"/>
              </a:gdLst>
              <a:ahLst/>
              <a:cxnLst>
                <a:cxn ang="0">
                  <a:pos x="T0" y="T1"/>
                </a:cxn>
                <a:cxn ang="0">
                  <a:pos x="T2" y="T3"/>
                </a:cxn>
                <a:cxn ang="0">
                  <a:pos x="T4" y="T5"/>
                </a:cxn>
                <a:cxn ang="0">
                  <a:pos x="T6" y="T7"/>
                </a:cxn>
                <a:cxn ang="0">
                  <a:pos x="T8" y="T9"/>
                </a:cxn>
              </a:cxnLst>
              <a:rect l="0" t="0" r="r" b="b"/>
              <a:pathLst>
                <a:path w="130" h="209">
                  <a:moveTo>
                    <a:pt x="42" y="209"/>
                  </a:moveTo>
                  <a:cubicBezTo>
                    <a:pt x="75" y="202"/>
                    <a:pt x="107" y="165"/>
                    <a:pt x="119" y="121"/>
                  </a:cubicBezTo>
                  <a:cubicBezTo>
                    <a:pt x="130" y="76"/>
                    <a:pt x="116" y="16"/>
                    <a:pt x="95" y="0"/>
                  </a:cubicBezTo>
                  <a:cubicBezTo>
                    <a:pt x="68" y="15"/>
                    <a:pt x="23" y="76"/>
                    <a:pt x="12" y="121"/>
                  </a:cubicBezTo>
                  <a:cubicBezTo>
                    <a:pt x="0" y="165"/>
                    <a:pt x="13" y="202"/>
                    <a:pt x="42"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71" name="Freeform 132"/>
            <p:cNvSpPr>
              <a:spLocks/>
            </p:cNvSpPr>
            <p:nvPr/>
          </p:nvSpPr>
          <p:spPr bwMode="auto">
            <a:xfrm>
              <a:off x="1885950" y="1943100"/>
              <a:ext cx="66675" cy="93663"/>
            </a:xfrm>
            <a:custGeom>
              <a:avLst/>
              <a:gdLst>
                <a:gd name="T0" fmla="*/ 116 w 142"/>
                <a:gd name="T1" fmla="*/ 198 h 198"/>
                <a:gd name="T2" fmla="*/ 25 w 142"/>
                <a:gd name="T3" fmla="*/ 123 h 198"/>
                <a:gd name="T4" fmla="*/ 15 w 142"/>
                <a:gd name="T5" fmla="*/ 0 h 198"/>
                <a:gd name="T6" fmla="*/ 121 w 142"/>
                <a:gd name="T7" fmla="*/ 106 h 198"/>
                <a:gd name="T8" fmla="*/ 116 w 142"/>
                <a:gd name="T9" fmla="*/ 198 h 198"/>
              </a:gdLst>
              <a:ahLst/>
              <a:cxnLst>
                <a:cxn ang="0">
                  <a:pos x="T0" y="T1"/>
                </a:cxn>
                <a:cxn ang="0">
                  <a:pos x="T2" y="T3"/>
                </a:cxn>
                <a:cxn ang="0">
                  <a:pos x="T4" y="T5"/>
                </a:cxn>
                <a:cxn ang="0">
                  <a:pos x="T6" y="T7"/>
                </a:cxn>
                <a:cxn ang="0">
                  <a:pos x="T8" y="T9"/>
                </a:cxn>
              </a:cxnLst>
              <a:rect l="0" t="0" r="r" b="b"/>
              <a:pathLst>
                <a:path w="142" h="198">
                  <a:moveTo>
                    <a:pt x="116" y="198"/>
                  </a:moveTo>
                  <a:cubicBezTo>
                    <a:pt x="85" y="196"/>
                    <a:pt x="46" y="164"/>
                    <a:pt x="25" y="123"/>
                  </a:cubicBezTo>
                  <a:cubicBezTo>
                    <a:pt x="3" y="81"/>
                    <a:pt x="0" y="19"/>
                    <a:pt x="15" y="0"/>
                  </a:cubicBezTo>
                  <a:cubicBezTo>
                    <a:pt x="43" y="10"/>
                    <a:pt x="99" y="64"/>
                    <a:pt x="121" y="106"/>
                  </a:cubicBezTo>
                  <a:cubicBezTo>
                    <a:pt x="142" y="147"/>
                    <a:pt x="139" y="186"/>
                    <a:pt x="116"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72" name="Freeform 133"/>
            <p:cNvSpPr>
              <a:spLocks/>
            </p:cNvSpPr>
            <p:nvPr/>
          </p:nvSpPr>
          <p:spPr bwMode="auto">
            <a:xfrm>
              <a:off x="1919288" y="1917700"/>
              <a:ext cx="61913" cy="98425"/>
            </a:xfrm>
            <a:custGeom>
              <a:avLst/>
              <a:gdLst>
                <a:gd name="T0" fmla="*/ 43 w 130"/>
                <a:gd name="T1" fmla="*/ 209 h 209"/>
                <a:gd name="T2" fmla="*/ 119 w 130"/>
                <a:gd name="T3" fmla="*/ 121 h 209"/>
                <a:gd name="T4" fmla="*/ 95 w 130"/>
                <a:gd name="T5" fmla="*/ 0 h 209"/>
                <a:gd name="T6" fmla="*/ 12 w 130"/>
                <a:gd name="T7" fmla="*/ 121 h 209"/>
                <a:gd name="T8" fmla="*/ 43 w 130"/>
                <a:gd name="T9" fmla="*/ 209 h 209"/>
              </a:gdLst>
              <a:ahLst/>
              <a:cxnLst>
                <a:cxn ang="0">
                  <a:pos x="T0" y="T1"/>
                </a:cxn>
                <a:cxn ang="0">
                  <a:pos x="T2" y="T3"/>
                </a:cxn>
                <a:cxn ang="0">
                  <a:pos x="T4" y="T5"/>
                </a:cxn>
                <a:cxn ang="0">
                  <a:pos x="T6" y="T7"/>
                </a:cxn>
                <a:cxn ang="0">
                  <a:pos x="T8" y="T9"/>
                </a:cxn>
              </a:cxnLst>
              <a:rect l="0" t="0" r="r" b="b"/>
              <a:pathLst>
                <a:path w="130" h="209">
                  <a:moveTo>
                    <a:pt x="43" y="209"/>
                  </a:moveTo>
                  <a:cubicBezTo>
                    <a:pt x="75" y="202"/>
                    <a:pt x="108" y="165"/>
                    <a:pt x="119" y="121"/>
                  </a:cubicBezTo>
                  <a:cubicBezTo>
                    <a:pt x="130" y="76"/>
                    <a:pt x="116" y="16"/>
                    <a:pt x="95" y="0"/>
                  </a:cubicBezTo>
                  <a:cubicBezTo>
                    <a:pt x="68" y="15"/>
                    <a:pt x="23" y="76"/>
                    <a:pt x="12" y="121"/>
                  </a:cubicBezTo>
                  <a:cubicBezTo>
                    <a:pt x="0" y="165"/>
                    <a:pt x="14" y="202"/>
                    <a:pt x="43"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73" name="Freeform 134"/>
            <p:cNvSpPr>
              <a:spLocks/>
            </p:cNvSpPr>
            <p:nvPr/>
          </p:nvSpPr>
          <p:spPr bwMode="auto">
            <a:xfrm>
              <a:off x="1844675" y="1892300"/>
              <a:ext cx="82550" cy="79375"/>
            </a:xfrm>
            <a:custGeom>
              <a:avLst/>
              <a:gdLst>
                <a:gd name="T0" fmla="*/ 161 w 175"/>
                <a:gd name="T1" fmla="*/ 159 h 167"/>
                <a:gd name="T2" fmla="*/ 59 w 175"/>
                <a:gd name="T3" fmla="*/ 115 h 167"/>
                <a:gd name="T4" fmla="*/ 5 w 175"/>
                <a:gd name="T5" fmla="*/ 0 h 167"/>
                <a:gd name="T6" fmla="*/ 129 w 175"/>
                <a:gd name="T7" fmla="*/ 68 h 167"/>
                <a:gd name="T8" fmla="*/ 161 w 175"/>
                <a:gd name="T9" fmla="*/ 159 h 167"/>
              </a:gdLst>
              <a:ahLst/>
              <a:cxnLst>
                <a:cxn ang="0">
                  <a:pos x="T0" y="T1"/>
                </a:cxn>
                <a:cxn ang="0">
                  <a:pos x="T2" y="T3"/>
                </a:cxn>
                <a:cxn ang="0">
                  <a:pos x="T4" y="T5"/>
                </a:cxn>
                <a:cxn ang="0">
                  <a:pos x="T6" y="T7"/>
                </a:cxn>
                <a:cxn ang="0">
                  <a:pos x="T8" y="T9"/>
                </a:cxn>
              </a:cxnLst>
              <a:rect l="0" t="0" r="r" b="b"/>
              <a:pathLst>
                <a:path w="175" h="167">
                  <a:moveTo>
                    <a:pt x="161" y="159"/>
                  </a:moveTo>
                  <a:cubicBezTo>
                    <a:pt x="136" y="167"/>
                    <a:pt x="93" y="149"/>
                    <a:pt x="59" y="115"/>
                  </a:cubicBezTo>
                  <a:cubicBezTo>
                    <a:pt x="26" y="81"/>
                    <a:pt x="0" y="22"/>
                    <a:pt x="5" y="0"/>
                  </a:cubicBezTo>
                  <a:cubicBezTo>
                    <a:pt x="31" y="0"/>
                    <a:pt x="96" y="34"/>
                    <a:pt x="129" y="68"/>
                  </a:cubicBezTo>
                  <a:cubicBezTo>
                    <a:pt x="162" y="101"/>
                    <a:pt x="175" y="140"/>
                    <a:pt x="161" y="1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74" name="Freeform 135"/>
            <p:cNvSpPr>
              <a:spLocks/>
            </p:cNvSpPr>
            <p:nvPr/>
          </p:nvSpPr>
          <p:spPr bwMode="auto">
            <a:xfrm>
              <a:off x="1917700" y="1976438"/>
              <a:ext cx="66675" cy="92075"/>
            </a:xfrm>
            <a:custGeom>
              <a:avLst/>
              <a:gdLst>
                <a:gd name="T0" fmla="*/ 19 w 138"/>
                <a:gd name="T1" fmla="*/ 191 h 197"/>
                <a:gd name="T2" fmla="*/ 24 w 138"/>
                <a:gd name="T3" fmla="*/ 86 h 197"/>
                <a:gd name="T4" fmla="*/ 127 w 138"/>
                <a:gd name="T5" fmla="*/ 0 h 197"/>
                <a:gd name="T6" fmla="*/ 105 w 138"/>
                <a:gd name="T7" fmla="*/ 133 h 197"/>
                <a:gd name="T8" fmla="*/ 19 w 138"/>
                <a:gd name="T9" fmla="*/ 191 h 197"/>
              </a:gdLst>
              <a:ahLst/>
              <a:cxnLst>
                <a:cxn ang="0">
                  <a:pos x="T0" y="T1"/>
                </a:cxn>
                <a:cxn ang="0">
                  <a:pos x="T2" y="T3"/>
                </a:cxn>
                <a:cxn ang="0">
                  <a:pos x="T4" y="T5"/>
                </a:cxn>
                <a:cxn ang="0">
                  <a:pos x="T6" y="T7"/>
                </a:cxn>
                <a:cxn ang="0">
                  <a:pos x="T8" y="T9"/>
                </a:cxn>
              </a:cxnLst>
              <a:rect l="0" t="0" r="r" b="b"/>
              <a:pathLst>
                <a:path w="138" h="197">
                  <a:moveTo>
                    <a:pt x="19" y="191"/>
                  </a:moveTo>
                  <a:cubicBezTo>
                    <a:pt x="0" y="171"/>
                    <a:pt x="1" y="127"/>
                    <a:pt x="24" y="86"/>
                  </a:cubicBezTo>
                  <a:cubicBezTo>
                    <a:pt x="47" y="46"/>
                    <a:pt x="100" y="3"/>
                    <a:pt x="127" y="0"/>
                  </a:cubicBezTo>
                  <a:cubicBezTo>
                    <a:pt x="138" y="23"/>
                    <a:pt x="128" y="92"/>
                    <a:pt x="105" y="133"/>
                  </a:cubicBezTo>
                  <a:cubicBezTo>
                    <a:pt x="83" y="173"/>
                    <a:pt x="47" y="197"/>
                    <a:pt x="19" y="1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75" name="Freeform 136"/>
            <p:cNvSpPr>
              <a:spLocks/>
            </p:cNvSpPr>
            <p:nvPr/>
          </p:nvSpPr>
          <p:spPr bwMode="auto">
            <a:xfrm>
              <a:off x="1843088" y="1776413"/>
              <a:ext cx="68263" cy="92075"/>
            </a:xfrm>
            <a:custGeom>
              <a:avLst/>
              <a:gdLst>
                <a:gd name="T0" fmla="*/ 119 w 144"/>
                <a:gd name="T1" fmla="*/ 195 h 195"/>
                <a:gd name="T2" fmla="*/ 28 w 144"/>
                <a:gd name="T3" fmla="*/ 122 h 195"/>
                <a:gd name="T4" fmla="*/ 14 w 144"/>
                <a:gd name="T5" fmla="*/ 0 h 195"/>
                <a:gd name="T6" fmla="*/ 121 w 144"/>
                <a:gd name="T7" fmla="*/ 103 h 195"/>
                <a:gd name="T8" fmla="*/ 119 w 144"/>
                <a:gd name="T9" fmla="*/ 195 h 195"/>
              </a:gdLst>
              <a:ahLst/>
              <a:cxnLst>
                <a:cxn ang="0">
                  <a:pos x="T0" y="T1"/>
                </a:cxn>
                <a:cxn ang="0">
                  <a:pos x="T2" y="T3"/>
                </a:cxn>
                <a:cxn ang="0">
                  <a:pos x="T4" y="T5"/>
                </a:cxn>
                <a:cxn ang="0">
                  <a:pos x="T6" y="T7"/>
                </a:cxn>
                <a:cxn ang="0">
                  <a:pos x="T8" y="T9"/>
                </a:cxn>
              </a:cxnLst>
              <a:rect l="0" t="0" r="r" b="b"/>
              <a:pathLst>
                <a:path w="144" h="195">
                  <a:moveTo>
                    <a:pt x="119" y="195"/>
                  </a:moveTo>
                  <a:cubicBezTo>
                    <a:pt x="88" y="194"/>
                    <a:pt x="50" y="163"/>
                    <a:pt x="28" y="122"/>
                  </a:cubicBezTo>
                  <a:cubicBezTo>
                    <a:pt x="5" y="81"/>
                    <a:pt x="0" y="19"/>
                    <a:pt x="14" y="0"/>
                  </a:cubicBezTo>
                  <a:cubicBezTo>
                    <a:pt x="43" y="9"/>
                    <a:pt x="99" y="61"/>
                    <a:pt x="121" y="103"/>
                  </a:cubicBezTo>
                  <a:cubicBezTo>
                    <a:pt x="144" y="144"/>
                    <a:pt x="142" y="182"/>
                    <a:pt x="119" y="1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76" name="Freeform 137"/>
            <p:cNvSpPr>
              <a:spLocks/>
            </p:cNvSpPr>
            <p:nvPr/>
          </p:nvSpPr>
          <p:spPr bwMode="auto">
            <a:xfrm>
              <a:off x="1916113" y="2022475"/>
              <a:ext cx="77788" cy="84138"/>
            </a:xfrm>
            <a:custGeom>
              <a:avLst/>
              <a:gdLst>
                <a:gd name="T0" fmla="*/ 17 w 164"/>
                <a:gd name="T1" fmla="*/ 175 h 179"/>
                <a:gd name="T2" fmla="*/ 116 w 164"/>
                <a:gd name="T3" fmla="*/ 119 h 179"/>
                <a:gd name="T4" fmla="*/ 157 w 164"/>
                <a:gd name="T5" fmla="*/ 0 h 179"/>
                <a:gd name="T6" fmla="*/ 37 w 164"/>
                <a:gd name="T7" fmla="*/ 82 h 179"/>
                <a:gd name="T8" fmla="*/ 17 w 164"/>
                <a:gd name="T9" fmla="*/ 175 h 179"/>
              </a:gdLst>
              <a:ahLst/>
              <a:cxnLst>
                <a:cxn ang="0">
                  <a:pos x="T0" y="T1"/>
                </a:cxn>
                <a:cxn ang="0">
                  <a:pos x="T2" y="T3"/>
                </a:cxn>
                <a:cxn ang="0">
                  <a:pos x="T4" y="T5"/>
                </a:cxn>
                <a:cxn ang="0">
                  <a:pos x="T6" y="T7"/>
                </a:cxn>
                <a:cxn ang="0">
                  <a:pos x="T8" y="T9"/>
                </a:cxn>
              </a:cxnLst>
              <a:rect l="0" t="0" r="r" b="b"/>
              <a:pathLst>
                <a:path w="164" h="179">
                  <a:moveTo>
                    <a:pt x="17" y="175"/>
                  </a:moveTo>
                  <a:cubicBezTo>
                    <a:pt x="44" y="179"/>
                    <a:pt x="86" y="157"/>
                    <a:pt x="116" y="119"/>
                  </a:cubicBezTo>
                  <a:cubicBezTo>
                    <a:pt x="146" y="82"/>
                    <a:pt x="164" y="22"/>
                    <a:pt x="157" y="0"/>
                  </a:cubicBezTo>
                  <a:cubicBezTo>
                    <a:pt x="129" y="4"/>
                    <a:pt x="67" y="45"/>
                    <a:pt x="37" y="82"/>
                  </a:cubicBezTo>
                  <a:cubicBezTo>
                    <a:pt x="8" y="119"/>
                    <a:pt x="0" y="158"/>
                    <a:pt x="17" y="1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77" name="Freeform 138"/>
            <p:cNvSpPr>
              <a:spLocks/>
            </p:cNvSpPr>
            <p:nvPr/>
          </p:nvSpPr>
          <p:spPr bwMode="auto">
            <a:xfrm>
              <a:off x="2014538" y="1633538"/>
              <a:ext cx="60325" cy="98425"/>
            </a:xfrm>
            <a:custGeom>
              <a:avLst/>
              <a:gdLst>
                <a:gd name="T0" fmla="*/ 37 w 128"/>
                <a:gd name="T1" fmla="*/ 206 h 207"/>
                <a:gd name="T2" fmla="*/ 14 w 128"/>
                <a:gd name="T3" fmla="*/ 102 h 207"/>
                <a:gd name="T4" fmla="*/ 101 w 128"/>
                <a:gd name="T5" fmla="*/ 0 h 207"/>
                <a:gd name="T6" fmla="*/ 114 w 128"/>
                <a:gd name="T7" fmla="*/ 134 h 207"/>
                <a:gd name="T8" fmla="*/ 37 w 128"/>
                <a:gd name="T9" fmla="*/ 206 h 207"/>
              </a:gdLst>
              <a:ahLst/>
              <a:cxnLst>
                <a:cxn ang="0">
                  <a:pos x="T0" y="T1"/>
                </a:cxn>
                <a:cxn ang="0">
                  <a:pos x="T2" y="T3"/>
                </a:cxn>
                <a:cxn ang="0">
                  <a:pos x="T4" y="T5"/>
                </a:cxn>
                <a:cxn ang="0">
                  <a:pos x="T6" y="T7"/>
                </a:cxn>
                <a:cxn ang="0">
                  <a:pos x="T8" y="T9"/>
                </a:cxn>
              </a:cxnLst>
              <a:rect l="0" t="0" r="r" b="b"/>
              <a:pathLst>
                <a:path w="128" h="207">
                  <a:moveTo>
                    <a:pt x="37" y="206"/>
                  </a:moveTo>
                  <a:cubicBezTo>
                    <a:pt x="11" y="189"/>
                    <a:pt x="0" y="146"/>
                    <a:pt x="14" y="102"/>
                  </a:cubicBezTo>
                  <a:cubicBezTo>
                    <a:pt x="27" y="59"/>
                    <a:pt x="73" y="8"/>
                    <a:pt x="101" y="0"/>
                  </a:cubicBezTo>
                  <a:cubicBezTo>
                    <a:pt x="119" y="22"/>
                    <a:pt x="128" y="91"/>
                    <a:pt x="114" y="134"/>
                  </a:cubicBezTo>
                  <a:cubicBezTo>
                    <a:pt x="101" y="177"/>
                    <a:pt x="68" y="207"/>
                    <a:pt x="37" y="2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78" name="Freeform 139"/>
            <p:cNvSpPr>
              <a:spLocks/>
            </p:cNvSpPr>
            <p:nvPr/>
          </p:nvSpPr>
          <p:spPr bwMode="auto">
            <a:xfrm>
              <a:off x="1989138" y="1651000"/>
              <a:ext cx="53975" cy="100013"/>
            </a:xfrm>
            <a:custGeom>
              <a:avLst/>
              <a:gdLst>
                <a:gd name="T0" fmla="*/ 55 w 112"/>
                <a:gd name="T1" fmla="*/ 211 h 211"/>
                <a:gd name="T2" fmla="*/ 1 w 112"/>
                <a:gd name="T3" fmla="*/ 112 h 211"/>
                <a:gd name="T4" fmla="*/ 58 w 112"/>
                <a:gd name="T5" fmla="*/ 0 h 211"/>
                <a:gd name="T6" fmla="*/ 111 w 112"/>
                <a:gd name="T7" fmla="*/ 129 h 211"/>
                <a:gd name="T8" fmla="*/ 55 w 112"/>
                <a:gd name="T9" fmla="*/ 211 h 211"/>
              </a:gdLst>
              <a:ahLst/>
              <a:cxnLst>
                <a:cxn ang="0">
                  <a:pos x="T0" y="T1"/>
                </a:cxn>
                <a:cxn ang="0">
                  <a:pos x="T2" y="T3"/>
                </a:cxn>
                <a:cxn ang="0">
                  <a:pos x="T4" y="T5"/>
                </a:cxn>
                <a:cxn ang="0">
                  <a:pos x="T6" y="T7"/>
                </a:cxn>
                <a:cxn ang="0">
                  <a:pos x="T8" y="T9"/>
                </a:cxn>
              </a:cxnLst>
              <a:rect l="0" t="0" r="r" b="b"/>
              <a:pathLst>
                <a:path w="112" h="211">
                  <a:moveTo>
                    <a:pt x="55" y="211"/>
                  </a:moveTo>
                  <a:cubicBezTo>
                    <a:pt x="23" y="198"/>
                    <a:pt x="0" y="157"/>
                    <a:pt x="1" y="112"/>
                  </a:cubicBezTo>
                  <a:cubicBezTo>
                    <a:pt x="1" y="68"/>
                    <a:pt x="33" y="11"/>
                    <a:pt x="58" y="0"/>
                  </a:cubicBezTo>
                  <a:cubicBezTo>
                    <a:pt x="82" y="18"/>
                    <a:pt x="112" y="84"/>
                    <a:pt x="111" y="129"/>
                  </a:cubicBezTo>
                  <a:cubicBezTo>
                    <a:pt x="110" y="173"/>
                    <a:pt x="86" y="207"/>
                    <a:pt x="5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79" name="Freeform 140"/>
            <p:cNvSpPr>
              <a:spLocks/>
            </p:cNvSpPr>
            <p:nvPr/>
          </p:nvSpPr>
          <p:spPr bwMode="auto">
            <a:xfrm>
              <a:off x="1992313" y="1709738"/>
              <a:ext cx="73025" cy="87313"/>
            </a:xfrm>
            <a:custGeom>
              <a:avLst/>
              <a:gdLst>
                <a:gd name="T0" fmla="*/ 13 w 156"/>
                <a:gd name="T1" fmla="*/ 173 h 184"/>
                <a:gd name="T2" fmla="*/ 41 w 156"/>
                <a:gd name="T3" fmla="*/ 70 h 184"/>
                <a:gd name="T4" fmla="*/ 153 w 156"/>
                <a:gd name="T5" fmla="*/ 1 h 184"/>
                <a:gd name="T6" fmla="*/ 102 w 156"/>
                <a:gd name="T7" fmla="*/ 130 h 184"/>
                <a:gd name="T8" fmla="*/ 13 w 156"/>
                <a:gd name="T9" fmla="*/ 173 h 184"/>
              </a:gdLst>
              <a:ahLst/>
              <a:cxnLst>
                <a:cxn ang="0">
                  <a:pos x="T0" y="T1"/>
                </a:cxn>
                <a:cxn ang="0">
                  <a:pos x="T2" y="T3"/>
                </a:cxn>
                <a:cxn ang="0">
                  <a:pos x="T4" y="T5"/>
                </a:cxn>
                <a:cxn ang="0">
                  <a:pos x="T6" y="T7"/>
                </a:cxn>
                <a:cxn ang="0">
                  <a:pos x="T8" y="T9"/>
                </a:cxn>
              </a:cxnLst>
              <a:rect l="0" t="0" r="r" b="b"/>
              <a:pathLst>
                <a:path w="156" h="184">
                  <a:moveTo>
                    <a:pt x="13" y="173"/>
                  </a:moveTo>
                  <a:cubicBezTo>
                    <a:pt x="0" y="150"/>
                    <a:pt x="11" y="107"/>
                    <a:pt x="41" y="70"/>
                  </a:cubicBezTo>
                  <a:cubicBezTo>
                    <a:pt x="70" y="33"/>
                    <a:pt x="128" y="0"/>
                    <a:pt x="153" y="1"/>
                  </a:cubicBezTo>
                  <a:cubicBezTo>
                    <a:pt x="156" y="26"/>
                    <a:pt x="132" y="93"/>
                    <a:pt x="102" y="130"/>
                  </a:cubicBezTo>
                  <a:cubicBezTo>
                    <a:pt x="73" y="166"/>
                    <a:pt x="35" y="184"/>
                    <a:pt x="13" y="1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80" name="Freeform 141"/>
            <p:cNvSpPr>
              <a:spLocks/>
            </p:cNvSpPr>
            <p:nvPr/>
          </p:nvSpPr>
          <p:spPr bwMode="auto">
            <a:xfrm>
              <a:off x="1984375" y="1866900"/>
              <a:ext cx="63500" cy="96838"/>
            </a:xfrm>
            <a:custGeom>
              <a:avLst/>
              <a:gdLst>
                <a:gd name="T0" fmla="*/ 25 w 132"/>
                <a:gd name="T1" fmla="*/ 198 h 202"/>
                <a:gd name="T2" fmla="*/ 20 w 132"/>
                <a:gd name="T3" fmla="*/ 93 h 202"/>
                <a:gd name="T4" fmla="*/ 118 w 132"/>
                <a:gd name="T5" fmla="*/ 0 h 202"/>
                <a:gd name="T6" fmla="*/ 109 w 132"/>
                <a:gd name="T7" fmla="*/ 134 h 202"/>
                <a:gd name="T8" fmla="*/ 25 w 132"/>
                <a:gd name="T9" fmla="*/ 198 h 202"/>
              </a:gdLst>
              <a:ahLst/>
              <a:cxnLst>
                <a:cxn ang="0">
                  <a:pos x="T0" y="T1"/>
                </a:cxn>
                <a:cxn ang="0">
                  <a:pos x="T2" y="T3"/>
                </a:cxn>
                <a:cxn ang="0">
                  <a:pos x="T4" y="T5"/>
                </a:cxn>
                <a:cxn ang="0">
                  <a:pos x="T6" y="T7"/>
                </a:cxn>
                <a:cxn ang="0">
                  <a:pos x="T8" y="T9"/>
                </a:cxn>
              </a:cxnLst>
              <a:rect l="0" t="0" r="r" b="b"/>
              <a:pathLst>
                <a:path w="132" h="202">
                  <a:moveTo>
                    <a:pt x="25" y="198"/>
                  </a:moveTo>
                  <a:cubicBezTo>
                    <a:pt x="3" y="179"/>
                    <a:pt x="0" y="135"/>
                    <a:pt x="20" y="93"/>
                  </a:cubicBezTo>
                  <a:cubicBezTo>
                    <a:pt x="39" y="51"/>
                    <a:pt x="91" y="5"/>
                    <a:pt x="118" y="0"/>
                  </a:cubicBezTo>
                  <a:cubicBezTo>
                    <a:pt x="132" y="24"/>
                    <a:pt x="128" y="92"/>
                    <a:pt x="109" y="134"/>
                  </a:cubicBezTo>
                  <a:cubicBezTo>
                    <a:pt x="89" y="176"/>
                    <a:pt x="54" y="202"/>
                    <a:pt x="2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81" name="Freeform 142"/>
            <p:cNvSpPr>
              <a:spLocks/>
            </p:cNvSpPr>
            <p:nvPr/>
          </p:nvSpPr>
          <p:spPr bwMode="auto">
            <a:xfrm>
              <a:off x="1946275" y="1789113"/>
              <a:ext cx="66675" cy="93663"/>
            </a:xfrm>
            <a:custGeom>
              <a:avLst/>
              <a:gdLst>
                <a:gd name="T0" fmla="*/ 114 w 141"/>
                <a:gd name="T1" fmla="*/ 199 h 199"/>
                <a:gd name="T2" fmla="*/ 23 w 141"/>
                <a:gd name="T3" fmla="*/ 123 h 199"/>
                <a:gd name="T4" fmla="*/ 15 w 141"/>
                <a:gd name="T5" fmla="*/ 0 h 199"/>
                <a:gd name="T6" fmla="*/ 119 w 141"/>
                <a:gd name="T7" fmla="*/ 107 h 199"/>
                <a:gd name="T8" fmla="*/ 114 w 141"/>
                <a:gd name="T9" fmla="*/ 199 h 199"/>
              </a:gdLst>
              <a:ahLst/>
              <a:cxnLst>
                <a:cxn ang="0">
                  <a:pos x="T0" y="T1"/>
                </a:cxn>
                <a:cxn ang="0">
                  <a:pos x="T2" y="T3"/>
                </a:cxn>
                <a:cxn ang="0">
                  <a:pos x="T4" y="T5"/>
                </a:cxn>
                <a:cxn ang="0">
                  <a:pos x="T6" y="T7"/>
                </a:cxn>
                <a:cxn ang="0">
                  <a:pos x="T8" y="T9"/>
                </a:cxn>
              </a:cxnLst>
              <a:rect l="0" t="0" r="r" b="b"/>
              <a:pathLst>
                <a:path w="141" h="199">
                  <a:moveTo>
                    <a:pt x="114" y="199"/>
                  </a:moveTo>
                  <a:cubicBezTo>
                    <a:pt x="82" y="197"/>
                    <a:pt x="45" y="165"/>
                    <a:pt x="23" y="123"/>
                  </a:cubicBezTo>
                  <a:cubicBezTo>
                    <a:pt x="2" y="81"/>
                    <a:pt x="0" y="19"/>
                    <a:pt x="15" y="0"/>
                  </a:cubicBezTo>
                  <a:cubicBezTo>
                    <a:pt x="44" y="11"/>
                    <a:pt x="98" y="65"/>
                    <a:pt x="119" y="107"/>
                  </a:cubicBezTo>
                  <a:cubicBezTo>
                    <a:pt x="141" y="149"/>
                    <a:pt x="138" y="187"/>
                    <a:pt x="114"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82" name="Freeform 143"/>
            <p:cNvSpPr>
              <a:spLocks/>
            </p:cNvSpPr>
            <p:nvPr/>
          </p:nvSpPr>
          <p:spPr bwMode="auto">
            <a:xfrm>
              <a:off x="1978025" y="1822450"/>
              <a:ext cx="77788" cy="85725"/>
            </a:xfrm>
            <a:custGeom>
              <a:avLst/>
              <a:gdLst>
                <a:gd name="T0" fmla="*/ 10 w 162"/>
                <a:gd name="T1" fmla="*/ 167 h 180"/>
                <a:gd name="T2" fmla="*/ 47 w 162"/>
                <a:gd name="T3" fmla="*/ 64 h 180"/>
                <a:gd name="T4" fmla="*/ 160 w 162"/>
                <a:gd name="T5" fmla="*/ 3 h 180"/>
                <a:gd name="T6" fmla="*/ 101 w 162"/>
                <a:gd name="T7" fmla="*/ 130 h 180"/>
                <a:gd name="T8" fmla="*/ 10 w 162"/>
                <a:gd name="T9" fmla="*/ 167 h 180"/>
              </a:gdLst>
              <a:ahLst/>
              <a:cxnLst>
                <a:cxn ang="0">
                  <a:pos x="T0" y="T1"/>
                </a:cxn>
                <a:cxn ang="0">
                  <a:pos x="T2" y="T3"/>
                </a:cxn>
                <a:cxn ang="0">
                  <a:pos x="T4" y="T5"/>
                </a:cxn>
                <a:cxn ang="0">
                  <a:pos x="T6" y="T7"/>
                </a:cxn>
                <a:cxn ang="0">
                  <a:pos x="T8" y="T9"/>
                </a:cxn>
              </a:cxnLst>
              <a:rect l="0" t="0" r="r" b="b"/>
              <a:pathLst>
                <a:path w="162" h="180">
                  <a:moveTo>
                    <a:pt x="10" y="167"/>
                  </a:moveTo>
                  <a:cubicBezTo>
                    <a:pt x="0" y="143"/>
                    <a:pt x="15" y="99"/>
                    <a:pt x="47" y="64"/>
                  </a:cubicBezTo>
                  <a:cubicBezTo>
                    <a:pt x="79" y="30"/>
                    <a:pt x="137" y="0"/>
                    <a:pt x="160" y="3"/>
                  </a:cubicBezTo>
                  <a:cubicBezTo>
                    <a:pt x="162" y="29"/>
                    <a:pt x="132" y="95"/>
                    <a:pt x="101" y="130"/>
                  </a:cubicBezTo>
                  <a:cubicBezTo>
                    <a:pt x="69" y="164"/>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83" name="Freeform 144"/>
            <p:cNvSpPr>
              <a:spLocks/>
            </p:cNvSpPr>
            <p:nvPr/>
          </p:nvSpPr>
          <p:spPr bwMode="auto">
            <a:xfrm>
              <a:off x="1981200" y="1763713"/>
              <a:ext cx="58738" cy="98425"/>
            </a:xfrm>
            <a:custGeom>
              <a:avLst/>
              <a:gdLst>
                <a:gd name="T0" fmla="*/ 37 w 127"/>
                <a:gd name="T1" fmla="*/ 205 h 206"/>
                <a:gd name="T2" fmla="*/ 13 w 127"/>
                <a:gd name="T3" fmla="*/ 101 h 206"/>
                <a:gd name="T4" fmla="*/ 101 w 127"/>
                <a:gd name="T5" fmla="*/ 0 h 206"/>
                <a:gd name="T6" fmla="*/ 114 w 127"/>
                <a:gd name="T7" fmla="*/ 134 h 206"/>
                <a:gd name="T8" fmla="*/ 37 w 127"/>
                <a:gd name="T9" fmla="*/ 205 h 206"/>
              </a:gdLst>
              <a:ahLst/>
              <a:cxnLst>
                <a:cxn ang="0">
                  <a:pos x="T0" y="T1"/>
                </a:cxn>
                <a:cxn ang="0">
                  <a:pos x="T2" y="T3"/>
                </a:cxn>
                <a:cxn ang="0">
                  <a:pos x="T4" y="T5"/>
                </a:cxn>
                <a:cxn ang="0">
                  <a:pos x="T6" y="T7"/>
                </a:cxn>
                <a:cxn ang="0">
                  <a:pos x="T8" y="T9"/>
                </a:cxn>
              </a:cxnLst>
              <a:rect l="0" t="0" r="r" b="b"/>
              <a:pathLst>
                <a:path w="127" h="206">
                  <a:moveTo>
                    <a:pt x="37" y="205"/>
                  </a:moveTo>
                  <a:cubicBezTo>
                    <a:pt x="10" y="188"/>
                    <a:pt x="0" y="145"/>
                    <a:pt x="13" y="101"/>
                  </a:cubicBezTo>
                  <a:cubicBezTo>
                    <a:pt x="27" y="58"/>
                    <a:pt x="73" y="8"/>
                    <a:pt x="101" y="0"/>
                  </a:cubicBezTo>
                  <a:cubicBezTo>
                    <a:pt x="119" y="22"/>
                    <a:pt x="127" y="90"/>
                    <a:pt x="114" y="134"/>
                  </a:cubicBezTo>
                  <a:cubicBezTo>
                    <a:pt x="100" y="178"/>
                    <a:pt x="67" y="206"/>
                    <a:pt x="37"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84" name="Freeform 145"/>
            <p:cNvSpPr>
              <a:spLocks/>
            </p:cNvSpPr>
            <p:nvPr/>
          </p:nvSpPr>
          <p:spPr bwMode="auto">
            <a:xfrm>
              <a:off x="1965325" y="1720850"/>
              <a:ext cx="52388" cy="101600"/>
            </a:xfrm>
            <a:custGeom>
              <a:avLst/>
              <a:gdLst>
                <a:gd name="T0" fmla="*/ 54 w 111"/>
                <a:gd name="T1" fmla="*/ 212 h 212"/>
                <a:gd name="T2" fmla="*/ 1 w 111"/>
                <a:gd name="T3" fmla="*/ 114 h 212"/>
                <a:gd name="T4" fmla="*/ 59 w 111"/>
                <a:gd name="T5" fmla="*/ 0 h 212"/>
                <a:gd name="T6" fmla="*/ 111 w 111"/>
                <a:gd name="T7" fmla="*/ 130 h 212"/>
                <a:gd name="T8" fmla="*/ 54 w 111"/>
                <a:gd name="T9" fmla="*/ 212 h 212"/>
              </a:gdLst>
              <a:ahLst/>
              <a:cxnLst>
                <a:cxn ang="0">
                  <a:pos x="T0" y="T1"/>
                </a:cxn>
                <a:cxn ang="0">
                  <a:pos x="T2" y="T3"/>
                </a:cxn>
                <a:cxn ang="0">
                  <a:pos x="T4" y="T5"/>
                </a:cxn>
                <a:cxn ang="0">
                  <a:pos x="T6" y="T7"/>
                </a:cxn>
                <a:cxn ang="0">
                  <a:pos x="T8" y="T9"/>
                </a:cxn>
              </a:cxnLst>
              <a:rect l="0" t="0" r="r" b="b"/>
              <a:pathLst>
                <a:path w="111" h="212">
                  <a:moveTo>
                    <a:pt x="54" y="212"/>
                  </a:moveTo>
                  <a:cubicBezTo>
                    <a:pt x="23" y="199"/>
                    <a:pt x="0" y="159"/>
                    <a:pt x="1" y="114"/>
                  </a:cubicBezTo>
                  <a:cubicBezTo>
                    <a:pt x="1" y="69"/>
                    <a:pt x="33" y="13"/>
                    <a:pt x="59" y="0"/>
                  </a:cubicBezTo>
                  <a:cubicBezTo>
                    <a:pt x="83" y="19"/>
                    <a:pt x="111" y="86"/>
                    <a:pt x="111" y="130"/>
                  </a:cubicBezTo>
                  <a:cubicBezTo>
                    <a:pt x="110" y="175"/>
                    <a:pt x="87" y="208"/>
                    <a:pt x="54"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85" name="Freeform 146"/>
            <p:cNvSpPr>
              <a:spLocks/>
            </p:cNvSpPr>
            <p:nvPr/>
          </p:nvSpPr>
          <p:spPr bwMode="auto">
            <a:xfrm>
              <a:off x="1951038" y="1844675"/>
              <a:ext cx="65088" cy="93663"/>
            </a:xfrm>
            <a:custGeom>
              <a:avLst/>
              <a:gdLst>
                <a:gd name="T0" fmla="*/ 113 w 139"/>
                <a:gd name="T1" fmla="*/ 199 h 199"/>
                <a:gd name="T2" fmla="*/ 22 w 139"/>
                <a:gd name="T3" fmla="*/ 123 h 199"/>
                <a:gd name="T4" fmla="*/ 14 w 139"/>
                <a:gd name="T5" fmla="*/ 0 h 199"/>
                <a:gd name="T6" fmla="*/ 119 w 139"/>
                <a:gd name="T7" fmla="*/ 106 h 199"/>
                <a:gd name="T8" fmla="*/ 113 w 139"/>
                <a:gd name="T9" fmla="*/ 199 h 199"/>
              </a:gdLst>
              <a:ahLst/>
              <a:cxnLst>
                <a:cxn ang="0">
                  <a:pos x="T0" y="T1"/>
                </a:cxn>
                <a:cxn ang="0">
                  <a:pos x="T2" y="T3"/>
                </a:cxn>
                <a:cxn ang="0">
                  <a:pos x="T4" y="T5"/>
                </a:cxn>
                <a:cxn ang="0">
                  <a:pos x="T6" y="T7"/>
                </a:cxn>
                <a:cxn ang="0">
                  <a:pos x="T8" y="T9"/>
                </a:cxn>
              </a:cxnLst>
              <a:rect l="0" t="0" r="r" b="b"/>
              <a:pathLst>
                <a:path w="139" h="199">
                  <a:moveTo>
                    <a:pt x="113" y="199"/>
                  </a:moveTo>
                  <a:cubicBezTo>
                    <a:pt x="82" y="196"/>
                    <a:pt x="43" y="165"/>
                    <a:pt x="22" y="123"/>
                  </a:cubicBezTo>
                  <a:cubicBezTo>
                    <a:pt x="1" y="81"/>
                    <a:pt x="0" y="19"/>
                    <a:pt x="14" y="0"/>
                  </a:cubicBezTo>
                  <a:cubicBezTo>
                    <a:pt x="42" y="11"/>
                    <a:pt x="98" y="64"/>
                    <a:pt x="119" y="106"/>
                  </a:cubicBezTo>
                  <a:cubicBezTo>
                    <a:pt x="139" y="148"/>
                    <a:pt x="136" y="187"/>
                    <a:pt x="113"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86" name="Freeform 147"/>
            <p:cNvSpPr>
              <a:spLocks/>
            </p:cNvSpPr>
            <p:nvPr/>
          </p:nvSpPr>
          <p:spPr bwMode="auto">
            <a:xfrm>
              <a:off x="1955800" y="1905000"/>
              <a:ext cx="65088" cy="93663"/>
            </a:xfrm>
            <a:custGeom>
              <a:avLst/>
              <a:gdLst>
                <a:gd name="T0" fmla="*/ 114 w 140"/>
                <a:gd name="T1" fmla="*/ 198 h 198"/>
                <a:gd name="T2" fmla="*/ 23 w 140"/>
                <a:gd name="T3" fmla="*/ 122 h 198"/>
                <a:gd name="T4" fmla="*/ 15 w 140"/>
                <a:gd name="T5" fmla="*/ 0 h 198"/>
                <a:gd name="T6" fmla="*/ 119 w 140"/>
                <a:gd name="T7" fmla="*/ 105 h 198"/>
                <a:gd name="T8" fmla="*/ 114 w 140"/>
                <a:gd name="T9" fmla="*/ 198 h 198"/>
              </a:gdLst>
              <a:ahLst/>
              <a:cxnLst>
                <a:cxn ang="0">
                  <a:pos x="T0" y="T1"/>
                </a:cxn>
                <a:cxn ang="0">
                  <a:pos x="T2" y="T3"/>
                </a:cxn>
                <a:cxn ang="0">
                  <a:pos x="T4" y="T5"/>
                </a:cxn>
                <a:cxn ang="0">
                  <a:pos x="T6" y="T7"/>
                </a:cxn>
                <a:cxn ang="0">
                  <a:pos x="T8" y="T9"/>
                </a:cxn>
              </a:cxnLst>
              <a:rect l="0" t="0" r="r" b="b"/>
              <a:pathLst>
                <a:path w="140" h="198">
                  <a:moveTo>
                    <a:pt x="114" y="198"/>
                  </a:moveTo>
                  <a:cubicBezTo>
                    <a:pt x="83" y="195"/>
                    <a:pt x="44" y="164"/>
                    <a:pt x="23" y="122"/>
                  </a:cubicBezTo>
                  <a:cubicBezTo>
                    <a:pt x="2" y="80"/>
                    <a:pt x="0" y="18"/>
                    <a:pt x="15" y="0"/>
                  </a:cubicBezTo>
                  <a:cubicBezTo>
                    <a:pt x="43" y="10"/>
                    <a:pt x="99" y="63"/>
                    <a:pt x="119" y="105"/>
                  </a:cubicBezTo>
                  <a:cubicBezTo>
                    <a:pt x="140" y="147"/>
                    <a:pt x="137" y="186"/>
                    <a:pt x="11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87" name="Freeform 148"/>
            <p:cNvSpPr>
              <a:spLocks/>
            </p:cNvSpPr>
            <p:nvPr/>
          </p:nvSpPr>
          <p:spPr bwMode="auto">
            <a:xfrm>
              <a:off x="1965325" y="1968500"/>
              <a:ext cx="53975" cy="100013"/>
            </a:xfrm>
            <a:custGeom>
              <a:avLst/>
              <a:gdLst>
                <a:gd name="T0" fmla="*/ 53 w 113"/>
                <a:gd name="T1" fmla="*/ 211 h 211"/>
                <a:gd name="T2" fmla="*/ 1 w 113"/>
                <a:gd name="T3" fmla="*/ 112 h 211"/>
                <a:gd name="T4" fmla="*/ 61 w 113"/>
                <a:gd name="T5" fmla="*/ 0 h 211"/>
                <a:gd name="T6" fmla="*/ 111 w 113"/>
                <a:gd name="T7" fmla="*/ 129 h 211"/>
                <a:gd name="T8" fmla="*/ 53 w 113"/>
                <a:gd name="T9" fmla="*/ 211 h 211"/>
              </a:gdLst>
              <a:ahLst/>
              <a:cxnLst>
                <a:cxn ang="0">
                  <a:pos x="T0" y="T1"/>
                </a:cxn>
                <a:cxn ang="0">
                  <a:pos x="T2" y="T3"/>
                </a:cxn>
                <a:cxn ang="0">
                  <a:pos x="T4" y="T5"/>
                </a:cxn>
                <a:cxn ang="0">
                  <a:pos x="T6" y="T7"/>
                </a:cxn>
                <a:cxn ang="0">
                  <a:pos x="T8" y="T9"/>
                </a:cxn>
              </a:cxnLst>
              <a:rect l="0" t="0" r="r" b="b"/>
              <a:pathLst>
                <a:path w="113" h="211">
                  <a:moveTo>
                    <a:pt x="53" y="211"/>
                  </a:moveTo>
                  <a:cubicBezTo>
                    <a:pt x="23" y="198"/>
                    <a:pt x="0" y="157"/>
                    <a:pt x="1" y="112"/>
                  </a:cubicBezTo>
                  <a:cubicBezTo>
                    <a:pt x="2" y="68"/>
                    <a:pt x="36" y="11"/>
                    <a:pt x="61" y="0"/>
                  </a:cubicBezTo>
                  <a:cubicBezTo>
                    <a:pt x="85" y="19"/>
                    <a:pt x="113" y="85"/>
                    <a:pt x="111" y="129"/>
                  </a:cubicBezTo>
                  <a:cubicBezTo>
                    <a:pt x="110" y="174"/>
                    <a:pt x="85" y="207"/>
                    <a:pt x="53"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88" name="Freeform 149"/>
            <p:cNvSpPr>
              <a:spLocks/>
            </p:cNvSpPr>
            <p:nvPr/>
          </p:nvSpPr>
          <p:spPr bwMode="auto">
            <a:xfrm>
              <a:off x="1992313" y="1922463"/>
              <a:ext cx="61913" cy="95250"/>
            </a:xfrm>
            <a:custGeom>
              <a:avLst/>
              <a:gdLst>
                <a:gd name="T0" fmla="*/ 24 w 131"/>
                <a:gd name="T1" fmla="*/ 198 h 203"/>
                <a:gd name="T2" fmla="*/ 19 w 131"/>
                <a:gd name="T3" fmla="*/ 94 h 203"/>
                <a:gd name="T4" fmla="*/ 118 w 131"/>
                <a:gd name="T5" fmla="*/ 0 h 203"/>
                <a:gd name="T6" fmla="*/ 108 w 131"/>
                <a:gd name="T7" fmla="*/ 135 h 203"/>
                <a:gd name="T8" fmla="*/ 24 w 131"/>
                <a:gd name="T9" fmla="*/ 198 h 203"/>
              </a:gdLst>
              <a:ahLst/>
              <a:cxnLst>
                <a:cxn ang="0">
                  <a:pos x="T0" y="T1"/>
                </a:cxn>
                <a:cxn ang="0">
                  <a:pos x="T2" y="T3"/>
                </a:cxn>
                <a:cxn ang="0">
                  <a:pos x="T4" y="T5"/>
                </a:cxn>
                <a:cxn ang="0">
                  <a:pos x="T6" y="T7"/>
                </a:cxn>
                <a:cxn ang="0">
                  <a:pos x="T8" y="T9"/>
                </a:cxn>
              </a:cxnLst>
              <a:rect l="0" t="0" r="r" b="b"/>
              <a:pathLst>
                <a:path w="131" h="203">
                  <a:moveTo>
                    <a:pt x="24" y="198"/>
                  </a:moveTo>
                  <a:cubicBezTo>
                    <a:pt x="3" y="179"/>
                    <a:pt x="0" y="136"/>
                    <a:pt x="19" y="94"/>
                  </a:cubicBezTo>
                  <a:cubicBezTo>
                    <a:pt x="39" y="51"/>
                    <a:pt x="90" y="6"/>
                    <a:pt x="118" y="0"/>
                  </a:cubicBezTo>
                  <a:cubicBezTo>
                    <a:pt x="131" y="24"/>
                    <a:pt x="128" y="92"/>
                    <a:pt x="108" y="135"/>
                  </a:cubicBezTo>
                  <a:cubicBezTo>
                    <a:pt x="89" y="177"/>
                    <a:pt x="53" y="203"/>
                    <a:pt x="2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89" name="Freeform 150"/>
            <p:cNvSpPr>
              <a:spLocks/>
            </p:cNvSpPr>
            <p:nvPr/>
          </p:nvSpPr>
          <p:spPr bwMode="auto">
            <a:xfrm>
              <a:off x="1962150" y="2035175"/>
              <a:ext cx="93663" cy="66675"/>
            </a:xfrm>
            <a:custGeom>
              <a:avLst/>
              <a:gdLst>
                <a:gd name="T0" fmla="*/ 0 w 197"/>
                <a:gd name="T1" fmla="*/ 117 h 142"/>
                <a:gd name="T2" fmla="*/ 74 w 197"/>
                <a:gd name="T3" fmla="*/ 26 h 142"/>
                <a:gd name="T4" fmla="*/ 197 w 197"/>
                <a:gd name="T5" fmla="*/ 14 h 142"/>
                <a:gd name="T6" fmla="*/ 92 w 197"/>
                <a:gd name="T7" fmla="*/ 120 h 142"/>
                <a:gd name="T8" fmla="*/ 0 w 197"/>
                <a:gd name="T9" fmla="*/ 117 h 142"/>
              </a:gdLst>
              <a:ahLst/>
              <a:cxnLst>
                <a:cxn ang="0">
                  <a:pos x="T0" y="T1"/>
                </a:cxn>
                <a:cxn ang="0">
                  <a:pos x="T2" y="T3"/>
                </a:cxn>
                <a:cxn ang="0">
                  <a:pos x="T4" y="T5"/>
                </a:cxn>
                <a:cxn ang="0">
                  <a:pos x="T6" y="T7"/>
                </a:cxn>
                <a:cxn ang="0">
                  <a:pos x="T8" y="T9"/>
                </a:cxn>
              </a:cxnLst>
              <a:rect l="0" t="0" r="r" b="b"/>
              <a:pathLst>
                <a:path w="197" h="142">
                  <a:moveTo>
                    <a:pt x="0" y="117"/>
                  </a:moveTo>
                  <a:cubicBezTo>
                    <a:pt x="2" y="87"/>
                    <a:pt x="33" y="48"/>
                    <a:pt x="74" y="26"/>
                  </a:cubicBezTo>
                  <a:cubicBezTo>
                    <a:pt x="116" y="4"/>
                    <a:pt x="178" y="0"/>
                    <a:pt x="197" y="14"/>
                  </a:cubicBezTo>
                  <a:cubicBezTo>
                    <a:pt x="187" y="42"/>
                    <a:pt x="134" y="98"/>
                    <a:pt x="92" y="120"/>
                  </a:cubicBezTo>
                  <a:cubicBezTo>
                    <a:pt x="51" y="142"/>
                    <a:pt x="12" y="140"/>
                    <a:pt x="0" y="1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90" name="Freeform 151"/>
            <p:cNvSpPr>
              <a:spLocks/>
            </p:cNvSpPr>
            <p:nvPr/>
          </p:nvSpPr>
          <p:spPr bwMode="auto">
            <a:xfrm>
              <a:off x="1990725" y="1978025"/>
              <a:ext cx="76200" cy="85725"/>
            </a:xfrm>
            <a:custGeom>
              <a:avLst/>
              <a:gdLst>
                <a:gd name="T0" fmla="*/ 10 w 161"/>
                <a:gd name="T1" fmla="*/ 167 h 180"/>
                <a:gd name="T2" fmla="*/ 47 w 161"/>
                <a:gd name="T3" fmla="*/ 64 h 180"/>
                <a:gd name="T4" fmla="*/ 160 w 161"/>
                <a:gd name="T5" fmla="*/ 3 h 180"/>
                <a:gd name="T6" fmla="*/ 100 w 161"/>
                <a:gd name="T7" fmla="*/ 130 h 180"/>
                <a:gd name="T8" fmla="*/ 10 w 161"/>
                <a:gd name="T9" fmla="*/ 167 h 180"/>
              </a:gdLst>
              <a:ahLst/>
              <a:cxnLst>
                <a:cxn ang="0">
                  <a:pos x="T0" y="T1"/>
                </a:cxn>
                <a:cxn ang="0">
                  <a:pos x="T2" y="T3"/>
                </a:cxn>
                <a:cxn ang="0">
                  <a:pos x="T4" y="T5"/>
                </a:cxn>
                <a:cxn ang="0">
                  <a:pos x="T6" y="T7"/>
                </a:cxn>
                <a:cxn ang="0">
                  <a:pos x="T8" y="T9"/>
                </a:cxn>
              </a:cxnLst>
              <a:rect l="0" t="0" r="r" b="b"/>
              <a:pathLst>
                <a:path w="161" h="180">
                  <a:moveTo>
                    <a:pt x="10" y="167"/>
                  </a:moveTo>
                  <a:cubicBezTo>
                    <a:pt x="0" y="143"/>
                    <a:pt x="15" y="99"/>
                    <a:pt x="47" y="64"/>
                  </a:cubicBezTo>
                  <a:cubicBezTo>
                    <a:pt x="79" y="30"/>
                    <a:pt x="136" y="0"/>
                    <a:pt x="160" y="3"/>
                  </a:cubicBezTo>
                  <a:cubicBezTo>
                    <a:pt x="161" y="29"/>
                    <a:pt x="132" y="95"/>
                    <a:pt x="100" y="130"/>
                  </a:cubicBezTo>
                  <a:cubicBezTo>
                    <a:pt x="69" y="165"/>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91" name="Freeform 152"/>
            <p:cNvSpPr>
              <a:spLocks/>
            </p:cNvSpPr>
            <p:nvPr/>
          </p:nvSpPr>
          <p:spPr bwMode="auto">
            <a:xfrm>
              <a:off x="1849438" y="1609725"/>
              <a:ext cx="442913" cy="812800"/>
            </a:xfrm>
            <a:custGeom>
              <a:avLst/>
              <a:gdLst>
                <a:gd name="T0" fmla="*/ 145 w 934"/>
                <a:gd name="T1" fmla="*/ 1475 h 1716"/>
                <a:gd name="T2" fmla="*/ 570 w 934"/>
                <a:gd name="T3" fmla="*/ 789 h 1716"/>
                <a:gd name="T4" fmla="*/ 841 w 934"/>
                <a:gd name="T5" fmla="*/ 93 h 1716"/>
                <a:gd name="T6" fmla="*/ 933 w 934"/>
                <a:gd name="T7" fmla="*/ 0 h 1716"/>
                <a:gd name="T8" fmla="*/ 934 w 934"/>
                <a:gd name="T9" fmla="*/ 1 h 1716"/>
                <a:gd name="T10" fmla="*/ 876 w 934"/>
                <a:gd name="T11" fmla="*/ 88 h 1716"/>
                <a:gd name="T12" fmla="*/ 716 w 934"/>
                <a:gd name="T13" fmla="*/ 574 h 1716"/>
                <a:gd name="T14" fmla="*/ 0 w 934"/>
                <a:gd name="T15" fmla="*/ 1716 h 1716"/>
                <a:gd name="T16" fmla="*/ 24 w 934"/>
                <a:gd name="T17" fmla="*/ 1678 h 1716"/>
                <a:gd name="T18" fmla="*/ 145 w 934"/>
                <a:gd name="T19" fmla="*/ 1475 h 1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4" h="1716">
                  <a:moveTo>
                    <a:pt x="145" y="1475"/>
                  </a:moveTo>
                  <a:cubicBezTo>
                    <a:pt x="358" y="1289"/>
                    <a:pt x="489" y="1107"/>
                    <a:pt x="570" y="789"/>
                  </a:cubicBezTo>
                  <a:cubicBezTo>
                    <a:pt x="632" y="543"/>
                    <a:pt x="664" y="292"/>
                    <a:pt x="841" y="93"/>
                  </a:cubicBezTo>
                  <a:cubicBezTo>
                    <a:pt x="872" y="62"/>
                    <a:pt x="902" y="31"/>
                    <a:pt x="933" y="0"/>
                  </a:cubicBezTo>
                  <a:cubicBezTo>
                    <a:pt x="934" y="0"/>
                    <a:pt x="934" y="1"/>
                    <a:pt x="934" y="1"/>
                  </a:cubicBezTo>
                  <a:cubicBezTo>
                    <a:pt x="915" y="30"/>
                    <a:pt x="896" y="59"/>
                    <a:pt x="876" y="88"/>
                  </a:cubicBezTo>
                  <a:cubicBezTo>
                    <a:pt x="771" y="247"/>
                    <a:pt x="741" y="385"/>
                    <a:pt x="716" y="574"/>
                  </a:cubicBezTo>
                  <a:cubicBezTo>
                    <a:pt x="635" y="1237"/>
                    <a:pt x="440" y="1365"/>
                    <a:pt x="0" y="1716"/>
                  </a:cubicBezTo>
                  <a:cubicBezTo>
                    <a:pt x="5" y="1702"/>
                    <a:pt x="12" y="1688"/>
                    <a:pt x="24" y="1678"/>
                  </a:cubicBezTo>
                  <a:cubicBezTo>
                    <a:pt x="56" y="1649"/>
                    <a:pt x="127" y="1512"/>
                    <a:pt x="145" y="14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92" name="Freeform 153"/>
            <p:cNvSpPr>
              <a:spLocks/>
            </p:cNvSpPr>
            <p:nvPr/>
          </p:nvSpPr>
          <p:spPr bwMode="auto">
            <a:xfrm>
              <a:off x="1835150" y="2047875"/>
              <a:ext cx="176213" cy="366713"/>
            </a:xfrm>
            <a:custGeom>
              <a:avLst/>
              <a:gdLst>
                <a:gd name="T0" fmla="*/ 181 w 371"/>
                <a:gd name="T1" fmla="*/ 0 h 775"/>
                <a:gd name="T2" fmla="*/ 179 w 371"/>
                <a:gd name="T3" fmla="*/ 351 h 775"/>
                <a:gd name="T4" fmla="*/ 83 w 371"/>
                <a:gd name="T5" fmla="*/ 618 h 775"/>
                <a:gd name="T6" fmla="*/ 335 w 371"/>
                <a:gd name="T7" fmla="*/ 30 h 775"/>
                <a:gd name="T8" fmla="*/ 370 w 371"/>
                <a:gd name="T9" fmla="*/ 36 h 775"/>
                <a:gd name="T10" fmla="*/ 371 w 371"/>
                <a:gd name="T11" fmla="*/ 36 h 775"/>
                <a:gd name="T12" fmla="*/ 94 w 371"/>
                <a:gd name="T13" fmla="*/ 679 h 775"/>
                <a:gd name="T14" fmla="*/ 45 w 371"/>
                <a:gd name="T15" fmla="*/ 740 h 775"/>
                <a:gd name="T16" fmla="*/ 36 w 371"/>
                <a:gd name="T17" fmla="*/ 775 h 775"/>
                <a:gd name="T18" fmla="*/ 19 w 371"/>
                <a:gd name="T19" fmla="*/ 775 h 775"/>
                <a:gd name="T20" fmla="*/ 0 w 371"/>
                <a:gd name="T21" fmla="*/ 775 h 775"/>
                <a:gd name="T22" fmla="*/ 137 w 371"/>
                <a:gd name="T23" fmla="*/ 345 h 775"/>
                <a:gd name="T24" fmla="*/ 142 w 371"/>
                <a:gd name="T25" fmla="*/ 8 h 775"/>
                <a:gd name="T26" fmla="*/ 181 w 371"/>
                <a:gd name="T27" fmla="*/ 0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1" h="775">
                  <a:moveTo>
                    <a:pt x="181" y="0"/>
                  </a:moveTo>
                  <a:cubicBezTo>
                    <a:pt x="196" y="119"/>
                    <a:pt x="217" y="231"/>
                    <a:pt x="179" y="351"/>
                  </a:cubicBezTo>
                  <a:cubicBezTo>
                    <a:pt x="151" y="440"/>
                    <a:pt x="114" y="529"/>
                    <a:pt x="83" y="618"/>
                  </a:cubicBezTo>
                  <a:cubicBezTo>
                    <a:pt x="204" y="444"/>
                    <a:pt x="242" y="220"/>
                    <a:pt x="335" y="30"/>
                  </a:cubicBezTo>
                  <a:cubicBezTo>
                    <a:pt x="345" y="34"/>
                    <a:pt x="358" y="36"/>
                    <a:pt x="370" y="36"/>
                  </a:cubicBezTo>
                  <a:cubicBezTo>
                    <a:pt x="371" y="36"/>
                    <a:pt x="371" y="36"/>
                    <a:pt x="371" y="36"/>
                  </a:cubicBezTo>
                  <a:cubicBezTo>
                    <a:pt x="269" y="243"/>
                    <a:pt x="239" y="495"/>
                    <a:pt x="94" y="679"/>
                  </a:cubicBezTo>
                  <a:cubicBezTo>
                    <a:pt x="87" y="688"/>
                    <a:pt x="62" y="719"/>
                    <a:pt x="45" y="740"/>
                  </a:cubicBezTo>
                  <a:cubicBezTo>
                    <a:pt x="42" y="752"/>
                    <a:pt x="39" y="763"/>
                    <a:pt x="36" y="775"/>
                  </a:cubicBezTo>
                  <a:cubicBezTo>
                    <a:pt x="19" y="775"/>
                    <a:pt x="19" y="775"/>
                    <a:pt x="19" y="775"/>
                  </a:cubicBezTo>
                  <a:cubicBezTo>
                    <a:pt x="0" y="775"/>
                    <a:pt x="0" y="775"/>
                    <a:pt x="0" y="775"/>
                  </a:cubicBezTo>
                  <a:cubicBezTo>
                    <a:pt x="30" y="632"/>
                    <a:pt x="95" y="489"/>
                    <a:pt x="137" y="345"/>
                  </a:cubicBezTo>
                  <a:cubicBezTo>
                    <a:pt x="171" y="230"/>
                    <a:pt x="155" y="122"/>
                    <a:pt x="142" y="8"/>
                  </a:cubicBezTo>
                  <a:cubicBezTo>
                    <a:pt x="153" y="5"/>
                    <a:pt x="171" y="3"/>
                    <a:pt x="18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grpSp>
        <p:nvGrpSpPr>
          <p:cNvPr id="710" name="Group 709"/>
          <p:cNvGrpSpPr/>
          <p:nvPr/>
        </p:nvGrpSpPr>
        <p:grpSpPr>
          <a:xfrm>
            <a:off x="3313141" y="3097819"/>
            <a:ext cx="310548" cy="375078"/>
            <a:chOff x="1631950" y="1527175"/>
            <a:chExt cx="660401" cy="895350"/>
          </a:xfrm>
          <a:solidFill>
            <a:schemeClr val="accent4">
              <a:lumMod val="50000"/>
            </a:schemeClr>
          </a:solidFill>
        </p:grpSpPr>
        <p:sp>
          <p:nvSpPr>
            <p:cNvPr id="801" name="Freeform 108"/>
            <p:cNvSpPr>
              <a:spLocks/>
            </p:cNvSpPr>
            <p:nvPr/>
          </p:nvSpPr>
          <p:spPr bwMode="auto">
            <a:xfrm>
              <a:off x="1631950" y="1771650"/>
              <a:ext cx="98425" cy="60325"/>
            </a:xfrm>
            <a:custGeom>
              <a:avLst/>
              <a:gdLst>
                <a:gd name="T0" fmla="*/ 207 w 207"/>
                <a:gd name="T1" fmla="*/ 86 h 126"/>
                <a:gd name="T2" fmla="*/ 104 w 207"/>
                <a:gd name="T3" fmla="*/ 115 h 126"/>
                <a:gd name="T4" fmla="*/ 0 w 207"/>
                <a:gd name="T5" fmla="*/ 31 h 126"/>
                <a:gd name="T6" fmla="*/ 134 w 207"/>
                <a:gd name="T7" fmla="*/ 11 h 126"/>
                <a:gd name="T8" fmla="*/ 207 w 207"/>
                <a:gd name="T9" fmla="*/ 86 h 126"/>
              </a:gdLst>
              <a:ahLst/>
              <a:cxnLst>
                <a:cxn ang="0">
                  <a:pos x="T0" y="T1"/>
                </a:cxn>
                <a:cxn ang="0">
                  <a:pos x="T2" y="T3"/>
                </a:cxn>
                <a:cxn ang="0">
                  <a:pos x="T4" y="T5"/>
                </a:cxn>
                <a:cxn ang="0">
                  <a:pos x="T6" y="T7"/>
                </a:cxn>
                <a:cxn ang="0">
                  <a:pos x="T8" y="T9"/>
                </a:cxn>
              </a:cxnLst>
              <a:rect l="0" t="0" r="r" b="b"/>
              <a:pathLst>
                <a:path w="207" h="126">
                  <a:moveTo>
                    <a:pt x="207" y="86"/>
                  </a:moveTo>
                  <a:cubicBezTo>
                    <a:pt x="191" y="113"/>
                    <a:pt x="148" y="126"/>
                    <a:pt x="104" y="115"/>
                  </a:cubicBezTo>
                  <a:cubicBezTo>
                    <a:pt x="60" y="103"/>
                    <a:pt x="9" y="60"/>
                    <a:pt x="0" y="31"/>
                  </a:cubicBezTo>
                  <a:cubicBezTo>
                    <a:pt x="22" y="12"/>
                    <a:pt x="89" y="0"/>
                    <a:pt x="134" y="11"/>
                  </a:cubicBezTo>
                  <a:cubicBezTo>
                    <a:pt x="177" y="22"/>
                    <a:pt x="207" y="54"/>
                    <a:pt x="207"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02" name="Freeform 109"/>
            <p:cNvSpPr>
              <a:spLocks/>
            </p:cNvSpPr>
            <p:nvPr/>
          </p:nvSpPr>
          <p:spPr bwMode="auto">
            <a:xfrm>
              <a:off x="1681163" y="1755775"/>
              <a:ext cx="92075" cy="68263"/>
            </a:xfrm>
            <a:custGeom>
              <a:avLst/>
              <a:gdLst>
                <a:gd name="T0" fmla="*/ 188 w 195"/>
                <a:gd name="T1" fmla="*/ 125 h 143"/>
                <a:gd name="T2" fmla="*/ 84 w 195"/>
                <a:gd name="T3" fmla="*/ 114 h 143"/>
                <a:gd name="T4" fmla="*/ 0 w 195"/>
                <a:gd name="T5" fmla="*/ 9 h 143"/>
                <a:gd name="T6" fmla="*/ 133 w 195"/>
                <a:gd name="T7" fmla="*/ 37 h 143"/>
                <a:gd name="T8" fmla="*/ 188 w 195"/>
                <a:gd name="T9" fmla="*/ 125 h 143"/>
              </a:gdLst>
              <a:ahLst/>
              <a:cxnLst>
                <a:cxn ang="0">
                  <a:pos x="T0" y="T1"/>
                </a:cxn>
                <a:cxn ang="0">
                  <a:pos x="T2" y="T3"/>
                </a:cxn>
                <a:cxn ang="0">
                  <a:pos x="T4" y="T5"/>
                </a:cxn>
                <a:cxn ang="0">
                  <a:pos x="T6" y="T7"/>
                </a:cxn>
                <a:cxn ang="0">
                  <a:pos x="T8" y="T9"/>
                </a:cxn>
              </a:cxnLst>
              <a:rect l="0" t="0" r="r" b="b"/>
              <a:pathLst>
                <a:path w="195" h="143">
                  <a:moveTo>
                    <a:pt x="188" y="125"/>
                  </a:moveTo>
                  <a:cubicBezTo>
                    <a:pt x="167" y="143"/>
                    <a:pt x="124" y="139"/>
                    <a:pt x="84" y="114"/>
                  </a:cubicBezTo>
                  <a:cubicBezTo>
                    <a:pt x="44" y="90"/>
                    <a:pt x="3" y="36"/>
                    <a:pt x="0" y="9"/>
                  </a:cubicBezTo>
                  <a:cubicBezTo>
                    <a:pt x="24" y="0"/>
                    <a:pt x="93" y="14"/>
                    <a:pt x="133" y="37"/>
                  </a:cubicBezTo>
                  <a:cubicBezTo>
                    <a:pt x="173" y="62"/>
                    <a:pt x="195"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03" name="Freeform 110"/>
            <p:cNvSpPr>
              <a:spLocks/>
            </p:cNvSpPr>
            <p:nvPr/>
          </p:nvSpPr>
          <p:spPr bwMode="auto">
            <a:xfrm>
              <a:off x="1703388" y="1790700"/>
              <a:ext cx="92075" cy="68263"/>
            </a:xfrm>
            <a:custGeom>
              <a:avLst/>
              <a:gdLst>
                <a:gd name="T0" fmla="*/ 188 w 194"/>
                <a:gd name="T1" fmla="*/ 125 h 143"/>
                <a:gd name="T2" fmla="*/ 83 w 194"/>
                <a:gd name="T3" fmla="*/ 114 h 143"/>
                <a:gd name="T4" fmla="*/ 0 w 194"/>
                <a:gd name="T5" fmla="*/ 9 h 143"/>
                <a:gd name="T6" fmla="*/ 132 w 194"/>
                <a:gd name="T7" fmla="*/ 38 h 143"/>
                <a:gd name="T8" fmla="*/ 188 w 194"/>
                <a:gd name="T9" fmla="*/ 125 h 143"/>
              </a:gdLst>
              <a:ahLst/>
              <a:cxnLst>
                <a:cxn ang="0">
                  <a:pos x="T0" y="T1"/>
                </a:cxn>
                <a:cxn ang="0">
                  <a:pos x="T2" y="T3"/>
                </a:cxn>
                <a:cxn ang="0">
                  <a:pos x="T4" y="T5"/>
                </a:cxn>
                <a:cxn ang="0">
                  <a:pos x="T6" y="T7"/>
                </a:cxn>
                <a:cxn ang="0">
                  <a:pos x="T8" y="T9"/>
                </a:cxn>
              </a:cxnLst>
              <a:rect l="0" t="0" r="r" b="b"/>
              <a:pathLst>
                <a:path w="194" h="143">
                  <a:moveTo>
                    <a:pt x="188" y="125"/>
                  </a:moveTo>
                  <a:cubicBezTo>
                    <a:pt x="166" y="143"/>
                    <a:pt x="123" y="139"/>
                    <a:pt x="83" y="114"/>
                  </a:cubicBezTo>
                  <a:cubicBezTo>
                    <a:pt x="43" y="90"/>
                    <a:pt x="2" y="35"/>
                    <a:pt x="0" y="9"/>
                  </a:cubicBezTo>
                  <a:cubicBezTo>
                    <a:pt x="23" y="0"/>
                    <a:pt x="92" y="13"/>
                    <a:pt x="132" y="38"/>
                  </a:cubicBezTo>
                  <a:cubicBezTo>
                    <a:pt x="172" y="62"/>
                    <a:pt x="194"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04" name="Freeform 111"/>
            <p:cNvSpPr>
              <a:spLocks/>
            </p:cNvSpPr>
            <p:nvPr/>
          </p:nvSpPr>
          <p:spPr bwMode="auto">
            <a:xfrm>
              <a:off x="1741488" y="1752600"/>
              <a:ext cx="71438" cy="88900"/>
            </a:xfrm>
            <a:custGeom>
              <a:avLst/>
              <a:gdLst>
                <a:gd name="T0" fmla="*/ 130 w 151"/>
                <a:gd name="T1" fmla="*/ 189 h 189"/>
                <a:gd name="T2" fmla="*/ 35 w 151"/>
                <a:gd name="T3" fmla="*/ 121 h 189"/>
                <a:gd name="T4" fmla="*/ 11 w 151"/>
                <a:gd name="T5" fmla="*/ 0 h 189"/>
                <a:gd name="T6" fmla="*/ 123 w 151"/>
                <a:gd name="T7" fmla="*/ 96 h 189"/>
                <a:gd name="T8" fmla="*/ 130 w 151"/>
                <a:gd name="T9" fmla="*/ 189 h 189"/>
              </a:gdLst>
              <a:ahLst/>
              <a:cxnLst>
                <a:cxn ang="0">
                  <a:pos x="T0" y="T1"/>
                </a:cxn>
                <a:cxn ang="0">
                  <a:pos x="T2" y="T3"/>
                </a:cxn>
                <a:cxn ang="0">
                  <a:pos x="T4" y="T5"/>
                </a:cxn>
                <a:cxn ang="0">
                  <a:pos x="T6" y="T7"/>
                </a:cxn>
                <a:cxn ang="0">
                  <a:pos x="T8" y="T9"/>
                </a:cxn>
              </a:cxnLst>
              <a:rect l="0" t="0" r="r" b="b"/>
              <a:pathLst>
                <a:path w="151" h="189">
                  <a:moveTo>
                    <a:pt x="130" y="189"/>
                  </a:moveTo>
                  <a:cubicBezTo>
                    <a:pt x="100" y="189"/>
                    <a:pt x="60" y="161"/>
                    <a:pt x="35" y="121"/>
                  </a:cubicBezTo>
                  <a:cubicBezTo>
                    <a:pt x="10" y="81"/>
                    <a:pt x="0" y="20"/>
                    <a:pt x="11" y="0"/>
                  </a:cubicBezTo>
                  <a:cubicBezTo>
                    <a:pt x="39" y="7"/>
                    <a:pt x="98" y="56"/>
                    <a:pt x="123" y="96"/>
                  </a:cubicBezTo>
                  <a:cubicBezTo>
                    <a:pt x="149" y="136"/>
                    <a:pt x="151" y="174"/>
                    <a:pt x="130" y="18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05" name="Freeform 112"/>
            <p:cNvSpPr>
              <a:spLocks/>
            </p:cNvSpPr>
            <p:nvPr/>
          </p:nvSpPr>
          <p:spPr bwMode="auto">
            <a:xfrm>
              <a:off x="1768475" y="1816100"/>
              <a:ext cx="71438" cy="88900"/>
            </a:xfrm>
            <a:custGeom>
              <a:avLst/>
              <a:gdLst>
                <a:gd name="T0" fmla="*/ 130 w 151"/>
                <a:gd name="T1" fmla="*/ 188 h 189"/>
                <a:gd name="T2" fmla="*/ 35 w 151"/>
                <a:gd name="T3" fmla="*/ 121 h 189"/>
                <a:gd name="T4" fmla="*/ 12 w 151"/>
                <a:gd name="T5" fmla="*/ 0 h 189"/>
                <a:gd name="T6" fmla="*/ 124 w 151"/>
                <a:gd name="T7" fmla="*/ 96 h 189"/>
                <a:gd name="T8" fmla="*/ 130 w 151"/>
                <a:gd name="T9" fmla="*/ 188 h 189"/>
              </a:gdLst>
              <a:ahLst/>
              <a:cxnLst>
                <a:cxn ang="0">
                  <a:pos x="T0" y="T1"/>
                </a:cxn>
                <a:cxn ang="0">
                  <a:pos x="T2" y="T3"/>
                </a:cxn>
                <a:cxn ang="0">
                  <a:pos x="T4" y="T5"/>
                </a:cxn>
                <a:cxn ang="0">
                  <a:pos x="T6" y="T7"/>
                </a:cxn>
                <a:cxn ang="0">
                  <a:pos x="T8" y="T9"/>
                </a:cxn>
              </a:cxnLst>
              <a:rect l="0" t="0" r="r" b="b"/>
              <a:pathLst>
                <a:path w="151" h="189">
                  <a:moveTo>
                    <a:pt x="130" y="188"/>
                  </a:moveTo>
                  <a:cubicBezTo>
                    <a:pt x="101" y="189"/>
                    <a:pt x="60" y="161"/>
                    <a:pt x="35" y="121"/>
                  </a:cubicBezTo>
                  <a:cubicBezTo>
                    <a:pt x="10" y="81"/>
                    <a:pt x="0" y="19"/>
                    <a:pt x="12" y="0"/>
                  </a:cubicBezTo>
                  <a:cubicBezTo>
                    <a:pt x="40" y="7"/>
                    <a:pt x="98" y="56"/>
                    <a:pt x="124" y="96"/>
                  </a:cubicBezTo>
                  <a:cubicBezTo>
                    <a:pt x="149" y="135"/>
                    <a:pt x="151" y="174"/>
                    <a:pt x="130" y="18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06" name="Freeform 113"/>
            <p:cNvSpPr>
              <a:spLocks/>
            </p:cNvSpPr>
            <p:nvPr/>
          </p:nvSpPr>
          <p:spPr bwMode="auto">
            <a:xfrm>
              <a:off x="1809750" y="1855788"/>
              <a:ext cx="57150" cy="100013"/>
            </a:xfrm>
            <a:custGeom>
              <a:avLst/>
              <a:gdLst>
                <a:gd name="T0" fmla="*/ 69 w 120"/>
                <a:gd name="T1" fmla="*/ 211 h 211"/>
                <a:gd name="T2" fmla="*/ 5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8" y="200"/>
                    <a:pt x="9" y="161"/>
                    <a:pt x="5" y="116"/>
                  </a:cubicBezTo>
                  <a:cubicBezTo>
                    <a:pt x="0" y="71"/>
                    <a:pt x="26" y="13"/>
                    <a:pt x="49" y="0"/>
                  </a:cubicBezTo>
                  <a:cubicBezTo>
                    <a:pt x="75" y="17"/>
                    <a:pt x="111"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07" name="Freeform 114"/>
            <p:cNvSpPr>
              <a:spLocks/>
            </p:cNvSpPr>
            <p:nvPr/>
          </p:nvSpPr>
          <p:spPr bwMode="auto">
            <a:xfrm>
              <a:off x="1793875" y="1785938"/>
              <a:ext cx="63500" cy="96838"/>
            </a:xfrm>
            <a:custGeom>
              <a:avLst/>
              <a:gdLst>
                <a:gd name="T0" fmla="*/ 96 w 134"/>
                <a:gd name="T1" fmla="*/ 207 h 207"/>
                <a:gd name="T2" fmla="*/ 14 w 134"/>
                <a:gd name="T3" fmla="*/ 122 h 207"/>
                <a:gd name="T4" fmla="*/ 28 w 134"/>
                <a:gd name="T5" fmla="*/ 0 h 207"/>
                <a:gd name="T6" fmla="*/ 119 w 134"/>
                <a:gd name="T7" fmla="*/ 117 h 207"/>
                <a:gd name="T8" fmla="*/ 96 w 134"/>
                <a:gd name="T9" fmla="*/ 207 h 207"/>
              </a:gdLst>
              <a:ahLst/>
              <a:cxnLst>
                <a:cxn ang="0">
                  <a:pos x="T0" y="T1"/>
                </a:cxn>
                <a:cxn ang="0">
                  <a:pos x="T2" y="T3"/>
                </a:cxn>
                <a:cxn ang="0">
                  <a:pos x="T4" y="T5"/>
                </a:cxn>
                <a:cxn ang="0">
                  <a:pos x="T6" y="T7"/>
                </a:cxn>
                <a:cxn ang="0">
                  <a:pos x="T8" y="T9"/>
                </a:cxn>
              </a:cxnLst>
              <a:rect l="0" t="0" r="r" b="b"/>
              <a:pathLst>
                <a:path w="134" h="207">
                  <a:moveTo>
                    <a:pt x="96" y="207"/>
                  </a:moveTo>
                  <a:cubicBezTo>
                    <a:pt x="63" y="201"/>
                    <a:pt x="29" y="165"/>
                    <a:pt x="14" y="122"/>
                  </a:cubicBezTo>
                  <a:cubicBezTo>
                    <a:pt x="0" y="78"/>
                    <a:pt x="9" y="17"/>
                    <a:pt x="28" y="0"/>
                  </a:cubicBezTo>
                  <a:cubicBezTo>
                    <a:pt x="56" y="14"/>
                    <a:pt x="104" y="73"/>
                    <a:pt x="119" y="117"/>
                  </a:cubicBezTo>
                  <a:cubicBezTo>
                    <a:pt x="134" y="161"/>
                    <a:pt x="123" y="199"/>
                    <a:pt x="96" y="2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08" name="Freeform 115"/>
            <p:cNvSpPr>
              <a:spLocks/>
            </p:cNvSpPr>
            <p:nvPr/>
          </p:nvSpPr>
          <p:spPr bwMode="auto">
            <a:xfrm>
              <a:off x="1833563" y="1916113"/>
              <a:ext cx="57150" cy="100013"/>
            </a:xfrm>
            <a:custGeom>
              <a:avLst/>
              <a:gdLst>
                <a:gd name="T0" fmla="*/ 69 w 120"/>
                <a:gd name="T1" fmla="*/ 211 h 211"/>
                <a:gd name="T2" fmla="*/ 4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6" y="200"/>
                    <a:pt x="9" y="161"/>
                    <a:pt x="4" y="116"/>
                  </a:cubicBezTo>
                  <a:cubicBezTo>
                    <a:pt x="0" y="71"/>
                    <a:pt x="24" y="13"/>
                    <a:pt x="49" y="0"/>
                  </a:cubicBezTo>
                  <a:cubicBezTo>
                    <a:pt x="74" y="17"/>
                    <a:pt x="110"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09" name="Freeform 116"/>
            <p:cNvSpPr>
              <a:spLocks/>
            </p:cNvSpPr>
            <p:nvPr/>
          </p:nvSpPr>
          <p:spPr bwMode="auto">
            <a:xfrm>
              <a:off x="1795463" y="1905000"/>
              <a:ext cx="68263" cy="92075"/>
            </a:xfrm>
            <a:custGeom>
              <a:avLst/>
              <a:gdLst>
                <a:gd name="T0" fmla="*/ 118 w 143"/>
                <a:gd name="T1" fmla="*/ 196 h 196"/>
                <a:gd name="T2" fmla="*/ 26 w 143"/>
                <a:gd name="T3" fmla="*/ 122 h 196"/>
                <a:gd name="T4" fmla="*/ 14 w 143"/>
                <a:gd name="T5" fmla="*/ 0 h 196"/>
                <a:gd name="T6" fmla="*/ 120 w 143"/>
                <a:gd name="T7" fmla="*/ 103 h 196"/>
                <a:gd name="T8" fmla="*/ 118 w 143"/>
                <a:gd name="T9" fmla="*/ 196 h 196"/>
              </a:gdLst>
              <a:ahLst/>
              <a:cxnLst>
                <a:cxn ang="0">
                  <a:pos x="T0" y="T1"/>
                </a:cxn>
                <a:cxn ang="0">
                  <a:pos x="T2" y="T3"/>
                </a:cxn>
                <a:cxn ang="0">
                  <a:pos x="T4" y="T5"/>
                </a:cxn>
                <a:cxn ang="0">
                  <a:pos x="T6" y="T7"/>
                </a:cxn>
                <a:cxn ang="0">
                  <a:pos x="T8" y="T9"/>
                </a:cxn>
              </a:cxnLst>
              <a:rect l="0" t="0" r="r" b="b"/>
              <a:pathLst>
                <a:path w="143" h="196">
                  <a:moveTo>
                    <a:pt x="118" y="196"/>
                  </a:moveTo>
                  <a:cubicBezTo>
                    <a:pt x="87" y="194"/>
                    <a:pt x="48" y="163"/>
                    <a:pt x="26" y="122"/>
                  </a:cubicBezTo>
                  <a:cubicBezTo>
                    <a:pt x="4" y="80"/>
                    <a:pt x="0" y="19"/>
                    <a:pt x="14" y="0"/>
                  </a:cubicBezTo>
                  <a:cubicBezTo>
                    <a:pt x="43" y="9"/>
                    <a:pt x="98" y="62"/>
                    <a:pt x="120" y="103"/>
                  </a:cubicBezTo>
                  <a:cubicBezTo>
                    <a:pt x="143" y="145"/>
                    <a:pt x="141" y="183"/>
                    <a:pt x="118"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10" name="Freeform 117"/>
            <p:cNvSpPr>
              <a:spLocks/>
            </p:cNvSpPr>
            <p:nvPr/>
          </p:nvSpPr>
          <p:spPr bwMode="auto">
            <a:xfrm>
              <a:off x="1819275" y="1976438"/>
              <a:ext cx="76200" cy="85725"/>
            </a:xfrm>
            <a:custGeom>
              <a:avLst/>
              <a:gdLst>
                <a:gd name="T0" fmla="*/ 146 w 164"/>
                <a:gd name="T1" fmla="*/ 176 h 180"/>
                <a:gd name="T2" fmla="*/ 47 w 164"/>
                <a:gd name="T3" fmla="*/ 120 h 180"/>
                <a:gd name="T4" fmla="*/ 8 w 164"/>
                <a:gd name="T5" fmla="*/ 0 h 180"/>
                <a:gd name="T6" fmla="*/ 128 w 164"/>
                <a:gd name="T7" fmla="*/ 84 h 180"/>
                <a:gd name="T8" fmla="*/ 146 w 164"/>
                <a:gd name="T9" fmla="*/ 176 h 180"/>
              </a:gdLst>
              <a:ahLst/>
              <a:cxnLst>
                <a:cxn ang="0">
                  <a:pos x="T0" y="T1"/>
                </a:cxn>
                <a:cxn ang="0">
                  <a:pos x="T2" y="T3"/>
                </a:cxn>
                <a:cxn ang="0">
                  <a:pos x="T4" y="T5"/>
                </a:cxn>
                <a:cxn ang="0">
                  <a:pos x="T6" y="T7"/>
                </a:cxn>
                <a:cxn ang="0">
                  <a:pos x="T8" y="T9"/>
                </a:cxn>
              </a:cxnLst>
              <a:rect l="0" t="0" r="r" b="b"/>
              <a:pathLst>
                <a:path w="164" h="180">
                  <a:moveTo>
                    <a:pt x="146" y="176"/>
                  </a:moveTo>
                  <a:cubicBezTo>
                    <a:pt x="119" y="180"/>
                    <a:pt x="77" y="157"/>
                    <a:pt x="47" y="120"/>
                  </a:cubicBezTo>
                  <a:cubicBezTo>
                    <a:pt x="19" y="82"/>
                    <a:pt x="0" y="22"/>
                    <a:pt x="8" y="0"/>
                  </a:cubicBezTo>
                  <a:cubicBezTo>
                    <a:pt x="36" y="4"/>
                    <a:pt x="98" y="46"/>
                    <a:pt x="128" y="84"/>
                  </a:cubicBezTo>
                  <a:cubicBezTo>
                    <a:pt x="157" y="121"/>
                    <a:pt x="164" y="159"/>
                    <a:pt x="146" y="1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11" name="Freeform 118"/>
            <p:cNvSpPr>
              <a:spLocks/>
            </p:cNvSpPr>
            <p:nvPr/>
          </p:nvSpPr>
          <p:spPr bwMode="auto">
            <a:xfrm>
              <a:off x="1860550" y="1958975"/>
              <a:ext cx="58738" cy="100013"/>
            </a:xfrm>
            <a:custGeom>
              <a:avLst/>
              <a:gdLst>
                <a:gd name="T0" fmla="*/ 76 w 124"/>
                <a:gd name="T1" fmla="*/ 212 h 212"/>
                <a:gd name="T2" fmla="*/ 7 w 124"/>
                <a:gd name="T3" fmla="*/ 118 h 212"/>
                <a:gd name="T4" fmla="*/ 44 w 124"/>
                <a:gd name="T5" fmla="*/ 0 h 212"/>
                <a:gd name="T6" fmla="*/ 117 w 124"/>
                <a:gd name="T7" fmla="*/ 125 h 212"/>
                <a:gd name="T8" fmla="*/ 76 w 124"/>
                <a:gd name="T9" fmla="*/ 212 h 212"/>
              </a:gdLst>
              <a:ahLst/>
              <a:cxnLst>
                <a:cxn ang="0">
                  <a:pos x="T0" y="T1"/>
                </a:cxn>
                <a:cxn ang="0">
                  <a:pos x="T2" y="T3"/>
                </a:cxn>
                <a:cxn ang="0">
                  <a:pos x="T4" y="T5"/>
                </a:cxn>
                <a:cxn ang="0">
                  <a:pos x="T6" y="T7"/>
                </a:cxn>
                <a:cxn ang="0">
                  <a:pos x="T8" y="T9"/>
                </a:cxn>
              </a:cxnLst>
              <a:rect l="0" t="0" r="r" b="b"/>
              <a:pathLst>
                <a:path w="124" h="212">
                  <a:moveTo>
                    <a:pt x="76" y="212"/>
                  </a:moveTo>
                  <a:cubicBezTo>
                    <a:pt x="43" y="202"/>
                    <a:pt x="14" y="163"/>
                    <a:pt x="7" y="118"/>
                  </a:cubicBezTo>
                  <a:cubicBezTo>
                    <a:pt x="0" y="74"/>
                    <a:pt x="22" y="15"/>
                    <a:pt x="44" y="0"/>
                  </a:cubicBezTo>
                  <a:cubicBezTo>
                    <a:pt x="71" y="17"/>
                    <a:pt x="110" y="80"/>
                    <a:pt x="117" y="125"/>
                  </a:cubicBezTo>
                  <a:cubicBezTo>
                    <a:pt x="124" y="170"/>
                    <a:pt x="106" y="206"/>
                    <a:pt x="76"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12" name="Freeform 119"/>
            <p:cNvSpPr>
              <a:spLocks/>
            </p:cNvSpPr>
            <p:nvPr/>
          </p:nvSpPr>
          <p:spPr bwMode="auto">
            <a:xfrm>
              <a:off x="1836738" y="2036763"/>
              <a:ext cx="84138" cy="76200"/>
            </a:xfrm>
            <a:custGeom>
              <a:avLst/>
              <a:gdLst>
                <a:gd name="T0" fmla="*/ 166 w 179"/>
                <a:gd name="T1" fmla="*/ 152 h 161"/>
                <a:gd name="T2" fmla="*/ 64 w 179"/>
                <a:gd name="T3" fmla="*/ 114 h 161"/>
                <a:gd name="T4" fmla="*/ 3 w 179"/>
                <a:gd name="T5" fmla="*/ 1 h 161"/>
                <a:gd name="T6" fmla="*/ 130 w 179"/>
                <a:gd name="T7" fmla="*/ 61 h 161"/>
                <a:gd name="T8" fmla="*/ 166 w 179"/>
                <a:gd name="T9" fmla="*/ 152 h 161"/>
              </a:gdLst>
              <a:ahLst/>
              <a:cxnLst>
                <a:cxn ang="0">
                  <a:pos x="T0" y="T1"/>
                </a:cxn>
                <a:cxn ang="0">
                  <a:pos x="T2" y="T3"/>
                </a:cxn>
                <a:cxn ang="0">
                  <a:pos x="T4" y="T5"/>
                </a:cxn>
                <a:cxn ang="0">
                  <a:pos x="T6" y="T7"/>
                </a:cxn>
                <a:cxn ang="0">
                  <a:pos x="T8" y="T9"/>
                </a:cxn>
              </a:cxnLst>
              <a:rect l="0" t="0" r="r" b="b"/>
              <a:pathLst>
                <a:path w="179" h="161">
                  <a:moveTo>
                    <a:pt x="166" y="152"/>
                  </a:moveTo>
                  <a:cubicBezTo>
                    <a:pt x="142" y="161"/>
                    <a:pt x="99" y="146"/>
                    <a:pt x="64" y="114"/>
                  </a:cubicBezTo>
                  <a:cubicBezTo>
                    <a:pt x="29" y="82"/>
                    <a:pt x="0" y="24"/>
                    <a:pt x="3" y="1"/>
                  </a:cubicBezTo>
                  <a:cubicBezTo>
                    <a:pt x="29" y="0"/>
                    <a:pt x="95" y="29"/>
                    <a:pt x="130" y="61"/>
                  </a:cubicBezTo>
                  <a:cubicBezTo>
                    <a:pt x="164" y="93"/>
                    <a:pt x="179" y="131"/>
                    <a:pt x="166" y="1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13" name="Freeform 120"/>
            <p:cNvSpPr>
              <a:spLocks/>
            </p:cNvSpPr>
            <p:nvPr/>
          </p:nvSpPr>
          <p:spPr bwMode="auto">
            <a:xfrm>
              <a:off x="1885950" y="2001838"/>
              <a:ext cx="53975" cy="100013"/>
            </a:xfrm>
            <a:custGeom>
              <a:avLst/>
              <a:gdLst>
                <a:gd name="T0" fmla="*/ 52 w 115"/>
                <a:gd name="T1" fmla="*/ 210 h 210"/>
                <a:gd name="T2" fmla="*/ 2 w 115"/>
                <a:gd name="T3" fmla="*/ 111 h 210"/>
                <a:gd name="T4" fmla="*/ 65 w 115"/>
                <a:gd name="T5" fmla="*/ 0 h 210"/>
                <a:gd name="T6" fmla="*/ 112 w 115"/>
                <a:gd name="T7" fmla="*/ 130 h 210"/>
                <a:gd name="T8" fmla="*/ 52 w 115"/>
                <a:gd name="T9" fmla="*/ 210 h 210"/>
              </a:gdLst>
              <a:ahLst/>
              <a:cxnLst>
                <a:cxn ang="0">
                  <a:pos x="T0" y="T1"/>
                </a:cxn>
                <a:cxn ang="0">
                  <a:pos x="T2" y="T3"/>
                </a:cxn>
                <a:cxn ang="0">
                  <a:pos x="T4" y="T5"/>
                </a:cxn>
                <a:cxn ang="0">
                  <a:pos x="T6" y="T7"/>
                </a:cxn>
                <a:cxn ang="0">
                  <a:pos x="T8" y="T9"/>
                </a:cxn>
              </a:cxnLst>
              <a:rect l="0" t="0" r="r" b="b"/>
              <a:pathLst>
                <a:path w="115" h="210">
                  <a:moveTo>
                    <a:pt x="52" y="210"/>
                  </a:moveTo>
                  <a:cubicBezTo>
                    <a:pt x="21" y="196"/>
                    <a:pt x="0" y="155"/>
                    <a:pt x="2" y="111"/>
                  </a:cubicBezTo>
                  <a:cubicBezTo>
                    <a:pt x="5" y="66"/>
                    <a:pt x="39" y="11"/>
                    <a:pt x="65" y="0"/>
                  </a:cubicBezTo>
                  <a:cubicBezTo>
                    <a:pt x="89" y="18"/>
                    <a:pt x="115" y="85"/>
                    <a:pt x="112" y="130"/>
                  </a:cubicBezTo>
                  <a:cubicBezTo>
                    <a:pt x="109" y="174"/>
                    <a:pt x="84" y="207"/>
                    <a:pt x="52"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14" name="Freeform 121"/>
            <p:cNvSpPr>
              <a:spLocks/>
            </p:cNvSpPr>
            <p:nvPr/>
          </p:nvSpPr>
          <p:spPr bwMode="auto">
            <a:xfrm>
              <a:off x="1816100" y="1527175"/>
              <a:ext cx="58738" cy="100013"/>
            </a:xfrm>
            <a:custGeom>
              <a:avLst/>
              <a:gdLst>
                <a:gd name="T0" fmla="*/ 79 w 125"/>
                <a:gd name="T1" fmla="*/ 210 h 210"/>
                <a:gd name="T2" fmla="*/ 8 w 125"/>
                <a:gd name="T3" fmla="*/ 118 h 210"/>
                <a:gd name="T4" fmla="*/ 42 w 125"/>
                <a:gd name="T5" fmla="*/ 0 h 210"/>
                <a:gd name="T6" fmla="*/ 117 w 125"/>
                <a:gd name="T7" fmla="*/ 123 h 210"/>
                <a:gd name="T8" fmla="*/ 79 w 125"/>
                <a:gd name="T9" fmla="*/ 210 h 210"/>
              </a:gdLst>
              <a:ahLst/>
              <a:cxnLst>
                <a:cxn ang="0">
                  <a:pos x="T0" y="T1"/>
                </a:cxn>
                <a:cxn ang="0">
                  <a:pos x="T2" y="T3"/>
                </a:cxn>
                <a:cxn ang="0">
                  <a:pos x="T4" y="T5"/>
                </a:cxn>
                <a:cxn ang="0">
                  <a:pos x="T6" y="T7"/>
                </a:cxn>
                <a:cxn ang="0">
                  <a:pos x="T8" y="T9"/>
                </a:cxn>
              </a:cxnLst>
              <a:rect l="0" t="0" r="r" b="b"/>
              <a:pathLst>
                <a:path w="125" h="210">
                  <a:moveTo>
                    <a:pt x="79" y="210"/>
                  </a:moveTo>
                  <a:cubicBezTo>
                    <a:pt x="46" y="201"/>
                    <a:pt x="17" y="163"/>
                    <a:pt x="8" y="118"/>
                  </a:cubicBezTo>
                  <a:cubicBezTo>
                    <a:pt x="0" y="74"/>
                    <a:pt x="19" y="14"/>
                    <a:pt x="42" y="0"/>
                  </a:cubicBezTo>
                  <a:cubicBezTo>
                    <a:pt x="68" y="16"/>
                    <a:pt x="109" y="78"/>
                    <a:pt x="117" y="123"/>
                  </a:cubicBezTo>
                  <a:cubicBezTo>
                    <a:pt x="125" y="168"/>
                    <a:pt x="109" y="204"/>
                    <a:pt x="79"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15" name="Freeform 122"/>
            <p:cNvSpPr>
              <a:spLocks/>
            </p:cNvSpPr>
            <p:nvPr/>
          </p:nvSpPr>
          <p:spPr bwMode="auto">
            <a:xfrm>
              <a:off x="1808163" y="1584325"/>
              <a:ext cx="66675" cy="93663"/>
            </a:xfrm>
            <a:custGeom>
              <a:avLst/>
              <a:gdLst>
                <a:gd name="T0" fmla="*/ 115 w 141"/>
                <a:gd name="T1" fmla="*/ 197 h 197"/>
                <a:gd name="T2" fmla="*/ 23 w 141"/>
                <a:gd name="T3" fmla="*/ 122 h 197"/>
                <a:gd name="T4" fmla="*/ 14 w 141"/>
                <a:gd name="T5" fmla="*/ 0 h 197"/>
                <a:gd name="T6" fmla="*/ 119 w 141"/>
                <a:gd name="T7" fmla="*/ 104 h 197"/>
                <a:gd name="T8" fmla="*/ 115 w 141"/>
                <a:gd name="T9" fmla="*/ 197 h 197"/>
              </a:gdLst>
              <a:ahLst/>
              <a:cxnLst>
                <a:cxn ang="0">
                  <a:pos x="T0" y="T1"/>
                </a:cxn>
                <a:cxn ang="0">
                  <a:pos x="T2" y="T3"/>
                </a:cxn>
                <a:cxn ang="0">
                  <a:pos x="T4" y="T5"/>
                </a:cxn>
                <a:cxn ang="0">
                  <a:pos x="T6" y="T7"/>
                </a:cxn>
                <a:cxn ang="0">
                  <a:pos x="T8" y="T9"/>
                </a:cxn>
              </a:cxnLst>
              <a:rect l="0" t="0" r="r" b="b"/>
              <a:pathLst>
                <a:path w="141" h="197">
                  <a:moveTo>
                    <a:pt x="115" y="197"/>
                  </a:moveTo>
                  <a:cubicBezTo>
                    <a:pt x="83" y="195"/>
                    <a:pt x="45" y="164"/>
                    <a:pt x="23" y="122"/>
                  </a:cubicBezTo>
                  <a:cubicBezTo>
                    <a:pt x="2" y="80"/>
                    <a:pt x="0" y="18"/>
                    <a:pt x="14" y="0"/>
                  </a:cubicBezTo>
                  <a:cubicBezTo>
                    <a:pt x="42" y="10"/>
                    <a:pt x="98" y="63"/>
                    <a:pt x="119" y="104"/>
                  </a:cubicBezTo>
                  <a:cubicBezTo>
                    <a:pt x="141" y="146"/>
                    <a:pt x="138" y="185"/>
                    <a:pt x="115"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16" name="Freeform 123"/>
            <p:cNvSpPr>
              <a:spLocks/>
            </p:cNvSpPr>
            <p:nvPr/>
          </p:nvSpPr>
          <p:spPr bwMode="auto">
            <a:xfrm>
              <a:off x="1843088" y="1570038"/>
              <a:ext cx="52388" cy="100013"/>
            </a:xfrm>
            <a:custGeom>
              <a:avLst/>
              <a:gdLst>
                <a:gd name="T0" fmla="*/ 59 w 113"/>
                <a:gd name="T1" fmla="*/ 211 h 211"/>
                <a:gd name="T2" fmla="*/ 112 w 113"/>
                <a:gd name="T3" fmla="*/ 112 h 211"/>
                <a:gd name="T4" fmla="*/ 53 w 113"/>
                <a:gd name="T5" fmla="*/ 0 h 211"/>
                <a:gd name="T6" fmla="*/ 2 w 113"/>
                <a:gd name="T7" fmla="*/ 130 h 211"/>
                <a:gd name="T8" fmla="*/ 59 w 113"/>
                <a:gd name="T9" fmla="*/ 211 h 211"/>
              </a:gdLst>
              <a:ahLst/>
              <a:cxnLst>
                <a:cxn ang="0">
                  <a:pos x="T0" y="T1"/>
                </a:cxn>
                <a:cxn ang="0">
                  <a:pos x="T2" y="T3"/>
                </a:cxn>
                <a:cxn ang="0">
                  <a:pos x="T4" y="T5"/>
                </a:cxn>
                <a:cxn ang="0">
                  <a:pos x="T6" y="T7"/>
                </a:cxn>
                <a:cxn ang="0">
                  <a:pos x="T8" y="T9"/>
                </a:cxn>
              </a:cxnLst>
              <a:rect l="0" t="0" r="r" b="b"/>
              <a:pathLst>
                <a:path w="113" h="211">
                  <a:moveTo>
                    <a:pt x="59" y="211"/>
                  </a:moveTo>
                  <a:cubicBezTo>
                    <a:pt x="90" y="198"/>
                    <a:pt x="113" y="157"/>
                    <a:pt x="112" y="112"/>
                  </a:cubicBezTo>
                  <a:cubicBezTo>
                    <a:pt x="111" y="68"/>
                    <a:pt x="78" y="12"/>
                    <a:pt x="53" y="0"/>
                  </a:cubicBezTo>
                  <a:cubicBezTo>
                    <a:pt x="29" y="19"/>
                    <a:pt x="0" y="85"/>
                    <a:pt x="2" y="130"/>
                  </a:cubicBezTo>
                  <a:cubicBezTo>
                    <a:pt x="3" y="174"/>
                    <a:pt x="28" y="208"/>
                    <a:pt x="5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17" name="Freeform 124"/>
            <p:cNvSpPr>
              <a:spLocks/>
            </p:cNvSpPr>
            <p:nvPr/>
          </p:nvSpPr>
          <p:spPr bwMode="auto">
            <a:xfrm>
              <a:off x="1838325" y="1638300"/>
              <a:ext cx="52388" cy="100013"/>
            </a:xfrm>
            <a:custGeom>
              <a:avLst/>
              <a:gdLst>
                <a:gd name="T0" fmla="*/ 54 w 112"/>
                <a:gd name="T1" fmla="*/ 211 h 211"/>
                <a:gd name="T2" fmla="*/ 111 w 112"/>
                <a:gd name="T3" fmla="*/ 114 h 211"/>
                <a:gd name="T4" fmla="*/ 57 w 112"/>
                <a:gd name="T5" fmla="*/ 0 h 211"/>
                <a:gd name="T6" fmla="*/ 1 w 112"/>
                <a:gd name="T7" fmla="*/ 128 h 211"/>
                <a:gd name="T8" fmla="*/ 54 w 112"/>
                <a:gd name="T9" fmla="*/ 211 h 211"/>
              </a:gdLst>
              <a:ahLst/>
              <a:cxnLst>
                <a:cxn ang="0">
                  <a:pos x="T0" y="T1"/>
                </a:cxn>
                <a:cxn ang="0">
                  <a:pos x="T2" y="T3"/>
                </a:cxn>
                <a:cxn ang="0">
                  <a:pos x="T4" y="T5"/>
                </a:cxn>
                <a:cxn ang="0">
                  <a:pos x="T6" y="T7"/>
                </a:cxn>
                <a:cxn ang="0">
                  <a:pos x="T8" y="T9"/>
                </a:cxn>
              </a:cxnLst>
              <a:rect l="0" t="0" r="r" b="b"/>
              <a:pathLst>
                <a:path w="112" h="211">
                  <a:moveTo>
                    <a:pt x="54" y="211"/>
                  </a:moveTo>
                  <a:cubicBezTo>
                    <a:pt x="86" y="199"/>
                    <a:pt x="110" y="158"/>
                    <a:pt x="111" y="114"/>
                  </a:cubicBezTo>
                  <a:cubicBezTo>
                    <a:pt x="112" y="69"/>
                    <a:pt x="83" y="12"/>
                    <a:pt x="57" y="0"/>
                  </a:cubicBezTo>
                  <a:cubicBezTo>
                    <a:pt x="32" y="17"/>
                    <a:pt x="1" y="83"/>
                    <a:pt x="1" y="128"/>
                  </a:cubicBezTo>
                  <a:cubicBezTo>
                    <a:pt x="0" y="173"/>
                    <a:pt x="23" y="207"/>
                    <a:pt x="54"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18" name="Freeform 125"/>
            <p:cNvSpPr>
              <a:spLocks/>
            </p:cNvSpPr>
            <p:nvPr/>
          </p:nvSpPr>
          <p:spPr bwMode="auto">
            <a:xfrm>
              <a:off x="1831975" y="1708150"/>
              <a:ext cx="66675" cy="93663"/>
            </a:xfrm>
            <a:custGeom>
              <a:avLst/>
              <a:gdLst>
                <a:gd name="T0" fmla="*/ 115 w 141"/>
                <a:gd name="T1" fmla="*/ 198 h 198"/>
                <a:gd name="T2" fmla="*/ 24 w 141"/>
                <a:gd name="T3" fmla="*/ 123 h 198"/>
                <a:gd name="T4" fmla="*/ 14 w 141"/>
                <a:gd name="T5" fmla="*/ 0 h 198"/>
                <a:gd name="T6" fmla="*/ 120 w 141"/>
                <a:gd name="T7" fmla="*/ 105 h 198"/>
                <a:gd name="T8" fmla="*/ 115 w 141"/>
                <a:gd name="T9" fmla="*/ 198 h 198"/>
              </a:gdLst>
              <a:ahLst/>
              <a:cxnLst>
                <a:cxn ang="0">
                  <a:pos x="T0" y="T1"/>
                </a:cxn>
                <a:cxn ang="0">
                  <a:pos x="T2" y="T3"/>
                </a:cxn>
                <a:cxn ang="0">
                  <a:pos x="T4" y="T5"/>
                </a:cxn>
                <a:cxn ang="0">
                  <a:pos x="T6" y="T7"/>
                </a:cxn>
                <a:cxn ang="0">
                  <a:pos x="T8" y="T9"/>
                </a:cxn>
              </a:cxnLst>
              <a:rect l="0" t="0" r="r" b="b"/>
              <a:pathLst>
                <a:path w="141" h="198">
                  <a:moveTo>
                    <a:pt x="115" y="198"/>
                  </a:moveTo>
                  <a:cubicBezTo>
                    <a:pt x="84" y="195"/>
                    <a:pt x="45" y="165"/>
                    <a:pt x="24" y="123"/>
                  </a:cubicBezTo>
                  <a:cubicBezTo>
                    <a:pt x="2" y="81"/>
                    <a:pt x="0" y="19"/>
                    <a:pt x="14" y="0"/>
                  </a:cubicBezTo>
                  <a:cubicBezTo>
                    <a:pt x="42" y="10"/>
                    <a:pt x="98" y="63"/>
                    <a:pt x="120" y="105"/>
                  </a:cubicBezTo>
                  <a:cubicBezTo>
                    <a:pt x="141" y="147"/>
                    <a:pt x="139" y="185"/>
                    <a:pt x="11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19" name="Freeform 126"/>
            <p:cNvSpPr>
              <a:spLocks/>
            </p:cNvSpPr>
            <p:nvPr/>
          </p:nvSpPr>
          <p:spPr bwMode="auto">
            <a:xfrm>
              <a:off x="1858963" y="1670050"/>
              <a:ext cx="58738" cy="96838"/>
            </a:xfrm>
            <a:custGeom>
              <a:avLst/>
              <a:gdLst>
                <a:gd name="T0" fmla="*/ 37 w 127"/>
                <a:gd name="T1" fmla="*/ 204 h 205"/>
                <a:gd name="T2" fmla="*/ 13 w 127"/>
                <a:gd name="T3" fmla="*/ 101 h 205"/>
                <a:gd name="T4" fmla="*/ 100 w 127"/>
                <a:gd name="T5" fmla="*/ 0 h 205"/>
                <a:gd name="T6" fmla="*/ 114 w 127"/>
                <a:gd name="T7" fmla="*/ 133 h 205"/>
                <a:gd name="T8" fmla="*/ 37 w 127"/>
                <a:gd name="T9" fmla="*/ 204 h 205"/>
              </a:gdLst>
              <a:ahLst/>
              <a:cxnLst>
                <a:cxn ang="0">
                  <a:pos x="T0" y="T1"/>
                </a:cxn>
                <a:cxn ang="0">
                  <a:pos x="T2" y="T3"/>
                </a:cxn>
                <a:cxn ang="0">
                  <a:pos x="T4" y="T5"/>
                </a:cxn>
                <a:cxn ang="0">
                  <a:pos x="T6" y="T7"/>
                </a:cxn>
                <a:cxn ang="0">
                  <a:pos x="T8" y="T9"/>
                </a:cxn>
              </a:cxnLst>
              <a:rect l="0" t="0" r="r" b="b"/>
              <a:pathLst>
                <a:path w="127" h="205">
                  <a:moveTo>
                    <a:pt x="37" y="204"/>
                  </a:moveTo>
                  <a:cubicBezTo>
                    <a:pt x="10" y="187"/>
                    <a:pt x="0" y="144"/>
                    <a:pt x="13" y="101"/>
                  </a:cubicBezTo>
                  <a:cubicBezTo>
                    <a:pt x="27" y="58"/>
                    <a:pt x="72" y="8"/>
                    <a:pt x="100" y="0"/>
                  </a:cubicBezTo>
                  <a:cubicBezTo>
                    <a:pt x="118" y="21"/>
                    <a:pt x="127" y="90"/>
                    <a:pt x="114" y="133"/>
                  </a:cubicBezTo>
                  <a:cubicBezTo>
                    <a:pt x="101" y="176"/>
                    <a:pt x="68" y="205"/>
                    <a:pt x="37"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20" name="Freeform 127"/>
            <p:cNvSpPr>
              <a:spLocks/>
            </p:cNvSpPr>
            <p:nvPr/>
          </p:nvSpPr>
          <p:spPr bwMode="auto">
            <a:xfrm>
              <a:off x="1879600" y="1785938"/>
              <a:ext cx="60325" cy="96838"/>
            </a:xfrm>
            <a:custGeom>
              <a:avLst/>
              <a:gdLst>
                <a:gd name="T0" fmla="*/ 36 w 128"/>
                <a:gd name="T1" fmla="*/ 203 h 205"/>
                <a:gd name="T2" fmla="*/ 15 w 128"/>
                <a:gd name="T3" fmla="*/ 100 h 205"/>
                <a:gd name="T4" fmla="*/ 104 w 128"/>
                <a:gd name="T5" fmla="*/ 0 h 205"/>
                <a:gd name="T6" fmla="*/ 114 w 128"/>
                <a:gd name="T7" fmla="*/ 133 h 205"/>
                <a:gd name="T8" fmla="*/ 36 w 128"/>
                <a:gd name="T9" fmla="*/ 203 h 205"/>
              </a:gdLst>
              <a:ahLst/>
              <a:cxnLst>
                <a:cxn ang="0">
                  <a:pos x="T0" y="T1"/>
                </a:cxn>
                <a:cxn ang="0">
                  <a:pos x="T2" y="T3"/>
                </a:cxn>
                <a:cxn ang="0">
                  <a:pos x="T4" y="T5"/>
                </a:cxn>
                <a:cxn ang="0">
                  <a:pos x="T6" y="T7"/>
                </a:cxn>
                <a:cxn ang="0">
                  <a:pos x="T8" y="T9"/>
                </a:cxn>
              </a:cxnLst>
              <a:rect l="0" t="0" r="r" b="b"/>
              <a:pathLst>
                <a:path w="128" h="205">
                  <a:moveTo>
                    <a:pt x="36" y="203"/>
                  </a:moveTo>
                  <a:cubicBezTo>
                    <a:pt x="10" y="186"/>
                    <a:pt x="0" y="143"/>
                    <a:pt x="15" y="100"/>
                  </a:cubicBezTo>
                  <a:cubicBezTo>
                    <a:pt x="29" y="57"/>
                    <a:pt x="75" y="7"/>
                    <a:pt x="104" y="0"/>
                  </a:cubicBezTo>
                  <a:cubicBezTo>
                    <a:pt x="121" y="21"/>
                    <a:pt x="128" y="90"/>
                    <a:pt x="114" y="133"/>
                  </a:cubicBezTo>
                  <a:cubicBezTo>
                    <a:pt x="99" y="176"/>
                    <a:pt x="66" y="205"/>
                    <a:pt x="36"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21" name="Freeform 128"/>
            <p:cNvSpPr>
              <a:spLocks/>
            </p:cNvSpPr>
            <p:nvPr/>
          </p:nvSpPr>
          <p:spPr bwMode="auto">
            <a:xfrm>
              <a:off x="1866900" y="1733550"/>
              <a:ext cx="60325" cy="96838"/>
            </a:xfrm>
            <a:custGeom>
              <a:avLst/>
              <a:gdLst>
                <a:gd name="T0" fmla="*/ 38 w 128"/>
                <a:gd name="T1" fmla="*/ 205 h 206"/>
                <a:gd name="T2" fmla="*/ 14 w 128"/>
                <a:gd name="T3" fmla="*/ 102 h 206"/>
                <a:gd name="T4" fmla="*/ 101 w 128"/>
                <a:gd name="T5" fmla="*/ 0 h 206"/>
                <a:gd name="T6" fmla="*/ 114 w 128"/>
                <a:gd name="T7" fmla="*/ 134 h 206"/>
                <a:gd name="T8" fmla="*/ 38 w 128"/>
                <a:gd name="T9" fmla="*/ 205 h 206"/>
              </a:gdLst>
              <a:ahLst/>
              <a:cxnLst>
                <a:cxn ang="0">
                  <a:pos x="T0" y="T1"/>
                </a:cxn>
                <a:cxn ang="0">
                  <a:pos x="T2" y="T3"/>
                </a:cxn>
                <a:cxn ang="0">
                  <a:pos x="T4" y="T5"/>
                </a:cxn>
                <a:cxn ang="0">
                  <a:pos x="T6" y="T7"/>
                </a:cxn>
                <a:cxn ang="0">
                  <a:pos x="T8" y="T9"/>
                </a:cxn>
              </a:cxnLst>
              <a:rect l="0" t="0" r="r" b="b"/>
              <a:pathLst>
                <a:path w="128" h="206">
                  <a:moveTo>
                    <a:pt x="38" y="205"/>
                  </a:moveTo>
                  <a:cubicBezTo>
                    <a:pt x="11" y="188"/>
                    <a:pt x="0" y="145"/>
                    <a:pt x="14" y="102"/>
                  </a:cubicBezTo>
                  <a:cubicBezTo>
                    <a:pt x="27" y="59"/>
                    <a:pt x="73" y="8"/>
                    <a:pt x="101" y="0"/>
                  </a:cubicBezTo>
                  <a:cubicBezTo>
                    <a:pt x="119" y="22"/>
                    <a:pt x="128" y="91"/>
                    <a:pt x="114" y="134"/>
                  </a:cubicBezTo>
                  <a:cubicBezTo>
                    <a:pt x="102" y="177"/>
                    <a:pt x="68" y="206"/>
                    <a:pt x="38"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22" name="Freeform 129"/>
            <p:cNvSpPr>
              <a:spLocks/>
            </p:cNvSpPr>
            <p:nvPr/>
          </p:nvSpPr>
          <p:spPr bwMode="auto">
            <a:xfrm>
              <a:off x="1865313" y="1847850"/>
              <a:ext cx="66675" cy="93663"/>
            </a:xfrm>
            <a:custGeom>
              <a:avLst/>
              <a:gdLst>
                <a:gd name="T0" fmla="*/ 114 w 141"/>
                <a:gd name="T1" fmla="*/ 197 h 197"/>
                <a:gd name="T2" fmla="*/ 24 w 141"/>
                <a:gd name="T3" fmla="*/ 122 h 197"/>
                <a:gd name="T4" fmla="*/ 14 w 141"/>
                <a:gd name="T5" fmla="*/ 0 h 197"/>
                <a:gd name="T6" fmla="*/ 119 w 141"/>
                <a:gd name="T7" fmla="*/ 105 h 197"/>
                <a:gd name="T8" fmla="*/ 114 w 141"/>
                <a:gd name="T9" fmla="*/ 197 h 197"/>
              </a:gdLst>
              <a:ahLst/>
              <a:cxnLst>
                <a:cxn ang="0">
                  <a:pos x="T0" y="T1"/>
                </a:cxn>
                <a:cxn ang="0">
                  <a:pos x="T2" y="T3"/>
                </a:cxn>
                <a:cxn ang="0">
                  <a:pos x="T4" y="T5"/>
                </a:cxn>
                <a:cxn ang="0">
                  <a:pos x="T6" y="T7"/>
                </a:cxn>
                <a:cxn ang="0">
                  <a:pos x="T8" y="T9"/>
                </a:cxn>
              </a:cxnLst>
              <a:rect l="0" t="0" r="r" b="b"/>
              <a:pathLst>
                <a:path w="141" h="197">
                  <a:moveTo>
                    <a:pt x="114" y="197"/>
                  </a:moveTo>
                  <a:cubicBezTo>
                    <a:pt x="84" y="195"/>
                    <a:pt x="45" y="163"/>
                    <a:pt x="24" y="122"/>
                  </a:cubicBezTo>
                  <a:cubicBezTo>
                    <a:pt x="2" y="80"/>
                    <a:pt x="0" y="18"/>
                    <a:pt x="14" y="0"/>
                  </a:cubicBezTo>
                  <a:cubicBezTo>
                    <a:pt x="43" y="10"/>
                    <a:pt x="98" y="63"/>
                    <a:pt x="119" y="105"/>
                  </a:cubicBezTo>
                  <a:cubicBezTo>
                    <a:pt x="141" y="146"/>
                    <a:pt x="138" y="185"/>
                    <a:pt x="114"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23" name="Freeform 130"/>
            <p:cNvSpPr>
              <a:spLocks/>
            </p:cNvSpPr>
            <p:nvPr/>
          </p:nvSpPr>
          <p:spPr bwMode="auto">
            <a:xfrm>
              <a:off x="1900238" y="1820863"/>
              <a:ext cx="58738" cy="96838"/>
            </a:xfrm>
            <a:custGeom>
              <a:avLst/>
              <a:gdLst>
                <a:gd name="T0" fmla="*/ 36 w 127"/>
                <a:gd name="T1" fmla="*/ 204 h 205"/>
                <a:gd name="T2" fmla="*/ 13 w 127"/>
                <a:gd name="T3" fmla="*/ 101 h 205"/>
                <a:gd name="T4" fmla="*/ 100 w 127"/>
                <a:gd name="T5" fmla="*/ 0 h 205"/>
                <a:gd name="T6" fmla="*/ 114 w 127"/>
                <a:gd name="T7" fmla="*/ 133 h 205"/>
                <a:gd name="T8" fmla="*/ 36 w 127"/>
                <a:gd name="T9" fmla="*/ 204 h 205"/>
              </a:gdLst>
              <a:ahLst/>
              <a:cxnLst>
                <a:cxn ang="0">
                  <a:pos x="T0" y="T1"/>
                </a:cxn>
                <a:cxn ang="0">
                  <a:pos x="T2" y="T3"/>
                </a:cxn>
                <a:cxn ang="0">
                  <a:pos x="T4" y="T5"/>
                </a:cxn>
                <a:cxn ang="0">
                  <a:pos x="T6" y="T7"/>
                </a:cxn>
                <a:cxn ang="0">
                  <a:pos x="T8" y="T9"/>
                </a:cxn>
              </a:cxnLst>
              <a:rect l="0" t="0" r="r" b="b"/>
              <a:pathLst>
                <a:path w="127" h="205">
                  <a:moveTo>
                    <a:pt x="36" y="204"/>
                  </a:moveTo>
                  <a:cubicBezTo>
                    <a:pt x="10" y="188"/>
                    <a:pt x="0" y="144"/>
                    <a:pt x="13" y="101"/>
                  </a:cubicBezTo>
                  <a:cubicBezTo>
                    <a:pt x="26" y="58"/>
                    <a:pt x="72" y="7"/>
                    <a:pt x="100" y="0"/>
                  </a:cubicBezTo>
                  <a:cubicBezTo>
                    <a:pt x="118" y="21"/>
                    <a:pt x="127" y="89"/>
                    <a:pt x="114" y="133"/>
                  </a:cubicBezTo>
                  <a:cubicBezTo>
                    <a:pt x="100" y="176"/>
                    <a:pt x="68" y="205"/>
                    <a:pt x="36"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24" name="Freeform 131"/>
            <p:cNvSpPr>
              <a:spLocks/>
            </p:cNvSpPr>
            <p:nvPr/>
          </p:nvSpPr>
          <p:spPr bwMode="auto">
            <a:xfrm>
              <a:off x="1898650" y="1884363"/>
              <a:ext cx="61913" cy="98425"/>
            </a:xfrm>
            <a:custGeom>
              <a:avLst/>
              <a:gdLst>
                <a:gd name="T0" fmla="*/ 42 w 130"/>
                <a:gd name="T1" fmla="*/ 209 h 209"/>
                <a:gd name="T2" fmla="*/ 119 w 130"/>
                <a:gd name="T3" fmla="*/ 121 h 209"/>
                <a:gd name="T4" fmla="*/ 95 w 130"/>
                <a:gd name="T5" fmla="*/ 0 h 209"/>
                <a:gd name="T6" fmla="*/ 12 w 130"/>
                <a:gd name="T7" fmla="*/ 121 h 209"/>
                <a:gd name="T8" fmla="*/ 42 w 130"/>
                <a:gd name="T9" fmla="*/ 209 h 209"/>
              </a:gdLst>
              <a:ahLst/>
              <a:cxnLst>
                <a:cxn ang="0">
                  <a:pos x="T0" y="T1"/>
                </a:cxn>
                <a:cxn ang="0">
                  <a:pos x="T2" y="T3"/>
                </a:cxn>
                <a:cxn ang="0">
                  <a:pos x="T4" y="T5"/>
                </a:cxn>
                <a:cxn ang="0">
                  <a:pos x="T6" y="T7"/>
                </a:cxn>
                <a:cxn ang="0">
                  <a:pos x="T8" y="T9"/>
                </a:cxn>
              </a:cxnLst>
              <a:rect l="0" t="0" r="r" b="b"/>
              <a:pathLst>
                <a:path w="130" h="209">
                  <a:moveTo>
                    <a:pt x="42" y="209"/>
                  </a:moveTo>
                  <a:cubicBezTo>
                    <a:pt x="75" y="202"/>
                    <a:pt x="107" y="165"/>
                    <a:pt x="119" y="121"/>
                  </a:cubicBezTo>
                  <a:cubicBezTo>
                    <a:pt x="130" y="76"/>
                    <a:pt x="116" y="16"/>
                    <a:pt x="95" y="0"/>
                  </a:cubicBezTo>
                  <a:cubicBezTo>
                    <a:pt x="68" y="15"/>
                    <a:pt x="23" y="76"/>
                    <a:pt x="12" y="121"/>
                  </a:cubicBezTo>
                  <a:cubicBezTo>
                    <a:pt x="0" y="165"/>
                    <a:pt x="13" y="202"/>
                    <a:pt x="42"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25" name="Freeform 132"/>
            <p:cNvSpPr>
              <a:spLocks/>
            </p:cNvSpPr>
            <p:nvPr/>
          </p:nvSpPr>
          <p:spPr bwMode="auto">
            <a:xfrm>
              <a:off x="1885950" y="1943100"/>
              <a:ext cx="66675" cy="93663"/>
            </a:xfrm>
            <a:custGeom>
              <a:avLst/>
              <a:gdLst>
                <a:gd name="T0" fmla="*/ 116 w 142"/>
                <a:gd name="T1" fmla="*/ 198 h 198"/>
                <a:gd name="T2" fmla="*/ 25 w 142"/>
                <a:gd name="T3" fmla="*/ 123 h 198"/>
                <a:gd name="T4" fmla="*/ 15 w 142"/>
                <a:gd name="T5" fmla="*/ 0 h 198"/>
                <a:gd name="T6" fmla="*/ 121 w 142"/>
                <a:gd name="T7" fmla="*/ 106 h 198"/>
                <a:gd name="T8" fmla="*/ 116 w 142"/>
                <a:gd name="T9" fmla="*/ 198 h 198"/>
              </a:gdLst>
              <a:ahLst/>
              <a:cxnLst>
                <a:cxn ang="0">
                  <a:pos x="T0" y="T1"/>
                </a:cxn>
                <a:cxn ang="0">
                  <a:pos x="T2" y="T3"/>
                </a:cxn>
                <a:cxn ang="0">
                  <a:pos x="T4" y="T5"/>
                </a:cxn>
                <a:cxn ang="0">
                  <a:pos x="T6" y="T7"/>
                </a:cxn>
                <a:cxn ang="0">
                  <a:pos x="T8" y="T9"/>
                </a:cxn>
              </a:cxnLst>
              <a:rect l="0" t="0" r="r" b="b"/>
              <a:pathLst>
                <a:path w="142" h="198">
                  <a:moveTo>
                    <a:pt x="116" y="198"/>
                  </a:moveTo>
                  <a:cubicBezTo>
                    <a:pt x="85" y="196"/>
                    <a:pt x="46" y="164"/>
                    <a:pt x="25" y="123"/>
                  </a:cubicBezTo>
                  <a:cubicBezTo>
                    <a:pt x="3" y="81"/>
                    <a:pt x="0" y="19"/>
                    <a:pt x="15" y="0"/>
                  </a:cubicBezTo>
                  <a:cubicBezTo>
                    <a:pt x="43" y="10"/>
                    <a:pt x="99" y="64"/>
                    <a:pt x="121" y="106"/>
                  </a:cubicBezTo>
                  <a:cubicBezTo>
                    <a:pt x="142" y="147"/>
                    <a:pt x="139" y="186"/>
                    <a:pt x="116"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26" name="Freeform 133"/>
            <p:cNvSpPr>
              <a:spLocks/>
            </p:cNvSpPr>
            <p:nvPr/>
          </p:nvSpPr>
          <p:spPr bwMode="auto">
            <a:xfrm>
              <a:off x="1919288" y="1917700"/>
              <a:ext cx="61913" cy="98425"/>
            </a:xfrm>
            <a:custGeom>
              <a:avLst/>
              <a:gdLst>
                <a:gd name="T0" fmla="*/ 43 w 130"/>
                <a:gd name="T1" fmla="*/ 209 h 209"/>
                <a:gd name="T2" fmla="*/ 119 w 130"/>
                <a:gd name="T3" fmla="*/ 121 h 209"/>
                <a:gd name="T4" fmla="*/ 95 w 130"/>
                <a:gd name="T5" fmla="*/ 0 h 209"/>
                <a:gd name="T6" fmla="*/ 12 w 130"/>
                <a:gd name="T7" fmla="*/ 121 h 209"/>
                <a:gd name="T8" fmla="*/ 43 w 130"/>
                <a:gd name="T9" fmla="*/ 209 h 209"/>
              </a:gdLst>
              <a:ahLst/>
              <a:cxnLst>
                <a:cxn ang="0">
                  <a:pos x="T0" y="T1"/>
                </a:cxn>
                <a:cxn ang="0">
                  <a:pos x="T2" y="T3"/>
                </a:cxn>
                <a:cxn ang="0">
                  <a:pos x="T4" y="T5"/>
                </a:cxn>
                <a:cxn ang="0">
                  <a:pos x="T6" y="T7"/>
                </a:cxn>
                <a:cxn ang="0">
                  <a:pos x="T8" y="T9"/>
                </a:cxn>
              </a:cxnLst>
              <a:rect l="0" t="0" r="r" b="b"/>
              <a:pathLst>
                <a:path w="130" h="209">
                  <a:moveTo>
                    <a:pt x="43" y="209"/>
                  </a:moveTo>
                  <a:cubicBezTo>
                    <a:pt x="75" y="202"/>
                    <a:pt x="108" y="165"/>
                    <a:pt x="119" y="121"/>
                  </a:cubicBezTo>
                  <a:cubicBezTo>
                    <a:pt x="130" y="76"/>
                    <a:pt x="116" y="16"/>
                    <a:pt x="95" y="0"/>
                  </a:cubicBezTo>
                  <a:cubicBezTo>
                    <a:pt x="68" y="15"/>
                    <a:pt x="23" y="76"/>
                    <a:pt x="12" y="121"/>
                  </a:cubicBezTo>
                  <a:cubicBezTo>
                    <a:pt x="0" y="165"/>
                    <a:pt x="14" y="202"/>
                    <a:pt x="43"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27" name="Freeform 134"/>
            <p:cNvSpPr>
              <a:spLocks/>
            </p:cNvSpPr>
            <p:nvPr/>
          </p:nvSpPr>
          <p:spPr bwMode="auto">
            <a:xfrm>
              <a:off x="1844675" y="1892300"/>
              <a:ext cx="82550" cy="79375"/>
            </a:xfrm>
            <a:custGeom>
              <a:avLst/>
              <a:gdLst>
                <a:gd name="T0" fmla="*/ 161 w 175"/>
                <a:gd name="T1" fmla="*/ 159 h 167"/>
                <a:gd name="T2" fmla="*/ 59 w 175"/>
                <a:gd name="T3" fmla="*/ 115 h 167"/>
                <a:gd name="T4" fmla="*/ 5 w 175"/>
                <a:gd name="T5" fmla="*/ 0 h 167"/>
                <a:gd name="T6" fmla="*/ 129 w 175"/>
                <a:gd name="T7" fmla="*/ 68 h 167"/>
                <a:gd name="T8" fmla="*/ 161 w 175"/>
                <a:gd name="T9" fmla="*/ 159 h 167"/>
              </a:gdLst>
              <a:ahLst/>
              <a:cxnLst>
                <a:cxn ang="0">
                  <a:pos x="T0" y="T1"/>
                </a:cxn>
                <a:cxn ang="0">
                  <a:pos x="T2" y="T3"/>
                </a:cxn>
                <a:cxn ang="0">
                  <a:pos x="T4" y="T5"/>
                </a:cxn>
                <a:cxn ang="0">
                  <a:pos x="T6" y="T7"/>
                </a:cxn>
                <a:cxn ang="0">
                  <a:pos x="T8" y="T9"/>
                </a:cxn>
              </a:cxnLst>
              <a:rect l="0" t="0" r="r" b="b"/>
              <a:pathLst>
                <a:path w="175" h="167">
                  <a:moveTo>
                    <a:pt x="161" y="159"/>
                  </a:moveTo>
                  <a:cubicBezTo>
                    <a:pt x="136" y="167"/>
                    <a:pt x="93" y="149"/>
                    <a:pt x="59" y="115"/>
                  </a:cubicBezTo>
                  <a:cubicBezTo>
                    <a:pt x="26" y="81"/>
                    <a:pt x="0" y="22"/>
                    <a:pt x="5" y="0"/>
                  </a:cubicBezTo>
                  <a:cubicBezTo>
                    <a:pt x="31" y="0"/>
                    <a:pt x="96" y="34"/>
                    <a:pt x="129" y="68"/>
                  </a:cubicBezTo>
                  <a:cubicBezTo>
                    <a:pt x="162" y="101"/>
                    <a:pt x="175" y="140"/>
                    <a:pt x="161" y="1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28" name="Freeform 135"/>
            <p:cNvSpPr>
              <a:spLocks/>
            </p:cNvSpPr>
            <p:nvPr/>
          </p:nvSpPr>
          <p:spPr bwMode="auto">
            <a:xfrm>
              <a:off x="1917700" y="1976438"/>
              <a:ext cx="66675" cy="92075"/>
            </a:xfrm>
            <a:custGeom>
              <a:avLst/>
              <a:gdLst>
                <a:gd name="T0" fmla="*/ 19 w 138"/>
                <a:gd name="T1" fmla="*/ 191 h 197"/>
                <a:gd name="T2" fmla="*/ 24 w 138"/>
                <a:gd name="T3" fmla="*/ 86 h 197"/>
                <a:gd name="T4" fmla="*/ 127 w 138"/>
                <a:gd name="T5" fmla="*/ 0 h 197"/>
                <a:gd name="T6" fmla="*/ 105 w 138"/>
                <a:gd name="T7" fmla="*/ 133 h 197"/>
                <a:gd name="T8" fmla="*/ 19 w 138"/>
                <a:gd name="T9" fmla="*/ 191 h 197"/>
              </a:gdLst>
              <a:ahLst/>
              <a:cxnLst>
                <a:cxn ang="0">
                  <a:pos x="T0" y="T1"/>
                </a:cxn>
                <a:cxn ang="0">
                  <a:pos x="T2" y="T3"/>
                </a:cxn>
                <a:cxn ang="0">
                  <a:pos x="T4" y="T5"/>
                </a:cxn>
                <a:cxn ang="0">
                  <a:pos x="T6" y="T7"/>
                </a:cxn>
                <a:cxn ang="0">
                  <a:pos x="T8" y="T9"/>
                </a:cxn>
              </a:cxnLst>
              <a:rect l="0" t="0" r="r" b="b"/>
              <a:pathLst>
                <a:path w="138" h="197">
                  <a:moveTo>
                    <a:pt x="19" y="191"/>
                  </a:moveTo>
                  <a:cubicBezTo>
                    <a:pt x="0" y="171"/>
                    <a:pt x="1" y="127"/>
                    <a:pt x="24" y="86"/>
                  </a:cubicBezTo>
                  <a:cubicBezTo>
                    <a:pt x="47" y="46"/>
                    <a:pt x="100" y="3"/>
                    <a:pt x="127" y="0"/>
                  </a:cubicBezTo>
                  <a:cubicBezTo>
                    <a:pt x="138" y="23"/>
                    <a:pt x="128" y="92"/>
                    <a:pt x="105" y="133"/>
                  </a:cubicBezTo>
                  <a:cubicBezTo>
                    <a:pt x="83" y="173"/>
                    <a:pt x="47" y="197"/>
                    <a:pt x="19" y="1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29" name="Freeform 136"/>
            <p:cNvSpPr>
              <a:spLocks/>
            </p:cNvSpPr>
            <p:nvPr/>
          </p:nvSpPr>
          <p:spPr bwMode="auto">
            <a:xfrm>
              <a:off x="1843088" y="1776413"/>
              <a:ext cx="68263" cy="92075"/>
            </a:xfrm>
            <a:custGeom>
              <a:avLst/>
              <a:gdLst>
                <a:gd name="T0" fmla="*/ 119 w 144"/>
                <a:gd name="T1" fmla="*/ 195 h 195"/>
                <a:gd name="T2" fmla="*/ 28 w 144"/>
                <a:gd name="T3" fmla="*/ 122 h 195"/>
                <a:gd name="T4" fmla="*/ 14 w 144"/>
                <a:gd name="T5" fmla="*/ 0 h 195"/>
                <a:gd name="T6" fmla="*/ 121 w 144"/>
                <a:gd name="T7" fmla="*/ 103 h 195"/>
                <a:gd name="T8" fmla="*/ 119 w 144"/>
                <a:gd name="T9" fmla="*/ 195 h 195"/>
              </a:gdLst>
              <a:ahLst/>
              <a:cxnLst>
                <a:cxn ang="0">
                  <a:pos x="T0" y="T1"/>
                </a:cxn>
                <a:cxn ang="0">
                  <a:pos x="T2" y="T3"/>
                </a:cxn>
                <a:cxn ang="0">
                  <a:pos x="T4" y="T5"/>
                </a:cxn>
                <a:cxn ang="0">
                  <a:pos x="T6" y="T7"/>
                </a:cxn>
                <a:cxn ang="0">
                  <a:pos x="T8" y="T9"/>
                </a:cxn>
              </a:cxnLst>
              <a:rect l="0" t="0" r="r" b="b"/>
              <a:pathLst>
                <a:path w="144" h="195">
                  <a:moveTo>
                    <a:pt x="119" y="195"/>
                  </a:moveTo>
                  <a:cubicBezTo>
                    <a:pt x="88" y="194"/>
                    <a:pt x="50" y="163"/>
                    <a:pt x="28" y="122"/>
                  </a:cubicBezTo>
                  <a:cubicBezTo>
                    <a:pt x="5" y="81"/>
                    <a:pt x="0" y="19"/>
                    <a:pt x="14" y="0"/>
                  </a:cubicBezTo>
                  <a:cubicBezTo>
                    <a:pt x="43" y="9"/>
                    <a:pt x="99" y="61"/>
                    <a:pt x="121" y="103"/>
                  </a:cubicBezTo>
                  <a:cubicBezTo>
                    <a:pt x="144" y="144"/>
                    <a:pt x="142" y="182"/>
                    <a:pt x="119" y="1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30" name="Freeform 137"/>
            <p:cNvSpPr>
              <a:spLocks/>
            </p:cNvSpPr>
            <p:nvPr/>
          </p:nvSpPr>
          <p:spPr bwMode="auto">
            <a:xfrm>
              <a:off x="1916113" y="2022475"/>
              <a:ext cx="77788" cy="84138"/>
            </a:xfrm>
            <a:custGeom>
              <a:avLst/>
              <a:gdLst>
                <a:gd name="T0" fmla="*/ 17 w 164"/>
                <a:gd name="T1" fmla="*/ 175 h 179"/>
                <a:gd name="T2" fmla="*/ 116 w 164"/>
                <a:gd name="T3" fmla="*/ 119 h 179"/>
                <a:gd name="T4" fmla="*/ 157 w 164"/>
                <a:gd name="T5" fmla="*/ 0 h 179"/>
                <a:gd name="T6" fmla="*/ 37 w 164"/>
                <a:gd name="T7" fmla="*/ 82 h 179"/>
                <a:gd name="T8" fmla="*/ 17 w 164"/>
                <a:gd name="T9" fmla="*/ 175 h 179"/>
              </a:gdLst>
              <a:ahLst/>
              <a:cxnLst>
                <a:cxn ang="0">
                  <a:pos x="T0" y="T1"/>
                </a:cxn>
                <a:cxn ang="0">
                  <a:pos x="T2" y="T3"/>
                </a:cxn>
                <a:cxn ang="0">
                  <a:pos x="T4" y="T5"/>
                </a:cxn>
                <a:cxn ang="0">
                  <a:pos x="T6" y="T7"/>
                </a:cxn>
                <a:cxn ang="0">
                  <a:pos x="T8" y="T9"/>
                </a:cxn>
              </a:cxnLst>
              <a:rect l="0" t="0" r="r" b="b"/>
              <a:pathLst>
                <a:path w="164" h="179">
                  <a:moveTo>
                    <a:pt x="17" y="175"/>
                  </a:moveTo>
                  <a:cubicBezTo>
                    <a:pt x="44" y="179"/>
                    <a:pt x="86" y="157"/>
                    <a:pt x="116" y="119"/>
                  </a:cubicBezTo>
                  <a:cubicBezTo>
                    <a:pt x="146" y="82"/>
                    <a:pt x="164" y="22"/>
                    <a:pt x="157" y="0"/>
                  </a:cubicBezTo>
                  <a:cubicBezTo>
                    <a:pt x="129" y="4"/>
                    <a:pt x="67" y="45"/>
                    <a:pt x="37" y="82"/>
                  </a:cubicBezTo>
                  <a:cubicBezTo>
                    <a:pt x="8" y="119"/>
                    <a:pt x="0" y="158"/>
                    <a:pt x="17" y="1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31" name="Freeform 138"/>
            <p:cNvSpPr>
              <a:spLocks/>
            </p:cNvSpPr>
            <p:nvPr/>
          </p:nvSpPr>
          <p:spPr bwMode="auto">
            <a:xfrm>
              <a:off x="2014538" y="1633538"/>
              <a:ext cx="60325" cy="98425"/>
            </a:xfrm>
            <a:custGeom>
              <a:avLst/>
              <a:gdLst>
                <a:gd name="T0" fmla="*/ 37 w 128"/>
                <a:gd name="T1" fmla="*/ 206 h 207"/>
                <a:gd name="T2" fmla="*/ 14 w 128"/>
                <a:gd name="T3" fmla="*/ 102 h 207"/>
                <a:gd name="T4" fmla="*/ 101 w 128"/>
                <a:gd name="T5" fmla="*/ 0 h 207"/>
                <a:gd name="T6" fmla="*/ 114 w 128"/>
                <a:gd name="T7" fmla="*/ 134 h 207"/>
                <a:gd name="T8" fmla="*/ 37 w 128"/>
                <a:gd name="T9" fmla="*/ 206 h 207"/>
              </a:gdLst>
              <a:ahLst/>
              <a:cxnLst>
                <a:cxn ang="0">
                  <a:pos x="T0" y="T1"/>
                </a:cxn>
                <a:cxn ang="0">
                  <a:pos x="T2" y="T3"/>
                </a:cxn>
                <a:cxn ang="0">
                  <a:pos x="T4" y="T5"/>
                </a:cxn>
                <a:cxn ang="0">
                  <a:pos x="T6" y="T7"/>
                </a:cxn>
                <a:cxn ang="0">
                  <a:pos x="T8" y="T9"/>
                </a:cxn>
              </a:cxnLst>
              <a:rect l="0" t="0" r="r" b="b"/>
              <a:pathLst>
                <a:path w="128" h="207">
                  <a:moveTo>
                    <a:pt x="37" y="206"/>
                  </a:moveTo>
                  <a:cubicBezTo>
                    <a:pt x="11" y="189"/>
                    <a:pt x="0" y="146"/>
                    <a:pt x="14" y="102"/>
                  </a:cubicBezTo>
                  <a:cubicBezTo>
                    <a:pt x="27" y="59"/>
                    <a:pt x="73" y="8"/>
                    <a:pt x="101" y="0"/>
                  </a:cubicBezTo>
                  <a:cubicBezTo>
                    <a:pt x="119" y="22"/>
                    <a:pt x="128" y="91"/>
                    <a:pt x="114" y="134"/>
                  </a:cubicBezTo>
                  <a:cubicBezTo>
                    <a:pt x="101" y="177"/>
                    <a:pt x="68" y="207"/>
                    <a:pt x="37" y="2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32" name="Freeform 139"/>
            <p:cNvSpPr>
              <a:spLocks/>
            </p:cNvSpPr>
            <p:nvPr/>
          </p:nvSpPr>
          <p:spPr bwMode="auto">
            <a:xfrm>
              <a:off x="1989138" y="1651000"/>
              <a:ext cx="53975" cy="100013"/>
            </a:xfrm>
            <a:custGeom>
              <a:avLst/>
              <a:gdLst>
                <a:gd name="T0" fmla="*/ 55 w 112"/>
                <a:gd name="T1" fmla="*/ 211 h 211"/>
                <a:gd name="T2" fmla="*/ 1 w 112"/>
                <a:gd name="T3" fmla="*/ 112 h 211"/>
                <a:gd name="T4" fmla="*/ 58 w 112"/>
                <a:gd name="T5" fmla="*/ 0 h 211"/>
                <a:gd name="T6" fmla="*/ 111 w 112"/>
                <a:gd name="T7" fmla="*/ 129 h 211"/>
                <a:gd name="T8" fmla="*/ 55 w 112"/>
                <a:gd name="T9" fmla="*/ 211 h 211"/>
              </a:gdLst>
              <a:ahLst/>
              <a:cxnLst>
                <a:cxn ang="0">
                  <a:pos x="T0" y="T1"/>
                </a:cxn>
                <a:cxn ang="0">
                  <a:pos x="T2" y="T3"/>
                </a:cxn>
                <a:cxn ang="0">
                  <a:pos x="T4" y="T5"/>
                </a:cxn>
                <a:cxn ang="0">
                  <a:pos x="T6" y="T7"/>
                </a:cxn>
                <a:cxn ang="0">
                  <a:pos x="T8" y="T9"/>
                </a:cxn>
              </a:cxnLst>
              <a:rect l="0" t="0" r="r" b="b"/>
              <a:pathLst>
                <a:path w="112" h="211">
                  <a:moveTo>
                    <a:pt x="55" y="211"/>
                  </a:moveTo>
                  <a:cubicBezTo>
                    <a:pt x="23" y="198"/>
                    <a:pt x="0" y="157"/>
                    <a:pt x="1" y="112"/>
                  </a:cubicBezTo>
                  <a:cubicBezTo>
                    <a:pt x="1" y="68"/>
                    <a:pt x="33" y="11"/>
                    <a:pt x="58" y="0"/>
                  </a:cubicBezTo>
                  <a:cubicBezTo>
                    <a:pt x="82" y="18"/>
                    <a:pt x="112" y="84"/>
                    <a:pt x="111" y="129"/>
                  </a:cubicBezTo>
                  <a:cubicBezTo>
                    <a:pt x="110" y="173"/>
                    <a:pt x="86" y="207"/>
                    <a:pt x="5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33" name="Freeform 140"/>
            <p:cNvSpPr>
              <a:spLocks/>
            </p:cNvSpPr>
            <p:nvPr/>
          </p:nvSpPr>
          <p:spPr bwMode="auto">
            <a:xfrm>
              <a:off x="1992313" y="1709738"/>
              <a:ext cx="73025" cy="87313"/>
            </a:xfrm>
            <a:custGeom>
              <a:avLst/>
              <a:gdLst>
                <a:gd name="T0" fmla="*/ 13 w 156"/>
                <a:gd name="T1" fmla="*/ 173 h 184"/>
                <a:gd name="T2" fmla="*/ 41 w 156"/>
                <a:gd name="T3" fmla="*/ 70 h 184"/>
                <a:gd name="T4" fmla="*/ 153 w 156"/>
                <a:gd name="T5" fmla="*/ 1 h 184"/>
                <a:gd name="T6" fmla="*/ 102 w 156"/>
                <a:gd name="T7" fmla="*/ 130 h 184"/>
                <a:gd name="T8" fmla="*/ 13 w 156"/>
                <a:gd name="T9" fmla="*/ 173 h 184"/>
              </a:gdLst>
              <a:ahLst/>
              <a:cxnLst>
                <a:cxn ang="0">
                  <a:pos x="T0" y="T1"/>
                </a:cxn>
                <a:cxn ang="0">
                  <a:pos x="T2" y="T3"/>
                </a:cxn>
                <a:cxn ang="0">
                  <a:pos x="T4" y="T5"/>
                </a:cxn>
                <a:cxn ang="0">
                  <a:pos x="T6" y="T7"/>
                </a:cxn>
                <a:cxn ang="0">
                  <a:pos x="T8" y="T9"/>
                </a:cxn>
              </a:cxnLst>
              <a:rect l="0" t="0" r="r" b="b"/>
              <a:pathLst>
                <a:path w="156" h="184">
                  <a:moveTo>
                    <a:pt x="13" y="173"/>
                  </a:moveTo>
                  <a:cubicBezTo>
                    <a:pt x="0" y="150"/>
                    <a:pt x="11" y="107"/>
                    <a:pt x="41" y="70"/>
                  </a:cubicBezTo>
                  <a:cubicBezTo>
                    <a:pt x="70" y="33"/>
                    <a:pt x="128" y="0"/>
                    <a:pt x="153" y="1"/>
                  </a:cubicBezTo>
                  <a:cubicBezTo>
                    <a:pt x="156" y="26"/>
                    <a:pt x="132" y="93"/>
                    <a:pt x="102" y="130"/>
                  </a:cubicBezTo>
                  <a:cubicBezTo>
                    <a:pt x="73" y="166"/>
                    <a:pt x="35" y="184"/>
                    <a:pt x="13" y="1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34" name="Freeform 141"/>
            <p:cNvSpPr>
              <a:spLocks/>
            </p:cNvSpPr>
            <p:nvPr/>
          </p:nvSpPr>
          <p:spPr bwMode="auto">
            <a:xfrm>
              <a:off x="1984375" y="1866900"/>
              <a:ext cx="63500" cy="96838"/>
            </a:xfrm>
            <a:custGeom>
              <a:avLst/>
              <a:gdLst>
                <a:gd name="T0" fmla="*/ 25 w 132"/>
                <a:gd name="T1" fmla="*/ 198 h 202"/>
                <a:gd name="T2" fmla="*/ 20 w 132"/>
                <a:gd name="T3" fmla="*/ 93 h 202"/>
                <a:gd name="T4" fmla="*/ 118 w 132"/>
                <a:gd name="T5" fmla="*/ 0 h 202"/>
                <a:gd name="T6" fmla="*/ 109 w 132"/>
                <a:gd name="T7" fmla="*/ 134 h 202"/>
                <a:gd name="T8" fmla="*/ 25 w 132"/>
                <a:gd name="T9" fmla="*/ 198 h 202"/>
              </a:gdLst>
              <a:ahLst/>
              <a:cxnLst>
                <a:cxn ang="0">
                  <a:pos x="T0" y="T1"/>
                </a:cxn>
                <a:cxn ang="0">
                  <a:pos x="T2" y="T3"/>
                </a:cxn>
                <a:cxn ang="0">
                  <a:pos x="T4" y="T5"/>
                </a:cxn>
                <a:cxn ang="0">
                  <a:pos x="T6" y="T7"/>
                </a:cxn>
                <a:cxn ang="0">
                  <a:pos x="T8" y="T9"/>
                </a:cxn>
              </a:cxnLst>
              <a:rect l="0" t="0" r="r" b="b"/>
              <a:pathLst>
                <a:path w="132" h="202">
                  <a:moveTo>
                    <a:pt x="25" y="198"/>
                  </a:moveTo>
                  <a:cubicBezTo>
                    <a:pt x="3" y="179"/>
                    <a:pt x="0" y="135"/>
                    <a:pt x="20" y="93"/>
                  </a:cubicBezTo>
                  <a:cubicBezTo>
                    <a:pt x="39" y="51"/>
                    <a:pt x="91" y="5"/>
                    <a:pt x="118" y="0"/>
                  </a:cubicBezTo>
                  <a:cubicBezTo>
                    <a:pt x="132" y="24"/>
                    <a:pt x="128" y="92"/>
                    <a:pt x="109" y="134"/>
                  </a:cubicBezTo>
                  <a:cubicBezTo>
                    <a:pt x="89" y="176"/>
                    <a:pt x="54" y="202"/>
                    <a:pt x="2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35" name="Freeform 142"/>
            <p:cNvSpPr>
              <a:spLocks/>
            </p:cNvSpPr>
            <p:nvPr/>
          </p:nvSpPr>
          <p:spPr bwMode="auto">
            <a:xfrm>
              <a:off x="1946275" y="1789113"/>
              <a:ext cx="66675" cy="93663"/>
            </a:xfrm>
            <a:custGeom>
              <a:avLst/>
              <a:gdLst>
                <a:gd name="T0" fmla="*/ 114 w 141"/>
                <a:gd name="T1" fmla="*/ 199 h 199"/>
                <a:gd name="T2" fmla="*/ 23 w 141"/>
                <a:gd name="T3" fmla="*/ 123 h 199"/>
                <a:gd name="T4" fmla="*/ 15 w 141"/>
                <a:gd name="T5" fmla="*/ 0 h 199"/>
                <a:gd name="T6" fmla="*/ 119 w 141"/>
                <a:gd name="T7" fmla="*/ 107 h 199"/>
                <a:gd name="T8" fmla="*/ 114 w 141"/>
                <a:gd name="T9" fmla="*/ 199 h 199"/>
              </a:gdLst>
              <a:ahLst/>
              <a:cxnLst>
                <a:cxn ang="0">
                  <a:pos x="T0" y="T1"/>
                </a:cxn>
                <a:cxn ang="0">
                  <a:pos x="T2" y="T3"/>
                </a:cxn>
                <a:cxn ang="0">
                  <a:pos x="T4" y="T5"/>
                </a:cxn>
                <a:cxn ang="0">
                  <a:pos x="T6" y="T7"/>
                </a:cxn>
                <a:cxn ang="0">
                  <a:pos x="T8" y="T9"/>
                </a:cxn>
              </a:cxnLst>
              <a:rect l="0" t="0" r="r" b="b"/>
              <a:pathLst>
                <a:path w="141" h="199">
                  <a:moveTo>
                    <a:pt x="114" y="199"/>
                  </a:moveTo>
                  <a:cubicBezTo>
                    <a:pt x="82" y="197"/>
                    <a:pt x="45" y="165"/>
                    <a:pt x="23" y="123"/>
                  </a:cubicBezTo>
                  <a:cubicBezTo>
                    <a:pt x="2" y="81"/>
                    <a:pt x="0" y="19"/>
                    <a:pt x="15" y="0"/>
                  </a:cubicBezTo>
                  <a:cubicBezTo>
                    <a:pt x="44" y="11"/>
                    <a:pt x="98" y="65"/>
                    <a:pt x="119" y="107"/>
                  </a:cubicBezTo>
                  <a:cubicBezTo>
                    <a:pt x="141" y="149"/>
                    <a:pt x="138" y="187"/>
                    <a:pt x="114"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36" name="Freeform 143"/>
            <p:cNvSpPr>
              <a:spLocks/>
            </p:cNvSpPr>
            <p:nvPr/>
          </p:nvSpPr>
          <p:spPr bwMode="auto">
            <a:xfrm>
              <a:off x="1978025" y="1822450"/>
              <a:ext cx="77788" cy="85725"/>
            </a:xfrm>
            <a:custGeom>
              <a:avLst/>
              <a:gdLst>
                <a:gd name="T0" fmla="*/ 10 w 162"/>
                <a:gd name="T1" fmla="*/ 167 h 180"/>
                <a:gd name="T2" fmla="*/ 47 w 162"/>
                <a:gd name="T3" fmla="*/ 64 h 180"/>
                <a:gd name="T4" fmla="*/ 160 w 162"/>
                <a:gd name="T5" fmla="*/ 3 h 180"/>
                <a:gd name="T6" fmla="*/ 101 w 162"/>
                <a:gd name="T7" fmla="*/ 130 h 180"/>
                <a:gd name="T8" fmla="*/ 10 w 162"/>
                <a:gd name="T9" fmla="*/ 167 h 180"/>
              </a:gdLst>
              <a:ahLst/>
              <a:cxnLst>
                <a:cxn ang="0">
                  <a:pos x="T0" y="T1"/>
                </a:cxn>
                <a:cxn ang="0">
                  <a:pos x="T2" y="T3"/>
                </a:cxn>
                <a:cxn ang="0">
                  <a:pos x="T4" y="T5"/>
                </a:cxn>
                <a:cxn ang="0">
                  <a:pos x="T6" y="T7"/>
                </a:cxn>
                <a:cxn ang="0">
                  <a:pos x="T8" y="T9"/>
                </a:cxn>
              </a:cxnLst>
              <a:rect l="0" t="0" r="r" b="b"/>
              <a:pathLst>
                <a:path w="162" h="180">
                  <a:moveTo>
                    <a:pt x="10" y="167"/>
                  </a:moveTo>
                  <a:cubicBezTo>
                    <a:pt x="0" y="143"/>
                    <a:pt x="15" y="99"/>
                    <a:pt x="47" y="64"/>
                  </a:cubicBezTo>
                  <a:cubicBezTo>
                    <a:pt x="79" y="30"/>
                    <a:pt x="137" y="0"/>
                    <a:pt x="160" y="3"/>
                  </a:cubicBezTo>
                  <a:cubicBezTo>
                    <a:pt x="162" y="29"/>
                    <a:pt x="132" y="95"/>
                    <a:pt x="101" y="130"/>
                  </a:cubicBezTo>
                  <a:cubicBezTo>
                    <a:pt x="69" y="164"/>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37" name="Freeform 144"/>
            <p:cNvSpPr>
              <a:spLocks/>
            </p:cNvSpPr>
            <p:nvPr/>
          </p:nvSpPr>
          <p:spPr bwMode="auto">
            <a:xfrm>
              <a:off x="1981200" y="1763713"/>
              <a:ext cx="58738" cy="98425"/>
            </a:xfrm>
            <a:custGeom>
              <a:avLst/>
              <a:gdLst>
                <a:gd name="T0" fmla="*/ 37 w 127"/>
                <a:gd name="T1" fmla="*/ 205 h 206"/>
                <a:gd name="T2" fmla="*/ 13 w 127"/>
                <a:gd name="T3" fmla="*/ 101 h 206"/>
                <a:gd name="T4" fmla="*/ 101 w 127"/>
                <a:gd name="T5" fmla="*/ 0 h 206"/>
                <a:gd name="T6" fmla="*/ 114 w 127"/>
                <a:gd name="T7" fmla="*/ 134 h 206"/>
                <a:gd name="T8" fmla="*/ 37 w 127"/>
                <a:gd name="T9" fmla="*/ 205 h 206"/>
              </a:gdLst>
              <a:ahLst/>
              <a:cxnLst>
                <a:cxn ang="0">
                  <a:pos x="T0" y="T1"/>
                </a:cxn>
                <a:cxn ang="0">
                  <a:pos x="T2" y="T3"/>
                </a:cxn>
                <a:cxn ang="0">
                  <a:pos x="T4" y="T5"/>
                </a:cxn>
                <a:cxn ang="0">
                  <a:pos x="T6" y="T7"/>
                </a:cxn>
                <a:cxn ang="0">
                  <a:pos x="T8" y="T9"/>
                </a:cxn>
              </a:cxnLst>
              <a:rect l="0" t="0" r="r" b="b"/>
              <a:pathLst>
                <a:path w="127" h="206">
                  <a:moveTo>
                    <a:pt x="37" y="205"/>
                  </a:moveTo>
                  <a:cubicBezTo>
                    <a:pt x="10" y="188"/>
                    <a:pt x="0" y="145"/>
                    <a:pt x="13" y="101"/>
                  </a:cubicBezTo>
                  <a:cubicBezTo>
                    <a:pt x="27" y="58"/>
                    <a:pt x="73" y="8"/>
                    <a:pt x="101" y="0"/>
                  </a:cubicBezTo>
                  <a:cubicBezTo>
                    <a:pt x="119" y="22"/>
                    <a:pt x="127" y="90"/>
                    <a:pt x="114" y="134"/>
                  </a:cubicBezTo>
                  <a:cubicBezTo>
                    <a:pt x="100" y="178"/>
                    <a:pt x="67" y="206"/>
                    <a:pt x="37"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38" name="Freeform 145"/>
            <p:cNvSpPr>
              <a:spLocks/>
            </p:cNvSpPr>
            <p:nvPr/>
          </p:nvSpPr>
          <p:spPr bwMode="auto">
            <a:xfrm>
              <a:off x="1965325" y="1720850"/>
              <a:ext cx="52388" cy="101600"/>
            </a:xfrm>
            <a:custGeom>
              <a:avLst/>
              <a:gdLst>
                <a:gd name="T0" fmla="*/ 54 w 111"/>
                <a:gd name="T1" fmla="*/ 212 h 212"/>
                <a:gd name="T2" fmla="*/ 1 w 111"/>
                <a:gd name="T3" fmla="*/ 114 h 212"/>
                <a:gd name="T4" fmla="*/ 59 w 111"/>
                <a:gd name="T5" fmla="*/ 0 h 212"/>
                <a:gd name="T6" fmla="*/ 111 w 111"/>
                <a:gd name="T7" fmla="*/ 130 h 212"/>
                <a:gd name="T8" fmla="*/ 54 w 111"/>
                <a:gd name="T9" fmla="*/ 212 h 212"/>
              </a:gdLst>
              <a:ahLst/>
              <a:cxnLst>
                <a:cxn ang="0">
                  <a:pos x="T0" y="T1"/>
                </a:cxn>
                <a:cxn ang="0">
                  <a:pos x="T2" y="T3"/>
                </a:cxn>
                <a:cxn ang="0">
                  <a:pos x="T4" y="T5"/>
                </a:cxn>
                <a:cxn ang="0">
                  <a:pos x="T6" y="T7"/>
                </a:cxn>
                <a:cxn ang="0">
                  <a:pos x="T8" y="T9"/>
                </a:cxn>
              </a:cxnLst>
              <a:rect l="0" t="0" r="r" b="b"/>
              <a:pathLst>
                <a:path w="111" h="212">
                  <a:moveTo>
                    <a:pt x="54" y="212"/>
                  </a:moveTo>
                  <a:cubicBezTo>
                    <a:pt x="23" y="199"/>
                    <a:pt x="0" y="159"/>
                    <a:pt x="1" y="114"/>
                  </a:cubicBezTo>
                  <a:cubicBezTo>
                    <a:pt x="1" y="69"/>
                    <a:pt x="33" y="13"/>
                    <a:pt x="59" y="0"/>
                  </a:cubicBezTo>
                  <a:cubicBezTo>
                    <a:pt x="83" y="19"/>
                    <a:pt x="111" y="86"/>
                    <a:pt x="111" y="130"/>
                  </a:cubicBezTo>
                  <a:cubicBezTo>
                    <a:pt x="110" y="175"/>
                    <a:pt x="87" y="208"/>
                    <a:pt x="54"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39" name="Freeform 146"/>
            <p:cNvSpPr>
              <a:spLocks/>
            </p:cNvSpPr>
            <p:nvPr/>
          </p:nvSpPr>
          <p:spPr bwMode="auto">
            <a:xfrm>
              <a:off x="1951038" y="1844675"/>
              <a:ext cx="65088" cy="93663"/>
            </a:xfrm>
            <a:custGeom>
              <a:avLst/>
              <a:gdLst>
                <a:gd name="T0" fmla="*/ 113 w 139"/>
                <a:gd name="T1" fmla="*/ 199 h 199"/>
                <a:gd name="T2" fmla="*/ 22 w 139"/>
                <a:gd name="T3" fmla="*/ 123 h 199"/>
                <a:gd name="T4" fmla="*/ 14 w 139"/>
                <a:gd name="T5" fmla="*/ 0 h 199"/>
                <a:gd name="T6" fmla="*/ 119 w 139"/>
                <a:gd name="T7" fmla="*/ 106 h 199"/>
                <a:gd name="T8" fmla="*/ 113 w 139"/>
                <a:gd name="T9" fmla="*/ 199 h 199"/>
              </a:gdLst>
              <a:ahLst/>
              <a:cxnLst>
                <a:cxn ang="0">
                  <a:pos x="T0" y="T1"/>
                </a:cxn>
                <a:cxn ang="0">
                  <a:pos x="T2" y="T3"/>
                </a:cxn>
                <a:cxn ang="0">
                  <a:pos x="T4" y="T5"/>
                </a:cxn>
                <a:cxn ang="0">
                  <a:pos x="T6" y="T7"/>
                </a:cxn>
                <a:cxn ang="0">
                  <a:pos x="T8" y="T9"/>
                </a:cxn>
              </a:cxnLst>
              <a:rect l="0" t="0" r="r" b="b"/>
              <a:pathLst>
                <a:path w="139" h="199">
                  <a:moveTo>
                    <a:pt x="113" y="199"/>
                  </a:moveTo>
                  <a:cubicBezTo>
                    <a:pt x="82" y="196"/>
                    <a:pt x="43" y="165"/>
                    <a:pt x="22" y="123"/>
                  </a:cubicBezTo>
                  <a:cubicBezTo>
                    <a:pt x="1" y="81"/>
                    <a:pt x="0" y="19"/>
                    <a:pt x="14" y="0"/>
                  </a:cubicBezTo>
                  <a:cubicBezTo>
                    <a:pt x="42" y="11"/>
                    <a:pt x="98" y="64"/>
                    <a:pt x="119" y="106"/>
                  </a:cubicBezTo>
                  <a:cubicBezTo>
                    <a:pt x="139" y="148"/>
                    <a:pt x="136" y="187"/>
                    <a:pt x="113"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40" name="Freeform 147"/>
            <p:cNvSpPr>
              <a:spLocks/>
            </p:cNvSpPr>
            <p:nvPr/>
          </p:nvSpPr>
          <p:spPr bwMode="auto">
            <a:xfrm>
              <a:off x="1955800" y="1905000"/>
              <a:ext cx="65088" cy="93663"/>
            </a:xfrm>
            <a:custGeom>
              <a:avLst/>
              <a:gdLst>
                <a:gd name="T0" fmla="*/ 114 w 140"/>
                <a:gd name="T1" fmla="*/ 198 h 198"/>
                <a:gd name="T2" fmla="*/ 23 w 140"/>
                <a:gd name="T3" fmla="*/ 122 h 198"/>
                <a:gd name="T4" fmla="*/ 15 w 140"/>
                <a:gd name="T5" fmla="*/ 0 h 198"/>
                <a:gd name="T6" fmla="*/ 119 w 140"/>
                <a:gd name="T7" fmla="*/ 105 h 198"/>
                <a:gd name="T8" fmla="*/ 114 w 140"/>
                <a:gd name="T9" fmla="*/ 198 h 198"/>
              </a:gdLst>
              <a:ahLst/>
              <a:cxnLst>
                <a:cxn ang="0">
                  <a:pos x="T0" y="T1"/>
                </a:cxn>
                <a:cxn ang="0">
                  <a:pos x="T2" y="T3"/>
                </a:cxn>
                <a:cxn ang="0">
                  <a:pos x="T4" y="T5"/>
                </a:cxn>
                <a:cxn ang="0">
                  <a:pos x="T6" y="T7"/>
                </a:cxn>
                <a:cxn ang="0">
                  <a:pos x="T8" y="T9"/>
                </a:cxn>
              </a:cxnLst>
              <a:rect l="0" t="0" r="r" b="b"/>
              <a:pathLst>
                <a:path w="140" h="198">
                  <a:moveTo>
                    <a:pt x="114" y="198"/>
                  </a:moveTo>
                  <a:cubicBezTo>
                    <a:pt x="83" y="195"/>
                    <a:pt x="44" y="164"/>
                    <a:pt x="23" y="122"/>
                  </a:cubicBezTo>
                  <a:cubicBezTo>
                    <a:pt x="2" y="80"/>
                    <a:pt x="0" y="18"/>
                    <a:pt x="15" y="0"/>
                  </a:cubicBezTo>
                  <a:cubicBezTo>
                    <a:pt x="43" y="10"/>
                    <a:pt x="99" y="63"/>
                    <a:pt x="119" y="105"/>
                  </a:cubicBezTo>
                  <a:cubicBezTo>
                    <a:pt x="140" y="147"/>
                    <a:pt x="137" y="186"/>
                    <a:pt x="11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41" name="Freeform 148"/>
            <p:cNvSpPr>
              <a:spLocks/>
            </p:cNvSpPr>
            <p:nvPr/>
          </p:nvSpPr>
          <p:spPr bwMode="auto">
            <a:xfrm>
              <a:off x="1965325" y="1968500"/>
              <a:ext cx="53975" cy="100013"/>
            </a:xfrm>
            <a:custGeom>
              <a:avLst/>
              <a:gdLst>
                <a:gd name="T0" fmla="*/ 53 w 113"/>
                <a:gd name="T1" fmla="*/ 211 h 211"/>
                <a:gd name="T2" fmla="*/ 1 w 113"/>
                <a:gd name="T3" fmla="*/ 112 h 211"/>
                <a:gd name="T4" fmla="*/ 61 w 113"/>
                <a:gd name="T5" fmla="*/ 0 h 211"/>
                <a:gd name="T6" fmla="*/ 111 w 113"/>
                <a:gd name="T7" fmla="*/ 129 h 211"/>
                <a:gd name="T8" fmla="*/ 53 w 113"/>
                <a:gd name="T9" fmla="*/ 211 h 211"/>
              </a:gdLst>
              <a:ahLst/>
              <a:cxnLst>
                <a:cxn ang="0">
                  <a:pos x="T0" y="T1"/>
                </a:cxn>
                <a:cxn ang="0">
                  <a:pos x="T2" y="T3"/>
                </a:cxn>
                <a:cxn ang="0">
                  <a:pos x="T4" y="T5"/>
                </a:cxn>
                <a:cxn ang="0">
                  <a:pos x="T6" y="T7"/>
                </a:cxn>
                <a:cxn ang="0">
                  <a:pos x="T8" y="T9"/>
                </a:cxn>
              </a:cxnLst>
              <a:rect l="0" t="0" r="r" b="b"/>
              <a:pathLst>
                <a:path w="113" h="211">
                  <a:moveTo>
                    <a:pt x="53" y="211"/>
                  </a:moveTo>
                  <a:cubicBezTo>
                    <a:pt x="23" y="198"/>
                    <a:pt x="0" y="157"/>
                    <a:pt x="1" y="112"/>
                  </a:cubicBezTo>
                  <a:cubicBezTo>
                    <a:pt x="2" y="68"/>
                    <a:pt x="36" y="11"/>
                    <a:pt x="61" y="0"/>
                  </a:cubicBezTo>
                  <a:cubicBezTo>
                    <a:pt x="85" y="19"/>
                    <a:pt x="113" y="85"/>
                    <a:pt x="111" y="129"/>
                  </a:cubicBezTo>
                  <a:cubicBezTo>
                    <a:pt x="110" y="174"/>
                    <a:pt x="85" y="207"/>
                    <a:pt x="53"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42" name="Freeform 149"/>
            <p:cNvSpPr>
              <a:spLocks/>
            </p:cNvSpPr>
            <p:nvPr/>
          </p:nvSpPr>
          <p:spPr bwMode="auto">
            <a:xfrm>
              <a:off x="1992313" y="1922463"/>
              <a:ext cx="61913" cy="95250"/>
            </a:xfrm>
            <a:custGeom>
              <a:avLst/>
              <a:gdLst>
                <a:gd name="T0" fmla="*/ 24 w 131"/>
                <a:gd name="T1" fmla="*/ 198 h 203"/>
                <a:gd name="T2" fmla="*/ 19 w 131"/>
                <a:gd name="T3" fmla="*/ 94 h 203"/>
                <a:gd name="T4" fmla="*/ 118 w 131"/>
                <a:gd name="T5" fmla="*/ 0 h 203"/>
                <a:gd name="T6" fmla="*/ 108 w 131"/>
                <a:gd name="T7" fmla="*/ 135 h 203"/>
                <a:gd name="T8" fmla="*/ 24 w 131"/>
                <a:gd name="T9" fmla="*/ 198 h 203"/>
              </a:gdLst>
              <a:ahLst/>
              <a:cxnLst>
                <a:cxn ang="0">
                  <a:pos x="T0" y="T1"/>
                </a:cxn>
                <a:cxn ang="0">
                  <a:pos x="T2" y="T3"/>
                </a:cxn>
                <a:cxn ang="0">
                  <a:pos x="T4" y="T5"/>
                </a:cxn>
                <a:cxn ang="0">
                  <a:pos x="T6" y="T7"/>
                </a:cxn>
                <a:cxn ang="0">
                  <a:pos x="T8" y="T9"/>
                </a:cxn>
              </a:cxnLst>
              <a:rect l="0" t="0" r="r" b="b"/>
              <a:pathLst>
                <a:path w="131" h="203">
                  <a:moveTo>
                    <a:pt x="24" y="198"/>
                  </a:moveTo>
                  <a:cubicBezTo>
                    <a:pt x="3" y="179"/>
                    <a:pt x="0" y="136"/>
                    <a:pt x="19" y="94"/>
                  </a:cubicBezTo>
                  <a:cubicBezTo>
                    <a:pt x="39" y="51"/>
                    <a:pt x="90" y="6"/>
                    <a:pt x="118" y="0"/>
                  </a:cubicBezTo>
                  <a:cubicBezTo>
                    <a:pt x="131" y="24"/>
                    <a:pt x="128" y="92"/>
                    <a:pt x="108" y="135"/>
                  </a:cubicBezTo>
                  <a:cubicBezTo>
                    <a:pt x="89" y="177"/>
                    <a:pt x="53" y="203"/>
                    <a:pt x="2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43" name="Freeform 150"/>
            <p:cNvSpPr>
              <a:spLocks/>
            </p:cNvSpPr>
            <p:nvPr/>
          </p:nvSpPr>
          <p:spPr bwMode="auto">
            <a:xfrm>
              <a:off x="1962150" y="2035175"/>
              <a:ext cx="93663" cy="66675"/>
            </a:xfrm>
            <a:custGeom>
              <a:avLst/>
              <a:gdLst>
                <a:gd name="T0" fmla="*/ 0 w 197"/>
                <a:gd name="T1" fmla="*/ 117 h 142"/>
                <a:gd name="T2" fmla="*/ 74 w 197"/>
                <a:gd name="T3" fmla="*/ 26 h 142"/>
                <a:gd name="T4" fmla="*/ 197 w 197"/>
                <a:gd name="T5" fmla="*/ 14 h 142"/>
                <a:gd name="T6" fmla="*/ 92 w 197"/>
                <a:gd name="T7" fmla="*/ 120 h 142"/>
                <a:gd name="T8" fmla="*/ 0 w 197"/>
                <a:gd name="T9" fmla="*/ 117 h 142"/>
              </a:gdLst>
              <a:ahLst/>
              <a:cxnLst>
                <a:cxn ang="0">
                  <a:pos x="T0" y="T1"/>
                </a:cxn>
                <a:cxn ang="0">
                  <a:pos x="T2" y="T3"/>
                </a:cxn>
                <a:cxn ang="0">
                  <a:pos x="T4" y="T5"/>
                </a:cxn>
                <a:cxn ang="0">
                  <a:pos x="T6" y="T7"/>
                </a:cxn>
                <a:cxn ang="0">
                  <a:pos x="T8" y="T9"/>
                </a:cxn>
              </a:cxnLst>
              <a:rect l="0" t="0" r="r" b="b"/>
              <a:pathLst>
                <a:path w="197" h="142">
                  <a:moveTo>
                    <a:pt x="0" y="117"/>
                  </a:moveTo>
                  <a:cubicBezTo>
                    <a:pt x="2" y="87"/>
                    <a:pt x="33" y="48"/>
                    <a:pt x="74" y="26"/>
                  </a:cubicBezTo>
                  <a:cubicBezTo>
                    <a:pt x="116" y="4"/>
                    <a:pt x="178" y="0"/>
                    <a:pt x="197" y="14"/>
                  </a:cubicBezTo>
                  <a:cubicBezTo>
                    <a:pt x="187" y="42"/>
                    <a:pt x="134" y="98"/>
                    <a:pt x="92" y="120"/>
                  </a:cubicBezTo>
                  <a:cubicBezTo>
                    <a:pt x="51" y="142"/>
                    <a:pt x="12" y="140"/>
                    <a:pt x="0" y="1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44" name="Freeform 151"/>
            <p:cNvSpPr>
              <a:spLocks/>
            </p:cNvSpPr>
            <p:nvPr/>
          </p:nvSpPr>
          <p:spPr bwMode="auto">
            <a:xfrm>
              <a:off x="1990725" y="1978025"/>
              <a:ext cx="76200" cy="85725"/>
            </a:xfrm>
            <a:custGeom>
              <a:avLst/>
              <a:gdLst>
                <a:gd name="T0" fmla="*/ 10 w 161"/>
                <a:gd name="T1" fmla="*/ 167 h 180"/>
                <a:gd name="T2" fmla="*/ 47 w 161"/>
                <a:gd name="T3" fmla="*/ 64 h 180"/>
                <a:gd name="T4" fmla="*/ 160 w 161"/>
                <a:gd name="T5" fmla="*/ 3 h 180"/>
                <a:gd name="T6" fmla="*/ 100 w 161"/>
                <a:gd name="T7" fmla="*/ 130 h 180"/>
                <a:gd name="T8" fmla="*/ 10 w 161"/>
                <a:gd name="T9" fmla="*/ 167 h 180"/>
              </a:gdLst>
              <a:ahLst/>
              <a:cxnLst>
                <a:cxn ang="0">
                  <a:pos x="T0" y="T1"/>
                </a:cxn>
                <a:cxn ang="0">
                  <a:pos x="T2" y="T3"/>
                </a:cxn>
                <a:cxn ang="0">
                  <a:pos x="T4" y="T5"/>
                </a:cxn>
                <a:cxn ang="0">
                  <a:pos x="T6" y="T7"/>
                </a:cxn>
                <a:cxn ang="0">
                  <a:pos x="T8" y="T9"/>
                </a:cxn>
              </a:cxnLst>
              <a:rect l="0" t="0" r="r" b="b"/>
              <a:pathLst>
                <a:path w="161" h="180">
                  <a:moveTo>
                    <a:pt x="10" y="167"/>
                  </a:moveTo>
                  <a:cubicBezTo>
                    <a:pt x="0" y="143"/>
                    <a:pt x="15" y="99"/>
                    <a:pt x="47" y="64"/>
                  </a:cubicBezTo>
                  <a:cubicBezTo>
                    <a:pt x="79" y="30"/>
                    <a:pt x="136" y="0"/>
                    <a:pt x="160" y="3"/>
                  </a:cubicBezTo>
                  <a:cubicBezTo>
                    <a:pt x="161" y="29"/>
                    <a:pt x="132" y="95"/>
                    <a:pt x="100" y="130"/>
                  </a:cubicBezTo>
                  <a:cubicBezTo>
                    <a:pt x="69" y="165"/>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45" name="Freeform 152"/>
            <p:cNvSpPr>
              <a:spLocks/>
            </p:cNvSpPr>
            <p:nvPr/>
          </p:nvSpPr>
          <p:spPr bwMode="auto">
            <a:xfrm>
              <a:off x="1849438" y="1609725"/>
              <a:ext cx="442913" cy="812800"/>
            </a:xfrm>
            <a:custGeom>
              <a:avLst/>
              <a:gdLst>
                <a:gd name="T0" fmla="*/ 145 w 934"/>
                <a:gd name="T1" fmla="*/ 1475 h 1716"/>
                <a:gd name="T2" fmla="*/ 570 w 934"/>
                <a:gd name="T3" fmla="*/ 789 h 1716"/>
                <a:gd name="T4" fmla="*/ 841 w 934"/>
                <a:gd name="T5" fmla="*/ 93 h 1716"/>
                <a:gd name="T6" fmla="*/ 933 w 934"/>
                <a:gd name="T7" fmla="*/ 0 h 1716"/>
                <a:gd name="T8" fmla="*/ 934 w 934"/>
                <a:gd name="T9" fmla="*/ 1 h 1716"/>
                <a:gd name="T10" fmla="*/ 876 w 934"/>
                <a:gd name="T11" fmla="*/ 88 h 1716"/>
                <a:gd name="T12" fmla="*/ 716 w 934"/>
                <a:gd name="T13" fmla="*/ 574 h 1716"/>
                <a:gd name="T14" fmla="*/ 0 w 934"/>
                <a:gd name="T15" fmla="*/ 1716 h 1716"/>
                <a:gd name="T16" fmla="*/ 24 w 934"/>
                <a:gd name="T17" fmla="*/ 1678 h 1716"/>
                <a:gd name="T18" fmla="*/ 145 w 934"/>
                <a:gd name="T19" fmla="*/ 1475 h 1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4" h="1716">
                  <a:moveTo>
                    <a:pt x="145" y="1475"/>
                  </a:moveTo>
                  <a:cubicBezTo>
                    <a:pt x="358" y="1289"/>
                    <a:pt x="489" y="1107"/>
                    <a:pt x="570" y="789"/>
                  </a:cubicBezTo>
                  <a:cubicBezTo>
                    <a:pt x="632" y="543"/>
                    <a:pt x="664" y="292"/>
                    <a:pt x="841" y="93"/>
                  </a:cubicBezTo>
                  <a:cubicBezTo>
                    <a:pt x="872" y="62"/>
                    <a:pt x="902" y="31"/>
                    <a:pt x="933" y="0"/>
                  </a:cubicBezTo>
                  <a:cubicBezTo>
                    <a:pt x="934" y="0"/>
                    <a:pt x="934" y="1"/>
                    <a:pt x="934" y="1"/>
                  </a:cubicBezTo>
                  <a:cubicBezTo>
                    <a:pt x="915" y="30"/>
                    <a:pt x="896" y="59"/>
                    <a:pt x="876" y="88"/>
                  </a:cubicBezTo>
                  <a:cubicBezTo>
                    <a:pt x="771" y="247"/>
                    <a:pt x="741" y="385"/>
                    <a:pt x="716" y="574"/>
                  </a:cubicBezTo>
                  <a:cubicBezTo>
                    <a:pt x="635" y="1237"/>
                    <a:pt x="440" y="1365"/>
                    <a:pt x="0" y="1716"/>
                  </a:cubicBezTo>
                  <a:cubicBezTo>
                    <a:pt x="5" y="1702"/>
                    <a:pt x="12" y="1688"/>
                    <a:pt x="24" y="1678"/>
                  </a:cubicBezTo>
                  <a:cubicBezTo>
                    <a:pt x="56" y="1649"/>
                    <a:pt x="127" y="1512"/>
                    <a:pt x="145" y="14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46" name="Freeform 153"/>
            <p:cNvSpPr>
              <a:spLocks/>
            </p:cNvSpPr>
            <p:nvPr/>
          </p:nvSpPr>
          <p:spPr bwMode="auto">
            <a:xfrm>
              <a:off x="1835150" y="2047875"/>
              <a:ext cx="176213" cy="366713"/>
            </a:xfrm>
            <a:custGeom>
              <a:avLst/>
              <a:gdLst>
                <a:gd name="T0" fmla="*/ 181 w 371"/>
                <a:gd name="T1" fmla="*/ 0 h 775"/>
                <a:gd name="T2" fmla="*/ 179 w 371"/>
                <a:gd name="T3" fmla="*/ 351 h 775"/>
                <a:gd name="T4" fmla="*/ 83 w 371"/>
                <a:gd name="T5" fmla="*/ 618 h 775"/>
                <a:gd name="T6" fmla="*/ 335 w 371"/>
                <a:gd name="T7" fmla="*/ 30 h 775"/>
                <a:gd name="T8" fmla="*/ 370 w 371"/>
                <a:gd name="T9" fmla="*/ 36 h 775"/>
                <a:gd name="T10" fmla="*/ 371 w 371"/>
                <a:gd name="T11" fmla="*/ 36 h 775"/>
                <a:gd name="T12" fmla="*/ 94 w 371"/>
                <a:gd name="T13" fmla="*/ 679 h 775"/>
                <a:gd name="T14" fmla="*/ 45 w 371"/>
                <a:gd name="T15" fmla="*/ 740 h 775"/>
                <a:gd name="T16" fmla="*/ 36 w 371"/>
                <a:gd name="T17" fmla="*/ 775 h 775"/>
                <a:gd name="T18" fmla="*/ 19 w 371"/>
                <a:gd name="T19" fmla="*/ 775 h 775"/>
                <a:gd name="T20" fmla="*/ 0 w 371"/>
                <a:gd name="T21" fmla="*/ 775 h 775"/>
                <a:gd name="T22" fmla="*/ 137 w 371"/>
                <a:gd name="T23" fmla="*/ 345 h 775"/>
                <a:gd name="T24" fmla="*/ 142 w 371"/>
                <a:gd name="T25" fmla="*/ 8 h 775"/>
                <a:gd name="T26" fmla="*/ 181 w 371"/>
                <a:gd name="T27" fmla="*/ 0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1" h="775">
                  <a:moveTo>
                    <a:pt x="181" y="0"/>
                  </a:moveTo>
                  <a:cubicBezTo>
                    <a:pt x="196" y="119"/>
                    <a:pt x="217" y="231"/>
                    <a:pt x="179" y="351"/>
                  </a:cubicBezTo>
                  <a:cubicBezTo>
                    <a:pt x="151" y="440"/>
                    <a:pt x="114" y="529"/>
                    <a:pt x="83" y="618"/>
                  </a:cubicBezTo>
                  <a:cubicBezTo>
                    <a:pt x="204" y="444"/>
                    <a:pt x="242" y="220"/>
                    <a:pt x="335" y="30"/>
                  </a:cubicBezTo>
                  <a:cubicBezTo>
                    <a:pt x="345" y="34"/>
                    <a:pt x="358" y="36"/>
                    <a:pt x="370" y="36"/>
                  </a:cubicBezTo>
                  <a:cubicBezTo>
                    <a:pt x="371" y="36"/>
                    <a:pt x="371" y="36"/>
                    <a:pt x="371" y="36"/>
                  </a:cubicBezTo>
                  <a:cubicBezTo>
                    <a:pt x="269" y="243"/>
                    <a:pt x="239" y="495"/>
                    <a:pt x="94" y="679"/>
                  </a:cubicBezTo>
                  <a:cubicBezTo>
                    <a:pt x="87" y="688"/>
                    <a:pt x="62" y="719"/>
                    <a:pt x="45" y="740"/>
                  </a:cubicBezTo>
                  <a:cubicBezTo>
                    <a:pt x="42" y="752"/>
                    <a:pt x="39" y="763"/>
                    <a:pt x="36" y="775"/>
                  </a:cubicBezTo>
                  <a:cubicBezTo>
                    <a:pt x="19" y="775"/>
                    <a:pt x="19" y="775"/>
                    <a:pt x="19" y="775"/>
                  </a:cubicBezTo>
                  <a:cubicBezTo>
                    <a:pt x="0" y="775"/>
                    <a:pt x="0" y="775"/>
                    <a:pt x="0" y="775"/>
                  </a:cubicBezTo>
                  <a:cubicBezTo>
                    <a:pt x="30" y="632"/>
                    <a:pt x="95" y="489"/>
                    <a:pt x="137" y="345"/>
                  </a:cubicBezTo>
                  <a:cubicBezTo>
                    <a:pt x="171" y="230"/>
                    <a:pt x="155" y="122"/>
                    <a:pt x="142" y="8"/>
                  </a:cubicBezTo>
                  <a:cubicBezTo>
                    <a:pt x="153" y="5"/>
                    <a:pt x="171" y="3"/>
                    <a:pt x="18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grpSp>
        <p:nvGrpSpPr>
          <p:cNvPr id="711" name="Group 710"/>
          <p:cNvGrpSpPr/>
          <p:nvPr/>
        </p:nvGrpSpPr>
        <p:grpSpPr>
          <a:xfrm>
            <a:off x="5106311" y="5053151"/>
            <a:ext cx="310548" cy="375078"/>
            <a:chOff x="1631950" y="1527175"/>
            <a:chExt cx="660401" cy="895350"/>
          </a:xfrm>
          <a:solidFill>
            <a:schemeClr val="accent4">
              <a:lumMod val="50000"/>
            </a:schemeClr>
          </a:solidFill>
        </p:grpSpPr>
        <p:sp>
          <p:nvSpPr>
            <p:cNvPr id="755" name="Freeform 108"/>
            <p:cNvSpPr>
              <a:spLocks/>
            </p:cNvSpPr>
            <p:nvPr/>
          </p:nvSpPr>
          <p:spPr bwMode="auto">
            <a:xfrm>
              <a:off x="1631950" y="1771650"/>
              <a:ext cx="98425" cy="60325"/>
            </a:xfrm>
            <a:custGeom>
              <a:avLst/>
              <a:gdLst>
                <a:gd name="T0" fmla="*/ 207 w 207"/>
                <a:gd name="T1" fmla="*/ 86 h 126"/>
                <a:gd name="T2" fmla="*/ 104 w 207"/>
                <a:gd name="T3" fmla="*/ 115 h 126"/>
                <a:gd name="T4" fmla="*/ 0 w 207"/>
                <a:gd name="T5" fmla="*/ 31 h 126"/>
                <a:gd name="T6" fmla="*/ 134 w 207"/>
                <a:gd name="T7" fmla="*/ 11 h 126"/>
                <a:gd name="T8" fmla="*/ 207 w 207"/>
                <a:gd name="T9" fmla="*/ 86 h 126"/>
              </a:gdLst>
              <a:ahLst/>
              <a:cxnLst>
                <a:cxn ang="0">
                  <a:pos x="T0" y="T1"/>
                </a:cxn>
                <a:cxn ang="0">
                  <a:pos x="T2" y="T3"/>
                </a:cxn>
                <a:cxn ang="0">
                  <a:pos x="T4" y="T5"/>
                </a:cxn>
                <a:cxn ang="0">
                  <a:pos x="T6" y="T7"/>
                </a:cxn>
                <a:cxn ang="0">
                  <a:pos x="T8" y="T9"/>
                </a:cxn>
              </a:cxnLst>
              <a:rect l="0" t="0" r="r" b="b"/>
              <a:pathLst>
                <a:path w="207" h="126">
                  <a:moveTo>
                    <a:pt x="207" y="86"/>
                  </a:moveTo>
                  <a:cubicBezTo>
                    <a:pt x="191" y="113"/>
                    <a:pt x="148" y="126"/>
                    <a:pt x="104" y="115"/>
                  </a:cubicBezTo>
                  <a:cubicBezTo>
                    <a:pt x="60" y="103"/>
                    <a:pt x="9" y="60"/>
                    <a:pt x="0" y="31"/>
                  </a:cubicBezTo>
                  <a:cubicBezTo>
                    <a:pt x="22" y="12"/>
                    <a:pt x="89" y="0"/>
                    <a:pt x="134" y="11"/>
                  </a:cubicBezTo>
                  <a:cubicBezTo>
                    <a:pt x="177" y="22"/>
                    <a:pt x="207" y="54"/>
                    <a:pt x="207"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56" name="Freeform 109"/>
            <p:cNvSpPr>
              <a:spLocks/>
            </p:cNvSpPr>
            <p:nvPr/>
          </p:nvSpPr>
          <p:spPr bwMode="auto">
            <a:xfrm>
              <a:off x="1681163" y="1755775"/>
              <a:ext cx="92075" cy="68263"/>
            </a:xfrm>
            <a:custGeom>
              <a:avLst/>
              <a:gdLst>
                <a:gd name="T0" fmla="*/ 188 w 195"/>
                <a:gd name="T1" fmla="*/ 125 h 143"/>
                <a:gd name="T2" fmla="*/ 84 w 195"/>
                <a:gd name="T3" fmla="*/ 114 h 143"/>
                <a:gd name="T4" fmla="*/ 0 w 195"/>
                <a:gd name="T5" fmla="*/ 9 h 143"/>
                <a:gd name="T6" fmla="*/ 133 w 195"/>
                <a:gd name="T7" fmla="*/ 37 h 143"/>
                <a:gd name="T8" fmla="*/ 188 w 195"/>
                <a:gd name="T9" fmla="*/ 125 h 143"/>
              </a:gdLst>
              <a:ahLst/>
              <a:cxnLst>
                <a:cxn ang="0">
                  <a:pos x="T0" y="T1"/>
                </a:cxn>
                <a:cxn ang="0">
                  <a:pos x="T2" y="T3"/>
                </a:cxn>
                <a:cxn ang="0">
                  <a:pos x="T4" y="T5"/>
                </a:cxn>
                <a:cxn ang="0">
                  <a:pos x="T6" y="T7"/>
                </a:cxn>
                <a:cxn ang="0">
                  <a:pos x="T8" y="T9"/>
                </a:cxn>
              </a:cxnLst>
              <a:rect l="0" t="0" r="r" b="b"/>
              <a:pathLst>
                <a:path w="195" h="143">
                  <a:moveTo>
                    <a:pt x="188" y="125"/>
                  </a:moveTo>
                  <a:cubicBezTo>
                    <a:pt x="167" y="143"/>
                    <a:pt x="124" y="139"/>
                    <a:pt x="84" y="114"/>
                  </a:cubicBezTo>
                  <a:cubicBezTo>
                    <a:pt x="44" y="90"/>
                    <a:pt x="3" y="36"/>
                    <a:pt x="0" y="9"/>
                  </a:cubicBezTo>
                  <a:cubicBezTo>
                    <a:pt x="24" y="0"/>
                    <a:pt x="93" y="14"/>
                    <a:pt x="133" y="37"/>
                  </a:cubicBezTo>
                  <a:cubicBezTo>
                    <a:pt x="173" y="62"/>
                    <a:pt x="195"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57" name="Freeform 110"/>
            <p:cNvSpPr>
              <a:spLocks/>
            </p:cNvSpPr>
            <p:nvPr/>
          </p:nvSpPr>
          <p:spPr bwMode="auto">
            <a:xfrm>
              <a:off x="1703388" y="1790700"/>
              <a:ext cx="92075" cy="68263"/>
            </a:xfrm>
            <a:custGeom>
              <a:avLst/>
              <a:gdLst>
                <a:gd name="T0" fmla="*/ 188 w 194"/>
                <a:gd name="T1" fmla="*/ 125 h 143"/>
                <a:gd name="T2" fmla="*/ 83 w 194"/>
                <a:gd name="T3" fmla="*/ 114 h 143"/>
                <a:gd name="T4" fmla="*/ 0 w 194"/>
                <a:gd name="T5" fmla="*/ 9 h 143"/>
                <a:gd name="T6" fmla="*/ 132 w 194"/>
                <a:gd name="T7" fmla="*/ 38 h 143"/>
                <a:gd name="T8" fmla="*/ 188 w 194"/>
                <a:gd name="T9" fmla="*/ 125 h 143"/>
              </a:gdLst>
              <a:ahLst/>
              <a:cxnLst>
                <a:cxn ang="0">
                  <a:pos x="T0" y="T1"/>
                </a:cxn>
                <a:cxn ang="0">
                  <a:pos x="T2" y="T3"/>
                </a:cxn>
                <a:cxn ang="0">
                  <a:pos x="T4" y="T5"/>
                </a:cxn>
                <a:cxn ang="0">
                  <a:pos x="T6" y="T7"/>
                </a:cxn>
                <a:cxn ang="0">
                  <a:pos x="T8" y="T9"/>
                </a:cxn>
              </a:cxnLst>
              <a:rect l="0" t="0" r="r" b="b"/>
              <a:pathLst>
                <a:path w="194" h="143">
                  <a:moveTo>
                    <a:pt x="188" y="125"/>
                  </a:moveTo>
                  <a:cubicBezTo>
                    <a:pt x="166" y="143"/>
                    <a:pt x="123" y="139"/>
                    <a:pt x="83" y="114"/>
                  </a:cubicBezTo>
                  <a:cubicBezTo>
                    <a:pt x="43" y="90"/>
                    <a:pt x="2" y="35"/>
                    <a:pt x="0" y="9"/>
                  </a:cubicBezTo>
                  <a:cubicBezTo>
                    <a:pt x="23" y="0"/>
                    <a:pt x="92" y="13"/>
                    <a:pt x="132" y="38"/>
                  </a:cubicBezTo>
                  <a:cubicBezTo>
                    <a:pt x="172" y="62"/>
                    <a:pt x="194" y="99"/>
                    <a:pt x="188" y="1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58" name="Freeform 111"/>
            <p:cNvSpPr>
              <a:spLocks/>
            </p:cNvSpPr>
            <p:nvPr/>
          </p:nvSpPr>
          <p:spPr bwMode="auto">
            <a:xfrm>
              <a:off x="1741488" y="1752600"/>
              <a:ext cx="71438" cy="88900"/>
            </a:xfrm>
            <a:custGeom>
              <a:avLst/>
              <a:gdLst>
                <a:gd name="T0" fmla="*/ 130 w 151"/>
                <a:gd name="T1" fmla="*/ 189 h 189"/>
                <a:gd name="T2" fmla="*/ 35 w 151"/>
                <a:gd name="T3" fmla="*/ 121 h 189"/>
                <a:gd name="T4" fmla="*/ 11 w 151"/>
                <a:gd name="T5" fmla="*/ 0 h 189"/>
                <a:gd name="T6" fmla="*/ 123 w 151"/>
                <a:gd name="T7" fmla="*/ 96 h 189"/>
                <a:gd name="T8" fmla="*/ 130 w 151"/>
                <a:gd name="T9" fmla="*/ 189 h 189"/>
              </a:gdLst>
              <a:ahLst/>
              <a:cxnLst>
                <a:cxn ang="0">
                  <a:pos x="T0" y="T1"/>
                </a:cxn>
                <a:cxn ang="0">
                  <a:pos x="T2" y="T3"/>
                </a:cxn>
                <a:cxn ang="0">
                  <a:pos x="T4" y="T5"/>
                </a:cxn>
                <a:cxn ang="0">
                  <a:pos x="T6" y="T7"/>
                </a:cxn>
                <a:cxn ang="0">
                  <a:pos x="T8" y="T9"/>
                </a:cxn>
              </a:cxnLst>
              <a:rect l="0" t="0" r="r" b="b"/>
              <a:pathLst>
                <a:path w="151" h="189">
                  <a:moveTo>
                    <a:pt x="130" y="189"/>
                  </a:moveTo>
                  <a:cubicBezTo>
                    <a:pt x="100" y="189"/>
                    <a:pt x="60" y="161"/>
                    <a:pt x="35" y="121"/>
                  </a:cubicBezTo>
                  <a:cubicBezTo>
                    <a:pt x="10" y="81"/>
                    <a:pt x="0" y="20"/>
                    <a:pt x="11" y="0"/>
                  </a:cubicBezTo>
                  <a:cubicBezTo>
                    <a:pt x="39" y="7"/>
                    <a:pt x="98" y="56"/>
                    <a:pt x="123" y="96"/>
                  </a:cubicBezTo>
                  <a:cubicBezTo>
                    <a:pt x="149" y="136"/>
                    <a:pt x="151" y="174"/>
                    <a:pt x="130" y="18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59" name="Freeform 112"/>
            <p:cNvSpPr>
              <a:spLocks/>
            </p:cNvSpPr>
            <p:nvPr/>
          </p:nvSpPr>
          <p:spPr bwMode="auto">
            <a:xfrm>
              <a:off x="1768475" y="1816100"/>
              <a:ext cx="71438" cy="88900"/>
            </a:xfrm>
            <a:custGeom>
              <a:avLst/>
              <a:gdLst>
                <a:gd name="T0" fmla="*/ 130 w 151"/>
                <a:gd name="T1" fmla="*/ 188 h 189"/>
                <a:gd name="T2" fmla="*/ 35 w 151"/>
                <a:gd name="T3" fmla="*/ 121 h 189"/>
                <a:gd name="T4" fmla="*/ 12 w 151"/>
                <a:gd name="T5" fmla="*/ 0 h 189"/>
                <a:gd name="T6" fmla="*/ 124 w 151"/>
                <a:gd name="T7" fmla="*/ 96 h 189"/>
                <a:gd name="T8" fmla="*/ 130 w 151"/>
                <a:gd name="T9" fmla="*/ 188 h 189"/>
              </a:gdLst>
              <a:ahLst/>
              <a:cxnLst>
                <a:cxn ang="0">
                  <a:pos x="T0" y="T1"/>
                </a:cxn>
                <a:cxn ang="0">
                  <a:pos x="T2" y="T3"/>
                </a:cxn>
                <a:cxn ang="0">
                  <a:pos x="T4" y="T5"/>
                </a:cxn>
                <a:cxn ang="0">
                  <a:pos x="T6" y="T7"/>
                </a:cxn>
                <a:cxn ang="0">
                  <a:pos x="T8" y="T9"/>
                </a:cxn>
              </a:cxnLst>
              <a:rect l="0" t="0" r="r" b="b"/>
              <a:pathLst>
                <a:path w="151" h="189">
                  <a:moveTo>
                    <a:pt x="130" y="188"/>
                  </a:moveTo>
                  <a:cubicBezTo>
                    <a:pt x="101" y="189"/>
                    <a:pt x="60" y="161"/>
                    <a:pt x="35" y="121"/>
                  </a:cubicBezTo>
                  <a:cubicBezTo>
                    <a:pt x="10" y="81"/>
                    <a:pt x="0" y="19"/>
                    <a:pt x="12" y="0"/>
                  </a:cubicBezTo>
                  <a:cubicBezTo>
                    <a:pt x="40" y="7"/>
                    <a:pt x="98" y="56"/>
                    <a:pt x="124" y="96"/>
                  </a:cubicBezTo>
                  <a:cubicBezTo>
                    <a:pt x="149" y="135"/>
                    <a:pt x="151" y="174"/>
                    <a:pt x="130" y="18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60" name="Freeform 113"/>
            <p:cNvSpPr>
              <a:spLocks/>
            </p:cNvSpPr>
            <p:nvPr/>
          </p:nvSpPr>
          <p:spPr bwMode="auto">
            <a:xfrm>
              <a:off x="1809750" y="1855788"/>
              <a:ext cx="57150" cy="100013"/>
            </a:xfrm>
            <a:custGeom>
              <a:avLst/>
              <a:gdLst>
                <a:gd name="T0" fmla="*/ 69 w 120"/>
                <a:gd name="T1" fmla="*/ 211 h 211"/>
                <a:gd name="T2" fmla="*/ 5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8" y="200"/>
                    <a:pt x="9" y="161"/>
                    <a:pt x="5" y="116"/>
                  </a:cubicBezTo>
                  <a:cubicBezTo>
                    <a:pt x="0" y="71"/>
                    <a:pt x="26" y="13"/>
                    <a:pt x="49" y="0"/>
                  </a:cubicBezTo>
                  <a:cubicBezTo>
                    <a:pt x="75" y="17"/>
                    <a:pt x="111"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61" name="Freeform 114"/>
            <p:cNvSpPr>
              <a:spLocks/>
            </p:cNvSpPr>
            <p:nvPr/>
          </p:nvSpPr>
          <p:spPr bwMode="auto">
            <a:xfrm>
              <a:off x="1793875" y="1785938"/>
              <a:ext cx="63500" cy="96838"/>
            </a:xfrm>
            <a:custGeom>
              <a:avLst/>
              <a:gdLst>
                <a:gd name="T0" fmla="*/ 96 w 134"/>
                <a:gd name="T1" fmla="*/ 207 h 207"/>
                <a:gd name="T2" fmla="*/ 14 w 134"/>
                <a:gd name="T3" fmla="*/ 122 h 207"/>
                <a:gd name="T4" fmla="*/ 28 w 134"/>
                <a:gd name="T5" fmla="*/ 0 h 207"/>
                <a:gd name="T6" fmla="*/ 119 w 134"/>
                <a:gd name="T7" fmla="*/ 117 h 207"/>
                <a:gd name="T8" fmla="*/ 96 w 134"/>
                <a:gd name="T9" fmla="*/ 207 h 207"/>
              </a:gdLst>
              <a:ahLst/>
              <a:cxnLst>
                <a:cxn ang="0">
                  <a:pos x="T0" y="T1"/>
                </a:cxn>
                <a:cxn ang="0">
                  <a:pos x="T2" y="T3"/>
                </a:cxn>
                <a:cxn ang="0">
                  <a:pos x="T4" y="T5"/>
                </a:cxn>
                <a:cxn ang="0">
                  <a:pos x="T6" y="T7"/>
                </a:cxn>
                <a:cxn ang="0">
                  <a:pos x="T8" y="T9"/>
                </a:cxn>
              </a:cxnLst>
              <a:rect l="0" t="0" r="r" b="b"/>
              <a:pathLst>
                <a:path w="134" h="207">
                  <a:moveTo>
                    <a:pt x="96" y="207"/>
                  </a:moveTo>
                  <a:cubicBezTo>
                    <a:pt x="63" y="201"/>
                    <a:pt x="29" y="165"/>
                    <a:pt x="14" y="122"/>
                  </a:cubicBezTo>
                  <a:cubicBezTo>
                    <a:pt x="0" y="78"/>
                    <a:pt x="9" y="17"/>
                    <a:pt x="28" y="0"/>
                  </a:cubicBezTo>
                  <a:cubicBezTo>
                    <a:pt x="56" y="14"/>
                    <a:pt x="104" y="73"/>
                    <a:pt x="119" y="117"/>
                  </a:cubicBezTo>
                  <a:cubicBezTo>
                    <a:pt x="134" y="161"/>
                    <a:pt x="123" y="199"/>
                    <a:pt x="96" y="20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62" name="Freeform 115"/>
            <p:cNvSpPr>
              <a:spLocks/>
            </p:cNvSpPr>
            <p:nvPr/>
          </p:nvSpPr>
          <p:spPr bwMode="auto">
            <a:xfrm>
              <a:off x="1833563" y="1916113"/>
              <a:ext cx="57150" cy="100013"/>
            </a:xfrm>
            <a:custGeom>
              <a:avLst/>
              <a:gdLst>
                <a:gd name="T0" fmla="*/ 69 w 120"/>
                <a:gd name="T1" fmla="*/ 211 h 211"/>
                <a:gd name="T2" fmla="*/ 4 w 120"/>
                <a:gd name="T3" fmla="*/ 116 h 211"/>
                <a:gd name="T4" fmla="*/ 49 w 120"/>
                <a:gd name="T5" fmla="*/ 0 h 211"/>
                <a:gd name="T6" fmla="*/ 115 w 120"/>
                <a:gd name="T7" fmla="*/ 126 h 211"/>
                <a:gd name="T8" fmla="*/ 69 w 120"/>
                <a:gd name="T9" fmla="*/ 211 h 211"/>
              </a:gdLst>
              <a:ahLst/>
              <a:cxnLst>
                <a:cxn ang="0">
                  <a:pos x="T0" y="T1"/>
                </a:cxn>
                <a:cxn ang="0">
                  <a:pos x="T2" y="T3"/>
                </a:cxn>
                <a:cxn ang="0">
                  <a:pos x="T4" y="T5"/>
                </a:cxn>
                <a:cxn ang="0">
                  <a:pos x="T6" y="T7"/>
                </a:cxn>
                <a:cxn ang="0">
                  <a:pos x="T8" y="T9"/>
                </a:cxn>
              </a:cxnLst>
              <a:rect l="0" t="0" r="r" b="b"/>
              <a:pathLst>
                <a:path w="120" h="211">
                  <a:moveTo>
                    <a:pt x="69" y="211"/>
                  </a:moveTo>
                  <a:cubicBezTo>
                    <a:pt x="36" y="200"/>
                    <a:pt x="9" y="161"/>
                    <a:pt x="4" y="116"/>
                  </a:cubicBezTo>
                  <a:cubicBezTo>
                    <a:pt x="0" y="71"/>
                    <a:pt x="24" y="13"/>
                    <a:pt x="49" y="0"/>
                  </a:cubicBezTo>
                  <a:cubicBezTo>
                    <a:pt x="74" y="17"/>
                    <a:pt x="110" y="81"/>
                    <a:pt x="115" y="126"/>
                  </a:cubicBezTo>
                  <a:cubicBezTo>
                    <a:pt x="120" y="171"/>
                    <a:pt x="100" y="206"/>
                    <a:pt x="6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63" name="Freeform 116"/>
            <p:cNvSpPr>
              <a:spLocks/>
            </p:cNvSpPr>
            <p:nvPr/>
          </p:nvSpPr>
          <p:spPr bwMode="auto">
            <a:xfrm>
              <a:off x="1795463" y="1905000"/>
              <a:ext cx="68263" cy="92075"/>
            </a:xfrm>
            <a:custGeom>
              <a:avLst/>
              <a:gdLst>
                <a:gd name="T0" fmla="*/ 118 w 143"/>
                <a:gd name="T1" fmla="*/ 196 h 196"/>
                <a:gd name="T2" fmla="*/ 26 w 143"/>
                <a:gd name="T3" fmla="*/ 122 h 196"/>
                <a:gd name="T4" fmla="*/ 14 w 143"/>
                <a:gd name="T5" fmla="*/ 0 h 196"/>
                <a:gd name="T6" fmla="*/ 120 w 143"/>
                <a:gd name="T7" fmla="*/ 103 h 196"/>
                <a:gd name="T8" fmla="*/ 118 w 143"/>
                <a:gd name="T9" fmla="*/ 196 h 196"/>
              </a:gdLst>
              <a:ahLst/>
              <a:cxnLst>
                <a:cxn ang="0">
                  <a:pos x="T0" y="T1"/>
                </a:cxn>
                <a:cxn ang="0">
                  <a:pos x="T2" y="T3"/>
                </a:cxn>
                <a:cxn ang="0">
                  <a:pos x="T4" y="T5"/>
                </a:cxn>
                <a:cxn ang="0">
                  <a:pos x="T6" y="T7"/>
                </a:cxn>
                <a:cxn ang="0">
                  <a:pos x="T8" y="T9"/>
                </a:cxn>
              </a:cxnLst>
              <a:rect l="0" t="0" r="r" b="b"/>
              <a:pathLst>
                <a:path w="143" h="196">
                  <a:moveTo>
                    <a:pt x="118" y="196"/>
                  </a:moveTo>
                  <a:cubicBezTo>
                    <a:pt x="87" y="194"/>
                    <a:pt x="48" y="163"/>
                    <a:pt x="26" y="122"/>
                  </a:cubicBezTo>
                  <a:cubicBezTo>
                    <a:pt x="4" y="80"/>
                    <a:pt x="0" y="19"/>
                    <a:pt x="14" y="0"/>
                  </a:cubicBezTo>
                  <a:cubicBezTo>
                    <a:pt x="43" y="9"/>
                    <a:pt x="98" y="62"/>
                    <a:pt x="120" y="103"/>
                  </a:cubicBezTo>
                  <a:cubicBezTo>
                    <a:pt x="143" y="145"/>
                    <a:pt x="141" y="183"/>
                    <a:pt x="118"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64" name="Freeform 117"/>
            <p:cNvSpPr>
              <a:spLocks/>
            </p:cNvSpPr>
            <p:nvPr/>
          </p:nvSpPr>
          <p:spPr bwMode="auto">
            <a:xfrm>
              <a:off x="1819275" y="1976438"/>
              <a:ext cx="76200" cy="85725"/>
            </a:xfrm>
            <a:custGeom>
              <a:avLst/>
              <a:gdLst>
                <a:gd name="T0" fmla="*/ 146 w 164"/>
                <a:gd name="T1" fmla="*/ 176 h 180"/>
                <a:gd name="T2" fmla="*/ 47 w 164"/>
                <a:gd name="T3" fmla="*/ 120 h 180"/>
                <a:gd name="T4" fmla="*/ 8 w 164"/>
                <a:gd name="T5" fmla="*/ 0 h 180"/>
                <a:gd name="T6" fmla="*/ 128 w 164"/>
                <a:gd name="T7" fmla="*/ 84 h 180"/>
                <a:gd name="T8" fmla="*/ 146 w 164"/>
                <a:gd name="T9" fmla="*/ 176 h 180"/>
              </a:gdLst>
              <a:ahLst/>
              <a:cxnLst>
                <a:cxn ang="0">
                  <a:pos x="T0" y="T1"/>
                </a:cxn>
                <a:cxn ang="0">
                  <a:pos x="T2" y="T3"/>
                </a:cxn>
                <a:cxn ang="0">
                  <a:pos x="T4" y="T5"/>
                </a:cxn>
                <a:cxn ang="0">
                  <a:pos x="T6" y="T7"/>
                </a:cxn>
                <a:cxn ang="0">
                  <a:pos x="T8" y="T9"/>
                </a:cxn>
              </a:cxnLst>
              <a:rect l="0" t="0" r="r" b="b"/>
              <a:pathLst>
                <a:path w="164" h="180">
                  <a:moveTo>
                    <a:pt x="146" y="176"/>
                  </a:moveTo>
                  <a:cubicBezTo>
                    <a:pt x="119" y="180"/>
                    <a:pt x="77" y="157"/>
                    <a:pt x="47" y="120"/>
                  </a:cubicBezTo>
                  <a:cubicBezTo>
                    <a:pt x="19" y="82"/>
                    <a:pt x="0" y="22"/>
                    <a:pt x="8" y="0"/>
                  </a:cubicBezTo>
                  <a:cubicBezTo>
                    <a:pt x="36" y="4"/>
                    <a:pt x="98" y="46"/>
                    <a:pt x="128" y="84"/>
                  </a:cubicBezTo>
                  <a:cubicBezTo>
                    <a:pt x="157" y="121"/>
                    <a:pt x="164" y="159"/>
                    <a:pt x="146" y="1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65" name="Freeform 118"/>
            <p:cNvSpPr>
              <a:spLocks/>
            </p:cNvSpPr>
            <p:nvPr/>
          </p:nvSpPr>
          <p:spPr bwMode="auto">
            <a:xfrm>
              <a:off x="1860550" y="1958975"/>
              <a:ext cx="58738" cy="100013"/>
            </a:xfrm>
            <a:custGeom>
              <a:avLst/>
              <a:gdLst>
                <a:gd name="T0" fmla="*/ 76 w 124"/>
                <a:gd name="T1" fmla="*/ 212 h 212"/>
                <a:gd name="T2" fmla="*/ 7 w 124"/>
                <a:gd name="T3" fmla="*/ 118 h 212"/>
                <a:gd name="T4" fmla="*/ 44 w 124"/>
                <a:gd name="T5" fmla="*/ 0 h 212"/>
                <a:gd name="T6" fmla="*/ 117 w 124"/>
                <a:gd name="T7" fmla="*/ 125 h 212"/>
                <a:gd name="T8" fmla="*/ 76 w 124"/>
                <a:gd name="T9" fmla="*/ 212 h 212"/>
              </a:gdLst>
              <a:ahLst/>
              <a:cxnLst>
                <a:cxn ang="0">
                  <a:pos x="T0" y="T1"/>
                </a:cxn>
                <a:cxn ang="0">
                  <a:pos x="T2" y="T3"/>
                </a:cxn>
                <a:cxn ang="0">
                  <a:pos x="T4" y="T5"/>
                </a:cxn>
                <a:cxn ang="0">
                  <a:pos x="T6" y="T7"/>
                </a:cxn>
                <a:cxn ang="0">
                  <a:pos x="T8" y="T9"/>
                </a:cxn>
              </a:cxnLst>
              <a:rect l="0" t="0" r="r" b="b"/>
              <a:pathLst>
                <a:path w="124" h="212">
                  <a:moveTo>
                    <a:pt x="76" y="212"/>
                  </a:moveTo>
                  <a:cubicBezTo>
                    <a:pt x="43" y="202"/>
                    <a:pt x="14" y="163"/>
                    <a:pt x="7" y="118"/>
                  </a:cubicBezTo>
                  <a:cubicBezTo>
                    <a:pt x="0" y="74"/>
                    <a:pt x="22" y="15"/>
                    <a:pt x="44" y="0"/>
                  </a:cubicBezTo>
                  <a:cubicBezTo>
                    <a:pt x="71" y="17"/>
                    <a:pt x="110" y="80"/>
                    <a:pt x="117" y="125"/>
                  </a:cubicBezTo>
                  <a:cubicBezTo>
                    <a:pt x="124" y="170"/>
                    <a:pt x="106" y="206"/>
                    <a:pt x="76"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66" name="Freeform 119"/>
            <p:cNvSpPr>
              <a:spLocks/>
            </p:cNvSpPr>
            <p:nvPr/>
          </p:nvSpPr>
          <p:spPr bwMode="auto">
            <a:xfrm>
              <a:off x="1836738" y="2036763"/>
              <a:ext cx="84138" cy="76200"/>
            </a:xfrm>
            <a:custGeom>
              <a:avLst/>
              <a:gdLst>
                <a:gd name="T0" fmla="*/ 166 w 179"/>
                <a:gd name="T1" fmla="*/ 152 h 161"/>
                <a:gd name="T2" fmla="*/ 64 w 179"/>
                <a:gd name="T3" fmla="*/ 114 h 161"/>
                <a:gd name="T4" fmla="*/ 3 w 179"/>
                <a:gd name="T5" fmla="*/ 1 h 161"/>
                <a:gd name="T6" fmla="*/ 130 w 179"/>
                <a:gd name="T7" fmla="*/ 61 h 161"/>
                <a:gd name="T8" fmla="*/ 166 w 179"/>
                <a:gd name="T9" fmla="*/ 152 h 161"/>
              </a:gdLst>
              <a:ahLst/>
              <a:cxnLst>
                <a:cxn ang="0">
                  <a:pos x="T0" y="T1"/>
                </a:cxn>
                <a:cxn ang="0">
                  <a:pos x="T2" y="T3"/>
                </a:cxn>
                <a:cxn ang="0">
                  <a:pos x="T4" y="T5"/>
                </a:cxn>
                <a:cxn ang="0">
                  <a:pos x="T6" y="T7"/>
                </a:cxn>
                <a:cxn ang="0">
                  <a:pos x="T8" y="T9"/>
                </a:cxn>
              </a:cxnLst>
              <a:rect l="0" t="0" r="r" b="b"/>
              <a:pathLst>
                <a:path w="179" h="161">
                  <a:moveTo>
                    <a:pt x="166" y="152"/>
                  </a:moveTo>
                  <a:cubicBezTo>
                    <a:pt x="142" y="161"/>
                    <a:pt x="99" y="146"/>
                    <a:pt x="64" y="114"/>
                  </a:cubicBezTo>
                  <a:cubicBezTo>
                    <a:pt x="29" y="82"/>
                    <a:pt x="0" y="24"/>
                    <a:pt x="3" y="1"/>
                  </a:cubicBezTo>
                  <a:cubicBezTo>
                    <a:pt x="29" y="0"/>
                    <a:pt x="95" y="29"/>
                    <a:pt x="130" y="61"/>
                  </a:cubicBezTo>
                  <a:cubicBezTo>
                    <a:pt x="164" y="93"/>
                    <a:pt x="179" y="131"/>
                    <a:pt x="166" y="1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67" name="Freeform 120"/>
            <p:cNvSpPr>
              <a:spLocks/>
            </p:cNvSpPr>
            <p:nvPr/>
          </p:nvSpPr>
          <p:spPr bwMode="auto">
            <a:xfrm>
              <a:off x="1885950" y="2001838"/>
              <a:ext cx="53975" cy="100013"/>
            </a:xfrm>
            <a:custGeom>
              <a:avLst/>
              <a:gdLst>
                <a:gd name="T0" fmla="*/ 52 w 115"/>
                <a:gd name="T1" fmla="*/ 210 h 210"/>
                <a:gd name="T2" fmla="*/ 2 w 115"/>
                <a:gd name="T3" fmla="*/ 111 h 210"/>
                <a:gd name="T4" fmla="*/ 65 w 115"/>
                <a:gd name="T5" fmla="*/ 0 h 210"/>
                <a:gd name="T6" fmla="*/ 112 w 115"/>
                <a:gd name="T7" fmla="*/ 130 h 210"/>
                <a:gd name="T8" fmla="*/ 52 w 115"/>
                <a:gd name="T9" fmla="*/ 210 h 210"/>
              </a:gdLst>
              <a:ahLst/>
              <a:cxnLst>
                <a:cxn ang="0">
                  <a:pos x="T0" y="T1"/>
                </a:cxn>
                <a:cxn ang="0">
                  <a:pos x="T2" y="T3"/>
                </a:cxn>
                <a:cxn ang="0">
                  <a:pos x="T4" y="T5"/>
                </a:cxn>
                <a:cxn ang="0">
                  <a:pos x="T6" y="T7"/>
                </a:cxn>
                <a:cxn ang="0">
                  <a:pos x="T8" y="T9"/>
                </a:cxn>
              </a:cxnLst>
              <a:rect l="0" t="0" r="r" b="b"/>
              <a:pathLst>
                <a:path w="115" h="210">
                  <a:moveTo>
                    <a:pt x="52" y="210"/>
                  </a:moveTo>
                  <a:cubicBezTo>
                    <a:pt x="21" y="196"/>
                    <a:pt x="0" y="155"/>
                    <a:pt x="2" y="111"/>
                  </a:cubicBezTo>
                  <a:cubicBezTo>
                    <a:pt x="5" y="66"/>
                    <a:pt x="39" y="11"/>
                    <a:pt x="65" y="0"/>
                  </a:cubicBezTo>
                  <a:cubicBezTo>
                    <a:pt x="89" y="18"/>
                    <a:pt x="115" y="85"/>
                    <a:pt x="112" y="130"/>
                  </a:cubicBezTo>
                  <a:cubicBezTo>
                    <a:pt x="109" y="174"/>
                    <a:pt x="84" y="207"/>
                    <a:pt x="52"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68" name="Freeform 121"/>
            <p:cNvSpPr>
              <a:spLocks/>
            </p:cNvSpPr>
            <p:nvPr/>
          </p:nvSpPr>
          <p:spPr bwMode="auto">
            <a:xfrm>
              <a:off x="1816100" y="1527175"/>
              <a:ext cx="58738" cy="100013"/>
            </a:xfrm>
            <a:custGeom>
              <a:avLst/>
              <a:gdLst>
                <a:gd name="T0" fmla="*/ 79 w 125"/>
                <a:gd name="T1" fmla="*/ 210 h 210"/>
                <a:gd name="T2" fmla="*/ 8 w 125"/>
                <a:gd name="T3" fmla="*/ 118 h 210"/>
                <a:gd name="T4" fmla="*/ 42 w 125"/>
                <a:gd name="T5" fmla="*/ 0 h 210"/>
                <a:gd name="T6" fmla="*/ 117 w 125"/>
                <a:gd name="T7" fmla="*/ 123 h 210"/>
                <a:gd name="T8" fmla="*/ 79 w 125"/>
                <a:gd name="T9" fmla="*/ 210 h 210"/>
              </a:gdLst>
              <a:ahLst/>
              <a:cxnLst>
                <a:cxn ang="0">
                  <a:pos x="T0" y="T1"/>
                </a:cxn>
                <a:cxn ang="0">
                  <a:pos x="T2" y="T3"/>
                </a:cxn>
                <a:cxn ang="0">
                  <a:pos x="T4" y="T5"/>
                </a:cxn>
                <a:cxn ang="0">
                  <a:pos x="T6" y="T7"/>
                </a:cxn>
                <a:cxn ang="0">
                  <a:pos x="T8" y="T9"/>
                </a:cxn>
              </a:cxnLst>
              <a:rect l="0" t="0" r="r" b="b"/>
              <a:pathLst>
                <a:path w="125" h="210">
                  <a:moveTo>
                    <a:pt x="79" y="210"/>
                  </a:moveTo>
                  <a:cubicBezTo>
                    <a:pt x="46" y="201"/>
                    <a:pt x="17" y="163"/>
                    <a:pt x="8" y="118"/>
                  </a:cubicBezTo>
                  <a:cubicBezTo>
                    <a:pt x="0" y="74"/>
                    <a:pt x="19" y="14"/>
                    <a:pt x="42" y="0"/>
                  </a:cubicBezTo>
                  <a:cubicBezTo>
                    <a:pt x="68" y="16"/>
                    <a:pt x="109" y="78"/>
                    <a:pt x="117" y="123"/>
                  </a:cubicBezTo>
                  <a:cubicBezTo>
                    <a:pt x="125" y="168"/>
                    <a:pt x="109" y="204"/>
                    <a:pt x="79" y="2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69" name="Freeform 122"/>
            <p:cNvSpPr>
              <a:spLocks/>
            </p:cNvSpPr>
            <p:nvPr/>
          </p:nvSpPr>
          <p:spPr bwMode="auto">
            <a:xfrm>
              <a:off x="1808163" y="1584325"/>
              <a:ext cx="66675" cy="93663"/>
            </a:xfrm>
            <a:custGeom>
              <a:avLst/>
              <a:gdLst>
                <a:gd name="T0" fmla="*/ 115 w 141"/>
                <a:gd name="T1" fmla="*/ 197 h 197"/>
                <a:gd name="T2" fmla="*/ 23 w 141"/>
                <a:gd name="T3" fmla="*/ 122 h 197"/>
                <a:gd name="T4" fmla="*/ 14 w 141"/>
                <a:gd name="T5" fmla="*/ 0 h 197"/>
                <a:gd name="T6" fmla="*/ 119 w 141"/>
                <a:gd name="T7" fmla="*/ 104 h 197"/>
                <a:gd name="T8" fmla="*/ 115 w 141"/>
                <a:gd name="T9" fmla="*/ 197 h 197"/>
              </a:gdLst>
              <a:ahLst/>
              <a:cxnLst>
                <a:cxn ang="0">
                  <a:pos x="T0" y="T1"/>
                </a:cxn>
                <a:cxn ang="0">
                  <a:pos x="T2" y="T3"/>
                </a:cxn>
                <a:cxn ang="0">
                  <a:pos x="T4" y="T5"/>
                </a:cxn>
                <a:cxn ang="0">
                  <a:pos x="T6" y="T7"/>
                </a:cxn>
                <a:cxn ang="0">
                  <a:pos x="T8" y="T9"/>
                </a:cxn>
              </a:cxnLst>
              <a:rect l="0" t="0" r="r" b="b"/>
              <a:pathLst>
                <a:path w="141" h="197">
                  <a:moveTo>
                    <a:pt x="115" y="197"/>
                  </a:moveTo>
                  <a:cubicBezTo>
                    <a:pt x="83" y="195"/>
                    <a:pt x="45" y="164"/>
                    <a:pt x="23" y="122"/>
                  </a:cubicBezTo>
                  <a:cubicBezTo>
                    <a:pt x="2" y="80"/>
                    <a:pt x="0" y="18"/>
                    <a:pt x="14" y="0"/>
                  </a:cubicBezTo>
                  <a:cubicBezTo>
                    <a:pt x="42" y="10"/>
                    <a:pt x="98" y="63"/>
                    <a:pt x="119" y="104"/>
                  </a:cubicBezTo>
                  <a:cubicBezTo>
                    <a:pt x="141" y="146"/>
                    <a:pt x="138" y="185"/>
                    <a:pt x="115"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70" name="Freeform 123"/>
            <p:cNvSpPr>
              <a:spLocks/>
            </p:cNvSpPr>
            <p:nvPr/>
          </p:nvSpPr>
          <p:spPr bwMode="auto">
            <a:xfrm>
              <a:off x="1843088" y="1570038"/>
              <a:ext cx="52388" cy="100013"/>
            </a:xfrm>
            <a:custGeom>
              <a:avLst/>
              <a:gdLst>
                <a:gd name="T0" fmla="*/ 59 w 113"/>
                <a:gd name="T1" fmla="*/ 211 h 211"/>
                <a:gd name="T2" fmla="*/ 112 w 113"/>
                <a:gd name="T3" fmla="*/ 112 h 211"/>
                <a:gd name="T4" fmla="*/ 53 w 113"/>
                <a:gd name="T5" fmla="*/ 0 h 211"/>
                <a:gd name="T6" fmla="*/ 2 w 113"/>
                <a:gd name="T7" fmla="*/ 130 h 211"/>
                <a:gd name="T8" fmla="*/ 59 w 113"/>
                <a:gd name="T9" fmla="*/ 211 h 211"/>
              </a:gdLst>
              <a:ahLst/>
              <a:cxnLst>
                <a:cxn ang="0">
                  <a:pos x="T0" y="T1"/>
                </a:cxn>
                <a:cxn ang="0">
                  <a:pos x="T2" y="T3"/>
                </a:cxn>
                <a:cxn ang="0">
                  <a:pos x="T4" y="T5"/>
                </a:cxn>
                <a:cxn ang="0">
                  <a:pos x="T6" y="T7"/>
                </a:cxn>
                <a:cxn ang="0">
                  <a:pos x="T8" y="T9"/>
                </a:cxn>
              </a:cxnLst>
              <a:rect l="0" t="0" r="r" b="b"/>
              <a:pathLst>
                <a:path w="113" h="211">
                  <a:moveTo>
                    <a:pt x="59" y="211"/>
                  </a:moveTo>
                  <a:cubicBezTo>
                    <a:pt x="90" y="198"/>
                    <a:pt x="113" y="157"/>
                    <a:pt x="112" y="112"/>
                  </a:cubicBezTo>
                  <a:cubicBezTo>
                    <a:pt x="111" y="68"/>
                    <a:pt x="78" y="12"/>
                    <a:pt x="53" y="0"/>
                  </a:cubicBezTo>
                  <a:cubicBezTo>
                    <a:pt x="29" y="19"/>
                    <a:pt x="0" y="85"/>
                    <a:pt x="2" y="130"/>
                  </a:cubicBezTo>
                  <a:cubicBezTo>
                    <a:pt x="3" y="174"/>
                    <a:pt x="28" y="208"/>
                    <a:pt x="59"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71" name="Freeform 124"/>
            <p:cNvSpPr>
              <a:spLocks/>
            </p:cNvSpPr>
            <p:nvPr/>
          </p:nvSpPr>
          <p:spPr bwMode="auto">
            <a:xfrm>
              <a:off x="1838325" y="1638300"/>
              <a:ext cx="52388" cy="100013"/>
            </a:xfrm>
            <a:custGeom>
              <a:avLst/>
              <a:gdLst>
                <a:gd name="T0" fmla="*/ 54 w 112"/>
                <a:gd name="T1" fmla="*/ 211 h 211"/>
                <a:gd name="T2" fmla="*/ 111 w 112"/>
                <a:gd name="T3" fmla="*/ 114 h 211"/>
                <a:gd name="T4" fmla="*/ 57 w 112"/>
                <a:gd name="T5" fmla="*/ 0 h 211"/>
                <a:gd name="T6" fmla="*/ 1 w 112"/>
                <a:gd name="T7" fmla="*/ 128 h 211"/>
                <a:gd name="T8" fmla="*/ 54 w 112"/>
                <a:gd name="T9" fmla="*/ 211 h 211"/>
              </a:gdLst>
              <a:ahLst/>
              <a:cxnLst>
                <a:cxn ang="0">
                  <a:pos x="T0" y="T1"/>
                </a:cxn>
                <a:cxn ang="0">
                  <a:pos x="T2" y="T3"/>
                </a:cxn>
                <a:cxn ang="0">
                  <a:pos x="T4" y="T5"/>
                </a:cxn>
                <a:cxn ang="0">
                  <a:pos x="T6" y="T7"/>
                </a:cxn>
                <a:cxn ang="0">
                  <a:pos x="T8" y="T9"/>
                </a:cxn>
              </a:cxnLst>
              <a:rect l="0" t="0" r="r" b="b"/>
              <a:pathLst>
                <a:path w="112" h="211">
                  <a:moveTo>
                    <a:pt x="54" y="211"/>
                  </a:moveTo>
                  <a:cubicBezTo>
                    <a:pt x="86" y="199"/>
                    <a:pt x="110" y="158"/>
                    <a:pt x="111" y="114"/>
                  </a:cubicBezTo>
                  <a:cubicBezTo>
                    <a:pt x="112" y="69"/>
                    <a:pt x="83" y="12"/>
                    <a:pt x="57" y="0"/>
                  </a:cubicBezTo>
                  <a:cubicBezTo>
                    <a:pt x="32" y="17"/>
                    <a:pt x="1" y="83"/>
                    <a:pt x="1" y="128"/>
                  </a:cubicBezTo>
                  <a:cubicBezTo>
                    <a:pt x="0" y="173"/>
                    <a:pt x="23" y="207"/>
                    <a:pt x="54"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72" name="Freeform 125"/>
            <p:cNvSpPr>
              <a:spLocks/>
            </p:cNvSpPr>
            <p:nvPr/>
          </p:nvSpPr>
          <p:spPr bwMode="auto">
            <a:xfrm>
              <a:off x="1831975" y="1708150"/>
              <a:ext cx="66675" cy="93663"/>
            </a:xfrm>
            <a:custGeom>
              <a:avLst/>
              <a:gdLst>
                <a:gd name="T0" fmla="*/ 115 w 141"/>
                <a:gd name="T1" fmla="*/ 198 h 198"/>
                <a:gd name="T2" fmla="*/ 24 w 141"/>
                <a:gd name="T3" fmla="*/ 123 h 198"/>
                <a:gd name="T4" fmla="*/ 14 w 141"/>
                <a:gd name="T5" fmla="*/ 0 h 198"/>
                <a:gd name="T6" fmla="*/ 120 w 141"/>
                <a:gd name="T7" fmla="*/ 105 h 198"/>
                <a:gd name="T8" fmla="*/ 115 w 141"/>
                <a:gd name="T9" fmla="*/ 198 h 198"/>
              </a:gdLst>
              <a:ahLst/>
              <a:cxnLst>
                <a:cxn ang="0">
                  <a:pos x="T0" y="T1"/>
                </a:cxn>
                <a:cxn ang="0">
                  <a:pos x="T2" y="T3"/>
                </a:cxn>
                <a:cxn ang="0">
                  <a:pos x="T4" y="T5"/>
                </a:cxn>
                <a:cxn ang="0">
                  <a:pos x="T6" y="T7"/>
                </a:cxn>
                <a:cxn ang="0">
                  <a:pos x="T8" y="T9"/>
                </a:cxn>
              </a:cxnLst>
              <a:rect l="0" t="0" r="r" b="b"/>
              <a:pathLst>
                <a:path w="141" h="198">
                  <a:moveTo>
                    <a:pt x="115" y="198"/>
                  </a:moveTo>
                  <a:cubicBezTo>
                    <a:pt x="84" y="195"/>
                    <a:pt x="45" y="165"/>
                    <a:pt x="24" y="123"/>
                  </a:cubicBezTo>
                  <a:cubicBezTo>
                    <a:pt x="2" y="81"/>
                    <a:pt x="0" y="19"/>
                    <a:pt x="14" y="0"/>
                  </a:cubicBezTo>
                  <a:cubicBezTo>
                    <a:pt x="42" y="10"/>
                    <a:pt x="98" y="63"/>
                    <a:pt x="120" y="105"/>
                  </a:cubicBezTo>
                  <a:cubicBezTo>
                    <a:pt x="141" y="147"/>
                    <a:pt x="139" y="185"/>
                    <a:pt x="11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73" name="Freeform 126"/>
            <p:cNvSpPr>
              <a:spLocks/>
            </p:cNvSpPr>
            <p:nvPr/>
          </p:nvSpPr>
          <p:spPr bwMode="auto">
            <a:xfrm>
              <a:off x="1858963" y="1670050"/>
              <a:ext cx="58738" cy="96838"/>
            </a:xfrm>
            <a:custGeom>
              <a:avLst/>
              <a:gdLst>
                <a:gd name="T0" fmla="*/ 37 w 127"/>
                <a:gd name="T1" fmla="*/ 204 h 205"/>
                <a:gd name="T2" fmla="*/ 13 w 127"/>
                <a:gd name="T3" fmla="*/ 101 h 205"/>
                <a:gd name="T4" fmla="*/ 100 w 127"/>
                <a:gd name="T5" fmla="*/ 0 h 205"/>
                <a:gd name="T6" fmla="*/ 114 w 127"/>
                <a:gd name="T7" fmla="*/ 133 h 205"/>
                <a:gd name="T8" fmla="*/ 37 w 127"/>
                <a:gd name="T9" fmla="*/ 204 h 205"/>
              </a:gdLst>
              <a:ahLst/>
              <a:cxnLst>
                <a:cxn ang="0">
                  <a:pos x="T0" y="T1"/>
                </a:cxn>
                <a:cxn ang="0">
                  <a:pos x="T2" y="T3"/>
                </a:cxn>
                <a:cxn ang="0">
                  <a:pos x="T4" y="T5"/>
                </a:cxn>
                <a:cxn ang="0">
                  <a:pos x="T6" y="T7"/>
                </a:cxn>
                <a:cxn ang="0">
                  <a:pos x="T8" y="T9"/>
                </a:cxn>
              </a:cxnLst>
              <a:rect l="0" t="0" r="r" b="b"/>
              <a:pathLst>
                <a:path w="127" h="205">
                  <a:moveTo>
                    <a:pt x="37" y="204"/>
                  </a:moveTo>
                  <a:cubicBezTo>
                    <a:pt x="10" y="187"/>
                    <a:pt x="0" y="144"/>
                    <a:pt x="13" y="101"/>
                  </a:cubicBezTo>
                  <a:cubicBezTo>
                    <a:pt x="27" y="58"/>
                    <a:pt x="72" y="8"/>
                    <a:pt x="100" y="0"/>
                  </a:cubicBezTo>
                  <a:cubicBezTo>
                    <a:pt x="118" y="21"/>
                    <a:pt x="127" y="90"/>
                    <a:pt x="114" y="133"/>
                  </a:cubicBezTo>
                  <a:cubicBezTo>
                    <a:pt x="101" y="176"/>
                    <a:pt x="68" y="205"/>
                    <a:pt x="37"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74" name="Freeform 127"/>
            <p:cNvSpPr>
              <a:spLocks/>
            </p:cNvSpPr>
            <p:nvPr/>
          </p:nvSpPr>
          <p:spPr bwMode="auto">
            <a:xfrm>
              <a:off x="1879600" y="1785938"/>
              <a:ext cx="60325" cy="96838"/>
            </a:xfrm>
            <a:custGeom>
              <a:avLst/>
              <a:gdLst>
                <a:gd name="T0" fmla="*/ 36 w 128"/>
                <a:gd name="T1" fmla="*/ 203 h 205"/>
                <a:gd name="T2" fmla="*/ 15 w 128"/>
                <a:gd name="T3" fmla="*/ 100 h 205"/>
                <a:gd name="T4" fmla="*/ 104 w 128"/>
                <a:gd name="T5" fmla="*/ 0 h 205"/>
                <a:gd name="T6" fmla="*/ 114 w 128"/>
                <a:gd name="T7" fmla="*/ 133 h 205"/>
                <a:gd name="T8" fmla="*/ 36 w 128"/>
                <a:gd name="T9" fmla="*/ 203 h 205"/>
              </a:gdLst>
              <a:ahLst/>
              <a:cxnLst>
                <a:cxn ang="0">
                  <a:pos x="T0" y="T1"/>
                </a:cxn>
                <a:cxn ang="0">
                  <a:pos x="T2" y="T3"/>
                </a:cxn>
                <a:cxn ang="0">
                  <a:pos x="T4" y="T5"/>
                </a:cxn>
                <a:cxn ang="0">
                  <a:pos x="T6" y="T7"/>
                </a:cxn>
                <a:cxn ang="0">
                  <a:pos x="T8" y="T9"/>
                </a:cxn>
              </a:cxnLst>
              <a:rect l="0" t="0" r="r" b="b"/>
              <a:pathLst>
                <a:path w="128" h="205">
                  <a:moveTo>
                    <a:pt x="36" y="203"/>
                  </a:moveTo>
                  <a:cubicBezTo>
                    <a:pt x="10" y="186"/>
                    <a:pt x="0" y="143"/>
                    <a:pt x="15" y="100"/>
                  </a:cubicBezTo>
                  <a:cubicBezTo>
                    <a:pt x="29" y="57"/>
                    <a:pt x="75" y="7"/>
                    <a:pt x="104" y="0"/>
                  </a:cubicBezTo>
                  <a:cubicBezTo>
                    <a:pt x="121" y="21"/>
                    <a:pt x="128" y="90"/>
                    <a:pt x="114" y="133"/>
                  </a:cubicBezTo>
                  <a:cubicBezTo>
                    <a:pt x="99" y="176"/>
                    <a:pt x="66" y="205"/>
                    <a:pt x="36" y="20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75" name="Freeform 128"/>
            <p:cNvSpPr>
              <a:spLocks/>
            </p:cNvSpPr>
            <p:nvPr/>
          </p:nvSpPr>
          <p:spPr bwMode="auto">
            <a:xfrm>
              <a:off x="1866900" y="1733550"/>
              <a:ext cx="60325" cy="96838"/>
            </a:xfrm>
            <a:custGeom>
              <a:avLst/>
              <a:gdLst>
                <a:gd name="T0" fmla="*/ 38 w 128"/>
                <a:gd name="T1" fmla="*/ 205 h 206"/>
                <a:gd name="T2" fmla="*/ 14 w 128"/>
                <a:gd name="T3" fmla="*/ 102 h 206"/>
                <a:gd name="T4" fmla="*/ 101 w 128"/>
                <a:gd name="T5" fmla="*/ 0 h 206"/>
                <a:gd name="T6" fmla="*/ 114 w 128"/>
                <a:gd name="T7" fmla="*/ 134 h 206"/>
                <a:gd name="T8" fmla="*/ 38 w 128"/>
                <a:gd name="T9" fmla="*/ 205 h 206"/>
              </a:gdLst>
              <a:ahLst/>
              <a:cxnLst>
                <a:cxn ang="0">
                  <a:pos x="T0" y="T1"/>
                </a:cxn>
                <a:cxn ang="0">
                  <a:pos x="T2" y="T3"/>
                </a:cxn>
                <a:cxn ang="0">
                  <a:pos x="T4" y="T5"/>
                </a:cxn>
                <a:cxn ang="0">
                  <a:pos x="T6" y="T7"/>
                </a:cxn>
                <a:cxn ang="0">
                  <a:pos x="T8" y="T9"/>
                </a:cxn>
              </a:cxnLst>
              <a:rect l="0" t="0" r="r" b="b"/>
              <a:pathLst>
                <a:path w="128" h="206">
                  <a:moveTo>
                    <a:pt x="38" y="205"/>
                  </a:moveTo>
                  <a:cubicBezTo>
                    <a:pt x="11" y="188"/>
                    <a:pt x="0" y="145"/>
                    <a:pt x="14" y="102"/>
                  </a:cubicBezTo>
                  <a:cubicBezTo>
                    <a:pt x="27" y="59"/>
                    <a:pt x="73" y="8"/>
                    <a:pt x="101" y="0"/>
                  </a:cubicBezTo>
                  <a:cubicBezTo>
                    <a:pt x="119" y="22"/>
                    <a:pt x="128" y="91"/>
                    <a:pt x="114" y="134"/>
                  </a:cubicBezTo>
                  <a:cubicBezTo>
                    <a:pt x="102" y="177"/>
                    <a:pt x="68" y="206"/>
                    <a:pt x="38"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76" name="Freeform 129"/>
            <p:cNvSpPr>
              <a:spLocks/>
            </p:cNvSpPr>
            <p:nvPr/>
          </p:nvSpPr>
          <p:spPr bwMode="auto">
            <a:xfrm>
              <a:off x="1865313" y="1847850"/>
              <a:ext cx="66675" cy="93663"/>
            </a:xfrm>
            <a:custGeom>
              <a:avLst/>
              <a:gdLst>
                <a:gd name="T0" fmla="*/ 114 w 141"/>
                <a:gd name="T1" fmla="*/ 197 h 197"/>
                <a:gd name="T2" fmla="*/ 24 w 141"/>
                <a:gd name="T3" fmla="*/ 122 h 197"/>
                <a:gd name="T4" fmla="*/ 14 w 141"/>
                <a:gd name="T5" fmla="*/ 0 h 197"/>
                <a:gd name="T6" fmla="*/ 119 w 141"/>
                <a:gd name="T7" fmla="*/ 105 h 197"/>
                <a:gd name="T8" fmla="*/ 114 w 141"/>
                <a:gd name="T9" fmla="*/ 197 h 197"/>
              </a:gdLst>
              <a:ahLst/>
              <a:cxnLst>
                <a:cxn ang="0">
                  <a:pos x="T0" y="T1"/>
                </a:cxn>
                <a:cxn ang="0">
                  <a:pos x="T2" y="T3"/>
                </a:cxn>
                <a:cxn ang="0">
                  <a:pos x="T4" y="T5"/>
                </a:cxn>
                <a:cxn ang="0">
                  <a:pos x="T6" y="T7"/>
                </a:cxn>
                <a:cxn ang="0">
                  <a:pos x="T8" y="T9"/>
                </a:cxn>
              </a:cxnLst>
              <a:rect l="0" t="0" r="r" b="b"/>
              <a:pathLst>
                <a:path w="141" h="197">
                  <a:moveTo>
                    <a:pt x="114" y="197"/>
                  </a:moveTo>
                  <a:cubicBezTo>
                    <a:pt x="84" y="195"/>
                    <a:pt x="45" y="163"/>
                    <a:pt x="24" y="122"/>
                  </a:cubicBezTo>
                  <a:cubicBezTo>
                    <a:pt x="2" y="80"/>
                    <a:pt x="0" y="18"/>
                    <a:pt x="14" y="0"/>
                  </a:cubicBezTo>
                  <a:cubicBezTo>
                    <a:pt x="43" y="10"/>
                    <a:pt x="98" y="63"/>
                    <a:pt x="119" y="105"/>
                  </a:cubicBezTo>
                  <a:cubicBezTo>
                    <a:pt x="141" y="146"/>
                    <a:pt x="138" y="185"/>
                    <a:pt x="114" y="19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77" name="Freeform 130"/>
            <p:cNvSpPr>
              <a:spLocks/>
            </p:cNvSpPr>
            <p:nvPr/>
          </p:nvSpPr>
          <p:spPr bwMode="auto">
            <a:xfrm>
              <a:off x="1900238" y="1820863"/>
              <a:ext cx="58738" cy="96838"/>
            </a:xfrm>
            <a:custGeom>
              <a:avLst/>
              <a:gdLst>
                <a:gd name="T0" fmla="*/ 36 w 127"/>
                <a:gd name="T1" fmla="*/ 204 h 205"/>
                <a:gd name="T2" fmla="*/ 13 w 127"/>
                <a:gd name="T3" fmla="*/ 101 h 205"/>
                <a:gd name="T4" fmla="*/ 100 w 127"/>
                <a:gd name="T5" fmla="*/ 0 h 205"/>
                <a:gd name="T6" fmla="*/ 114 w 127"/>
                <a:gd name="T7" fmla="*/ 133 h 205"/>
                <a:gd name="T8" fmla="*/ 36 w 127"/>
                <a:gd name="T9" fmla="*/ 204 h 205"/>
              </a:gdLst>
              <a:ahLst/>
              <a:cxnLst>
                <a:cxn ang="0">
                  <a:pos x="T0" y="T1"/>
                </a:cxn>
                <a:cxn ang="0">
                  <a:pos x="T2" y="T3"/>
                </a:cxn>
                <a:cxn ang="0">
                  <a:pos x="T4" y="T5"/>
                </a:cxn>
                <a:cxn ang="0">
                  <a:pos x="T6" y="T7"/>
                </a:cxn>
                <a:cxn ang="0">
                  <a:pos x="T8" y="T9"/>
                </a:cxn>
              </a:cxnLst>
              <a:rect l="0" t="0" r="r" b="b"/>
              <a:pathLst>
                <a:path w="127" h="205">
                  <a:moveTo>
                    <a:pt x="36" y="204"/>
                  </a:moveTo>
                  <a:cubicBezTo>
                    <a:pt x="10" y="188"/>
                    <a:pt x="0" y="144"/>
                    <a:pt x="13" y="101"/>
                  </a:cubicBezTo>
                  <a:cubicBezTo>
                    <a:pt x="26" y="58"/>
                    <a:pt x="72" y="7"/>
                    <a:pt x="100" y="0"/>
                  </a:cubicBezTo>
                  <a:cubicBezTo>
                    <a:pt x="118" y="21"/>
                    <a:pt x="127" y="89"/>
                    <a:pt x="114" y="133"/>
                  </a:cubicBezTo>
                  <a:cubicBezTo>
                    <a:pt x="100" y="176"/>
                    <a:pt x="68" y="205"/>
                    <a:pt x="36" y="2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78" name="Freeform 131"/>
            <p:cNvSpPr>
              <a:spLocks/>
            </p:cNvSpPr>
            <p:nvPr/>
          </p:nvSpPr>
          <p:spPr bwMode="auto">
            <a:xfrm>
              <a:off x="1898650" y="1884363"/>
              <a:ext cx="61913" cy="98425"/>
            </a:xfrm>
            <a:custGeom>
              <a:avLst/>
              <a:gdLst>
                <a:gd name="T0" fmla="*/ 42 w 130"/>
                <a:gd name="T1" fmla="*/ 209 h 209"/>
                <a:gd name="T2" fmla="*/ 119 w 130"/>
                <a:gd name="T3" fmla="*/ 121 h 209"/>
                <a:gd name="T4" fmla="*/ 95 w 130"/>
                <a:gd name="T5" fmla="*/ 0 h 209"/>
                <a:gd name="T6" fmla="*/ 12 w 130"/>
                <a:gd name="T7" fmla="*/ 121 h 209"/>
                <a:gd name="T8" fmla="*/ 42 w 130"/>
                <a:gd name="T9" fmla="*/ 209 h 209"/>
              </a:gdLst>
              <a:ahLst/>
              <a:cxnLst>
                <a:cxn ang="0">
                  <a:pos x="T0" y="T1"/>
                </a:cxn>
                <a:cxn ang="0">
                  <a:pos x="T2" y="T3"/>
                </a:cxn>
                <a:cxn ang="0">
                  <a:pos x="T4" y="T5"/>
                </a:cxn>
                <a:cxn ang="0">
                  <a:pos x="T6" y="T7"/>
                </a:cxn>
                <a:cxn ang="0">
                  <a:pos x="T8" y="T9"/>
                </a:cxn>
              </a:cxnLst>
              <a:rect l="0" t="0" r="r" b="b"/>
              <a:pathLst>
                <a:path w="130" h="209">
                  <a:moveTo>
                    <a:pt x="42" y="209"/>
                  </a:moveTo>
                  <a:cubicBezTo>
                    <a:pt x="75" y="202"/>
                    <a:pt x="107" y="165"/>
                    <a:pt x="119" y="121"/>
                  </a:cubicBezTo>
                  <a:cubicBezTo>
                    <a:pt x="130" y="76"/>
                    <a:pt x="116" y="16"/>
                    <a:pt x="95" y="0"/>
                  </a:cubicBezTo>
                  <a:cubicBezTo>
                    <a:pt x="68" y="15"/>
                    <a:pt x="23" y="76"/>
                    <a:pt x="12" y="121"/>
                  </a:cubicBezTo>
                  <a:cubicBezTo>
                    <a:pt x="0" y="165"/>
                    <a:pt x="13" y="202"/>
                    <a:pt x="42"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79" name="Freeform 132"/>
            <p:cNvSpPr>
              <a:spLocks/>
            </p:cNvSpPr>
            <p:nvPr/>
          </p:nvSpPr>
          <p:spPr bwMode="auto">
            <a:xfrm>
              <a:off x="1885950" y="1943100"/>
              <a:ext cx="66675" cy="93663"/>
            </a:xfrm>
            <a:custGeom>
              <a:avLst/>
              <a:gdLst>
                <a:gd name="T0" fmla="*/ 116 w 142"/>
                <a:gd name="T1" fmla="*/ 198 h 198"/>
                <a:gd name="T2" fmla="*/ 25 w 142"/>
                <a:gd name="T3" fmla="*/ 123 h 198"/>
                <a:gd name="T4" fmla="*/ 15 w 142"/>
                <a:gd name="T5" fmla="*/ 0 h 198"/>
                <a:gd name="T6" fmla="*/ 121 w 142"/>
                <a:gd name="T7" fmla="*/ 106 h 198"/>
                <a:gd name="T8" fmla="*/ 116 w 142"/>
                <a:gd name="T9" fmla="*/ 198 h 198"/>
              </a:gdLst>
              <a:ahLst/>
              <a:cxnLst>
                <a:cxn ang="0">
                  <a:pos x="T0" y="T1"/>
                </a:cxn>
                <a:cxn ang="0">
                  <a:pos x="T2" y="T3"/>
                </a:cxn>
                <a:cxn ang="0">
                  <a:pos x="T4" y="T5"/>
                </a:cxn>
                <a:cxn ang="0">
                  <a:pos x="T6" y="T7"/>
                </a:cxn>
                <a:cxn ang="0">
                  <a:pos x="T8" y="T9"/>
                </a:cxn>
              </a:cxnLst>
              <a:rect l="0" t="0" r="r" b="b"/>
              <a:pathLst>
                <a:path w="142" h="198">
                  <a:moveTo>
                    <a:pt x="116" y="198"/>
                  </a:moveTo>
                  <a:cubicBezTo>
                    <a:pt x="85" y="196"/>
                    <a:pt x="46" y="164"/>
                    <a:pt x="25" y="123"/>
                  </a:cubicBezTo>
                  <a:cubicBezTo>
                    <a:pt x="3" y="81"/>
                    <a:pt x="0" y="19"/>
                    <a:pt x="15" y="0"/>
                  </a:cubicBezTo>
                  <a:cubicBezTo>
                    <a:pt x="43" y="10"/>
                    <a:pt x="99" y="64"/>
                    <a:pt x="121" y="106"/>
                  </a:cubicBezTo>
                  <a:cubicBezTo>
                    <a:pt x="142" y="147"/>
                    <a:pt x="139" y="186"/>
                    <a:pt x="116"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80" name="Freeform 133"/>
            <p:cNvSpPr>
              <a:spLocks/>
            </p:cNvSpPr>
            <p:nvPr/>
          </p:nvSpPr>
          <p:spPr bwMode="auto">
            <a:xfrm>
              <a:off x="1919288" y="1917700"/>
              <a:ext cx="61913" cy="98425"/>
            </a:xfrm>
            <a:custGeom>
              <a:avLst/>
              <a:gdLst>
                <a:gd name="T0" fmla="*/ 43 w 130"/>
                <a:gd name="T1" fmla="*/ 209 h 209"/>
                <a:gd name="T2" fmla="*/ 119 w 130"/>
                <a:gd name="T3" fmla="*/ 121 h 209"/>
                <a:gd name="T4" fmla="*/ 95 w 130"/>
                <a:gd name="T5" fmla="*/ 0 h 209"/>
                <a:gd name="T6" fmla="*/ 12 w 130"/>
                <a:gd name="T7" fmla="*/ 121 h 209"/>
                <a:gd name="T8" fmla="*/ 43 w 130"/>
                <a:gd name="T9" fmla="*/ 209 h 209"/>
              </a:gdLst>
              <a:ahLst/>
              <a:cxnLst>
                <a:cxn ang="0">
                  <a:pos x="T0" y="T1"/>
                </a:cxn>
                <a:cxn ang="0">
                  <a:pos x="T2" y="T3"/>
                </a:cxn>
                <a:cxn ang="0">
                  <a:pos x="T4" y="T5"/>
                </a:cxn>
                <a:cxn ang="0">
                  <a:pos x="T6" y="T7"/>
                </a:cxn>
                <a:cxn ang="0">
                  <a:pos x="T8" y="T9"/>
                </a:cxn>
              </a:cxnLst>
              <a:rect l="0" t="0" r="r" b="b"/>
              <a:pathLst>
                <a:path w="130" h="209">
                  <a:moveTo>
                    <a:pt x="43" y="209"/>
                  </a:moveTo>
                  <a:cubicBezTo>
                    <a:pt x="75" y="202"/>
                    <a:pt x="108" y="165"/>
                    <a:pt x="119" y="121"/>
                  </a:cubicBezTo>
                  <a:cubicBezTo>
                    <a:pt x="130" y="76"/>
                    <a:pt x="116" y="16"/>
                    <a:pt x="95" y="0"/>
                  </a:cubicBezTo>
                  <a:cubicBezTo>
                    <a:pt x="68" y="15"/>
                    <a:pt x="23" y="76"/>
                    <a:pt x="12" y="121"/>
                  </a:cubicBezTo>
                  <a:cubicBezTo>
                    <a:pt x="0" y="165"/>
                    <a:pt x="14" y="202"/>
                    <a:pt x="43" y="2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81" name="Freeform 134"/>
            <p:cNvSpPr>
              <a:spLocks/>
            </p:cNvSpPr>
            <p:nvPr/>
          </p:nvSpPr>
          <p:spPr bwMode="auto">
            <a:xfrm>
              <a:off x="1844675" y="1892300"/>
              <a:ext cx="82550" cy="79375"/>
            </a:xfrm>
            <a:custGeom>
              <a:avLst/>
              <a:gdLst>
                <a:gd name="T0" fmla="*/ 161 w 175"/>
                <a:gd name="T1" fmla="*/ 159 h 167"/>
                <a:gd name="T2" fmla="*/ 59 w 175"/>
                <a:gd name="T3" fmla="*/ 115 h 167"/>
                <a:gd name="T4" fmla="*/ 5 w 175"/>
                <a:gd name="T5" fmla="*/ 0 h 167"/>
                <a:gd name="T6" fmla="*/ 129 w 175"/>
                <a:gd name="T7" fmla="*/ 68 h 167"/>
                <a:gd name="T8" fmla="*/ 161 w 175"/>
                <a:gd name="T9" fmla="*/ 159 h 167"/>
              </a:gdLst>
              <a:ahLst/>
              <a:cxnLst>
                <a:cxn ang="0">
                  <a:pos x="T0" y="T1"/>
                </a:cxn>
                <a:cxn ang="0">
                  <a:pos x="T2" y="T3"/>
                </a:cxn>
                <a:cxn ang="0">
                  <a:pos x="T4" y="T5"/>
                </a:cxn>
                <a:cxn ang="0">
                  <a:pos x="T6" y="T7"/>
                </a:cxn>
                <a:cxn ang="0">
                  <a:pos x="T8" y="T9"/>
                </a:cxn>
              </a:cxnLst>
              <a:rect l="0" t="0" r="r" b="b"/>
              <a:pathLst>
                <a:path w="175" h="167">
                  <a:moveTo>
                    <a:pt x="161" y="159"/>
                  </a:moveTo>
                  <a:cubicBezTo>
                    <a:pt x="136" y="167"/>
                    <a:pt x="93" y="149"/>
                    <a:pt x="59" y="115"/>
                  </a:cubicBezTo>
                  <a:cubicBezTo>
                    <a:pt x="26" y="81"/>
                    <a:pt x="0" y="22"/>
                    <a:pt x="5" y="0"/>
                  </a:cubicBezTo>
                  <a:cubicBezTo>
                    <a:pt x="31" y="0"/>
                    <a:pt x="96" y="34"/>
                    <a:pt x="129" y="68"/>
                  </a:cubicBezTo>
                  <a:cubicBezTo>
                    <a:pt x="162" y="101"/>
                    <a:pt x="175" y="140"/>
                    <a:pt x="161" y="1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82" name="Freeform 135"/>
            <p:cNvSpPr>
              <a:spLocks/>
            </p:cNvSpPr>
            <p:nvPr/>
          </p:nvSpPr>
          <p:spPr bwMode="auto">
            <a:xfrm>
              <a:off x="1917700" y="1976438"/>
              <a:ext cx="66675" cy="92075"/>
            </a:xfrm>
            <a:custGeom>
              <a:avLst/>
              <a:gdLst>
                <a:gd name="T0" fmla="*/ 19 w 138"/>
                <a:gd name="T1" fmla="*/ 191 h 197"/>
                <a:gd name="T2" fmla="*/ 24 w 138"/>
                <a:gd name="T3" fmla="*/ 86 h 197"/>
                <a:gd name="T4" fmla="*/ 127 w 138"/>
                <a:gd name="T5" fmla="*/ 0 h 197"/>
                <a:gd name="T6" fmla="*/ 105 w 138"/>
                <a:gd name="T7" fmla="*/ 133 h 197"/>
                <a:gd name="T8" fmla="*/ 19 w 138"/>
                <a:gd name="T9" fmla="*/ 191 h 197"/>
              </a:gdLst>
              <a:ahLst/>
              <a:cxnLst>
                <a:cxn ang="0">
                  <a:pos x="T0" y="T1"/>
                </a:cxn>
                <a:cxn ang="0">
                  <a:pos x="T2" y="T3"/>
                </a:cxn>
                <a:cxn ang="0">
                  <a:pos x="T4" y="T5"/>
                </a:cxn>
                <a:cxn ang="0">
                  <a:pos x="T6" y="T7"/>
                </a:cxn>
                <a:cxn ang="0">
                  <a:pos x="T8" y="T9"/>
                </a:cxn>
              </a:cxnLst>
              <a:rect l="0" t="0" r="r" b="b"/>
              <a:pathLst>
                <a:path w="138" h="197">
                  <a:moveTo>
                    <a:pt x="19" y="191"/>
                  </a:moveTo>
                  <a:cubicBezTo>
                    <a:pt x="0" y="171"/>
                    <a:pt x="1" y="127"/>
                    <a:pt x="24" y="86"/>
                  </a:cubicBezTo>
                  <a:cubicBezTo>
                    <a:pt x="47" y="46"/>
                    <a:pt x="100" y="3"/>
                    <a:pt x="127" y="0"/>
                  </a:cubicBezTo>
                  <a:cubicBezTo>
                    <a:pt x="138" y="23"/>
                    <a:pt x="128" y="92"/>
                    <a:pt x="105" y="133"/>
                  </a:cubicBezTo>
                  <a:cubicBezTo>
                    <a:pt x="83" y="173"/>
                    <a:pt x="47" y="197"/>
                    <a:pt x="19" y="1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83" name="Freeform 136"/>
            <p:cNvSpPr>
              <a:spLocks/>
            </p:cNvSpPr>
            <p:nvPr/>
          </p:nvSpPr>
          <p:spPr bwMode="auto">
            <a:xfrm>
              <a:off x="1843088" y="1776413"/>
              <a:ext cx="68263" cy="92075"/>
            </a:xfrm>
            <a:custGeom>
              <a:avLst/>
              <a:gdLst>
                <a:gd name="T0" fmla="*/ 119 w 144"/>
                <a:gd name="T1" fmla="*/ 195 h 195"/>
                <a:gd name="T2" fmla="*/ 28 w 144"/>
                <a:gd name="T3" fmla="*/ 122 h 195"/>
                <a:gd name="T4" fmla="*/ 14 w 144"/>
                <a:gd name="T5" fmla="*/ 0 h 195"/>
                <a:gd name="T6" fmla="*/ 121 w 144"/>
                <a:gd name="T7" fmla="*/ 103 h 195"/>
                <a:gd name="T8" fmla="*/ 119 w 144"/>
                <a:gd name="T9" fmla="*/ 195 h 195"/>
              </a:gdLst>
              <a:ahLst/>
              <a:cxnLst>
                <a:cxn ang="0">
                  <a:pos x="T0" y="T1"/>
                </a:cxn>
                <a:cxn ang="0">
                  <a:pos x="T2" y="T3"/>
                </a:cxn>
                <a:cxn ang="0">
                  <a:pos x="T4" y="T5"/>
                </a:cxn>
                <a:cxn ang="0">
                  <a:pos x="T6" y="T7"/>
                </a:cxn>
                <a:cxn ang="0">
                  <a:pos x="T8" y="T9"/>
                </a:cxn>
              </a:cxnLst>
              <a:rect l="0" t="0" r="r" b="b"/>
              <a:pathLst>
                <a:path w="144" h="195">
                  <a:moveTo>
                    <a:pt x="119" y="195"/>
                  </a:moveTo>
                  <a:cubicBezTo>
                    <a:pt x="88" y="194"/>
                    <a:pt x="50" y="163"/>
                    <a:pt x="28" y="122"/>
                  </a:cubicBezTo>
                  <a:cubicBezTo>
                    <a:pt x="5" y="81"/>
                    <a:pt x="0" y="19"/>
                    <a:pt x="14" y="0"/>
                  </a:cubicBezTo>
                  <a:cubicBezTo>
                    <a:pt x="43" y="9"/>
                    <a:pt x="99" y="61"/>
                    <a:pt x="121" y="103"/>
                  </a:cubicBezTo>
                  <a:cubicBezTo>
                    <a:pt x="144" y="144"/>
                    <a:pt x="142" y="182"/>
                    <a:pt x="119" y="19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84" name="Freeform 137"/>
            <p:cNvSpPr>
              <a:spLocks/>
            </p:cNvSpPr>
            <p:nvPr/>
          </p:nvSpPr>
          <p:spPr bwMode="auto">
            <a:xfrm>
              <a:off x="1916113" y="2022475"/>
              <a:ext cx="77788" cy="84138"/>
            </a:xfrm>
            <a:custGeom>
              <a:avLst/>
              <a:gdLst>
                <a:gd name="T0" fmla="*/ 17 w 164"/>
                <a:gd name="T1" fmla="*/ 175 h 179"/>
                <a:gd name="T2" fmla="*/ 116 w 164"/>
                <a:gd name="T3" fmla="*/ 119 h 179"/>
                <a:gd name="T4" fmla="*/ 157 w 164"/>
                <a:gd name="T5" fmla="*/ 0 h 179"/>
                <a:gd name="T6" fmla="*/ 37 w 164"/>
                <a:gd name="T7" fmla="*/ 82 h 179"/>
                <a:gd name="T8" fmla="*/ 17 w 164"/>
                <a:gd name="T9" fmla="*/ 175 h 179"/>
              </a:gdLst>
              <a:ahLst/>
              <a:cxnLst>
                <a:cxn ang="0">
                  <a:pos x="T0" y="T1"/>
                </a:cxn>
                <a:cxn ang="0">
                  <a:pos x="T2" y="T3"/>
                </a:cxn>
                <a:cxn ang="0">
                  <a:pos x="T4" y="T5"/>
                </a:cxn>
                <a:cxn ang="0">
                  <a:pos x="T6" y="T7"/>
                </a:cxn>
                <a:cxn ang="0">
                  <a:pos x="T8" y="T9"/>
                </a:cxn>
              </a:cxnLst>
              <a:rect l="0" t="0" r="r" b="b"/>
              <a:pathLst>
                <a:path w="164" h="179">
                  <a:moveTo>
                    <a:pt x="17" y="175"/>
                  </a:moveTo>
                  <a:cubicBezTo>
                    <a:pt x="44" y="179"/>
                    <a:pt x="86" y="157"/>
                    <a:pt x="116" y="119"/>
                  </a:cubicBezTo>
                  <a:cubicBezTo>
                    <a:pt x="146" y="82"/>
                    <a:pt x="164" y="22"/>
                    <a:pt x="157" y="0"/>
                  </a:cubicBezTo>
                  <a:cubicBezTo>
                    <a:pt x="129" y="4"/>
                    <a:pt x="67" y="45"/>
                    <a:pt x="37" y="82"/>
                  </a:cubicBezTo>
                  <a:cubicBezTo>
                    <a:pt x="8" y="119"/>
                    <a:pt x="0" y="158"/>
                    <a:pt x="17" y="1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85" name="Freeform 138"/>
            <p:cNvSpPr>
              <a:spLocks/>
            </p:cNvSpPr>
            <p:nvPr/>
          </p:nvSpPr>
          <p:spPr bwMode="auto">
            <a:xfrm>
              <a:off x="2014538" y="1633538"/>
              <a:ext cx="60325" cy="98425"/>
            </a:xfrm>
            <a:custGeom>
              <a:avLst/>
              <a:gdLst>
                <a:gd name="T0" fmla="*/ 37 w 128"/>
                <a:gd name="T1" fmla="*/ 206 h 207"/>
                <a:gd name="T2" fmla="*/ 14 w 128"/>
                <a:gd name="T3" fmla="*/ 102 h 207"/>
                <a:gd name="T4" fmla="*/ 101 w 128"/>
                <a:gd name="T5" fmla="*/ 0 h 207"/>
                <a:gd name="T6" fmla="*/ 114 w 128"/>
                <a:gd name="T7" fmla="*/ 134 h 207"/>
                <a:gd name="T8" fmla="*/ 37 w 128"/>
                <a:gd name="T9" fmla="*/ 206 h 207"/>
              </a:gdLst>
              <a:ahLst/>
              <a:cxnLst>
                <a:cxn ang="0">
                  <a:pos x="T0" y="T1"/>
                </a:cxn>
                <a:cxn ang="0">
                  <a:pos x="T2" y="T3"/>
                </a:cxn>
                <a:cxn ang="0">
                  <a:pos x="T4" y="T5"/>
                </a:cxn>
                <a:cxn ang="0">
                  <a:pos x="T6" y="T7"/>
                </a:cxn>
                <a:cxn ang="0">
                  <a:pos x="T8" y="T9"/>
                </a:cxn>
              </a:cxnLst>
              <a:rect l="0" t="0" r="r" b="b"/>
              <a:pathLst>
                <a:path w="128" h="207">
                  <a:moveTo>
                    <a:pt x="37" y="206"/>
                  </a:moveTo>
                  <a:cubicBezTo>
                    <a:pt x="11" y="189"/>
                    <a:pt x="0" y="146"/>
                    <a:pt x="14" y="102"/>
                  </a:cubicBezTo>
                  <a:cubicBezTo>
                    <a:pt x="27" y="59"/>
                    <a:pt x="73" y="8"/>
                    <a:pt x="101" y="0"/>
                  </a:cubicBezTo>
                  <a:cubicBezTo>
                    <a:pt x="119" y="22"/>
                    <a:pt x="128" y="91"/>
                    <a:pt x="114" y="134"/>
                  </a:cubicBezTo>
                  <a:cubicBezTo>
                    <a:pt x="101" y="177"/>
                    <a:pt x="68" y="207"/>
                    <a:pt x="37" y="2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86" name="Freeform 139"/>
            <p:cNvSpPr>
              <a:spLocks/>
            </p:cNvSpPr>
            <p:nvPr/>
          </p:nvSpPr>
          <p:spPr bwMode="auto">
            <a:xfrm>
              <a:off x="1989138" y="1651000"/>
              <a:ext cx="53975" cy="100013"/>
            </a:xfrm>
            <a:custGeom>
              <a:avLst/>
              <a:gdLst>
                <a:gd name="T0" fmla="*/ 55 w 112"/>
                <a:gd name="T1" fmla="*/ 211 h 211"/>
                <a:gd name="T2" fmla="*/ 1 w 112"/>
                <a:gd name="T3" fmla="*/ 112 h 211"/>
                <a:gd name="T4" fmla="*/ 58 w 112"/>
                <a:gd name="T5" fmla="*/ 0 h 211"/>
                <a:gd name="T6" fmla="*/ 111 w 112"/>
                <a:gd name="T7" fmla="*/ 129 h 211"/>
                <a:gd name="T8" fmla="*/ 55 w 112"/>
                <a:gd name="T9" fmla="*/ 211 h 211"/>
              </a:gdLst>
              <a:ahLst/>
              <a:cxnLst>
                <a:cxn ang="0">
                  <a:pos x="T0" y="T1"/>
                </a:cxn>
                <a:cxn ang="0">
                  <a:pos x="T2" y="T3"/>
                </a:cxn>
                <a:cxn ang="0">
                  <a:pos x="T4" y="T5"/>
                </a:cxn>
                <a:cxn ang="0">
                  <a:pos x="T6" y="T7"/>
                </a:cxn>
                <a:cxn ang="0">
                  <a:pos x="T8" y="T9"/>
                </a:cxn>
              </a:cxnLst>
              <a:rect l="0" t="0" r="r" b="b"/>
              <a:pathLst>
                <a:path w="112" h="211">
                  <a:moveTo>
                    <a:pt x="55" y="211"/>
                  </a:moveTo>
                  <a:cubicBezTo>
                    <a:pt x="23" y="198"/>
                    <a:pt x="0" y="157"/>
                    <a:pt x="1" y="112"/>
                  </a:cubicBezTo>
                  <a:cubicBezTo>
                    <a:pt x="1" y="68"/>
                    <a:pt x="33" y="11"/>
                    <a:pt x="58" y="0"/>
                  </a:cubicBezTo>
                  <a:cubicBezTo>
                    <a:pt x="82" y="18"/>
                    <a:pt x="112" y="84"/>
                    <a:pt x="111" y="129"/>
                  </a:cubicBezTo>
                  <a:cubicBezTo>
                    <a:pt x="110" y="173"/>
                    <a:pt x="86" y="207"/>
                    <a:pt x="55"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87" name="Freeform 140"/>
            <p:cNvSpPr>
              <a:spLocks/>
            </p:cNvSpPr>
            <p:nvPr/>
          </p:nvSpPr>
          <p:spPr bwMode="auto">
            <a:xfrm>
              <a:off x="1992313" y="1709738"/>
              <a:ext cx="73025" cy="87313"/>
            </a:xfrm>
            <a:custGeom>
              <a:avLst/>
              <a:gdLst>
                <a:gd name="T0" fmla="*/ 13 w 156"/>
                <a:gd name="T1" fmla="*/ 173 h 184"/>
                <a:gd name="T2" fmla="*/ 41 w 156"/>
                <a:gd name="T3" fmla="*/ 70 h 184"/>
                <a:gd name="T4" fmla="*/ 153 w 156"/>
                <a:gd name="T5" fmla="*/ 1 h 184"/>
                <a:gd name="T6" fmla="*/ 102 w 156"/>
                <a:gd name="T7" fmla="*/ 130 h 184"/>
                <a:gd name="T8" fmla="*/ 13 w 156"/>
                <a:gd name="T9" fmla="*/ 173 h 184"/>
              </a:gdLst>
              <a:ahLst/>
              <a:cxnLst>
                <a:cxn ang="0">
                  <a:pos x="T0" y="T1"/>
                </a:cxn>
                <a:cxn ang="0">
                  <a:pos x="T2" y="T3"/>
                </a:cxn>
                <a:cxn ang="0">
                  <a:pos x="T4" y="T5"/>
                </a:cxn>
                <a:cxn ang="0">
                  <a:pos x="T6" y="T7"/>
                </a:cxn>
                <a:cxn ang="0">
                  <a:pos x="T8" y="T9"/>
                </a:cxn>
              </a:cxnLst>
              <a:rect l="0" t="0" r="r" b="b"/>
              <a:pathLst>
                <a:path w="156" h="184">
                  <a:moveTo>
                    <a:pt x="13" y="173"/>
                  </a:moveTo>
                  <a:cubicBezTo>
                    <a:pt x="0" y="150"/>
                    <a:pt x="11" y="107"/>
                    <a:pt x="41" y="70"/>
                  </a:cubicBezTo>
                  <a:cubicBezTo>
                    <a:pt x="70" y="33"/>
                    <a:pt x="128" y="0"/>
                    <a:pt x="153" y="1"/>
                  </a:cubicBezTo>
                  <a:cubicBezTo>
                    <a:pt x="156" y="26"/>
                    <a:pt x="132" y="93"/>
                    <a:pt x="102" y="130"/>
                  </a:cubicBezTo>
                  <a:cubicBezTo>
                    <a:pt x="73" y="166"/>
                    <a:pt x="35" y="184"/>
                    <a:pt x="13" y="1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88" name="Freeform 141"/>
            <p:cNvSpPr>
              <a:spLocks/>
            </p:cNvSpPr>
            <p:nvPr/>
          </p:nvSpPr>
          <p:spPr bwMode="auto">
            <a:xfrm>
              <a:off x="1984375" y="1866900"/>
              <a:ext cx="63500" cy="96838"/>
            </a:xfrm>
            <a:custGeom>
              <a:avLst/>
              <a:gdLst>
                <a:gd name="T0" fmla="*/ 25 w 132"/>
                <a:gd name="T1" fmla="*/ 198 h 202"/>
                <a:gd name="T2" fmla="*/ 20 w 132"/>
                <a:gd name="T3" fmla="*/ 93 h 202"/>
                <a:gd name="T4" fmla="*/ 118 w 132"/>
                <a:gd name="T5" fmla="*/ 0 h 202"/>
                <a:gd name="T6" fmla="*/ 109 w 132"/>
                <a:gd name="T7" fmla="*/ 134 h 202"/>
                <a:gd name="T8" fmla="*/ 25 w 132"/>
                <a:gd name="T9" fmla="*/ 198 h 202"/>
              </a:gdLst>
              <a:ahLst/>
              <a:cxnLst>
                <a:cxn ang="0">
                  <a:pos x="T0" y="T1"/>
                </a:cxn>
                <a:cxn ang="0">
                  <a:pos x="T2" y="T3"/>
                </a:cxn>
                <a:cxn ang="0">
                  <a:pos x="T4" y="T5"/>
                </a:cxn>
                <a:cxn ang="0">
                  <a:pos x="T6" y="T7"/>
                </a:cxn>
                <a:cxn ang="0">
                  <a:pos x="T8" y="T9"/>
                </a:cxn>
              </a:cxnLst>
              <a:rect l="0" t="0" r="r" b="b"/>
              <a:pathLst>
                <a:path w="132" h="202">
                  <a:moveTo>
                    <a:pt x="25" y="198"/>
                  </a:moveTo>
                  <a:cubicBezTo>
                    <a:pt x="3" y="179"/>
                    <a:pt x="0" y="135"/>
                    <a:pt x="20" y="93"/>
                  </a:cubicBezTo>
                  <a:cubicBezTo>
                    <a:pt x="39" y="51"/>
                    <a:pt x="91" y="5"/>
                    <a:pt x="118" y="0"/>
                  </a:cubicBezTo>
                  <a:cubicBezTo>
                    <a:pt x="132" y="24"/>
                    <a:pt x="128" y="92"/>
                    <a:pt x="109" y="134"/>
                  </a:cubicBezTo>
                  <a:cubicBezTo>
                    <a:pt x="89" y="176"/>
                    <a:pt x="54" y="202"/>
                    <a:pt x="25"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89" name="Freeform 142"/>
            <p:cNvSpPr>
              <a:spLocks/>
            </p:cNvSpPr>
            <p:nvPr/>
          </p:nvSpPr>
          <p:spPr bwMode="auto">
            <a:xfrm>
              <a:off x="1946275" y="1789113"/>
              <a:ext cx="66675" cy="93663"/>
            </a:xfrm>
            <a:custGeom>
              <a:avLst/>
              <a:gdLst>
                <a:gd name="T0" fmla="*/ 114 w 141"/>
                <a:gd name="T1" fmla="*/ 199 h 199"/>
                <a:gd name="T2" fmla="*/ 23 w 141"/>
                <a:gd name="T3" fmla="*/ 123 h 199"/>
                <a:gd name="T4" fmla="*/ 15 w 141"/>
                <a:gd name="T5" fmla="*/ 0 h 199"/>
                <a:gd name="T6" fmla="*/ 119 w 141"/>
                <a:gd name="T7" fmla="*/ 107 h 199"/>
                <a:gd name="T8" fmla="*/ 114 w 141"/>
                <a:gd name="T9" fmla="*/ 199 h 199"/>
              </a:gdLst>
              <a:ahLst/>
              <a:cxnLst>
                <a:cxn ang="0">
                  <a:pos x="T0" y="T1"/>
                </a:cxn>
                <a:cxn ang="0">
                  <a:pos x="T2" y="T3"/>
                </a:cxn>
                <a:cxn ang="0">
                  <a:pos x="T4" y="T5"/>
                </a:cxn>
                <a:cxn ang="0">
                  <a:pos x="T6" y="T7"/>
                </a:cxn>
                <a:cxn ang="0">
                  <a:pos x="T8" y="T9"/>
                </a:cxn>
              </a:cxnLst>
              <a:rect l="0" t="0" r="r" b="b"/>
              <a:pathLst>
                <a:path w="141" h="199">
                  <a:moveTo>
                    <a:pt x="114" y="199"/>
                  </a:moveTo>
                  <a:cubicBezTo>
                    <a:pt x="82" y="197"/>
                    <a:pt x="45" y="165"/>
                    <a:pt x="23" y="123"/>
                  </a:cubicBezTo>
                  <a:cubicBezTo>
                    <a:pt x="2" y="81"/>
                    <a:pt x="0" y="19"/>
                    <a:pt x="15" y="0"/>
                  </a:cubicBezTo>
                  <a:cubicBezTo>
                    <a:pt x="44" y="11"/>
                    <a:pt x="98" y="65"/>
                    <a:pt x="119" y="107"/>
                  </a:cubicBezTo>
                  <a:cubicBezTo>
                    <a:pt x="141" y="149"/>
                    <a:pt x="138" y="187"/>
                    <a:pt x="114"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90" name="Freeform 143"/>
            <p:cNvSpPr>
              <a:spLocks/>
            </p:cNvSpPr>
            <p:nvPr/>
          </p:nvSpPr>
          <p:spPr bwMode="auto">
            <a:xfrm>
              <a:off x="1978025" y="1822450"/>
              <a:ext cx="77788" cy="85725"/>
            </a:xfrm>
            <a:custGeom>
              <a:avLst/>
              <a:gdLst>
                <a:gd name="T0" fmla="*/ 10 w 162"/>
                <a:gd name="T1" fmla="*/ 167 h 180"/>
                <a:gd name="T2" fmla="*/ 47 w 162"/>
                <a:gd name="T3" fmla="*/ 64 h 180"/>
                <a:gd name="T4" fmla="*/ 160 w 162"/>
                <a:gd name="T5" fmla="*/ 3 h 180"/>
                <a:gd name="T6" fmla="*/ 101 w 162"/>
                <a:gd name="T7" fmla="*/ 130 h 180"/>
                <a:gd name="T8" fmla="*/ 10 w 162"/>
                <a:gd name="T9" fmla="*/ 167 h 180"/>
              </a:gdLst>
              <a:ahLst/>
              <a:cxnLst>
                <a:cxn ang="0">
                  <a:pos x="T0" y="T1"/>
                </a:cxn>
                <a:cxn ang="0">
                  <a:pos x="T2" y="T3"/>
                </a:cxn>
                <a:cxn ang="0">
                  <a:pos x="T4" y="T5"/>
                </a:cxn>
                <a:cxn ang="0">
                  <a:pos x="T6" y="T7"/>
                </a:cxn>
                <a:cxn ang="0">
                  <a:pos x="T8" y="T9"/>
                </a:cxn>
              </a:cxnLst>
              <a:rect l="0" t="0" r="r" b="b"/>
              <a:pathLst>
                <a:path w="162" h="180">
                  <a:moveTo>
                    <a:pt x="10" y="167"/>
                  </a:moveTo>
                  <a:cubicBezTo>
                    <a:pt x="0" y="143"/>
                    <a:pt x="15" y="99"/>
                    <a:pt x="47" y="64"/>
                  </a:cubicBezTo>
                  <a:cubicBezTo>
                    <a:pt x="79" y="30"/>
                    <a:pt x="137" y="0"/>
                    <a:pt x="160" y="3"/>
                  </a:cubicBezTo>
                  <a:cubicBezTo>
                    <a:pt x="162" y="29"/>
                    <a:pt x="132" y="95"/>
                    <a:pt x="101" y="130"/>
                  </a:cubicBezTo>
                  <a:cubicBezTo>
                    <a:pt x="69" y="164"/>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91" name="Freeform 144"/>
            <p:cNvSpPr>
              <a:spLocks/>
            </p:cNvSpPr>
            <p:nvPr/>
          </p:nvSpPr>
          <p:spPr bwMode="auto">
            <a:xfrm>
              <a:off x="1981200" y="1763713"/>
              <a:ext cx="58738" cy="98425"/>
            </a:xfrm>
            <a:custGeom>
              <a:avLst/>
              <a:gdLst>
                <a:gd name="T0" fmla="*/ 37 w 127"/>
                <a:gd name="T1" fmla="*/ 205 h 206"/>
                <a:gd name="T2" fmla="*/ 13 w 127"/>
                <a:gd name="T3" fmla="*/ 101 h 206"/>
                <a:gd name="T4" fmla="*/ 101 w 127"/>
                <a:gd name="T5" fmla="*/ 0 h 206"/>
                <a:gd name="T6" fmla="*/ 114 w 127"/>
                <a:gd name="T7" fmla="*/ 134 h 206"/>
                <a:gd name="T8" fmla="*/ 37 w 127"/>
                <a:gd name="T9" fmla="*/ 205 h 206"/>
              </a:gdLst>
              <a:ahLst/>
              <a:cxnLst>
                <a:cxn ang="0">
                  <a:pos x="T0" y="T1"/>
                </a:cxn>
                <a:cxn ang="0">
                  <a:pos x="T2" y="T3"/>
                </a:cxn>
                <a:cxn ang="0">
                  <a:pos x="T4" y="T5"/>
                </a:cxn>
                <a:cxn ang="0">
                  <a:pos x="T6" y="T7"/>
                </a:cxn>
                <a:cxn ang="0">
                  <a:pos x="T8" y="T9"/>
                </a:cxn>
              </a:cxnLst>
              <a:rect l="0" t="0" r="r" b="b"/>
              <a:pathLst>
                <a:path w="127" h="206">
                  <a:moveTo>
                    <a:pt x="37" y="205"/>
                  </a:moveTo>
                  <a:cubicBezTo>
                    <a:pt x="10" y="188"/>
                    <a:pt x="0" y="145"/>
                    <a:pt x="13" y="101"/>
                  </a:cubicBezTo>
                  <a:cubicBezTo>
                    <a:pt x="27" y="58"/>
                    <a:pt x="73" y="8"/>
                    <a:pt x="101" y="0"/>
                  </a:cubicBezTo>
                  <a:cubicBezTo>
                    <a:pt x="119" y="22"/>
                    <a:pt x="127" y="90"/>
                    <a:pt x="114" y="134"/>
                  </a:cubicBezTo>
                  <a:cubicBezTo>
                    <a:pt x="100" y="178"/>
                    <a:pt x="67" y="206"/>
                    <a:pt x="37" y="2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92" name="Freeform 145"/>
            <p:cNvSpPr>
              <a:spLocks/>
            </p:cNvSpPr>
            <p:nvPr/>
          </p:nvSpPr>
          <p:spPr bwMode="auto">
            <a:xfrm>
              <a:off x="1965325" y="1720850"/>
              <a:ext cx="52388" cy="101600"/>
            </a:xfrm>
            <a:custGeom>
              <a:avLst/>
              <a:gdLst>
                <a:gd name="T0" fmla="*/ 54 w 111"/>
                <a:gd name="T1" fmla="*/ 212 h 212"/>
                <a:gd name="T2" fmla="*/ 1 w 111"/>
                <a:gd name="T3" fmla="*/ 114 h 212"/>
                <a:gd name="T4" fmla="*/ 59 w 111"/>
                <a:gd name="T5" fmla="*/ 0 h 212"/>
                <a:gd name="T6" fmla="*/ 111 w 111"/>
                <a:gd name="T7" fmla="*/ 130 h 212"/>
                <a:gd name="T8" fmla="*/ 54 w 111"/>
                <a:gd name="T9" fmla="*/ 212 h 212"/>
              </a:gdLst>
              <a:ahLst/>
              <a:cxnLst>
                <a:cxn ang="0">
                  <a:pos x="T0" y="T1"/>
                </a:cxn>
                <a:cxn ang="0">
                  <a:pos x="T2" y="T3"/>
                </a:cxn>
                <a:cxn ang="0">
                  <a:pos x="T4" y="T5"/>
                </a:cxn>
                <a:cxn ang="0">
                  <a:pos x="T6" y="T7"/>
                </a:cxn>
                <a:cxn ang="0">
                  <a:pos x="T8" y="T9"/>
                </a:cxn>
              </a:cxnLst>
              <a:rect l="0" t="0" r="r" b="b"/>
              <a:pathLst>
                <a:path w="111" h="212">
                  <a:moveTo>
                    <a:pt x="54" y="212"/>
                  </a:moveTo>
                  <a:cubicBezTo>
                    <a:pt x="23" y="199"/>
                    <a:pt x="0" y="159"/>
                    <a:pt x="1" y="114"/>
                  </a:cubicBezTo>
                  <a:cubicBezTo>
                    <a:pt x="1" y="69"/>
                    <a:pt x="33" y="13"/>
                    <a:pt x="59" y="0"/>
                  </a:cubicBezTo>
                  <a:cubicBezTo>
                    <a:pt x="83" y="19"/>
                    <a:pt x="111" y="86"/>
                    <a:pt x="111" y="130"/>
                  </a:cubicBezTo>
                  <a:cubicBezTo>
                    <a:pt x="110" y="175"/>
                    <a:pt x="87" y="208"/>
                    <a:pt x="54" y="2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93" name="Freeform 146"/>
            <p:cNvSpPr>
              <a:spLocks/>
            </p:cNvSpPr>
            <p:nvPr/>
          </p:nvSpPr>
          <p:spPr bwMode="auto">
            <a:xfrm>
              <a:off x="1951038" y="1844675"/>
              <a:ext cx="65088" cy="93663"/>
            </a:xfrm>
            <a:custGeom>
              <a:avLst/>
              <a:gdLst>
                <a:gd name="T0" fmla="*/ 113 w 139"/>
                <a:gd name="T1" fmla="*/ 199 h 199"/>
                <a:gd name="T2" fmla="*/ 22 w 139"/>
                <a:gd name="T3" fmla="*/ 123 h 199"/>
                <a:gd name="T4" fmla="*/ 14 w 139"/>
                <a:gd name="T5" fmla="*/ 0 h 199"/>
                <a:gd name="T6" fmla="*/ 119 w 139"/>
                <a:gd name="T7" fmla="*/ 106 h 199"/>
                <a:gd name="T8" fmla="*/ 113 w 139"/>
                <a:gd name="T9" fmla="*/ 199 h 199"/>
              </a:gdLst>
              <a:ahLst/>
              <a:cxnLst>
                <a:cxn ang="0">
                  <a:pos x="T0" y="T1"/>
                </a:cxn>
                <a:cxn ang="0">
                  <a:pos x="T2" y="T3"/>
                </a:cxn>
                <a:cxn ang="0">
                  <a:pos x="T4" y="T5"/>
                </a:cxn>
                <a:cxn ang="0">
                  <a:pos x="T6" y="T7"/>
                </a:cxn>
                <a:cxn ang="0">
                  <a:pos x="T8" y="T9"/>
                </a:cxn>
              </a:cxnLst>
              <a:rect l="0" t="0" r="r" b="b"/>
              <a:pathLst>
                <a:path w="139" h="199">
                  <a:moveTo>
                    <a:pt x="113" y="199"/>
                  </a:moveTo>
                  <a:cubicBezTo>
                    <a:pt x="82" y="196"/>
                    <a:pt x="43" y="165"/>
                    <a:pt x="22" y="123"/>
                  </a:cubicBezTo>
                  <a:cubicBezTo>
                    <a:pt x="1" y="81"/>
                    <a:pt x="0" y="19"/>
                    <a:pt x="14" y="0"/>
                  </a:cubicBezTo>
                  <a:cubicBezTo>
                    <a:pt x="42" y="11"/>
                    <a:pt x="98" y="64"/>
                    <a:pt x="119" y="106"/>
                  </a:cubicBezTo>
                  <a:cubicBezTo>
                    <a:pt x="139" y="148"/>
                    <a:pt x="136" y="187"/>
                    <a:pt x="113" y="19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94" name="Freeform 147"/>
            <p:cNvSpPr>
              <a:spLocks/>
            </p:cNvSpPr>
            <p:nvPr/>
          </p:nvSpPr>
          <p:spPr bwMode="auto">
            <a:xfrm>
              <a:off x="1955800" y="1905000"/>
              <a:ext cx="65088" cy="93663"/>
            </a:xfrm>
            <a:custGeom>
              <a:avLst/>
              <a:gdLst>
                <a:gd name="T0" fmla="*/ 114 w 140"/>
                <a:gd name="T1" fmla="*/ 198 h 198"/>
                <a:gd name="T2" fmla="*/ 23 w 140"/>
                <a:gd name="T3" fmla="*/ 122 h 198"/>
                <a:gd name="T4" fmla="*/ 15 w 140"/>
                <a:gd name="T5" fmla="*/ 0 h 198"/>
                <a:gd name="T6" fmla="*/ 119 w 140"/>
                <a:gd name="T7" fmla="*/ 105 h 198"/>
                <a:gd name="T8" fmla="*/ 114 w 140"/>
                <a:gd name="T9" fmla="*/ 198 h 198"/>
              </a:gdLst>
              <a:ahLst/>
              <a:cxnLst>
                <a:cxn ang="0">
                  <a:pos x="T0" y="T1"/>
                </a:cxn>
                <a:cxn ang="0">
                  <a:pos x="T2" y="T3"/>
                </a:cxn>
                <a:cxn ang="0">
                  <a:pos x="T4" y="T5"/>
                </a:cxn>
                <a:cxn ang="0">
                  <a:pos x="T6" y="T7"/>
                </a:cxn>
                <a:cxn ang="0">
                  <a:pos x="T8" y="T9"/>
                </a:cxn>
              </a:cxnLst>
              <a:rect l="0" t="0" r="r" b="b"/>
              <a:pathLst>
                <a:path w="140" h="198">
                  <a:moveTo>
                    <a:pt x="114" y="198"/>
                  </a:moveTo>
                  <a:cubicBezTo>
                    <a:pt x="83" y="195"/>
                    <a:pt x="44" y="164"/>
                    <a:pt x="23" y="122"/>
                  </a:cubicBezTo>
                  <a:cubicBezTo>
                    <a:pt x="2" y="80"/>
                    <a:pt x="0" y="18"/>
                    <a:pt x="15" y="0"/>
                  </a:cubicBezTo>
                  <a:cubicBezTo>
                    <a:pt x="43" y="10"/>
                    <a:pt x="99" y="63"/>
                    <a:pt x="119" y="105"/>
                  </a:cubicBezTo>
                  <a:cubicBezTo>
                    <a:pt x="140" y="147"/>
                    <a:pt x="137" y="186"/>
                    <a:pt x="11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95" name="Freeform 148"/>
            <p:cNvSpPr>
              <a:spLocks/>
            </p:cNvSpPr>
            <p:nvPr/>
          </p:nvSpPr>
          <p:spPr bwMode="auto">
            <a:xfrm>
              <a:off x="1965325" y="1968500"/>
              <a:ext cx="53975" cy="100013"/>
            </a:xfrm>
            <a:custGeom>
              <a:avLst/>
              <a:gdLst>
                <a:gd name="T0" fmla="*/ 53 w 113"/>
                <a:gd name="T1" fmla="*/ 211 h 211"/>
                <a:gd name="T2" fmla="*/ 1 w 113"/>
                <a:gd name="T3" fmla="*/ 112 h 211"/>
                <a:gd name="T4" fmla="*/ 61 w 113"/>
                <a:gd name="T5" fmla="*/ 0 h 211"/>
                <a:gd name="T6" fmla="*/ 111 w 113"/>
                <a:gd name="T7" fmla="*/ 129 h 211"/>
                <a:gd name="T8" fmla="*/ 53 w 113"/>
                <a:gd name="T9" fmla="*/ 211 h 211"/>
              </a:gdLst>
              <a:ahLst/>
              <a:cxnLst>
                <a:cxn ang="0">
                  <a:pos x="T0" y="T1"/>
                </a:cxn>
                <a:cxn ang="0">
                  <a:pos x="T2" y="T3"/>
                </a:cxn>
                <a:cxn ang="0">
                  <a:pos x="T4" y="T5"/>
                </a:cxn>
                <a:cxn ang="0">
                  <a:pos x="T6" y="T7"/>
                </a:cxn>
                <a:cxn ang="0">
                  <a:pos x="T8" y="T9"/>
                </a:cxn>
              </a:cxnLst>
              <a:rect l="0" t="0" r="r" b="b"/>
              <a:pathLst>
                <a:path w="113" h="211">
                  <a:moveTo>
                    <a:pt x="53" y="211"/>
                  </a:moveTo>
                  <a:cubicBezTo>
                    <a:pt x="23" y="198"/>
                    <a:pt x="0" y="157"/>
                    <a:pt x="1" y="112"/>
                  </a:cubicBezTo>
                  <a:cubicBezTo>
                    <a:pt x="2" y="68"/>
                    <a:pt x="36" y="11"/>
                    <a:pt x="61" y="0"/>
                  </a:cubicBezTo>
                  <a:cubicBezTo>
                    <a:pt x="85" y="19"/>
                    <a:pt x="113" y="85"/>
                    <a:pt x="111" y="129"/>
                  </a:cubicBezTo>
                  <a:cubicBezTo>
                    <a:pt x="110" y="174"/>
                    <a:pt x="85" y="207"/>
                    <a:pt x="53"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96" name="Freeform 149"/>
            <p:cNvSpPr>
              <a:spLocks/>
            </p:cNvSpPr>
            <p:nvPr/>
          </p:nvSpPr>
          <p:spPr bwMode="auto">
            <a:xfrm>
              <a:off x="1992313" y="1922463"/>
              <a:ext cx="61913" cy="95250"/>
            </a:xfrm>
            <a:custGeom>
              <a:avLst/>
              <a:gdLst>
                <a:gd name="T0" fmla="*/ 24 w 131"/>
                <a:gd name="T1" fmla="*/ 198 h 203"/>
                <a:gd name="T2" fmla="*/ 19 w 131"/>
                <a:gd name="T3" fmla="*/ 94 h 203"/>
                <a:gd name="T4" fmla="*/ 118 w 131"/>
                <a:gd name="T5" fmla="*/ 0 h 203"/>
                <a:gd name="T6" fmla="*/ 108 w 131"/>
                <a:gd name="T7" fmla="*/ 135 h 203"/>
                <a:gd name="T8" fmla="*/ 24 w 131"/>
                <a:gd name="T9" fmla="*/ 198 h 203"/>
              </a:gdLst>
              <a:ahLst/>
              <a:cxnLst>
                <a:cxn ang="0">
                  <a:pos x="T0" y="T1"/>
                </a:cxn>
                <a:cxn ang="0">
                  <a:pos x="T2" y="T3"/>
                </a:cxn>
                <a:cxn ang="0">
                  <a:pos x="T4" y="T5"/>
                </a:cxn>
                <a:cxn ang="0">
                  <a:pos x="T6" y="T7"/>
                </a:cxn>
                <a:cxn ang="0">
                  <a:pos x="T8" y="T9"/>
                </a:cxn>
              </a:cxnLst>
              <a:rect l="0" t="0" r="r" b="b"/>
              <a:pathLst>
                <a:path w="131" h="203">
                  <a:moveTo>
                    <a:pt x="24" y="198"/>
                  </a:moveTo>
                  <a:cubicBezTo>
                    <a:pt x="3" y="179"/>
                    <a:pt x="0" y="136"/>
                    <a:pt x="19" y="94"/>
                  </a:cubicBezTo>
                  <a:cubicBezTo>
                    <a:pt x="39" y="51"/>
                    <a:pt x="90" y="6"/>
                    <a:pt x="118" y="0"/>
                  </a:cubicBezTo>
                  <a:cubicBezTo>
                    <a:pt x="131" y="24"/>
                    <a:pt x="128" y="92"/>
                    <a:pt x="108" y="135"/>
                  </a:cubicBezTo>
                  <a:cubicBezTo>
                    <a:pt x="89" y="177"/>
                    <a:pt x="53" y="203"/>
                    <a:pt x="24" y="19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97" name="Freeform 150"/>
            <p:cNvSpPr>
              <a:spLocks/>
            </p:cNvSpPr>
            <p:nvPr/>
          </p:nvSpPr>
          <p:spPr bwMode="auto">
            <a:xfrm>
              <a:off x="1962150" y="2035175"/>
              <a:ext cx="93663" cy="66675"/>
            </a:xfrm>
            <a:custGeom>
              <a:avLst/>
              <a:gdLst>
                <a:gd name="T0" fmla="*/ 0 w 197"/>
                <a:gd name="T1" fmla="*/ 117 h 142"/>
                <a:gd name="T2" fmla="*/ 74 w 197"/>
                <a:gd name="T3" fmla="*/ 26 h 142"/>
                <a:gd name="T4" fmla="*/ 197 w 197"/>
                <a:gd name="T5" fmla="*/ 14 h 142"/>
                <a:gd name="T6" fmla="*/ 92 w 197"/>
                <a:gd name="T7" fmla="*/ 120 h 142"/>
                <a:gd name="T8" fmla="*/ 0 w 197"/>
                <a:gd name="T9" fmla="*/ 117 h 142"/>
              </a:gdLst>
              <a:ahLst/>
              <a:cxnLst>
                <a:cxn ang="0">
                  <a:pos x="T0" y="T1"/>
                </a:cxn>
                <a:cxn ang="0">
                  <a:pos x="T2" y="T3"/>
                </a:cxn>
                <a:cxn ang="0">
                  <a:pos x="T4" y="T5"/>
                </a:cxn>
                <a:cxn ang="0">
                  <a:pos x="T6" y="T7"/>
                </a:cxn>
                <a:cxn ang="0">
                  <a:pos x="T8" y="T9"/>
                </a:cxn>
              </a:cxnLst>
              <a:rect l="0" t="0" r="r" b="b"/>
              <a:pathLst>
                <a:path w="197" h="142">
                  <a:moveTo>
                    <a:pt x="0" y="117"/>
                  </a:moveTo>
                  <a:cubicBezTo>
                    <a:pt x="2" y="87"/>
                    <a:pt x="33" y="48"/>
                    <a:pt x="74" y="26"/>
                  </a:cubicBezTo>
                  <a:cubicBezTo>
                    <a:pt x="116" y="4"/>
                    <a:pt x="178" y="0"/>
                    <a:pt x="197" y="14"/>
                  </a:cubicBezTo>
                  <a:cubicBezTo>
                    <a:pt x="187" y="42"/>
                    <a:pt x="134" y="98"/>
                    <a:pt x="92" y="120"/>
                  </a:cubicBezTo>
                  <a:cubicBezTo>
                    <a:pt x="51" y="142"/>
                    <a:pt x="12" y="140"/>
                    <a:pt x="0" y="1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98" name="Freeform 151"/>
            <p:cNvSpPr>
              <a:spLocks/>
            </p:cNvSpPr>
            <p:nvPr/>
          </p:nvSpPr>
          <p:spPr bwMode="auto">
            <a:xfrm>
              <a:off x="1990725" y="1978025"/>
              <a:ext cx="76200" cy="85725"/>
            </a:xfrm>
            <a:custGeom>
              <a:avLst/>
              <a:gdLst>
                <a:gd name="T0" fmla="*/ 10 w 161"/>
                <a:gd name="T1" fmla="*/ 167 h 180"/>
                <a:gd name="T2" fmla="*/ 47 w 161"/>
                <a:gd name="T3" fmla="*/ 64 h 180"/>
                <a:gd name="T4" fmla="*/ 160 w 161"/>
                <a:gd name="T5" fmla="*/ 3 h 180"/>
                <a:gd name="T6" fmla="*/ 100 w 161"/>
                <a:gd name="T7" fmla="*/ 130 h 180"/>
                <a:gd name="T8" fmla="*/ 10 w 161"/>
                <a:gd name="T9" fmla="*/ 167 h 180"/>
              </a:gdLst>
              <a:ahLst/>
              <a:cxnLst>
                <a:cxn ang="0">
                  <a:pos x="T0" y="T1"/>
                </a:cxn>
                <a:cxn ang="0">
                  <a:pos x="T2" y="T3"/>
                </a:cxn>
                <a:cxn ang="0">
                  <a:pos x="T4" y="T5"/>
                </a:cxn>
                <a:cxn ang="0">
                  <a:pos x="T6" y="T7"/>
                </a:cxn>
                <a:cxn ang="0">
                  <a:pos x="T8" y="T9"/>
                </a:cxn>
              </a:cxnLst>
              <a:rect l="0" t="0" r="r" b="b"/>
              <a:pathLst>
                <a:path w="161" h="180">
                  <a:moveTo>
                    <a:pt x="10" y="167"/>
                  </a:moveTo>
                  <a:cubicBezTo>
                    <a:pt x="0" y="143"/>
                    <a:pt x="15" y="99"/>
                    <a:pt x="47" y="64"/>
                  </a:cubicBezTo>
                  <a:cubicBezTo>
                    <a:pt x="79" y="30"/>
                    <a:pt x="136" y="0"/>
                    <a:pt x="160" y="3"/>
                  </a:cubicBezTo>
                  <a:cubicBezTo>
                    <a:pt x="161" y="29"/>
                    <a:pt x="132" y="95"/>
                    <a:pt x="100" y="130"/>
                  </a:cubicBezTo>
                  <a:cubicBezTo>
                    <a:pt x="69" y="165"/>
                    <a:pt x="30" y="180"/>
                    <a:pt x="10"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99" name="Freeform 152"/>
            <p:cNvSpPr>
              <a:spLocks/>
            </p:cNvSpPr>
            <p:nvPr/>
          </p:nvSpPr>
          <p:spPr bwMode="auto">
            <a:xfrm>
              <a:off x="1849438" y="1609725"/>
              <a:ext cx="442913" cy="812800"/>
            </a:xfrm>
            <a:custGeom>
              <a:avLst/>
              <a:gdLst>
                <a:gd name="T0" fmla="*/ 145 w 934"/>
                <a:gd name="T1" fmla="*/ 1475 h 1716"/>
                <a:gd name="T2" fmla="*/ 570 w 934"/>
                <a:gd name="T3" fmla="*/ 789 h 1716"/>
                <a:gd name="T4" fmla="*/ 841 w 934"/>
                <a:gd name="T5" fmla="*/ 93 h 1716"/>
                <a:gd name="T6" fmla="*/ 933 w 934"/>
                <a:gd name="T7" fmla="*/ 0 h 1716"/>
                <a:gd name="T8" fmla="*/ 934 w 934"/>
                <a:gd name="T9" fmla="*/ 1 h 1716"/>
                <a:gd name="T10" fmla="*/ 876 w 934"/>
                <a:gd name="T11" fmla="*/ 88 h 1716"/>
                <a:gd name="T12" fmla="*/ 716 w 934"/>
                <a:gd name="T13" fmla="*/ 574 h 1716"/>
                <a:gd name="T14" fmla="*/ 0 w 934"/>
                <a:gd name="T15" fmla="*/ 1716 h 1716"/>
                <a:gd name="T16" fmla="*/ 24 w 934"/>
                <a:gd name="T17" fmla="*/ 1678 h 1716"/>
                <a:gd name="T18" fmla="*/ 145 w 934"/>
                <a:gd name="T19" fmla="*/ 1475 h 1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4" h="1716">
                  <a:moveTo>
                    <a:pt x="145" y="1475"/>
                  </a:moveTo>
                  <a:cubicBezTo>
                    <a:pt x="358" y="1289"/>
                    <a:pt x="489" y="1107"/>
                    <a:pt x="570" y="789"/>
                  </a:cubicBezTo>
                  <a:cubicBezTo>
                    <a:pt x="632" y="543"/>
                    <a:pt x="664" y="292"/>
                    <a:pt x="841" y="93"/>
                  </a:cubicBezTo>
                  <a:cubicBezTo>
                    <a:pt x="872" y="62"/>
                    <a:pt x="902" y="31"/>
                    <a:pt x="933" y="0"/>
                  </a:cubicBezTo>
                  <a:cubicBezTo>
                    <a:pt x="934" y="0"/>
                    <a:pt x="934" y="1"/>
                    <a:pt x="934" y="1"/>
                  </a:cubicBezTo>
                  <a:cubicBezTo>
                    <a:pt x="915" y="30"/>
                    <a:pt x="896" y="59"/>
                    <a:pt x="876" y="88"/>
                  </a:cubicBezTo>
                  <a:cubicBezTo>
                    <a:pt x="771" y="247"/>
                    <a:pt x="741" y="385"/>
                    <a:pt x="716" y="574"/>
                  </a:cubicBezTo>
                  <a:cubicBezTo>
                    <a:pt x="635" y="1237"/>
                    <a:pt x="440" y="1365"/>
                    <a:pt x="0" y="1716"/>
                  </a:cubicBezTo>
                  <a:cubicBezTo>
                    <a:pt x="5" y="1702"/>
                    <a:pt x="12" y="1688"/>
                    <a:pt x="24" y="1678"/>
                  </a:cubicBezTo>
                  <a:cubicBezTo>
                    <a:pt x="56" y="1649"/>
                    <a:pt x="127" y="1512"/>
                    <a:pt x="145" y="147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800" name="Freeform 153"/>
            <p:cNvSpPr>
              <a:spLocks/>
            </p:cNvSpPr>
            <p:nvPr/>
          </p:nvSpPr>
          <p:spPr bwMode="auto">
            <a:xfrm>
              <a:off x="1835150" y="2047875"/>
              <a:ext cx="176213" cy="366713"/>
            </a:xfrm>
            <a:custGeom>
              <a:avLst/>
              <a:gdLst>
                <a:gd name="T0" fmla="*/ 181 w 371"/>
                <a:gd name="T1" fmla="*/ 0 h 775"/>
                <a:gd name="T2" fmla="*/ 179 w 371"/>
                <a:gd name="T3" fmla="*/ 351 h 775"/>
                <a:gd name="T4" fmla="*/ 83 w 371"/>
                <a:gd name="T5" fmla="*/ 618 h 775"/>
                <a:gd name="T6" fmla="*/ 335 w 371"/>
                <a:gd name="T7" fmla="*/ 30 h 775"/>
                <a:gd name="T8" fmla="*/ 370 w 371"/>
                <a:gd name="T9" fmla="*/ 36 h 775"/>
                <a:gd name="T10" fmla="*/ 371 w 371"/>
                <a:gd name="T11" fmla="*/ 36 h 775"/>
                <a:gd name="T12" fmla="*/ 94 w 371"/>
                <a:gd name="T13" fmla="*/ 679 h 775"/>
                <a:gd name="T14" fmla="*/ 45 w 371"/>
                <a:gd name="T15" fmla="*/ 740 h 775"/>
                <a:gd name="T16" fmla="*/ 36 w 371"/>
                <a:gd name="T17" fmla="*/ 775 h 775"/>
                <a:gd name="T18" fmla="*/ 19 w 371"/>
                <a:gd name="T19" fmla="*/ 775 h 775"/>
                <a:gd name="T20" fmla="*/ 0 w 371"/>
                <a:gd name="T21" fmla="*/ 775 h 775"/>
                <a:gd name="T22" fmla="*/ 137 w 371"/>
                <a:gd name="T23" fmla="*/ 345 h 775"/>
                <a:gd name="T24" fmla="*/ 142 w 371"/>
                <a:gd name="T25" fmla="*/ 8 h 775"/>
                <a:gd name="T26" fmla="*/ 181 w 371"/>
                <a:gd name="T27" fmla="*/ 0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1" h="775">
                  <a:moveTo>
                    <a:pt x="181" y="0"/>
                  </a:moveTo>
                  <a:cubicBezTo>
                    <a:pt x="196" y="119"/>
                    <a:pt x="217" y="231"/>
                    <a:pt x="179" y="351"/>
                  </a:cubicBezTo>
                  <a:cubicBezTo>
                    <a:pt x="151" y="440"/>
                    <a:pt x="114" y="529"/>
                    <a:pt x="83" y="618"/>
                  </a:cubicBezTo>
                  <a:cubicBezTo>
                    <a:pt x="204" y="444"/>
                    <a:pt x="242" y="220"/>
                    <a:pt x="335" y="30"/>
                  </a:cubicBezTo>
                  <a:cubicBezTo>
                    <a:pt x="345" y="34"/>
                    <a:pt x="358" y="36"/>
                    <a:pt x="370" y="36"/>
                  </a:cubicBezTo>
                  <a:cubicBezTo>
                    <a:pt x="371" y="36"/>
                    <a:pt x="371" y="36"/>
                    <a:pt x="371" y="36"/>
                  </a:cubicBezTo>
                  <a:cubicBezTo>
                    <a:pt x="269" y="243"/>
                    <a:pt x="239" y="495"/>
                    <a:pt x="94" y="679"/>
                  </a:cubicBezTo>
                  <a:cubicBezTo>
                    <a:pt x="87" y="688"/>
                    <a:pt x="62" y="719"/>
                    <a:pt x="45" y="740"/>
                  </a:cubicBezTo>
                  <a:cubicBezTo>
                    <a:pt x="42" y="752"/>
                    <a:pt x="39" y="763"/>
                    <a:pt x="36" y="775"/>
                  </a:cubicBezTo>
                  <a:cubicBezTo>
                    <a:pt x="19" y="775"/>
                    <a:pt x="19" y="775"/>
                    <a:pt x="19" y="775"/>
                  </a:cubicBezTo>
                  <a:cubicBezTo>
                    <a:pt x="0" y="775"/>
                    <a:pt x="0" y="775"/>
                    <a:pt x="0" y="775"/>
                  </a:cubicBezTo>
                  <a:cubicBezTo>
                    <a:pt x="30" y="632"/>
                    <a:pt x="95" y="489"/>
                    <a:pt x="137" y="345"/>
                  </a:cubicBezTo>
                  <a:cubicBezTo>
                    <a:pt x="171" y="230"/>
                    <a:pt x="155" y="122"/>
                    <a:pt x="142" y="8"/>
                  </a:cubicBezTo>
                  <a:cubicBezTo>
                    <a:pt x="153" y="5"/>
                    <a:pt x="171" y="3"/>
                    <a:pt x="18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grpSp>
        <p:nvGrpSpPr>
          <p:cNvPr id="712" name="Group 711"/>
          <p:cNvGrpSpPr/>
          <p:nvPr/>
        </p:nvGrpSpPr>
        <p:grpSpPr>
          <a:xfrm>
            <a:off x="5157914" y="2916155"/>
            <a:ext cx="181361" cy="346109"/>
            <a:chOff x="5926138" y="5194301"/>
            <a:chExt cx="346075" cy="741361"/>
          </a:xfrm>
          <a:solidFill>
            <a:schemeClr val="accent4">
              <a:lumMod val="50000"/>
            </a:schemeClr>
          </a:solidFill>
        </p:grpSpPr>
        <p:sp>
          <p:nvSpPr>
            <p:cNvPr id="745" name="Freeform 77"/>
            <p:cNvSpPr>
              <a:spLocks/>
            </p:cNvSpPr>
            <p:nvPr/>
          </p:nvSpPr>
          <p:spPr bwMode="auto">
            <a:xfrm>
              <a:off x="6010275" y="5194301"/>
              <a:ext cx="107950" cy="276225"/>
            </a:xfrm>
            <a:custGeom>
              <a:avLst/>
              <a:gdLst>
                <a:gd name="T0" fmla="*/ 24 w 81"/>
                <a:gd name="T1" fmla="*/ 112 h 207"/>
                <a:gd name="T2" fmla="*/ 3 w 81"/>
                <a:gd name="T3" fmla="*/ 162 h 207"/>
                <a:gd name="T4" fmla="*/ 10 w 81"/>
                <a:gd name="T5" fmla="*/ 199 h 207"/>
                <a:gd name="T6" fmla="*/ 22 w 81"/>
                <a:gd name="T7" fmla="*/ 204 h 207"/>
                <a:gd name="T8" fmla="*/ 30 w 81"/>
                <a:gd name="T9" fmla="*/ 187 h 207"/>
                <a:gd name="T10" fmla="*/ 42 w 81"/>
                <a:gd name="T11" fmla="*/ 167 h 207"/>
                <a:gd name="T12" fmla="*/ 51 w 81"/>
                <a:gd name="T13" fmla="*/ 188 h 207"/>
                <a:gd name="T14" fmla="*/ 58 w 81"/>
                <a:gd name="T15" fmla="*/ 205 h 207"/>
                <a:gd name="T16" fmla="*/ 70 w 81"/>
                <a:gd name="T17" fmla="*/ 201 h 207"/>
                <a:gd name="T18" fmla="*/ 80 w 81"/>
                <a:gd name="T19" fmla="*/ 168 h 207"/>
                <a:gd name="T20" fmla="*/ 70 w 81"/>
                <a:gd name="T21" fmla="*/ 118 h 207"/>
                <a:gd name="T22" fmla="*/ 58 w 81"/>
                <a:gd name="T23" fmla="*/ 83 h 207"/>
                <a:gd name="T24" fmla="*/ 70 w 81"/>
                <a:gd name="T25" fmla="*/ 7 h 207"/>
                <a:gd name="T26" fmla="*/ 70 w 81"/>
                <a:gd name="T27" fmla="*/ 0 h 207"/>
                <a:gd name="T28" fmla="*/ 67 w 81"/>
                <a:gd name="T29" fmla="*/ 6 h 207"/>
                <a:gd name="T30" fmla="*/ 47 w 81"/>
                <a:gd name="T31" fmla="*/ 81 h 207"/>
                <a:gd name="T32" fmla="*/ 24 w 81"/>
                <a:gd name="T33" fmla="*/ 11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207">
                  <a:moveTo>
                    <a:pt x="24" y="112"/>
                  </a:moveTo>
                  <a:cubicBezTo>
                    <a:pt x="12" y="130"/>
                    <a:pt x="7" y="140"/>
                    <a:pt x="3" y="162"/>
                  </a:cubicBezTo>
                  <a:cubicBezTo>
                    <a:pt x="0" y="182"/>
                    <a:pt x="5" y="193"/>
                    <a:pt x="10" y="199"/>
                  </a:cubicBezTo>
                  <a:cubicBezTo>
                    <a:pt x="16" y="206"/>
                    <a:pt x="20" y="206"/>
                    <a:pt x="22" y="204"/>
                  </a:cubicBezTo>
                  <a:cubicBezTo>
                    <a:pt x="26" y="202"/>
                    <a:pt x="29" y="196"/>
                    <a:pt x="30" y="187"/>
                  </a:cubicBezTo>
                  <a:cubicBezTo>
                    <a:pt x="31" y="174"/>
                    <a:pt x="36" y="166"/>
                    <a:pt x="42" y="167"/>
                  </a:cubicBezTo>
                  <a:cubicBezTo>
                    <a:pt x="47" y="167"/>
                    <a:pt x="51" y="176"/>
                    <a:pt x="51" y="188"/>
                  </a:cubicBezTo>
                  <a:cubicBezTo>
                    <a:pt x="52" y="196"/>
                    <a:pt x="54" y="202"/>
                    <a:pt x="58" y="205"/>
                  </a:cubicBezTo>
                  <a:cubicBezTo>
                    <a:pt x="60" y="207"/>
                    <a:pt x="64" y="207"/>
                    <a:pt x="70" y="201"/>
                  </a:cubicBezTo>
                  <a:cubicBezTo>
                    <a:pt x="75" y="195"/>
                    <a:pt x="81" y="186"/>
                    <a:pt x="80" y="168"/>
                  </a:cubicBezTo>
                  <a:cubicBezTo>
                    <a:pt x="80" y="147"/>
                    <a:pt x="77" y="138"/>
                    <a:pt x="70" y="118"/>
                  </a:cubicBezTo>
                  <a:cubicBezTo>
                    <a:pt x="68" y="112"/>
                    <a:pt x="57" y="94"/>
                    <a:pt x="58" y="83"/>
                  </a:cubicBezTo>
                  <a:cubicBezTo>
                    <a:pt x="58" y="57"/>
                    <a:pt x="69" y="14"/>
                    <a:pt x="70" y="7"/>
                  </a:cubicBezTo>
                  <a:cubicBezTo>
                    <a:pt x="71" y="4"/>
                    <a:pt x="70" y="2"/>
                    <a:pt x="70" y="0"/>
                  </a:cubicBezTo>
                  <a:cubicBezTo>
                    <a:pt x="70" y="2"/>
                    <a:pt x="68" y="4"/>
                    <a:pt x="67" y="6"/>
                  </a:cubicBezTo>
                  <a:cubicBezTo>
                    <a:pt x="65" y="13"/>
                    <a:pt x="54" y="56"/>
                    <a:pt x="47" y="81"/>
                  </a:cubicBezTo>
                  <a:cubicBezTo>
                    <a:pt x="44" y="92"/>
                    <a:pt x="27" y="106"/>
                    <a:pt x="2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46" name="Freeform 78"/>
            <p:cNvSpPr>
              <a:spLocks/>
            </p:cNvSpPr>
            <p:nvPr/>
          </p:nvSpPr>
          <p:spPr bwMode="auto">
            <a:xfrm>
              <a:off x="6007100" y="5461000"/>
              <a:ext cx="115888" cy="173037"/>
            </a:xfrm>
            <a:custGeom>
              <a:avLst/>
              <a:gdLst>
                <a:gd name="T0" fmla="*/ 86 w 87"/>
                <a:gd name="T1" fmla="*/ 87 h 130"/>
                <a:gd name="T2" fmla="*/ 42 w 87"/>
                <a:gd name="T3" fmla="*/ 0 h 130"/>
                <a:gd name="T4" fmla="*/ 8 w 87"/>
                <a:gd name="T5" fmla="*/ 97 h 130"/>
                <a:gd name="T6" fmla="*/ 34 w 87"/>
                <a:gd name="T7" fmla="*/ 121 h 130"/>
                <a:gd name="T8" fmla="*/ 46 w 87"/>
                <a:gd name="T9" fmla="*/ 86 h 130"/>
                <a:gd name="T10" fmla="*/ 68 w 87"/>
                <a:gd name="T11" fmla="*/ 115 h 130"/>
                <a:gd name="T12" fmla="*/ 86 w 87"/>
                <a:gd name="T13" fmla="*/ 87 h 130"/>
              </a:gdLst>
              <a:ahLst/>
              <a:cxnLst>
                <a:cxn ang="0">
                  <a:pos x="T0" y="T1"/>
                </a:cxn>
                <a:cxn ang="0">
                  <a:pos x="T2" y="T3"/>
                </a:cxn>
                <a:cxn ang="0">
                  <a:pos x="T4" y="T5"/>
                </a:cxn>
                <a:cxn ang="0">
                  <a:pos x="T6" y="T7"/>
                </a:cxn>
                <a:cxn ang="0">
                  <a:pos x="T8" y="T9"/>
                </a:cxn>
                <a:cxn ang="0">
                  <a:pos x="T10" y="T11"/>
                </a:cxn>
                <a:cxn ang="0">
                  <a:pos x="T12" y="T13"/>
                </a:cxn>
              </a:cxnLst>
              <a:rect l="0" t="0" r="r" b="b"/>
              <a:pathLst>
                <a:path w="87" h="130">
                  <a:moveTo>
                    <a:pt x="86" y="87"/>
                  </a:moveTo>
                  <a:cubicBezTo>
                    <a:pt x="84" y="58"/>
                    <a:pt x="56" y="18"/>
                    <a:pt x="42" y="0"/>
                  </a:cubicBezTo>
                  <a:cubicBezTo>
                    <a:pt x="27" y="16"/>
                    <a:pt x="0" y="62"/>
                    <a:pt x="8" y="97"/>
                  </a:cubicBezTo>
                  <a:cubicBezTo>
                    <a:pt x="15" y="130"/>
                    <a:pt x="30" y="129"/>
                    <a:pt x="34" y="121"/>
                  </a:cubicBezTo>
                  <a:cubicBezTo>
                    <a:pt x="41" y="107"/>
                    <a:pt x="34" y="92"/>
                    <a:pt x="46" y="86"/>
                  </a:cubicBezTo>
                  <a:cubicBezTo>
                    <a:pt x="59" y="88"/>
                    <a:pt x="56" y="105"/>
                    <a:pt x="68" y="115"/>
                  </a:cubicBezTo>
                  <a:cubicBezTo>
                    <a:pt x="74" y="121"/>
                    <a:pt x="87" y="116"/>
                    <a:pt x="86"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47" name="Freeform 79"/>
            <p:cNvSpPr>
              <a:spLocks/>
            </p:cNvSpPr>
            <p:nvPr/>
          </p:nvSpPr>
          <p:spPr bwMode="auto">
            <a:xfrm>
              <a:off x="6045200" y="5613400"/>
              <a:ext cx="122238" cy="174625"/>
            </a:xfrm>
            <a:custGeom>
              <a:avLst/>
              <a:gdLst>
                <a:gd name="T0" fmla="*/ 22 w 92"/>
                <a:gd name="T1" fmla="*/ 0 h 131"/>
                <a:gd name="T2" fmla="*/ 7 w 92"/>
                <a:gd name="T3" fmla="*/ 29 h 131"/>
                <a:gd name="T4" fmla="*/ 3 w 92"/>
                <a:gd name="T5" fmla="*/ 85 h 131"/>
                <a:gd name="T6" fmla="*/ 37 w 92"/>
                <a:gd name="T7" fmla="*/ 127 h 131"/>
                <a:gd name="T8" fmla="*/ 44 w 92"/>
                <a:gd name="T9" fmla="*/ 86 h 131"/>
                <a:gd name="T10" fmla="*/ 77 w 92"/>
                <a:gd name="T11" fmla="*/ 110 h 131"/>
                <a:gd name="T12" fmla="*/ 77 w 92"/>
                <a:gd name="T13" fmla="*/ 61 h 131"/>
                <a:gd name="T14" fmla="*/ 47 w 92"/>
                <a:gd name="T15" fmla="*/ 20 h 131"/>
                <a:gd name="T16" fmla="*/ 22 w 92"/>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31">
                  <a:moveTo>
                    <a:pt x="22" y="0"/>
                  </a:moveTo>
                  <a:cubicBezTo>
                    <a:pt x="22" y="0"/>
                    <a:pt x="11" y="13"/>
                    <a:pt x="7" y="29"/>
                  </a:cubicBezTo>
                  <a:cubicBezTo>
                    <a:pt x="0" y="50"/>
                    <a:pt x="1" y="76"/>
                    <a:pt x="3" y="85"/>
                  </a:cubicBezTo>
                  <a:cubicBezTo>
                    <a:pt x="9" y="122"/>
                    <a:pt x="33" y="131"/>
                    <a:pt x="37" y="127"/>
                  </a:cubicBezTo>
                  <a:cubicBezTo>
                    <a:pt x="49" y="118"/>
                    <a:pt x="33" y="92"/>
                    <a:pt x="44" y="86"/>
                  </a:cubicBezTo>
                  <a:cubicBezTo>
                    <a:pt x="56" y="84"/>
                    <a:pt x="62" y="113"/>
                    <a:pt x="77" y="110"/>
                  </a:cubicBezTo>
                  <a:cubicBezTo>
                    <a:pt x="84" y="108"/>
                    <a:pt x="92" y="89"/>
                    <a:pt x="77" y="61"/>
                  </a:cubicBezTo>
                  <a:cubicBezTo>
                    <a:pt x="73" y="54"/>
                    <a:pt x="61" y="35"/>
                    <a:pt x="47" y="20"/>
                  </a:cubicBezTo>
                  <a:cubicBezTo>
                    <a:pt x="36" y="9"/>
                    <a:pt x="22"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48" name="Freeform 80"/>
            <p:cNvSpPr>
              <a:spLocks/>
            </p:cNvSpPr>
            <p:nvPr/>
          </p:nvSpPr>
          <p:spPr bwMode="auto">
            <a:xfrm>
              <a:off x="5926138" y="5368925"/>
              <a:ext cx="122238" cy="390525"/>
            </a:xfrm>
            <a:custGeom>
              <a:avLst/>
              <a:gdLst>
                <a:gd name="T0" fmla="*/ 77 w 91"/>
                <a:gd name="T1" fmla="*/ 263 h 293"/>
                <a:gd name="T2" fmla="*/ 64 w 91"/>
                <a:gd name="T3" fmla="*/ 233 h 293"/>
                <a:gd name="T4" fmla="*/ 83 w 91"/>
                <a:gd name="T5" fmla="*/ 226 h 293"/>
                <a:gd name="T6" fmla="*/ 41 w 91"/>
                <a:gd name="T7" fmla="*/ 180 h 293"/>
                <a:gd name="T8" fmla="*/ 8 w 91"/>
                <a:gd name="T9" fmla="*/ 122 h 293"/>
                <a:gd name="T10" fmla="*/ 13 w 91"/>
                <a:gd name="T11" fmla="*/ 36 h 293"/>
                <a:gd name="T12" fmla="*/ 15 w 91"/>
                <a:gd name="T13" fmla="*/ 18 h 293"/>
                <a:gd name="T14" fmla="*/ 14 w 91"/>
                <a:gd name="T15" fmla="*/ 0 h 293"/>
                <a:gd name="T16" fmla="*/ 2 w 91"/>
                <a:gd name="T17" fmla="*/ 143 h 293"/>
                <a:gd name="T18" fmla="*/ 25 w 91"/>
                <a:gd name="T19" fmla="*/ 243 h 293"/>
                <a:gd name="T20" fmla="*/ 82 w 91"/>
                <a:gd name="T21" fmla="*/ 289 h 293"/>
                <a:gd name="T22" fmla="*/ 77 w 91"/>
                <a:gd name="T23" fmla="*/ 26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293">
                  <a:moveTo>
                    <a:pt x="77" y="263"/>
                  </a:moveTo>
                  <a:cubicBezTo>
                    <a:pt x="60" y="248"/>
                    <a:pt x="54" y="234"/>
                    <a:pt x="64" y="233"/>
                  </a:cubicBezTo>
                  <a:cubicBezTo>
                    <a:pt x="81" y="232"/>
                    <a:pt x="83" y="233"/>
                    <a:pt x="83" y="226"/>
                  </a:cubicBezTo>
                  <a:cubicBezTo>
                    <a:pt x="83" y="201"/>
                    <a:pt x="43" y="182"/>
                    <a:pt x="41" y="180"/>
                  </a:cubicBezTo>
                  <a:cubicBezTo>
                    <a:pt x="36" y="175"/>
                    <a:pt x="11" y="163"/>
                    <a:pt x="8" y="122"/>
                  </a:cubicBezTo>
                  <a:cubicBezTo>
                    <a:pt x="8" y="93"/>
                    <a:pt x="10" y="59"/>
                    <a:pt x="13" y="36"/>
                  </a:cubicBezTo>
                  <a:cubicBezTo>
                    <a:pt x="13" y="33"/>
                    <a:pt x="14" y="23"/>
                    <a:pt x="15" y="18"/>
                  </a:cubicBezTo>
                  <a:cubicBezTo>
                    <a:pt x="15" y="7"/>
                    <a:pt x="14" y="0"/>
                    <a:pt x="14" y="0"/>
                  </a:cubicBezTo>
                  <a:cubicBezTo>
                    <a:pt x="6" y="31"/>
                    <a:pt x="0" y="97"/>
                    <a:pt x="2" y="143"/>
                  </a:cubicBezTo>
                  <a:cubicBezTo>
                    <a:pt x="3" y="165"/>
                    <a:pt x="5" y="208"/>
                    <a:pt x="25" y="243"/>
                  </a:cubicBezTo>
                  <a:cubicBezTo>
                    <a:pt x="38" y="266"/>
                    <a:pt x="63" y="293"/>
                    <a:pt x="82" y="289"/>
                  </a:cubicBezTo>
                  <a:cubicBezTo>
                    <a:pt x="91" y="287"/>
                    <a:pt x="83" y="268"/>
                    <a:pt x="77" y="2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49" name="Freeform 81"/>
            <p:cNvSpPr>
              <a:spLocks/>
            </p:cNvSpPr>
            <p:nvPr/>
          </p:nvSpPr>
          <p:spPr bwMode="auto">
            <a:xfrm>
              <a:off x="5965825" y="5743575"/>
              <a:ext cx="171450" cy="179387"/>
            </a:xfrm>
            <a:custGeom>
              <a:avLst/>
              <a:gdLst>
                <a:gd name="T0" fmla="*/ 102 w 129"/>
                <a:gd name="T1" fmla="*/ 128 h 135"/>
                <a:gd name="T2" fmla="*/ 81 w 129"/>
                <a:gd name="T3" fmla="*/ 79 h 135"/>
                <a:gd name="T4" fmla="*/ 98 w 129"/>
                <a:gd name="T5" fmla="*/ 60 h 135"/>
                <a:gd name="T6" fmla="*/ 67 w 129"/>
                <a:gd name="T7" fmla="*/ 35 h 135"/>
                <a:gd name="T8" fmla="*/ 17 w 129"/>
                <a:gd name="T9" fmla="*/ 9 h 135"/>
                <a:gd name="T10" fmla="*/ 5 w 129"/>
                <a:gd name="T11" fmla="*/ 2 h 135"/>
                <a:gd name="T12" fmla="*/ 33 w 129"/>
                <a:gd name="T13" fmla="*/ 88 h 135"/>
                <a:gd name="T14" fmla="*/ 102 w 129"/>
                <a:gd name="T15" fmla="*/ 128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35">
                  <a:moveTo>
                    <a:pt x="102" y="128"/>
                  </a:moveTo>
                  <a:cubicBezTo>
                    <a:pt x="129" y="119"/>
                    <a:pt x="61" y="88"/>
                    <a:pt x="81" y="79"/>
                  </a:cubicBezTo>
                  <a:cubicBezTo>
                    <a:pt x="97" y="72"/>
                    <a:pt x="99" y="67"/>
                    <a:pt x="98" y="60"/>
                  </a:cubicBezTo>
                  <a:cubicBezTo>
                    <a:pt x="96" y="53"/>
                    <a:pt x="82" y="42"/>
                    <a:pt x="67" y="35"/>
                  </a:cubicBezTo>
                  <a:cubicBezTo>
                    <a:pt x="53" y="30"/>
                    <a:pt x="23" y="14"/>
                    <a:pt x="17" y="9"/>
                  </a:cubicBezTo>
                  <a:cubicBezTo>
                    <a:pt x="11" y="5"/>
                    <a:pt x="6" y="0"/>
                    <a:pt x="5" y="2"/>
                  </a:cubicBezTo>
                  <a:cubicBezTo>
                    <a:pt x="0" y="16"/>
                    <a:pt x="9" y="53"/>
                    <a:pt x="33" y="88"/>
                  </a:cubicBezTo>
                  <a:cubicBezTo>
                    <a:pt x="54" y="116"/>
                    <a:pt x="81" y="135"/>
                    <a:pt x="102"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50" name="Freeform 82"/>
            <p:cNvSpPr>
              <a:spLocks/>
            </p:cNvSpPr>
            <p:nvPr/>
          </p:nvSpPr>
          <p:spPr bwMode="auto">
            <a:xfrm>
              <a:off x="5949950" y="5197475"/>
              <a:ext cx="82550" cy="385762"/>
            </a:xfrm>
            <a:custGeom>
              <a:avLst/>
              <a:gdLst>
                <a:gd name="T0" fmla="*/ 6 w 62"/>
                <a:gd name="T1" fmla="*/ 189 h 290"/>
                <a:gd name="T2" fmla="*/ 1 w 62"/>
                <a:gd name="T3" fmla="*/ 218 h 290"/>
                <a:gd name="T4" fmla="*/ 6 w 62"/>
                <a:gd name="T5" fmla="*/ 256 h 290"/>
                <a:gd name="T6" fmla="*/ 33 w 62"/>
                <a:gd name="T7" fmla="*/ 288 h 290"/>
                <a:gd name="T8" fmla="*/ 36 w 62"/>
                <a:gd name="T9" fmla="*/ 268 h 290"/>
                <a:gd name="T10" fmla="*/ 35 w 62"/>
                <a:gd name="T11" fmla="*/ 235 h 290"/>
                <a:gd name="T12" fmla="*/ 49 w 62"/>
                <a:gd name="T13" fmla="*/ 227 h 290"/>
                <a:gd name="T14" fmla="*/ 33 w 62"/>
                <a:gd name="T15" fmla="*/ 182 h 290"/>
                <a:gd name="T16" fmla="*/ 29 w 62"/>
                <a:gd name="T17" fmla="*/ 164 h 290"/>
                <a:gd name="T18" fmla="*/ 43 w 62"/>
                <a:gd name="T19" fmla="*/ 108 h 290"/>
                <a:gd name="T20" fmla="*/ 54 w 62"/>
                <a:gd name="T21" fmla="*/ 61 h 290"/>
                <a:gd name="T22" fmla="*/ 60 w 62"/>
                <a:gd name="T23" fmla="*/ 23 h 290"/>
                <a:gd name="T24" fmla="*/ 61 w 62"/>
                <a:gd name="T25" fmla="*/ 0 h 290"/>
                <a:gd name="T26" fmla="*/ 49 w 62"/>
                <a:gd name="T27" fmla="*/ 57 h 290"/>
                <a:gd name="T28" fmla="*/ 32 w 62"/>
                <a:gd name="T29" fmla="*/ 116 h 290"/>
                <a:gd name="T30" fmla="*/ 15 w 62"/>
                <a:gd name="T31" fmla="*/ 166 h 290"/>
                <a:gd name="T32" fmla="*/ 6 w 62"/>
                <a:gd name="T33" fmla="*/ 189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290">
                  <a:moveTo>
                    <a:pt x="6" y="189"/>
                  </a:moveTo>
                  <a:cubicBezTo>
                    <a:pt x="5" y="193"/>
                    <a:pt x="1" y="205"/>
                    <a:pt x="1" y="218"/>
                  </a:cubicBezTo>
                  <a:cubicBezTo>
                    <a:pt x="0" y="234"/>
                    <a:pt x="4" y="250"/>
                    <a:pt x="6" y="256"/>
                  </a:cubicBezTo>
                  <a:cubicBezTo>
                    <a:pt x="18" y="287"/>
                    <a:pt x="27" y="290"/>
                    <a:pt x="33" y="288"/>
                  </a:cubicBezTo>
                  <a:cubicBezTo>
                    <a:pt x="36" y="287"/>
                    <a:pt x="38" y="276"/>
                    <a:pt x="36" y="268"/>
                  </a:cubicBezTo>
                  <a:cubicBezTo>
                    <a:pt x="34" y="257"/>
                    <a:pt x="24" y="234"/>
                    <a:pt x="35" y="235"/>
                  </a:cubicBezTo>
                  <a:cubicBezTo>
                    <a:pt x="41" y="236"/>
                    <a:pt x="49" y="236"/>
                    <a:pt x="49" y="227"/>
                  </a:cubicBezTo>
                  <a:cubicBezTo>
                    <a:pt x="49" y="215"/>
                    <a:pt x="39" y="199"/>
                    <a:pt x="33" y="182"/>
                  </a:cubicBezTo>
                  <a:cubicBezTo>
                    <a:pt x="32" y="180"/>
                    <a:pt x="28" y="173"/>
                    <a:pt x="29" y="164"/>
                  </a:cubicBezTo>
                  <a:cubicBezTo>
                    <a:pt x="30" y="154"/>
                    <a:pt x="37" y="130"/>
                    <a:pt x="43" y="108"/>
                  </a:cubicBezTo>
                  <a:cubicBezTo>
                    <a:pt x="48" y="89"/>
                    <a:pt x="52" y="71"/>
                    <a:pt x="54" y="61"/>
                  </a:cubicBezTo>
                  <a:cubicBezTo>
                    <a:pt x="55" y="58"/>
                    <a:pt x="59" y="37"/>
                    <a:pt x="60" y="23"/>
                  </a:cubicBezTo>
                  <a:cubicBezTo>
                    <a:pt x="62" y="9"/>
                    <a:pt x="61" y="1"/>
                    <a:pt x="61" y="0"/>
                  </a:cubicBezTo>
                  <a:cubicBezTo>
                    <a:pt x="59" y="11"/>
                    <a:pt x="55" y="34"/>
                    <a:pt x="49" y="57"/>
                  </a:cubicBezTo>
                  <a:cubicBezTo>
                    <a:pt x="46" y="70"/>
                    <a:pt x="40" y="94"/>
                    <a:pt x="32" y="116"/>
                  </a:cubicBezTo>
                  <a:cubicBezTo>
                    <a:pt x="29" y="127"/>
                    <a:pt x="22" y="147"/>
                    <a:pt x="15" y="166"/>
                  </a:cubicBezTo>
                  <a:cubicBezTo>
                    <a:pt x="12" y="174"/>
                    <a:pt x="9" y="182"/>
                    <a:pt x="6"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51" name="Freeform 83"/>
            <p:cNvSpPr>
              <a:spLocks/>
            </p:cNvSpPr>
            <p:nvPr/>
          </p:nvSpPr>
          <p:spPr bwMode="auto">
            <a:xfrm>
              <a:off x="6115050" y="5395913"/>
              <a:ext cx="100013" cy="314325"/>
            </a:xfrm>
            <a:custGeom>
              <a:avLst/>
              <a:gdLst>
                <a:gd name="T0" fmla="*/ 54 w 75"/>
                <a:gd name="T1" fmla="*/ 27 h 236"/>
                <a:gd name="T2" fmla="*/ 57 w 75"/>
                <a:gd name="T3" fmla="*/ 92 h 236"/>
                <a:gd name="T4" fmla="*/ 34 w 75"/>
                <a:gd name="T5" fmla="*/ 140 h 236"/>
                <a:gd name="T6" fmla="*/ 11 w 75"/>
                <a:gd name="T7" fmla="*/ 189 h 236"/>
                <a:gd name="T8" fmla="*/ 31 w 75"/>
                <a:gd name="T9" fmla="*/ 187 h 236"/>
                <a:gd name="T10" fmla="*/ 33 w 75"/>
                <a:gd name="T11" fmla="*/ 212 h 236"/>
                <a:gd name="T12" fmla="*/ 43 w 75"/>
                <a:gd name="T13" fmla="*/ 231 h 236"/>
                <a:gd name="T14" fmla="*/ 70 w 75"/>
                <a:gd name="T15" fmla="*/ 177 h 236"/>
                <a:gd name="T16" fmla="*/ 66 w 75"/>
                <a:gd name="T17" fmla="*/ 106 h 236"/>
                <a:gd name="T18" fmla="*/ 58 w 75"/>
                <a:gd name="T19" fmla="*/ 0 h 236"/>
                <a:gd name="T20" fmla="*/ 54 w 75"/>
                <a:gd name="T21" fmla="*/ 13 h 236"/>
                <a:gd name="T22" fmla="*/ 54 w 75"/>
                <a:gd name="T23" fmla="*/ 27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236">
                  <a:moveTo>
                    <a:pt x="54" y="27"/>
                  </a:moveTo>
                  <a:cubicBezTo>
                    <a:pt x="54" y="45"/>
                    <a:pt x="55" y="71"/>
                    <a:pt x="57" y="92"/>
                  </a:cubicBezTo>
                  <a:cubicBezTo>
                    <a:pt x="59" y="121"/>
                    <a:pt x="39" y="135"/>
                    <a:pt x="34" y="140"/>
                  </a:cubicBezTo>
                  <a:cubicBezTo>
                    <a:pt x="33" y="142"/>
                    <a:pt x="0" y="169"/>
                    <a:pt x="11" y="189"/>
                  </a:cubicBezTo>
                  <a:cubicBezTo>
                    <a:pt x="14" y="194"/>
                    <a:pt x="15" y="193"/>
                    <a:pt x="31" y="187"/>
                  </a:cubicBezTo>
                  <a:cubicBezTo>
                    <a:pt x="40" y="183"/>
                    <a:pt x="41" y="194"/>
                    <a:pt x="33" y="212"/>
                  </a:cubicBezTo>
                  <a:cubicBezTo>
                    <a:pt x="31" y="219"/>
                    <a:pt x="35" y="236"/>
                    <a:pt x="43" y="231"/>
                  </a:cubicBezTo>
                  <a:cubicBezTo>
                    <a:pt x="60" y="222"/>
                    <a:pt x="67" y="195"/>
                    <a:pt x="70" y="177"/>
                  </a:cubicBezTo>
                  <a:cubicBezTo>
                    <a:pt x="75" y="149"/>
                    <a:pt x="68" y="122"/>
                    <a:pt x="66" y="106"/>
                  </a:cubicBezTo>
                  <a:cubicBezTo>
                    <a:pt x="61" y="75"/>
                    <a:pt x="59" y="25"/>
                    <a:pt x="58" y="0"/>
                  </a:cubicBezTo>
                  <a:cubicBezTo>
                    <a:pt x="58" y="0"/>
                    <a:pt x="56" y="5"/>
                    <a:pt x="54" y="13"/>
                  </a:cubicBezTo>
                  <a:cubicBezTo>
                    <a:pt x="54" y="18"/>
                    <a:pt x="53" y="25"/>
                    <a:pt x="54"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52" name="Freeform 84"/>
            <p:cNvSpPr>
              <a:spLocks/>
            </p:cNvSpPr>
            <p:nvPr/>
          </p:nvSpPr>
          <p:spPr bwMode="auto">
            <a:xfrm>
              <a:off x="6170613" y="5665788"/>
              <a:ext cx="101600" cy="187325"/>
            </a:xfrm>
            <a:custGeom>
              <a:avLst/>
              <a:gdLst>
                <a:gd name="T0" fmla="*/ 59 w 77"/>
                <a:gd name="T1" fmla="*/ 123 h 141"/>
                <a:gd name="T2" fmla="*/ 65 w 77"/>
                <a:gd name="T3" fmla="*/ 49 h 141"/>
                <a:gd name="T4" fmla="*/ 38 w 77"/>
                <a:gd name="T5" fmla="*/ 1 h 141"/>
                <a:gd name="T6" fmla="*/ 32 w 77"/>
                <a:gd name="T7" fmla="*/ 10 h 141"/>
                <a:gd name="T8" fmla="*/ 9 w 77"/>
                <a:gd name="T9" fmla="*/ 53 h 141"/>
                <a:gd name="T10" fmla="*/ 5 w 77"/>
                <a:gd name="T11" fmla="*/ 86 h 141"/>
                <a:gd name="T12" fmla="*/ 30 w 77"/>
                <a:gd name="T13" fmla="*/ 81 h 141"/>
                <a:gd name="T14" fmla="*/ 59 w 77"/>
                <a:gd name="T15" fmla="*/ 123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41">
                  <a:moveTo>
                    <a:pt x="59" y="123"/>
                  </a:moveTo>
                  <a:cubicBezTo>
                    <a:pt x="77" y="108"/>
                    <a:pt x="73" y="76"/>
                    <a:pt x="65" y="49"/>
                  </a:cubicBezTo>
                  <a:cubicBezTo>
                    <a:pt x="61" y="29"/>
                    <a:pt x="49" y="4"/>
                    <a:pt x="38" y="1"/>
                  </a:cubicBezTo>
                  <a:cubicBezTo>
                    <a:pt x="37" y="0"/>
                    <a:pt x="35" y="5"/>
                    <a:pt x="32" y="10"/>
                  </a:cubicBezTo>
                  <a:cubicBezTo>
                    <a:pt x="29" y="16"/>
                    <a:pt x="14" y="41"/>
                    <a:pt x="9" y="53"/>
                  </a:cubicBezTo>
                  <a:cubicBezTo>
                    <a:pt x="2" y="67"/>
                    <a:pt x="0" y="81"/>
                    <a:pt x="5" y="86"/>
                  </a:cubicBezTo>
                  <a:cubicBezTo>
                    <a:pt x="10" y="91"/>
                    <a:pt x="15" y="91"/>
                    <a:pt x="30" y="81"/>
                  </a:cubicBezTo>
                  <a:cubicBezTo>
                    <a:pt x="48" y="69"/>
                    <a:pt x="37" y="141"/>
                    <a:pt x="5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53" name="Freeform 85"/>
            <p:cNvSpPr>
              <a:spLocks/>
            </p:cNvSpPr>
            <p:nvPr/>
          </p:nvSpPr>
          <p:spPr bwMode="auto">
            <a:xfrm>
              <a:off x="6111875" y="5230813"/>
              <a:ext cx="65088" cy="334962"/>
            </a:xfrm>
            <a:custGeom>
              <a:avLst/>
              <a:gdLst>
                <a:gd name="T0" fmla="*/ 32 w 49"/>
                <a:gd name="T1" fmla="*/ 20 h 251"/>
                <a:gd name="T2" fmla="*/ 23 w 49"/>
                <a:gd name="T3" fmla="*/ 53 h 251"/>
                <a:gd name="T4" fmla="*/ 20 w 49"/>
                <a:gd name="T5" fmla="*/ 96 h 251"/>
                <a:gd name="T6" fmla="*/ 23 w 49"/>
                <a:gd name="T7" fmla="*/ 146 h 251"/>
                <a:gd name="T8" fmla="*/ 17 w 49"/>
                <a:gd name="T9" fmla="*/ 161 h 251"/>
                <a:gd name="T10" fmla="*/ 0 w 49"/>
                <a:gd name="T11" fmla="*/ 201 h 251"/>
                <a:gd name="T12" fmla="*/ 15 w 49"/>
                <a:gd name="T13" fmla="*/ 207 h 251"/>
                <a:gd name="T14" fmla="*/ 17 w 49"/>
                <a:gd name="T15" fmla="*/ 235 h 251"/>
                <a:gd name="T16" fmla="*/ 24 w 49"/>
                <a:gd name="T17" fmla="*/ 250 h 251"/>
                <a:gd name="T18" fmla="*/ 45 w 49"/>
                <a:gd name="T19" fmla="*/ 222 h 251"/>
                <a:gd name="T20" fmla="*/ 48 w 49"/>
                <a:gd name="T21" fmla="*/ 192 h 251"/>
                <a:gd name="T22" fmla="*/ 43 w 49"/>
                <a:gd name="T23" fmla="*/ 169 h 251"/>
                <a:gd name="T24" fmla="*/ 37 w 49"/>
                <a:gd name="T25" fmla="*/ 150 h 251"/>
                <a:gd name="T26" fmla="*/ 28 w 49"/>
                <a:gd name="T27" fmla="*/ 106 h 251"/>
                <a:gd name="T28" fmla="*/ 29 w 49"/>
                <a:gd name="T29" fmla="*/ 51 h 251"/>
                <a:gd name="T30" fmla="*/ 41 w 49"/>
                <a:gd name="T31" fmla="*/ 0 h 251"/>
                <a:gd name="T32" fmla="*/ 32 w 49"/>
                <a:gd name="T33" fmla="*/ 2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251">
                  <a:moveTo>
                    <a:pt x="32" y="20"/>
                  </a:moveTo>
                  <a:cubicBezTo>
                    <a:pt x="28" y="31"/>
                    <a:pt x="24" y="51"/>
                    <a:pt x="23" y="53"/>
                  </a:cubicBezTo>
                  <a:cubicBezTo>
                    <a:pt x="22" y="62"/>
                    <a:pt x="19" y="79"/>
                    <a:pt x="20" y="96"/>
                  </a:cubicBezTo>
                  <a:cubicBezTo>
                    <a:pt x="20" y="117"/>
                    <a:pt x="24" y="138"/>
                    <a:pt x="23" y="146"/>
                  </a:cubicBezTo>
                  <a:cubicBezTo>
                    <a:pt x="23" y="154"/>
                    <a:pt x="18" y="160"/>
                    <a:pt x="17" y="161"/>
                  </a:cubicBezTo>
                  <a:cubicBezTo>
                    <a:pt x="9" y="175"/>
                    <a:pt x="0" y="189"/>
                    <a:pt x="0" y="201"/>
                  </a:cubicBezTo>
                  <a:cubicBezTo>
                    <a:pt x="1" y="209"/>
                    <a:pt x="8" y="208"/>
                    <a:pt x="15" y="207"/>
                  </a:cubicBezTo>
                  <a:cubicBezTo>
                    <a:pt x="26" y="205"/>
                    <a:pt x="17" y="225"/>
                    <a:pt x="17" y="235"/>
                  </a:cubicBezTo>
                  <a:cubicBezTo>
                    <a:pt x="17" y="241"/>
                    <a:pt x="19" y="250"/>
                    <a:pt x="24" y="250"/>
                  </a:cubicBezTo>
                  <a:cubicBezTo>
                    <a:pt x="29" y="251"/>
                    <a:pt x="37" y="246"/>
                    <a:pt x="45" y="222"/>
                  </a:cubicBezTo>
                  <a:cubicBezTo>
                    <a:pt x="47" y="217"/>
                    <a:pt x="49" y="204"/>
                    <a:pt x="48" y="192"/>
                  </a:cubicBezTo>
                  <a:cubicBezTo>
                    <a:pt x="48" y="182"/>
                    <a:pt x="44" y="172"/>
                    <a:pt x="43" y="169"/>
                  </a:cubicBezTo>
                  <a:cubicBezTo>
                    <a:pt x="41" y="163"/>
                    <a:pt x="39" y="157"/>
                    <a:pt x="37" y="150"/>
                  </a:cubicBezTo>
                  <a:cubicBezTo>
                    <a:pt x="32" y="133"/>
                    <a:pt x="29" y="115"/>
                    <a:pt x="28" y="106"/>
                  </a:cubicBezTo>
                  <a:cubicBezTo>
                    <a:pt x="26" y="85"/>
                    <a:pt x="28" y="63"/>
                    <a:pt x="29" y="51"/>
                  </a:cubicBezTo>
                  <a:cubicBezTo>
                    <a:pt x="33" y="30"/>
                    <a:pt x="39" y="10"/>
                    <a:pt x="41" y="0"/>
                  </a:cubicBezTo>
                  <a:cubicBezTo>
                    <a:pt x="41" y="1"/>
                    <a:pt x="37" y="7"/>
                    <a:pt x="3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54" name="Freeform 86"/>
            <p:cNvSpPr>
              <a:spLocks/>
            </p:cNvSpPr>
            <p:nvPr/>
          </p:nvSpPr>
          <p:spPr bwMode="auto">
            <a:xfrm>
              <a:off x="6105525" y="5765800"/>
              <a:ext cx="139700" cy="169862"/>
            </a:xfrm>
            <a:custGeom>
              <a:avLst/>
              <a:gdLst>
                <a:gd name="T0" fmla="*/ 87 w 105"/>
                <a:gd name="T1" fmla="*/ 104 h 128"/>
                <a:gd name="T2" fmla="*/ 70 w 105"/>
                <a:gd name="T3" fmla="*/ 35 h 128"/>
                <a:gd name="T4" fmla="*/ 28 w 105"/>
                <a:gd name="T5" fmla="*/ 8 h 128"/>
                <a:gd name="T6" fmla="*/ 8 w 105"/>
                <a:gd name="T7" fmla="*/ 10 h 128"/>
                <a:gd name="T8" fmla="*/ 2 w 105"/>
                <a:gd name="T9" fmla="*/ 34 h 128"/>
                <a:gd name="T10" fmla="*/ 28 w 105"/>
                <a:gd name="T11" fmla="*/ 113 h 128"/>
                <a:gd name="T12" fmla="*/ 87 w 105"/>
                <a:gd name="T13" fmla="*/ 104 h 128"/>
                <a:gd name="T14" fmla="*/ 87 w 105"/>
                <a:gd name="T15" fmla="*/ 104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28">
                  <a:moveTo>
                    <a:pt x="87" y="104"/>
                  </a:moveTo>
                  <a:cubicBezTo>
                    <a:pt x="105" y="80"/>
                    <a:pt x="88" y="53"/>
                    <a:pt x="70" y="35"/>
                  </a:cubicBezTo>
                  <a:cubicBezTo>
                    <a:pt x="58" y="24"/>
                    <a:pt x="44" y="14"/>
                    <a:pt x="28" y="8"/>
                  </a:cubicBezTo>
                  <a:cubicBezTo>
                    <a:pt x="19" y="4"/>
                    <a:pt x="13" y="0"/>
                    <a:pt x="8" y="10"/>
                  </a:cubicBezTo>
                  <a:cubicBezTo>
                    <a:pt x="5" y="18"/>
                    <a:pt x="3" y="26"/>
                    <a:pt x="2" y="34"/>
                  </a:cubicBezTo>
                  <a:cubicBezTo>
                    <a:pt x="0" y="60"/>
                    <a:pt x="6" y="96"/>
                    <a:pt x="28" y="113"/>
                  </a:cubicBezTo>
                  <a:cubicBezTo>
                    <a:pt x="46" y="128"/>
                    <a:pt x="76" y="124"/>
                    <a:pt x="87" y="104"/>
                  </a:cubicBezTo>
                  <a:cubicBezTo>
                    <a:pt x="104" y="82"/>
                    <a:pt x="86" y="106"/>
                    <a:pt x="87"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grpSp>
        <p:nvGrpSpPr>
          <p:cNvPr id="713" name="Group 712"/>
          <p:cNvGrpSpPr/>
          <p:nvPr/>
        </p:nvGrpSpPr>
        <p:grpSpPr>
          <a:xfrm>
            <a:off x="7454444" y="3058618"/>
            <a:ext cx="181361" cy="346109"/>
            <a:chOff x="5926138" y="5194301"/>
            <a:chExt cx="346075" cy="741361"/>
          </a:xfrm>
          <a:solidFill>
            <a:schemeClr val="accent4">
              <a:lumMod val="50000"/>
            </a:schemeClr>
          </a:solidFill>
        </p:grpSpPr>
        <p:sp>
          <p:nvSpPr>
            <p:cNvPr id="735" name="Freeform 77"/>
            <p:cNvSpPr>
              <a:spLocks/>
            </p:cNvSpPr>
            <p:nvPr/>
          </p:nvSpPr>
          <p:spPr bwMode="auto">
            <a:xfrm>
              <a:off x="6010275" y="5194301"/>
              <a:ext cx="107950" cy="276225"/>
            </a:xfrm>
            <a:custGeom>
              <a:avLst/>
              <a:gdLst>
                <a:gd name="T0" fmla="*/ 24 w 81"/>
                <a:gd name="T1" fmla="*/ 112 h 207"/>
                <a:gd name="T2" fmla="*/ 3 w 81"/>
                <a:gd name="T3" fmla="*/ 162 h 207"/>
                <a:gd name="T4" fmla="*/ 10 w 81"/>
                <a:gd name="T5" fmla="*/ 199 h 207"/>
                <a:gd name="T6" fmla="*/ 22 w 81"/>
                <a:gd name="T7" fmla="*/ 204 h 207"/>
                <a:gd name="T8" fmla="*/ 30 w 81"/>
                <a:gd name="T9" fmla="*/ 187 h 207"/>
                <a:gd name="T10" fmla="*/ 42 w 81"/>
                <a:gd name="T11" fmla="*/ 167 h 207"/>
                <a:gd name="T12" fmla="*/ 51 w 81"/>
                <a:gd name="T13" fmla="*/ 188 h 207"/>
                <a:gd name="T14" fmla="*/ 58 w 81"/>
                <a:gd name="T15" fmla="*/ 205 h 207"/>
                <a:gd name="T16" fmla="*/ 70 w 81"/>
                <a:gd name="T17" fmla="*/ 201 h 207"/>
                <a:gd name="T18" fmla="*/ 80 w 81"/>
                <a:gd name="T19" fmla="*/ 168 h 207"/>
                <a:gd name="T20" fmla="*/ 70 w 81"/>
                <a:gd name="T21" fmla="*/ 118 h 207"/>
                <a:gd name="T22" fmla="*/ 58 w 81"/>
                <a:gd name="T23" fmla="*/ 83 h 207"/>
                <a:gd name="T24" fmla="*/ 70 w 81"/>
                <a:gd name="T25" fmla="*/ 7 h 207"/>
                <a:gd name="T26" fmla="*/ 70 w 81"/>
                <a:gd name="T27" fmla="*/ 0 h 207"/>
                <a:gd name="T28" fmla="*/ 67 w 81"/>
                <a:gd name="T29" fmla="*/ 6 h 207"/>
                <a:gd name="T30" fmla="*/ 47 w 81"/>
                <a:gd name="T31" fmla="*/ 81 h 207"/>
                <a:gd name="T32" fmla="*/ 24 w 81"/>
                <a:gd name="T33" fmla="*/ 11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207">
                  <a:moveTo>
                    <a:pt x="24" y="112"/>
                  </a:moveTo>
                  <a:cubicBezTo>
                    <a:pt x="12" y="130"/>
                    <a:pt x="7" y="140"/>
                    <a:pt x="3" y="162"/>
                  </a:cubicBezTo>
                  <a:cubicBezTo>
                    <a:pt x="0" y="182"/>
                    <a:pt x="5" y="193"/>
                    <a:pt x="10" y="199"/>
                  </a:cubicBezTo>
                  <a:cubicBezTo>
                    <a:pt x="16" y="206"/>
                    <a:pt x="20" y="206"/>
                    <a:pt x="22" y="204"/>
                  </a:cubicBezTo>
                  <a:cubicBezTo>
                    <a:pt x="26" y="202"/>
                    <a:pt x="29" y="196"/>
                    <a:pt x="30" y="187"/>
                  </a:cubicBezTo>
                  <a:cubicBezTo>
                    <a:pt x="31" y="174"/>
                    <a:pt x="36" y="166"/>
                    <a:pt x="42" y="167"/>
                  </a:cubicBezTo>
                  <a:cubicBezTo>
                    <a:pt x="47" y="167"/>
                    <a:pt x="51" y="176"/>
                    <a:pt x="51" y="188"/>
                  </a:cubicBezTo>
                  <a:cubicBezTo>
                    <a:pt x="52" y="196"/>
                    <a:pt x="54" y="202"/>
                    <a:pt x="58" y="205"/>
                  </a:cubicBezTo>
                  <a:cubicBezTo>
                    <a:pt x="60" y="207"/>
                    <a:pt x="64" y="207"/>
                    <a:pt x="70" y="201"/>
                  </a:cubicBezTo>
                  <a:cubicBezTo>
                    <a:pt x="75" y="195"/>
                    <a:pt x="81" y="186"/>
                    <a:pt x="80" y="168"/>
                  </a:cubicBezTo>
                  <a:cubicBezTo>
                    <a:pt x="80" y="147"/>
                    <a:pt x="77" y="138"/>
                    <a:pt x="70" y="118"/>
                  </a:cubicBezTo>
                  <a:cubicBezTo>
                    <a:pt x="68" y="112"/>
                    <a:pt x="57" y="94"/>
                    <a:pt x="58" y="83"/>
                  </a:cubicBezTo>
                  <a:cubicBezTo>
                    <a:pt x="58" y="57"/>
                    <a:pt x="69" y="14"/>
                    <a:pt x="70" y="7"/>
                  </a:cubicBezTo>
                  <a:cubicBezTo>
                    <a:pt x="71" y="4"/>
                    <a:pt x="70" y="2"/>
                    <a:pt x="70" y="0"/>
                  </a:cubicBezTo>
                  <a:cubicBezTo>
                    <a:pt x="70" y="2"/>
                    <a:pt x="68" y="4"/>
                    <a:pt x="67" y="6"/>
                  </a:cubicBezTo>
                  <a:cubicBezTo>
                    <a:pt x="65" y="13"/>
                    <a:pt x="54" y="56"/>
                    <a:pt x="47" y="81"/>
                  </a:cubicBezTo>
                  <a:cubicBezTo>
                    <a:pt x="44" y="92"/>
                    <a:pt x="27" y="106"/>
                    <a:pt x="2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36" name="Freeform 78"/>
            <p:cNvSpPr>
              <a:spLocks/>
            </p:cNvSpPr>
            <p:nvPr/>
          </p:nvSpPr>
          <p:spPr bwMode="auto">
            <a:xfrm>
              <a:off x="6007100" y="5461000"/>
              <a:ext cx="115888" cy="173037"/>
            </a:xfrm>
            <a:custGeom>
              <a:avLst/>
              <a:gdLst>
                <a:gd name="T0" fmla="*/ 86 w 87"/>
                <a:gd name="T1" fmla="*/ 87 h 130"/>
                <a:gd name="T2" fmla="*/ 42 w 87"/>
                <a:gd name="T3" fmla="*/ 0 h 130"/>
                <a:gd name="T4" fmla="*/ 8 w 87"/>
                <a:gd name="T5" fmla="*/ 97 h 130"/>
                <a:gd name="T6" fmla="*/ 34 w 87"/>
                <a:gd name="T7" fmla="*/ 121 h 130"/>
                <a:gd name="T8" fmla="*/ 46 w 87"/>
                <a:gd name="T9" fmla="*/ 86 h 130"/>
                <a:gd name="T10" fmla="*/ 68 w 87"/>
                <a:gd name="T11" fmla="*/ 115 h 130"/>
                <a:gd name="T12" fmla="*/ 86 w 87"/>
                <a:gd name="T13" fmla="*/ 87 h 130"/>
              </a:gdLst>
              <a:ahLst/>
              <a:cxnLst>
                <a:cxn ang="0">
                  <a:pos x="T0" y="T1"/>
                </a:cxn>
                <a:cxn ang="0">
                  <a:pos x="T2" y="T3"/>
                </a:cxn>
                <a:cxn ang="0">
                  <a:pos x="T4" y="T5"/>
                </a:cxn>
                <a:cxn ang="0">
                  <a:pos x="T6" y="T7"/>
                </a:cxn>
                <a:cxn ang="0">
                  <a:pos x="T8" y="T9"/>
                </a:cxn>
                <a:cxn ang="0">
                  <a:pos x="T10" y="T11"/>
                </a:cxn>
                <a:cxn ang="0">
                  <a:pos x="T12" y="T13"/>
                </a:cxn>
              </a:cxnLst>
              <a:rect l="0" t="0" r="r" b="b"/>
              <a:pathLst>
                <a:path w="87" h="130">
                  <a:moveTo>
                    <a:pt x="86" y="87"/>
                  </a:moveTo>
                  <a:cubicBezTo>
                    <a:pt x="84" y="58"/>
                    <a:pt x="56" y="18"/>
                    <a:pt x="42" y="0"/>
                  </a:cubicBezTo>
                  <a:cubicBezTo>
                    <a:pt x="27" y="16"/>
                    <a:pt x="0" y="62"/>
                    <a:pt x="8" y="97"/>
                  </a:cubicBezTo>
                  <a:cubicBezTo>
                    <a:pt x="15" y="130"/>
                    <a:pt x="30" y="129"/>
                    <a:pt x="34" y="121"/>
                  </a:cubicBezTo>
                  <a:cubicBezTo>
                    <a:pt x="41" y="107"/>
                    <a:pt x="34" y="92"/>
                    <a:pt x="46" y="86"/>
                  </a:cubicBezTo>
                  <a:cubicBezTo>
                    <a:pt x="59" y="88"/>
                    <a:pt x="56" y="105"/>
                    <a:pt x="68" y="115"/>
                  </a:cubicBezTo>
                  <a:cubicBezTo>
                    <a:pt x="74" y="121"/>
                    <a:pt x="87" y="116"/>
                    <a:pt x="86"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37" name="Freeform 79"/>
            <p:cNvSpPr>
              <a:spLocks/>
            </p:cNvSpPr>
            <p:nvPr/>
          </p:nvSpPr>
          <p:spPr bwMode="auto">
            <a:xfrm>
              <a:off x="6045200" y="5613400"/>
              <a:ext cx="122238" cy="174625"/>
            </a:xfrm>
            <a:custGeom>
              <a:avLst/>
              <a:gdLst>
                <a:gd name="T0" fmla="*/ 22 w 92"/>
                <a:gd name="T1" fmla="*/ 0 h 131"/>
                <a:gd name="T2" fmla="*/ 7 w 92"/>
                <a:gd name="T3" fmla="*/ 29 h 131"/>
                <a:gd name="T4" fmla="*/ 3 w 92"/>
                <a:gd name="T5" fmla="*/ 85 h 131"/>
                <a:gd name="T6" fmla="*/ 37 w 92"/>
                <a:gd name="T7" fmla="*/ 127 h 131"/>
                <a:gd name="T8" fmla="*/ 44 w 92"/>
                <a:gd name="T9" fmla="*/ 86 h 131"/>
                <a:gd name="T10" fmla="*/ 77 w 92"/>
                <a:gd name="T11" fmla="*/ 110 h 131"/>
                <a:gd name="T12" fmla="*/ 77 w 92"/>
                <a:gd name="T13" fmla="*/ 61 h 131"/>
                <a:gd name="T14" fmla="*/ 47 w 92"/>
                <a:gd name="T15" fmla="*/ 20 h 131"/>
                <a:gd name="T16" fmla="*/ 22 w 92"/>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31">
                  <a:moveTo>
                    <a:pt x="22" y="0"/>
                  </a:moveTo>
                  <a:cubicBezTo>
                    <a:pt x="22" y="0"/>
                    <a:pt x="11" y="13"/>
                    <a:pt x="7" y="29"/>
                  </a:cubicBezTo>
                  <a:cubicBezTo>
                    <a:pt x="0" y="50"/>
                    <a:pt x="1" y="76"/>
                    <a:pt x="3" y="85"/>
                  </a:cubicBezTo>
                  <a:cubicBezTo>
                    <a:pt x="9" y="122"/>
                    <a:pt x="33" y="131"/>
                    <a:pt x="37" y="127"/>
                  </a:cubicBezTo>
                  <a:cubicBezTo>
                    <a:pt x="49" y="118"/>
                    <a:pt x="33" y="92"/>
                    <a:pt x="44" y="86"/>
                  </a:cubicBezTo>
                  <a:cubicBezTo>
                    <a:pt x="56" y="84"/>
                    <a:pt x="62" y="113"/>
                    <a:pt x="77" y="110"/>
                  </a:cubicBezTo>
                  <a:cubicBezTo>
                    <a:pt x="84" y="108"/>
                    <a:pt x="92" y="89"/>
                    <a:pt x="77" y="61"/>
                  </a:cubicBezTo>
                  <a:cubicBezTo>
                    <a:pt x="73" y="54"/>
                    <a:pt x="61" y="35"/>
                    <a:pt x="47" y="20"/>
                  </a:cubicBezTo>
                  <a:cubicBezTo>
                    <a:pt x="36" y="9"/>
                    <a:pt x="22"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38" name="Freeform 80"/>
            <p:cNvSpPr>
              <a:spLocks/>
            </p:cNvSpPr>
            <p:nvPr/>
          </p:nvSpPr>
          <p:spPr bwMode="auto">
            <a:xfrm>
              <a:off x="5926138" y="5368925"/>
              <a:ext cx="122238" cy="390525"/>
            </a:xfrm>
            <a:custGeom>
              <a:avLst/>
              <a:gdLst>
                <a:gd name="T0" fmla="*/ 77 w 91"/>
                <a:gd name="T1" fmla="*/ 263 h 293"/>
                <a:gd name="T2" fmla="*/ 64 w 91"/>
                <a:gd name="T3" fmla="*/ 233 h 293"/>
                <a:gd name="T4" fmla="*/ 83 w 91"/>
                <a:gd name="T5" fmla="*/ 226 h 293"/>
                <a:gd name="T6" fmla="*/ 41 w 91"/>
                <a:gd name="T7" fmla="*/ 180 h 293"/>
                <a:gd name="T8" fmla="*/ 8 w 91"/>
                <a:gd name="T9" fmla="*/ 122 h 293"/>
                <a:gd name="T10" fmla="*/ 13 w 91"/>
                <a:gd name="T11" fmla="*/ 36 h 293"/>
                <a:gd name="T12" fmla="*/ 15 w 91"/>
                <a:gd name="T13" fmla="*/ 18 h 293"/>
                <a:gd name="T14" fmla="*/ 14 w 91"/>
                <a:gd name="T15" fmla="*/ 0 h 293"/>
                <a:gd name="T16" fmla="*/ 2 w 91"/>
                <a:gd name="T17" fmla="*/ 143 h 293"/>
                <a:gd name="T18" fmla="*/ 25 w 91"/>
                <a:gd name="T19" fmla="*/ 243 h 293"/>
                <a:gd name="T20" fmla="*/ 82 w 91"/>
                <a:gd name="T21" fmla="*/ 289 h 293"/>
                <a:gd name="T22" fmla="*/ 77 w 91"/>
                <a:gd name="T23" fmla="*/ 26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293">
                  <a:moveTo>
                    <a:pt x="77" y="263"/>
                  </a:moveTo>
                  <a:cubicBezTo>
                    <a:pt x="60" y="248"/>
                    <a:pt x="54" y="234"/>
                    <a:pt x="64" y="233"/>
                  </a:cubicBezTo>
                  <a:cubicBezTo>
                    <a:pt x="81" y="232"/>
                    <a:pt x="83" y="233"/>
                    <a:pt x="83" y="226"/>
                  </a:cubicBezTo>
                  <a:cubicBezTo>
                    <a:pt x="83" y="201"/>
                    <a:pt x="43" y="182"/>
                    <a:pt x="41" y="180"/>
                  </a:cubicBezTo>
                  <a:cubicBezTo>
                    <a:pt x="36" y="175"/>
                    <a:pt x="11" y="163"/>
                    <a:pt x="8" y="122"/>
                  </a:cubicBezTo>
                  <a:cubicBezTo>
                    <a:pt x="8" y="93"/>
                    <a:pt x="10" y="59"/>
                    <a:pt x="13" y="36"/>
                  </a:cubicBezTo>
                  <a:cubicBezTo>
                    <a:pt x="13" y="33"/>
                    <a:pt x="14" y="23"/>
                    <a:pt x="15" y="18"/>
                  </a:cubicBezTo>
                  <a:cubicBezTo>
                    <a:pt x="15" y="7"/>
                    <a:pt x="14" y="0"/>
                    <a:pt x="14" y="0"/>
                  </a:cubicBezTo>
                  <a:cubicBezTo>
                    <a:pt x="6" y="31"/>
                    <a:pt x="0" y="97"/>
                    <a:pt x="2" y="143"/>
                  </a:cubicBezTo>
                  <a:cubicBezTo>
                    <a:pt x="3" y="165"/>
                    <a:pt x="5" y="208"/>
                    <a:pt x="25" y="243"/>
                  </a:cubicBezTo>
                  <a:cubicBezTo>
                    <a:pt x="38" y="266"/>
                    <a:pt x="63" y="293"/>
                    <a:pt x="82" y="289"/>
                  </a:cubicBezTo>
                  <a:cubicBezTo>
                    <a:pt x="91" y="287"/>
                    <a:pt x="83" y="268"/>
                    <a:pt x="77" y="2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39" name="Freeform 81"/>
            <p:cNvSpPr>
              <a:spLocks/>
            </p:cNvSpPr>
            <p:nvPr/>
          </p:nvSpPr>
          <p:spPr bwMode="auto">
            <a:xfrm>
              <a:off x="5965825" y="5743575"/>
              <a:ext cx="171450" cy="179387"/>
            </a:xfrm>
            <a:custGeom>
              <a:avLst/>
              <a:gdLst>
                <a:gd name="T0" fmla="*/ 102 w 129"/>
                <a:gd name="T1" fmla="*/ 128 h 135"/>
                <a:gd name="T2" fmla="*/ 81 w 129"/>
                <a:gd name="T3" fmla="*/ 79 h 135"/>
                <a:gd name="T4" fmla="*/ 98 w 129"/>
                <a:gd name="T5" fmla="*/ 60 h 135"/>
                <a:gd name="T6" fmla="*/ 67 w 129"/>
                <a:gd name="T7" fmla="*/ 35 h 135"/>
                <a:gd name="T8" fmla="*/ 17 w 129"/>
                <a:gd name="T9" fmla="*/ 9 h 135"/>
                <a:gd name="T10" fmla="*/ 5 w 129"/>
                <a:gd name="T11" fmla="*/ 2 h 135"/>
                <a:gd name="T12" fmla="*/ 33 w 129"/>
                <a:gd name="T13" fmla="*/ 88 h 135"/>
                <a:gd name="T14" fmla="*/ 102 w 129"/>
                <a:gd name="T15" fmla="*/ 128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35">
                  <a:moveTo>
                    <a:pt x="102" y="128"/>
                  </a:moveTo>
                  <a:cubicBezTo>
                    <a:pt x="129" y="119"/>
                    <a:pt x="61" y="88"/>
                    <a:pt x="81" y="79"/>
                  </a:cubicBezTo>
                  <a:cubicBezTo>
                    <a:pt x="97" y="72"/>
                    <a:pt x="99" y="67"/>
                    <a:pt x="98" y="60"/>
                  </a:cubicBezTo>
                  <a:cubicBezTo>
                    <a:pt x="96" y="53"/>
                    <a:pt x="82" y="42"/>
                    <a:pt x="67" y="35"/>
                  </a:cubicBezTo>
                  <a:cubicBezTo>
                    <a:pt x="53" y="30"/>
                    <a:pt x="23" y="14"/>
                    <a:pt x="17" y="9"/>
                  </a:cubicBezTo>
                  <a:cubicBezTo>
                    <a:pt x="11" y="5"/>
                    <a:pt x="6" y="0"/>
                    <a:pt x="5" y="2"/>
                  </a:cubicBezTo>
                  <a:cubicBezTo>
                    <a:pt x="0" y="16"/>
                    <a:pt x="9" y="53"/>
                    <a:pt x="33" y="88"/>
                  </a:cubicBezTo>
                  <a:cubicBezTo>
                    <a:pt x="54" y="116"/>
                    <a:pt x="81" y="135"/>
                    <a:pt x="102"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40" name="Freeform 82"/>
            <p:cNvSpPr>
              <a:spLocks/>
            </p:cNvSpPr>
            <p:nvPr/>
          </p:nvSpPr>
          <p:spPr bwMode="auto">
            <a:xfrm>
              <a:off x="5949950" y="5197475"/>
              <a:ext cx="82550" cy="385762"/>
            </a:xfrm>
            <a:custGeom>
              <a:avLst/>
              <a:gdLst>
                <a:gd name="T0" fmla="*/ 6 w 62"/>
                <a:gd name="T1" fmla="*/ 189 h 290"/>
                <a:gd name="T2" fmla="*/ 1 w 62"/>
                <a:gd name="T3" fmla="*/ 218 h 290"/>
                <a:gd name="T4" fmla="*/ 6 w 62"/>
                <a:gd name="T5" fmla="*/ 256 h 290"/>
                <a:gd name="T6" fmla="*/ 33 w 62"/>
                <a:gd name="T7" fmla="*/ 288 h 290"/>
                <a:gd name="T8" fmla="*/ 36 w 62"/>
                <a:gd name="T9" fmla="*/ 268 h 290"/>
                <a:gd name="T10" fmla="*/ 35 w 62"/>
                <a:gd name="T11" fmla="*/ 235 h 290"/>
                <a:gd name="T12" fmla="*/ 49 w 62"/>
                <a:gd name="T13" fmla="*/ 227 h 290"/>
                <a:gd name="T14" fmla="*/ 33 w 62"/>
                <a:gd name="T15" fmla="*/ 182 h 290"/>
                <a:gd name="T16" fmla="*/ 29 w 62"/>
                <a:gd name="T17" fmla="*/ 164 h 290"/>
                <a:gd name="T18" fmla="*/ 43 w 62"/>
                <a:gd name="T19" fmla="*/ 108 h 290"/>
                <a:gd name="T20" fmla="*/ 54 w 62"/>
                <a:gd name="T21" fmla="*/ 61 h 290"/>
                <a:gd name="T22" fmla="*/ 60 w 62"/>
                <a:gd name="T23" fmla="*/ 23 h 290"/>
                <a:gd name="T24" fmla="*/ 61 w 62"/>
                <a:gd name="T25" fmla="*/ 0 h 290"/>
                <a:gd name="T26" fmla="*/ 49 w 62"/>
                <a:gd name="T27" fmla="*/ 57 h 290"/>
                <a:gd name="T28" fmla="*/ 32 w 62"/>
                <a:gd name="T29" fmla="*/ 116 h 290"/>
                <a:gd name="T30" fmla="*/ 15 w 62"/>
                <a:gd name="T31" fmla="*/ 166 h 290"/>
                <a:gd name="T32" fmla="*/ 6 w 62"/>
                <a:gd name="T33" fmla="*/ 189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290">
                  <a:moveTo>
                    <a:pt x="6" y="189"/>
                  </a:moveTo>
                  <a:cubicBezTo>
                    <a:pt x="5" y="193"/>
                    <a:pt x="1" y="205"/>
                    <a:pt x="1" y="218"/>
                  </a:cubicBezTo>
                  <a:cubicBezTo>
                    <a:pt x="0" y="234"/>
                    <a:pt x="4" y="250"/>
                    <a:pt x="6" y="256"/>
                  </a:cubicBezTo>
                  <a:cubicBezTo>
                    <a:pt x="18" y="287"/>
                    <a:pt x="27" y="290"/>
                    <a:pt x="33" y="288"/>
                  </a:cubicBezTo>
                  <a:cubicBezTo>
                    <a:pt x="36" y="287"/>
                    <a:pt x="38" y="276"/>
                    <a:pt x="36" y="268"/>
                  </a:cubicBezTo>
                  <a:cubicBezTo>
                    <a:pt x="34" y="257"/>
                    <a:pt x="24" y="234"/>
                    <a:pt x="35" y="235"/>
                  </a:cubicBezTo>
                  <a:cubicBezTo>
                    <a:pt x="41" y="236"/>
                    <a:pt x="49" y="236"/>
                    <a:pt x="49" y="227"/>
                  </a:cubicBezTo>
                  <a:cubicBezTo>
                    <a:pt x="49" y="215"/>
                    <a:pt x="39" y="199"/>
                    <a:pt x="33" y="182"/>
                  </a:cubicBezTo>
                  <a:cubicBezTo>
                    <a:pt x="32" y="180"/>
                    <a:pt x="28" y="173"/>
                    <a:pt x="29" y="164"/>
                  </a:cubicBezTo>
                  <a:cubicBezTo>
                    <a:pt x="30" y="154"/>
                    <a:pt x="37" y="130"/>
                    <a:pt x="43" y="108"/>
                  </a:cubicBezTo>
                  <a:cubicBezTo>
                    <a:pt x="48" y="89"/>
                    <a:pt x="52" y="71"/>
                    <a:pt x="54" y="61"/>
                  </a:cubicBezTo>
                  <a:cubicBezTo>
                    <a:pt x="55" y="58"/>
                    <a:pt x="59" y="37"/>
                    <a:pt x="60" y="23"/>
                  </a:cubicBezTo>
                  <a:cubicBezTo>
                    <a:pt x="62" y="9"/>
                    <a:pt x="61" y="1"/>
                    <a:pt x="61" y="0"/>
                  </a:cubicBezTo>
                  <a:cubicBezTo>
                    <a:pt x="59" y="11"/>
                    <a:pt x="55" y="34"/>
                    <a:pt x="49" y="57"/>
                  </a:cubicBezTo>
                  <a:cubicBezTo>
                    <a:pt x="46" y="70"/>
                    <a:pt x="40" y="94"/>
                    <a:pt x="32" y="116"/>
                  </a:cubicBezTo>
                  <a:cubicBezTo>
                    <a:pt x="29" y="127"/>
                    <a:pt x="22" y="147"/>
                    <a:pt x="15" y="166"/>
                  </a:cubicBezTo>
                  <a:cubicBezTo>
                    <a:pt x="12" y="174"/>
                    <a:pt x="9" y="182"/>
                    <a:pt x="6"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41" name="Freeform 83"/>
            <p:cNvSpPr>
              <a:spLocks/>
            </p:cNvSpPr>
            <p:nvPr/>
          </p:nvSpPr>
          <p:spPr bwMode="auto">
            <a:xfrm>
              <a:off x="6115050" y="5395913"/>
              <a:ext cx="100013" cy="314325"/>
            </a:xfrm>
            <a:custGeom>
              <a:avLst/>
              <a:gdLst>
                <a:gd name="T0" fmla="*/ 54 w 75"/>
                <a:gd name="T1" fmla="*/ 27 h 236"/>
                <a:gd name="T2" fmla="*/ 57 w 75"/>
                <a:gd name="T3" fmla="*/ 92 h 236"/>
                <a:gd name="T4" fmla="*/ 34 w 75"/>
                <a:gd name="T5" fmla="*/ 140 h 236"/>
                <a:gd name="T6" fmla="*/ 11 w 75"/>
                <a:gd name="T7" fmla="*/ 189 h 236"/>
                <a:gd name="T8" fmla="*/ 31 w 75"/>
                <a:gd name="T9" fmla="*/ 187 h 236"/>
                <a:gd name="T10" fmla="*/ 33 w 75"/>
                <a:gd name="T11" fmla="*/ 212 h 236"/>
                <a:gd name="T12" fmla="*/ 43 w 75"/>
                <a:gd name="T13" fmla="*/ 231 h 236"/>
                <a:gd name="T14" fmla="*/ 70 w 75"/>
                <a:gd name="T15" fmla="*/ 177 h 236"/>
                <a:gd name="T16" fmla="*/ 66 w 75"/>
                <a:gd name="T17" fmla="*/ 106 h 236"/>
                <a:gd name="T18" fmla="*/ 58 w 75"/>
                <a:gd name="T19" fmla="*/ 0 h 236"/>
                <a:gd name="T20" fmla="*/ 54 w 75"/>
                <a:gd name="T21" fmla="*/ 13 h 236"/>
                <a:gd name="T22" fmla="*/ 54 w 75"/>
                <a:gd name="T23" fmla="*/ 27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236">
                  <a:moveTo>
                    <a:pt x="54" y="27"/>
                  </a:moveTo>
                  <a:cubicBezTo>
                    <a:pt x="54" y="45"/>
                    <a:pt x="55" y="71"/>
                    <a:pt x="57" y="92"/>
                  </a:cubicBezTo>
                  <a:cubicBezTo>
                    <a:pt x="59" y="121"/>
                    <a:pt x="39" y="135"/>
                    <a:pt x="34" y="140"/>
                  </a:cubicBezTo>
                  <a:cubicBezTo>
                    <a:pt x="33" y="142"/>
                    <a:pt x="0" y="169"/>
                    <a:pt x="11" y="189"/>
                  </a:cubicBezTo>
                  <a:cubicBezTo>
                    <a:pt x="14" y="194"/>
                    <a:pt x="15" y="193"/>
                    <a:pt x="31" y="187"/>
                  </a:cubicBezTo>
                  <a:cubicBezTo>
                    <a:pt x="40" y="183"/>
                    <a:pt x="41" y="194"/>
                    <a:pt x="33" y="212"/>
                  </a:cubicBezTo>
                  <a:cubicBezTo>
                    <a:pt x="31" y="219"/>
                    <a:pt x="35" y="236"/>
                    <a:pt x="43" y="231"/>
                  </a:cubicBezTo>
                  <a:cubicBezTo>
                    <a:pt x="60" y="222"/>
                    <a:pt x="67" y="195"/>
                    <a:pt x="70" y="177"/>
                  </a:cubicBezTo>
                  <a:cubicBezTo>
                    <a:pt x="75" y="149"/>
                    <a:pt x="68" y="122"/>
                    <a:pt x="66" y="106"/>
                  </a:cubicBezTo>
                  <a:cubicBezTo>
                    <a:pt x="61" y="75"/>
                    <a:pt x="59" y="25"/>
                    <a:pt x="58" y="0"/>
                  </a:cubicBezTo>
                  <a:cubicBezTo>
                    <a:pt x="58" y="0"/>
                    <a:pt x="56" y="5"/>
                    <a:pt x="54" y="13"/>
                  </a:cubicBezTo>
                  <a:cubicBezTo>
                    <a:pt x="54" y="18"/>
                    <a:pt x="53" y="25"/>
                    <a:pt x="54"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42" name="Freeform 84"/>
            <p:cNvSpPr>
              <a:spLocks/>
            </p:cNvSpPr>
            <p:nvPr/>
          </p:nvSpPr>
          <p:spPr bwMode="auto">
            <a:xfrm>
              <a:off x="6170613" y="5665788"/>
              <a:ext cx="101600" cy="187325"/>
            </a:xfrm>
            <a:custGeom>
              <a:avLst/>
              <a:gdLst>
                <a:gd name="T0" fmla="*/ 59 w 77"/>
                <a:gd name="T1" fmla="*/ 123 h 141"/>
                <a:gd name="T2" fmla="*/ 65 w 77"/>
                <a:gd name="T3" fmla="*/ 49 h 141"/>
                <a:gd name="T4" fmla="*/ 38 w 77"/>
                <a:gd name="T5" fmla="*/ 1 h 141"/>
                <a:gd name="T6" fmla="*/ 32 w 77"/>
                <a:gd name="T7" fmla="*/ 10 h 141"/>
                <a:gd name="T8" fmla="*/ 9 w 77"/>
                <a:gd name="T9" fmla="*/ 53 h 141"/>
                <a:gd name="T10" fmla="*/ 5 w 77"/>
                <a:gd name="T11" fmla="*/ 86 h 141"/>
                <a:gd name="T12" fmla="*/ 30 w 77"/>
                <a:gd name="T13" fmla="*/ 81 h 141"/>
                <a:gd name="T14" fmla="*/ 59 w 77"/>
                <a:gd name="T15" fmla="*/ 123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41">
                  <a:moveTo>
                    <a:pt x="59" y="123"/>
                  </a:moveTo>
                  <a:cubicBezTo>
                    <a:pt x="77" y="108"/>
                    <a:pt x="73" y="76"/>
                    <a:pt x="65" y="49"/>
                  </a:cubicBezTo>
                  <a:cubicBezTo>
                    <a:pt x="61" y="29"/>
                    <a:pt x="49" y="4"/>
                    <a:pt x="38" y="1"/>
                  </a:cubicBezTo>
                  <a:cubicBezTo>
                    <a:pt x="37" y="0"/>
                    <a:pt x="35" y="5"/>
                    <a:pt x="32" y="10"/>
                  </a:cubicBezTo>
                  <a:cubicBezTo>
                    <a:pt x="29" y="16"/>
                    <a:pt x="14" y="41"/>
                    <a:pt x="9" y="53"/>
                  </a:cubicBezTo>
                  <a:cubicBezTo>
                    <a:pt x="2" y="67"/>
                    <a:pt x="0" y="81"/>
                    <a:pt x="5" y="86"/>
                  </a:cubicBezTo>
                  <a:cubicBezTo>
                    <a:pt x="10" y="91"/>
                    <a:pt x="15" y="91"/>
                    <a:pt x="30" y="81"/>
                  </a:cubicBezTo>
                  <a:cubicBezTo>
                    <a:pt x="48" y="69"/>
                    <a:pt x="37" y="141"/>
                    <a:pt x="5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43" name="Freeform 85"/>
            <p:cNvSpPr>
              <a:spLocks/>
            </p:cNvSpPr>
            <p:nvPr/>
          </p:nvSpPr>
          <p:spPr bwMode="auto">
            <a:xfrm>
              <a:off x="6111875" y="5230813"/>
              <a:ext cx="65088" cy="334962"/>
            </a:xfrm>
            <a:custGeom>
              <a:avLst/>
              <a:gdLst>
                <a:gd name="T0" fmla="*/ 32 w 49"/>
                <a:gd name="T1" fmla="*/ 20 h 251"/>
                <a:gd name="T2" fmla="*/ 23 w 49"/>
                <a:gd name="T3" fmla="*/ 53 h 251"/>
                <a:gd name="T4" fmla="*/ 20 w 49"/>
                <a:gd name="T5" fmla="*/ 96 h 251"/>
                <a:gd name="T6" fmla="*/ 23 w 49"/>
                <a:gd name="T7" fmla="*/ 146 h 251"/>
                <a:gd name="T8" fmla="*/ 17 w 49"/>
                <a:gd name="T9" fmla="*/ 161 h 251"/>
                <a:gd name="T10" fmla="*/ 0 w 49"/>
                <a:gd name="T11" fmla="*/ 201 h 251"/>
                <a:gd name="T12" fmla="*/ 15 w 49"/>
                <a:gd name="T13" fmla="*/ 207 h 251"/>
                <a:gd name="T14" fmla="*/ 17 w 49"/>
                <a:gd name="T15" fmla="*/ 235 h 251"/>
                <a:gd name="T16" fmla="*/ 24 w 49"/>
                <a:gd name="T17" fmla="*/ 250 h 251"/>
                <a:gd name="T18" fmla="*/ 45 w 49"/>
                <a:gd name="T19" fmla="*/ 222 h 251"/>
                <a:gd name="T20" fmla="*/ 48 w 49"/>
                <a:gd name="T21" fmla="*/ 192 h 251"/>
                <a:gd name="T22" fmla="*/ 43 w 49"/>
                <a:gd name="T23" fmla="*/ 169 h 251"/>
                <a:gd name="T24" fmla="*/ 37 w 49"/>
                <a:gd name="T25" fmla="*/ 150 h 251"/>
                <a:gd name="T26" fmla="*/ 28 w 49"/>
                <a:gd name="T27" fmla="*/ 106 h 251"/>
                <a:gd name="T28" fmla="*/ 29 w 49"/>
                <a:gd name="T29" fmla="*/ 51 h 251"/>
                <a:gd name="T30" fmla="*/ 41 w 49"/>
                <a:gd name="T31" fmla="*/ 0 h 251"/>
                <a:gd name="T32" fmla="*/ 32 w 49"/>
                <a:gd name="T33" fmla="*/ 2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251">
                  <a:moveTo>
                    <a:pt x="32" y="20"/>
                  </a:moveTo>
                  <a:cubicBezTo>
                    <a:pt x="28" y="31"/>
                    <a:pt x="24" y="51"/>
                    <a:pt x="23" y="53"/>
                  </a:cubicBezTo>
                  <a:cubicBezTo>
                    <a:pt x="22" y="62"/>
                    <a:pt x="19" y="79"/>
                    <a:pt x="20" y="96"/>
                  </a:cubicBezTo>
                  <a:cubicBezTo>
                    <a:pt x="20" y="117"/>
                    <a:pt x="24" y="138"/>
                    <a:pt x="23" y="146"/>
                  </a:cubicBezTo>
                  <a:cubicBezTo>
                    <a:pt x="23" y="154"/>
                    <a:pt x="18" y="160"/>
                    <a:pt x="17" y="161"/>
                  </a:cubicBezTo>
                  <a:cubicBezTo>
                    <a:pt x="9" y="175"/>
                    <a:pt x="0" y="189"/>
                    <a:pt x="0" y="201"/>
                  </a:cubicBezTo>
                  <a:cubicBezTo>
                    <a:pt x="1" y="209"/>
                    <a:pt x="8" y="208"/>
                    <a:pt x="15" y="207"/>
                  </a:cubicBezTo>
                  <a:cubicBezTo>
                    <a:pt x="26" y="205"/>
                    <a:pt x="17" y="225"/>
                    <a:pt x="17" y="235"/>
                  </a:cubicBezTo>
                  <a:cubicBezTo>
                    <a:pt x="17" y="241"/>
                    <a:pt x="19" y="250"/>
                    <a:pt x="24" y="250"/>
                  </a:cubicBezTo>
                  <a:cubicBezTo>
                    <a:pt x="29" y="251"/>
                    <a:pt x="37" y="246"/>
                    <a:pt x="45" y="222"/>
                  </a:cubicBezTo>
                  <a:cubicBezTo>
                    <a:pt x="47" y="217"/>
                    <a:pt x="49" y="204"/>
                    <a:pt x="48" y="192"/>
                  </a:cubicBezTo>
                  <a:cubicBezTo>
                    <a:pt x="48" y="182"/>
                    <a:pt x="44" y="172"/>
                    <a:pt x="43" y="169"/>
                  </a:cubicBezTo>
                  <a:cubicBezTo>
                    <a:pt x="41" y="163"/>
                    <a:pt x="39" y="157"/>
                    <a:pt x="37" y="150"/>
                  </a:cubicBezTo>
                  <a:cubicBezTo>
                    <a:pt x="32" y="133"/>
                    <a:pt x="29" y="115"/>
                    <a:pt x="28" y="106"/>
                  </a:cubicBezTo>
                  <a:cubicBezTo>
                    <a:pt x="26" y="85"/>
                    <a:pt x="28" y="63"/>
                    <a:pt x="29" y="51"/>
                  </a:cubicBezTo>
                  <a:cubicBezTo>
                    <a:pt x="33" y="30"/>
                    <a:pt x="39" y="10"/>
                    <a:pt x="41" y="0"/>
                  </a:cubicBezTo>
                  <a:cubicBezTo>
                    <a:pt x="41" y="1"/>
                    <a:pt x="37" y="7"/>
                    <a:pt x="3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44" name="Freeform 86"/>
            <p:cNvSpPr>
              <a:spLocks/>
            </p:cNvSpPr>
            <p:nvPr/>
          </p:nvSpPr>
          <p:spPr bwMode="auto">
            <a:xfrm>
              <a:off x="6105525" y="5765800"/>
              <a:ext cx="139700" cy="169862"/>
            </a:xfrm>
            <a:custGeom>
              <a:avLst/>
              <a:gdLst>
                <a:gd name="T0" fmla="*/ 87 w 105"/>
                <a:gd name="T1" fmla="*/ 104 h 128"/>
                <a:gd name="T2" fmla="*/ 70 w 105"/>
                <a:gd name="T3" fmla="*/ 35 h 128"/>
                <a:gd name="T4" fmla="*/ 28 w 105"/>
                <a:gd name="T5" fmla="*/ 8 h 128"/>
                <a:gd name="T6" fmla="*/ 8 w 105"/>
                <a:gd name="T7" fmla="*/ 10 h 128"/>
                <a:gd name="T8" fmla="*/ 2 w 105"/>
                <a:gd name="T9" fmla="*/ 34 h 128"/>
                <a:gd name="T10" fmla="*/ 28 w 105"/>
                <a:gd name="T11" fmla="*/ 113 h 128"/>
                <a:gd name="T12" fmla="*/ 87 w 105"/>
                <a:gd name="T13" fmla="*/ 104 h 128"/>
                <a:gd name="T14" fmla="*/ 87 w 105"/>
                <a:gd name="T15" fmla="*/ 104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28">
                  <a:moveTo>
                    <a:pt x="87" y="104"/>
                  </a:moveTo>
                  <a:cubicBezTo>
                    <a:pt x="105" y="80"/>
                    <a:pt x="88" y="53"/>
                    <a:pt x="70" y="35"/>
                  </a:cubicBezTo>
                  <a:cubicBezTo>
                    <a:pt x="58" y="24"/>
                    <a:pt x="44" y="14"/>
                    <a:pt x="28" y="8"/>
                  </a:cubicBezTo>
                  <a:cubicBezTo>
                    <a:pt x="19" y="4"/>
                    <a:pt x="13" y="0"/>
                    <a:pt x="8" y="10"/>
                  </a:cubicBezTo>
                  <a:cubicBezTo>
                    <a:pt x="5" y="18"/>
                    <a:pt x="3" y="26"/>
                    <a:pt x="2" y="34"/>
                  </a:cubicBezTo>
                  <a:cubicBezTo>
                    <a:pt x="0" y="60"/>
                    <a:pt x="6" y="96"/>
                    <a:pt x="28" y="113"/>
                  </a:cubicBezTo>
                  <a:cubicBezTo>
                    <a:pt x="46" y="128"/>
                    <a:pt x="76" y="124"/>
                    <a:pt x="87" y="104"/>
                  </a:cubicBezTo>
                  <a:cubicBezTo>
                    <a:pt x="104" y="82"/>
                    <a:pt x="86" y="106"/>
                    <a:pt x="87"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grpSp>
        <p:nvGrpSpPr>
          <p:cNvPr id="714" name="Group 713"/>
          <p:cNvGrpSpPr/>
          <p:nvPr/>
        </p:nvGrpSpPr>
        <p:grpSpPr>
          <a:xfrm>
            <a:off x="5223635" y="3299487"/>
            <a:ext cx="353923" cy="277033"/>
            <a:chOff x="5359401" y="4252912"/>
            <a:chExt cx="1033463" cy="908051"/>
          </a:xfrm>
          <a:solidFill>
            <a:schemeClr val="accent4">
              <a:lumMod val="50000"/>
            </a:schemeClr>
          </a:solidFill>
        </p:grpSpPr>
        <p:sp>
          <p:nvSpPr>
            <p:cNvPr id="729" name="Freeform 90"/>
            <p:cNvSpPr>
              <a:spLocks/>
            </p:cNvSpPr>
            <p:nvPr/>
          </p:nvSpPr>
          <p:spPr bwMode="auto">
            <a:xfrm>
              <a:off x="5359401" y="4252912"/>
              <a:ext cx="1033463" cy="908051"/>
            </a:xfrm>
            <a:custGeom>
              <a:avLst/>
              <a:gdLst>
                <a:gd name="T0" fmla="*/ 216 w 276"/>
                <a:gd name="T1" fmla="*/ 11 h 242"/>
                <a:gd name="T2" fmla="*/ 189 w 276"/>
                <a:gd name="T3" fmla="*/ 183 h 242"/>
                <a:gd name="T4" fmla="*/ 17 w 276"/>
                <a:gd name="T5" fmla="*/ 157 h 242"/>
                <a:gd name="T6" fmla="*/ 9 w 276"/>
                <a:gd name="T7" fmla="*/ 162 h 242"/>
                <a:gd name="T8" fmla="*/ 14 w 276"/>
                <a:gd name="T9" fmla="*/ 184 h 242"/>
                <a:gd name="T10" fmla="*/ 201 w 276"/>
                <a:gd name="T11" fmla="*/ 200 h 242"/>
                <a:gd name="T12" fmla="*/ 242 w 276"/>
                <a:gd name="T13" fmla="*/ 15 h 242"/>
                <a:gd name="T14" fmla="*/ 222 w 276"/>
                <a:gd name="T15" fmla="*/ 6 h 242"/>
                <a:gd name="T16" fmla="*/ 216 w 276"/>
                <a:gd name="T17" fmla="*/ 1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42">
                  <a:moveTo>
                    <a:pt x="216" y="11"/>
                  </a:moveTo>
                  <a:cubicBezTo>
                    <a:pt x="256" y="66"/>
                    <a:pt x="244" y="143"/>
                    <a:pt x="189" y="183"/>
                  </a:cubicBezTo>
                  <a:cubicBezTo>
                    <a:pt x="134" y="224"/>
                    <a:pt x="57" y="212"/>
                    <a:pt x="17" y="157"/>
                  </a:cubicBezTo>
                  <a:cubicBezTo>
                    <a:pt x="9" y="162"/>
                    <a:pt x="9" y="162"/>
                    <a:pt x="9" y="162"/>
                  </a:cubicBezTo>
                  <a:cubicBezTo>
                    <a:pt x="0" y="169"/>
                    <a:pt x="9" y="179"/>
                    <a:pt x="14" y="184"/>
                  </a:cubicBezTo>
                  <a:cubicBezTo>
                    <a:pt x="63" y="234"/>
                    <a:pt x="143" y="242"/>
                    <a:pt x="201" y="200"/>
                  </a:cubicBezTo>
                  <a:cubicBezTo>
                    <a:pt x="260" y="156"/>
                    <a:pt x="276" y="77"/>
                    <a:pt x="242" y="15"/>
                  </a:cubicBezTo>
                  <a:cubicBezTo>
                    <a:pt x="239" y="9"/>
                    <a:pt x="231" y="0"/>
                    <a:pt x="222" y="6"/>
                  </a:cubicBezTo>
                  <a:lnTo>
                    <a:pt x="21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30" name="Freeform 91"/>
            <p:cNvSpPr>
              <a:spLocks/>
            </p:cNvSpPr>
            <p:nvPr/>
          </p:nvSpPr>
          <p:spPr bwMode="auto">
            <a:xfrm>
              <a:off x="5470526" y="4613275"/>
              <a:ext cx="269875" cy="277813"/>
            </a:xfrm>
            <a:custGeom>
              <a:avLst/>
              <a:gdLst>
                <a:gd name="T0" fmla="*/ 0 w 72"/>
                <a:gd name="T1" fmla="*/ 51 h 74"/>
                <a:gd name="T2" fmla="*/ 25 w 72"/>
                <a:gd name="T3" fmla="*/ 71 h 74"/>
                <a:gd name="T4" fmla="*/ 69 w 72"/>
                <a:gd name="T5" fmla="*/ 7 h 74"/>
                <a:gd name="T6" fmla="*/ 69 w 72"/>
                <a:gd name="T7" fmla="*/ 0 h 74"/>
                <a:gd name="T8" fmla="*/ 0 w 72"/>
                <a:gd name="T9" fmla="*/ 51 h 74"/>
              </a:gdLst>
              <a:ahLst/>
              <a:cxnLst>
                <a:cxn ang="0">
                  <a:pos x="T0" y="T1"/>
                </a:cxn>
                <a:cxn ang="0">
                  <a:pos x="T2" y="T3"/>
                </a:cxn>
                <a:cxn ang="0">
                  <a:pos x="T4" y="T5"/>
                </a:cxn>
                <a:cxn ang="0">
                  <a:pos x="T6" y="T7"/>
                </a:cxn>
                <a:cxn ang="0">
                  <a:pos x="T8" y="T9"/>
                </a:cxn>
              </a:cxnLst>
              <a:rect l="0" t="0" r="r" b="b"/>
              <a:pathLst>
                <a:path w="72" h="74">
                  <a:moveTo>
                    <a:pt x="0" y="51"/>
                  </a:moveTo>
                  <a:cubicBezTo>
                    <a:pt x="9" y="63"/>
                    <a:pt x="22" y="74"/>
                    <a:pt x="25" y="71"/>
                  </a:cubicBezTo>
                  <a:cubicBezTo>
                    <a:pt x="27" y="69"/>
                    <a:pt x="69" y="7"/>
                    <a:pt x="69" y="7"/>
                  </a:cubicBezTo>
                  <a:cubicBezTo>
                    <a:pt x="69" y="7"/>
                    <a:pt x="72" y="3"/>
                    <a:pt x="69" y="0"/>
                  </a:cubicBezTo>
                  <a:lnTo>
                    <a:pt x="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31" name="Freeform 92"/>
            <p:cNvSpPr>
              <a:spLocks/>
            </p:cNvSpPr>
            <p:nvPr/>
          </p:nvSpPr>
          <p:spPr bwMode="auto">
            <a:xfrm>
              <a:off x="5857876" y="4330700"/>
              <a:ext cx="317500" cy="200025"/>
            </a:xfrm>
            <a:custGeom>
              <a:avLst/>
              <a:gdLst>
                <a:gd name="T0" fmla="*/ 69 w 85"/>
                <a:gd name="T1" fmla="*/ 0 h 53"/>
                <a:gd name="T2" fmla="*/ 82 w 85"/>
                <a:gd name="T3" fmla="*/ 29 h 53"/>
                <a:gd name="T4" fmla="*/ 7 w 85"/>
                <a:gd name="T5" fmla="*/ 52 h 53"/>
                <a:gd name="T6" fmla="*/ 0 w 85"/>
                <a:gd name="T7" fmla="*/ 50 h 53"/>
                <a:gd name="T8" fmla="*/ 69 w 85"/>
                <a:gd name="T9" fmla="*/ 0 h 53"/>
              </a:gdLst>
              <a:ahLst/>
              <a:cxnLst>
                <a:cxn ang="0">
                  <a:pos x="T0" y="T1"/>
                </a:cxn>
                <a:cxn ang="0">
                  <a:pos x="T2" y="T3"/>
                </a:cxn>
                <a:cxn ang="0">
                  <a:pos x="T4" y="T5"/>
                </a:cxn>
                <a:cxn ang="0">
                  <a:pos x="T6" y="T7"/>
                </a:cxn>
                <a:cxn ang="0">
                  <a:pos x="T8" y="T9"/>
                </a:cxn>
              </a:cxnLst>
              <a:rect l="0" t="0" r="r" b="b"/>
              <a:pathLst>
                <a:path w="85" h="53">
                  <a:moveTo>
                    <a:pt x="69" y="0"/>
                  </a:moveTo>
                  <a:cubicBezTo>
                    <a:pt x="78" y="12"/>
                    <a:pt x="85" y="28"/>
                    <a:pt x="82" y="29"/>
                  </a:cubicBezTo>
                  <a:cubicBezTo>
                    <a:pt x="78" y="31"/>
                    <a:pt x="7" y="52"/>
                    <a:pt x="7" y="52"/>
                  </a:cubicBezTo>
                  <a:cubicBezTo>
                    <a:pt x="7" y="52"/>
                    <a:pt x="2" y="53"/>
                    <a:pt x="0" y="50"/>
                  </a:cubicBez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32" name="Freeform 93"/>
            <p:cNvSpPr>
              <a:spLocks/>
            </p:cNvSpPr>
            <p:nvPr/>
          </p:nvSpPr>
          <p:spPr bwMode="auto">
            <a:xfrm>
              <a:off x="5830888" y="4619625"/>
              <a:ext cx="285750" cy="327025"/>
            </a:xfrm>
            <a:custGeom>
              <a:avLst/>
              <a:gdLst>
                <a:gd name="T0" fmla="*/ 3 w 76"/>
                <a:gd name="T1" fmla="*/ 3 h 87"/>
                <a:gd name="T2" fmla="*/ 1 w 76"/>
                <a:gd name="T3" fmla="*/ 9 h 87"/>
                <a:gd name="T4" fmla="*/ 24 w 76"/>
                <a:gd name="T5" fmla="*/ 84 h 87"/>
                <a:gd name="T6" fmla="*/ 53 w 76"/>
                <a:gd name="T7" fmla="*/ 72 h 87"/>
                <a:gd name="T8" fmla="*/ 74 w 76"/>
                <a:gd name="T9" fmla="*/ 47 h 87"/>
                <a:gd name="T10" fmla="*/ 9 w 76"/>
                <a:gd name="T11" fmla="*/ 3 h 87"/>
                <a:gd name="T12" fmla="*/ 3 w 76"/>
                <a:gd name="T13" fmla="*/ 3 h 87"/>
              </a:gdLst>
              <a:ahLst/>
              <a:cxnLst>
                <a:cxn ang="0">
                  <a:pos x="T0" y="T1"/>
                </a:cxn>
                <a:cxn ang="0">
                  <a:pos x="T2" y="T3"/>
                </a:cxn>
                <a:cxn ang="0">
                  <a:pos x="T4" y="T5"/>
                </a:cxn>
                <a:cxn ang="0">
                  <a:pos x="T6" y="T7"/>
                </a:cxn>
                <a:cxn ang="0">
                  <a:pos x="T8" y="T9"/>
                </a:cxn>
                <a:cxn ang="0">
                  <a:pos x="T10" y="T11"/>
                </a:cxn>
                <a:cxn ang="0">
                  <a:pos x="T12" y="T13"/>
                </a:cxn>
              </a:cxnLst>
              <a:rect l="0" t="0" r="r" b="b"/>
              <a:pathLst>
                <a:path w="76" h="87">
                  <a:moveTo>
                    <a:pt x="3" y="3"/>
                  </a:moveTo>
                  <a:cubicBezTo>
                    <a:pt x="0" y="5"/>
                    <a:pt x="1" y="9"/>
                    <a:pt x="1" y="9"/>
                  </a:cubicBezTo>
                  <a:cubicBezTo>
                    <a:pt x="1" y="9"/>
                    <a:pt x="22" y="81"/>
                    <a:pt x="24" y="84"/>
                  </a:cubicBezTo>
                  <a:cubicBezTo>
                    <a:pt x="25" y="87"/>
                    <a:pt x="41" y="81"/>
                    <a:pt x="53" y="72"/>
                  </a:cubicBezTo>
                  <a:cubicBezTo>
                    <a:pt x="65" y="63"/>
                    <a:pt x="76" y="50"/>
                    <a:pt x="74" y="47"/>
                  </a:cubicBezTo>
                  <a:cubicBezTo>
                    <a:pt x="71" y="45"/>
                    <a:pt x="9" y="3"/>
                    <a:pt x="9" y="3"/>
                  </a:cubicBezTo>
                  <a:cubicBezTo>
                    <a:pt x="9" y="3"/>
                    <a:pt x="6" y="0"/>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33" name="Freeform 94"/>
            <p:cNvSpPr>
              <a:spLocks/>
            </p:cNvSpPr>
            <p:nvPr/>
          </p:nvSpPr>
          <p:spPr bwMode="auto">
            <a:xfrm>
              <a:off x="5618163" y="4643438"/>
              <a:ext cx="234950" cy="325438"/>
            </a:xfrm>
            <a:custGeom>
              <a:avLst/>
              <a:gdLst>
                <a:gd name="T0" fmla="*/ 44 w 63"/>
                <a:gd name="T1" fmla="*/ 0 h 87"/>
                <a:gd name="T2" fmla="*/ 38 w 63"/>
                <a:gd name="T3" fmla="*/ 4 h 87"/>
                <a:gd name="T4" fmla="*/ 2 w 63"/>
                <a:gd name="T5" fmla="*/ 73 h 87"/>
                <a:gd name="T6" fmla="*/ 31 w 63"/>
                <a:gd name="T7" fmla="*/ 85 h 87"/>
                <a:gd name="T8" fmla="*/ 63 w 63"/>
                <a:gd name="T9" fmla="*/ 82 h 87"/>
                <a:gd name="T10" fmla="*/ 48 w 63"/>
                <a:gd name="T11" fmla="*/ 5 h 87"/>
                <a:gd name="T12" fmla="*/ 44 w 63"/>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63" h="87">
                  <a:moveTo>
                    <a:pt x="44" y="0"/>
                  </a:moveTo>
                  <a:cubicBezTo>
                    <a:pt x="40" y="0"/>
                    <a:pt x="38" y="4"/>
                    <a:pt x="38" y="4"/>
                  </a:cubicBezTo>
                  <a:cubicBezTo>
                    <a:pt x="38" y="4"/>
                    <a:pt x="3" y="70"/>
                    <a:pt x="2" y="73"/>
                  </a:cubicBezTo>
                  <a:cubicBezTo>
                    <a:pt x="0" y="76"/>
                    <a:pt x="16" y="83"/>
                    <a:pt x="31" y="85"/>
                  </a:cubicBezTo>
                  <a:cubicBezTo>
                    <a:pt x="46" y="87"/>
                    <a:pt x="63" y="86"/>
                    <a:pt x="63" y="82"/>
                  </a:cubicBezTo>
                  <a:cubicBezTo>
                    <a:pt x="63" y="79"/>
                    <a:pt x="48" y="5"/>
                    <a:pt x="48" y="5"/>
                  </a:cubicBezTo>
                  <a:cubicBezTo>
                    <a:pt x="48" y="5"/>
                    <a:pt x="48" y="1"/>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34" name="Freeform 95"/>
            <p:cNvSpPr>
              <a:spLocks/>
            </p:cNvSpPr>
            <p:nvPr/>
          </p:nvSpPr>
          <p:spPr bwMode="auto">
            <a:xfrm>
              <a:off x="5868988" y="4506913"/>
              <a:ext cx="328613" cy="236538"/>
            </a:xfrm>
            <a:custGeom>
              <a:avLst/>
              <a:gdLst>
                <a:gd name="T0" fmla="*/ 1 w 88"/>
                <a:gd name="T1" fmla="*/ 19 h 63"/>
                <a:gd name="T2" fmla="*/ 4 w 88"/>
                <a:gd name="T3" fmla="*/ 25 h 63"/>
                <a:gd name="T4" fmla="*/ 74 w 88"/>
                <a:gd name="T5" fmla="*/ 61 h 63"/>
                <a:gd name="T6" fmla="*/ 86 w 88"/>
                <a:gd name="T7" fmla="*/ 32 h 63"/>
                <a:gd name="T8" fmla="*/ 83 w 88"/>
                <a:gd name="T9" fmla="*/ 0 h 63"/>
                <a:gd name="T10" fmla="*/ 6 w 88"/>
                <a:gd name="T11" fmla="*/ 15 h 63"/>
                <a:gd name="T12" fmla="*/ 1 w 88"/>
                <a:gd name="T13" fmla="*/ 19 h 63"/>
              </a:gdLst>
              <a:ahLst/>
              <a:cxnLst>
                <a:cxn ang="0">
                  <a:pos x="T0" y="T1"/>
                </a:cxn>
                <a:cxn ang="0">
                  <a:pos x="T2" y="T3"/>
                </a:cxn>
                <a:cxn ang="0">
                  <a:pos x="T4" y="T5"/>
                </a:cxn>
                <a:cxn ang="0">
                  <a:pos x="T6" y="T7"/>
                </a:cxn>
                <a:cxn ang="0">
                  <a:pos x="T8" y="T9"/>
                </a:cxn>
                <a:cxn ang="0">
                  <a:pos x="T10" y="T11"/>
                </a:cxn>
                <a:cxn ang="0">
                  <a:pos x="T12" y="T13"/>
                </a:cxn>
              </a:cxnLst>
              <a:rect l="0" t="0" r="r" b="b"/>
              <a:pathLst>
                <a:path w="88" h="63">
                  <a:moveTo>
                    <a:pt x="1" y="19"/>
                  </a:moveTo>
                  <a:cubicBezTo>
                    <a:pt x="0" y="23"/>
                    <a:pt x="4" y="25"/>
                    <a:pt x="4" y="25"/>
                  </a:cubicBezTo>
                  <a:cubicBezTo>
                    <a:pt x="4" y="25"/>
                    <a:pt x="70" y="60"/>
                    <a:pt x="74" y="61"/>
                  </a:cubicBezTo>
                  <a:cubicBezTo>
                    <a:pt x="77" y="63"/>
                    <a:pt x="83" y="47"/>
                    <a:pt x="86" y="32"/>
                  </a:cubicBezTo>
                  <a:cubicBezTo>
                    <a:pt x="88" y="17"/>
                    <a:pt x="87" y="0"/>
                    <a:pt x="83" y="0"/>
                  </a:cubicBezTo>
                  <a:cubicBezTo>
                    <a:pt x="80" y="1"/>
                    <a:pt x="6" y="15"/>
                    <a:pt x="6" y="15"/>
                  </a:cubicBezTo>
                  <a:cubicBezTo>
                    <a:pt x="6" y="15"/>
                    <a:pt x="2" y="15"/>
                    <a:pt x="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grpSp>
        <p:nvGrpSpPr>
          <p:cNvPr id="715" name="Group 714"/>
          <p:cNvGrpSpPr/>
          <p:nvPr/>
        </p:nvGrpSpPr>
        <p:grpSpPr>
          <a:xfrm>
            <a:off x="5420297" y="4996690"/>
            <a:ext cx="353923" cy="277033"/>
            <a:chOff x="5359401" y="4252912"/>
            <a:chExt cx="1033463" cy="908051"/>
          </a:xfrm>
          <a:solidFill>
            <a:schemeClr val="accent4">
              <a:lumMod val="50000"/>
            </a:schemeClr>
          </a:solidFill>
        </p:grpSpPr>
        <p:sp>
          <p:nvSpPr>
            <p:cNvPr id="723" name="Freeform 90"/>
            <p:cNvSpPr>
              <a:spLocks/>
            </p:cNvSpPr>
            <p:nvPr/>
          </p:nvSpPr>
          <p:spPr bwMode="auto">
            <a:xfrm>
              <a:off x="5359401" y="4252912"/>
              <a:ext cx="1033463" cy="908051"/>
            </a:xfrm>
            <a:custGeom>
              <a:avLst/>
              <a:gdLst>
                <a:gd name="T0" fmla="*/ 216 w 276"/>
                <a:gd name="T1" fmla="*/ 11 h 242"/>
                <a:gd name="T2" fmla="*/ 189 w 276"/>
                <a:gd name="T3" fmla="*/ 183 h 242"/>
                <a:gd name="T4" fmla="*/ 17 w 276"/>
                <a:gd name="T5" fmla="*/ 157 h 242"/>
                <a:gd name="T6" fmla="*/ 9 w 276"/>
                <a:gd name="T7" fmla="*/ 162 h 242"/>
                <a:gd name="T8" fmla="*/ 14 w 276"/>
                <a:gd name="T9" fmla="*/ 184 h 242"/>
                <a:gd name="T10" fmla="*/ 201 w 276"/>
                <a:gd name="T11" fmla="*/ 200 h 242"/>
                <a:gd name="T12" fmla="*/ 242 w 276"/>
                <a:gd name="T13" fmla="*/ 15 h 242"/>
                <a:gd name="T14" fmla="*/ 222 w 276"/>
                <a:gd name="T15" fmla="*/ 6 h 242"/>
                <a:gd name="T16" fmla="*/ 216 w 276"/>
                <a:gd name="T17" fmla="*/ 1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42">
                  <a:moveTo>
                    <a:pt x="216" y="11"/>
                  </a:moveTo>
                  <a:cubicBezTo>
                    <a:pt x="256" y="66"/>
                    <a:pt x="244" y="143"/>
                    <a:pt x="189" y="183"/>
                  </a:cubicBezTo>
                  <a:cubicBezTo>
                    <a:pt x="134" y="224"/>
                    <a:pt x="57" y="212"/>
                    <a:pt x="17" y="157"/>
                  </a:cubicBezTo>
                  <a:cubicBezTo>
                    <a:pt x="9" y="162"/>
                    <a:pt x="9" y="162"/>
                    <a:pt x="9" y="162"/>
                  </a:cubicBezTo>
                  <a:cubicBezTo>
                    <a:pt x="0" y="169"/>
                    <a:pt x="9" y="179"/>
                    <a:pt x="14" y="184"/>
                  </a:cubicBezTo>
                  <a:cubicBezTo>
                    <a:pt x="63" y="234"/>
                    <a:pt x="143" y="242"/>
                    <a:pt x="201" y="200"/>
                  </a:cubicBezTo>
                  <a:cubicBezTo>
                    <a:pt x="260" y="156"/>
                    <a:pt x="276" y="77"/>
                    <a:pt x="242" y="15"/>
                  </a:cubicBezTo>
                  <a:cubicBezTo>
                    <a:pt x="239" y="9"/>
                    <a:pt x="231" y="0"/>
                    <a:pt x="222" y="6"/>
                  </a:cubicBezTo>
                  <a:lnTo>
                    <a:pt x="21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24" name="Freeform 91"/>
            <p:cNvSpPr>
              <a:spLocks/>
            </p:cNvSpPr>
            <p:nvPr/>
          </p:nvSpPr>
          <p:spPr bwMode="auto">
            <a:xfrm>
              <a:off x="5470526" y="4613275"/>
              <a:ext cx="269875" cy="277813"/>
            </a:xfrm>
            <a:custGeom>
              <a:avLst/>
              <a:gdLst>
                <a:gd name="T0" fmla="*/ 0 w 72"/>
                <a:gd name="T1" fmla="*/ 51 h 74"/>
                <a:gd name="T2" fmla="*/ 25 w 72"/>
                <a:gd name="T3" fmla="*/ 71 h 74"/>
                <a:gd name="T4" fmla="*/ 69 w 72"/>
                <a:gd name="T5" fmla="*/ 7 h 74"/>
                <a:gd name="T6" fmla="*/ 69 w 72"/>
                <a:gd name="T7" fmla="*/ 0 h 74"/>
                <a:gd name="T8" fmla="*/ 0 w 72"/>
                <a:gd name="T9" fmla="*/ 51 h 74"/>
              </a:gdLst>
              <a:ahLst/>
              <a:cxnLst>
                <a:cxn ang="0">
                  <a:pos x="T0" y="T1"/>
                </a:cxn>
                <a:cxn ang="0">
                  <a:pos x="T2" y="T3"/>
                </a:cxn>
                <a:cxn ang="0">
                  <a:pos x="T4" y="T5"/>
                </a:cxn>
                <a:cxn ang="0">
                  <a:pos x="T6" y="T7"/>
                </a:cxn>
                <a:cxn ang="0">
                  <a:pos x="T8" y="T9"/>
                </a:cxn>
              </a:cxnLst>
              <a:rect l="0" t="0" r="r" b="b"/>
              <a:pathLst>
                <a:path w="72" h="74">
                  <a:moveTo>
                    <a:pt x="0" y="51"/>
                  </a:moveTo>
                  <a:cubicBezTo>
                    <a:pt x="9" y="63"/>
                    <a:pt x="22" y="74"/>
                    <a:pt x="25" y="71"/>
                  </a:cubicBezTo>
                  <a:cubicBezTo>
                    <a:pt x="27" y="69"/>
                    <a:pt x="69" y="7"/>
                    <a:pt x="69" y="7"/>
                  </a:cubicBezTo>
                  <a:cubicBezTo>
                    <a:pt x="69" y="7"/>
                    <a:pt x="72" y="3"/>
                    <a:pt x="69" y="0"/>
                  </a:cubicBezTo>
                  <a:lnTo>
                    <a:pt x="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25" name="Freeform 92"/>
            <p:cNvSpPr>
              <a:spLocks/>
            </p:cNvSpPr>
            <p:nvPr/>
          </p:nvSpPr>
          <p:spPr bwMode="auto">
            <a:xfrm>
              <a:off x="5857876" y="4330700"/>
              <a:ext cx="317500" cy="200025"/>
            </a:xfrm>
            <a:custGeom>
              <a:avLst/>
              <a:gdLst>
                <a:gd name="T0" fmla="*/ 69 w 85"/>
                <a:gd name="T1" fmla="*/ 0 h 53"/>
                <a:gd name="T2" fmla="*/ 82 w 85"/>
                <a:gd name="T3" fmla="*/ 29 h 53"/>
                <a:gd name="T4" fmla="*/ 7 w 85"/>
                <a:gd name="T5" fmla="*/ 52 h 53"/>
                <a:gd name="T6" fmla="*/ 0 w 85"/>
                <a:gd name="T7" fmla="*/ 50 h 53"/>
                <a:gd name="T8" fmla="*/ 69 w 85"/>
                <a:gd name="T9" fmla="*/ 0 h 53"/>
              </a:gdLst>
              <a:ahLst/>
              <a:cxnLst>
                <a:cxn ang="0">
                  <a:pos x="T0" y="T1"/>
                </a:cxn>
                <a:cxn ang="0">
                  <a:pos x="T2" y="T3"/>
                </a:cxn>
                <a:cxn ang="0">
                  <a:pos x="T4" y="T5"/>
                </a:cxn>
                <a:cxn ang="0">
                  <a:pos x="T6" y="T7"/>
                </a:cxn>
                <a:cxn ang="0">
                  <a:pos x="T8" y="T9"/>
                </a:cxn>
              </a:cxnLst>
              <a:rect l="0" t="0" r="r" b="b"/>
              <a:pathLst>
                <a:path w="85" h="53">
                  <a:moveTo>
                    <a:pt x="69" y="0"/>
                  </a:moveTo>
                  <a:cubicBezTo>
                    <a:pt x="78" y="12"/>
                    <a:pt x="85" y="28"/>
                    <a:pt x="82" y="29"/>
                  </a:cubicBezTo>
                  <a:cubicBezTo>
                    <a:pt x="78" y="31"/>
                    <a:pt x="7" y="52"/>
                    <a:pt x="7" y="52"/>
                  </a:cubicBezTo>
                  <a:cubicBezTo>
                    <a:pt x="7" y="52"/>
                    <a:pt x="2" y="53"/>
                    <a:pt x="0" y="50"/>
                  </a:cubicBez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26" name="Freeform 93"/>
            <p:cNvSpPr>
              <a:spLocks/>
            </p:cNvSpPr>
            <p:nvPr/>
          </p:nvSpPr>
          <p:spPr bwMode="auto">
            <a:xfrm>
              <a:off x="5830888" y="4619625"/>
              <a:ext cx="285750" cy="327025"/>
            </a:xfrm>
            <a:custGeom>
              <a:avLst/>
              <a:gdLst>
                <a:gd name="T0" fmla="*/ 3 w 76"/>
                <a:gd name="T1" fmla="*/ 3 h 87"/>
                <a:gd name="T2" fmla="*/ 1 w 76"/>
                <a:gd name="T3" fmla="*/ 9 h 87"/>
                <a:gd name="T4" fmla="*/ 24 w 76"/>
                <a:gd name="T5" fmla="*/ 84 h 87"/>
                <a:gd name="T6" fmla="*/ 53 w 76"/>
                <a:gd name="T7" fmla="*/ 72 h 87"/>
                <a:gd name="T8" fmla="*/ 74 w 76"/>
                <a:gd name="T9" fmla="*/ 47 h 87"/>
                <a:gd name="T10" fmla="*/ 9 w 76"/>
                <a:gd name="T11" fmla="*/ 3 h 87"/>
                <a:gd name="T12" fmla="*/ 3 w 76"/>
                <a:gd name="T13" fmla="*/ 3 h 87"/>
              </a:gdLst>
              <a:ahLst/>
              <a:cxnLst>
                <a:cxn ang="0">
                  <a:pos x="T0" y="T1"/>
                </a:cxn>
                <a:cxn ang="0">
                  <a:pos x="T2" y="T3"/>
                </a:cxn>
                <a:cxn ang="0">
                  <a:pos x="T4" y="T5"/>
                </a:cxn>
                <a:cxn ang="0">
                  <a:pos x="T6" y="T7"/>
                </a:cxn>
                <a:cxn ang="0">
                  <a:pos x="T8" y="T9"/>
                </a:cxn>
                <a:cxn ang="0">
                  <a:pos x="T10" y="T11"/>
                </a:cxn>
                <a:cxn ang="0">
                  <a:pos x="T12" y="T13"/>
                </a:cxn>
              </a:cxnLst>
              <a:rect l="0" t="0" r="r" b="b"/>
              <a:pathLst>
                <a:path w="76" h="87">
                  <a:moveTo>
                    <a:pt x="3" y="3"/>
                  </a:moveTo>
                  <a:cubicBezTo>
                    <a:pt x="0" y="5"/>
                    <a:pt x="1" y="9"/>
                    <a:pt x="1" y="9"/>
                  </a:cubicBezTo>
                  <a:cubicBezTo>
                    <a:pt x="1" y="9"/>
                    <a:pt x="22" y="81"/>
                    <a:pt x="24" y="84"/>
                  </a:cubicBezTo>
                  <a:cubicBezTo>
                    <a:pt x="25" y="87"/>
                    <a:pt x="41" y="81"/>
                    <a:pt x="53" y="72"/>
                  </a:cubicBezTo>
                  <a:cubicBezTo>
                    <a:pt x="65" y="63"/>
                    <a:pt x="76" y="50"/>
                    <a:pt x="74" y="47"/>
                  </a:cubicBezTo>
                  <a:cubicBezTo>
                    <a:pt x="71" y="45"/>
                    <a:pt x="9" y="3"/>
                    <a:pt x="9" y="3"/>
                  </a:cubicBezTo>
                  <a:cubicBezTo>
                    <a:pt x="9" y="3"/>
                    <a:pt x="6" y="0"/>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27" name="Freeform 94"/>
            <p:cNvSpPr>
              <a:spLocks/>
            </p:cNvSpPr>
            <p:nvPr/>
          </p:nvSpPr>
          <p:spPr bwMode="auto">
            <a:xfrm>
              <a:off x="5618163" y="4643438"/>
              <a:ext cx="234950" cy="325438"/>
            </a:xfrm>
            <a:custGeom>
              <a:avLst/>
              <a:gdLst>
                <a:gd name="T0" fmla="*/ 44 w 63"/>
                <a:gd name="T1" fmla="*/ 0 h 87"/>
                <a:gd name="T2" fmla="*/ 38 w 63"/>
                <a:gd name="T3" fmla="*/ 4 h 87"/>
                <a:gd name="T4" fmla="*/ 2 w 63"/>
                <a:gd name="T5" fmla="*/ 73 h 87"/>
                <a:gd name="T6" fmla="*/ 31 w 63"/>
                <a:gd name="T7" fmla="*/ 85 h 87"/>
                <a:gd name="T8" fmla="*/ 63 w 63"/>
                <a:gd name="T9" fmla="*/ 82 h 87"/>
                <a:gd name="T10" fmla="*/ 48 w 63"/>
                <a:gd name="T11" fmla="*/ 5 h 87"/>
                <a:gd name="T12" fmla="*/ 44 w 63"/>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63" h="87">
                  <a:moveTo>
                    <a:pt x="44" y="0"/>
                  </a:moveTo>
                  <a:cubicBezTo>
                    <a:pt x="40" y="0"/>
                    <a:pt x="38" y="4"/>
                    <a:pt x="38" y="4"/>
                  </a:cubicBezTo>
                  <a:cubicBezTo>
                    <a:pt x="38" y="4"/>
                    <a:pt x="3" y="70"/>
                    <a:pt x="2" y="73"/>
                  </a:cubicBezTo>
                  <a:cubicBezTo>
                    <a:pt x="0" y="76"/>
                    <a:pt x="16" y="83"/>
                    <a:pt x="31" y="85"/>
                  </a:cubicBezTo>
                  <a:cubicBezTo>
                    <a:pt x="46" y="87"/>
                    <a:pt x="63" y="86"/>
                    <a:pt x="63" y="82"/>
                  </a:cubicBezTo>
                  <a:cubicBezTo>
                    <a:pt x="63" y="79"/>
                    <a:pt x="48" y="5"/>
                    <a:pt x="48" y="5"/>
                  </a:cubicBezTo>
                  <a:cubicBezTo>
                    <a:pt x="48" y="5"/>
                    <a:pt x="48" y="1"/>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28" name="Freeform 95"/>
            <p:cNvSpPr>
              <a:spLocks/>
            </p:cNvSpPr>
            <p:nvPr/>
          </p:nvSpPr>
          <p:spPr bwMode="auto">
            <a:xfrm>
              <a:off x="5868988" y="4506913"/>
              <a:ext cx="328613" cy="236538"/>
            </a:xfrm>
            <a:custGeom>
              <a:avLst/>
              <a:gdLst>
                <a:gd name="T0" fmla="*/ 1 w 88"/>
                <a:gd name="T1" fmla="*/ 19 h 63"/>
                <a:gd name="T2" fmla="*/ 4 w 88"/>
                <a:gd name="T3" fmla="*/ 25 h 63"/>
                <a:gd name="T4" fmla="*/ 74 w 88"/>
                <a:gd name="T5" fmla="*/ 61 h 63"/>
                <a:gd name="T6" fmla="*/ 86 w 88"/>
                <a:gd name="T7" fmla="*/ 32 h 63"/>
                <a:gd name="T8" fmla="*/ 83 w 88"/>
                <a:gd name="T9" fmla="*/ 0 h 63"/>
                <a:gd name="T10" fmla="*/ 6 w 88"/>
                <a:gd name="T11" fmla="*/ 15 h 63"/>
                <a:gd name="T12" fmla="*/ 1 w 88"/>
                <a:gd name="T13" fmla="*/ 19 h 63"/>
              </a:gdLst>
              <a:ahLst/>
              <a:cxnLst>
                <a:cxn ang="0">
                  <a:pos x="T0" y="T1"/>
                </a:cxn>
                <a:cxn ang="0">
                  <a:pos x="T2" y="T3"/>
                </a:cxn>
                <a:cxn ang="0">
                  <a:pos x="T4" y="T5"/>
                </a:cxn>
                <a:cxn ang="0">
                  <a:pos x="T6" y="T7"/>
                </a:cxn>
                <a:cxn ang="0">
                  <a:pos x="T8" y="T9"/>
                </a:cxn>
                <a:cxn ang="0">
                  <a:pos x="T10" y="T11"/>
                </a:cxn>
                <a:cxn ang="0">
                  <a:pos x="T12" y="T13"/>
                </a:cxn>
              </a:cxnLst>
              <a:rect l="0" t="0" r="r" b="b"/>
              <a:pathLst>
                <a:path w="88" h="63">
                  <a:moveTo>
                    <a:pt x="1" y="19"/>
                  </a:moveTo>
                  <a:cubicBezTo>
                    <a:pt x="0" y="23"/>
                    <a:pt x="4" y="25"/>
                    <a:pt x="4" y="25"/>
                  </a:cubicBezTo>
                  <a:cubicBezTo>
                    <a:pt x="4" y="25"/>
                    <a:pt x="70" y="60"/>
                    <a:pt x="74" y="61"/>
                  </a:cubicBezTo>
                  <a:cubicBezTo>
                    <a:pt x="77" y="63"/>
                    <a:pt x="83" y="47"/>
                    <a:pt x="86" y="32"/>
                  </a:cubicBezTo>
                  <a:cubicBezTo>
                    <a:pt x="88" y="17"/>
                    <a:pt x="87" y="0"/>
                    <a:pt x="83" y="0"/>
                  </a:cubicBezTo>
                  <a:cubicBezTo>
                    <a:pt x="80" y="1"/>
                    <a:pt x="6" y="15"/>
                    <a:pt x="6" y="15"/>
                  </a:cubicBezTo>
                  <a:cubicBezTo>
                    <a:pt x="6" y="15"/>
                    <a:pt x="2" y="15"/>
                    <a:pt x="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grpSp>
        <p:nvGrpSpPr>
          <p:cNvPr id="716" name="Group 715"/>
          <p:cNvGrpSpPr/>
          <p:nvPr/>
        </p:nvGrpSpPr>
        <p:grpSpPr>
          <a:xfrm>
            <a:off x="4988636" y="5536628"/>
            <a:ext cx="353923" cy="277033"/>
            <a:chOff x="5359401" y="4252912"/>
            <a:chExt cx="1033463" cy="908051"/>
          </a:xfrm>
          <a:solidFill>
            <a:schemeClr val="accent4">
              <a:lumMod val="50000"/>
            </a:schemeClr>
          </a:solidFill>
        </p:grpSpPr>
        <p:sp>
          <p:nvSpPr>
            <p:cNvPr id="717" name="Freeform 90"/>
            <p:cNvSpPr>
              <a:spLocks/>
            </p:cNvSpPr>
            <p:nvPr/>
          </p:nvSpPr>
          <p:spPr bwMode="auto">
            <a:xfrm>
              <a:off x="5359401" y="4252912"/>
              <a:ext cx="1033463" cy="908051"/>
            </a:xfrm>
            <a:custGeom>
              <a:avLst/>
              <a:gdLst>
                <a:gd name="T0" fmla="*/ 216 w 276"/>
                <a:gd name="T1" fmla="*/ 11 h 242"/>
                <a:gd name="T2" fmla="*/ 189 w 276"/>
                <a:gd name="T3" fmla="*/ 183 h 242"/>
                <a:gd name="T4" fmla="*/ 17 w 276"/>
                <a:gd name="T5" fmla="*/ 157 h 242"/>
                <a:gd name="T6" fmla="*/ 9 w 276"/>
                <a:gd name="T7" fmla="*/ 162 h 242"/>
                <a:gd name="T8" fmla="*/ 14 w 276"/>
                <a:gd name="T9" fmla="*/ 184 h 242"/>
                <a:gd name="T10" fmla="*/ 201 w 276"/>
                <a:gd name="T11" fmla="*/ 200 h 242"/>
                <a:gd name="T12" fmla="*/ 242 w 276"/>
                <a:gd name="T13" fmla="*/ 15 h 242"/>
                <a:gd name="T14" fmla="*/ 222 w 276"/>
                <a:gd name="T15" fmla="*/ 6 h 242"/>
                <a:gd name="T16" fmla="*/ 216 w 276"/>
                <a:gd name="T17" fmla="*/ 1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42">
                  <a:moveTo>
                    <a:pt x="216" y="11"/>
                  </a:moveTo>
                  <a:cubicBezTo>
                    <a:pt x="256" y="66"/>
                    <a:pt x="244" y="143"/>
                    <a:pt x="189" y="183"/>
                  </a:cubicBezTo>
                  <a:cubicBezTo>
                    <a:pt x="134" y="224"/>
                    <a:pt x="57" y="212"/>
                    <a:pt x="17" y="157"/>
                  </a:cubicBezTo>
                  <a:cubicBezTo>
                    <a:pt x="9" y="162"/>
                    <a:pt x="9" y="162"/>
                    <a:pt x="9" y="162"/>
                  </a:cubicBezTo>
                  <a:cubicBezTo>
                    <a:pt x="0" y="169"/>
                    <a:pt x="9" y="179"/>
                    <a:pt x="14" y="184"/>
                  </a:cubicBezTo>
                  <a:cubicBezTo>
                    <a:pt x="63" y="234"/>
                    <a:pt x="143" y="242"/>
                    <a:pt x="201" y="200"/>
                  </a:cubicBezTo>
                  <a:cubicBezTo>
                    <a:pt x="260" y="156"/>
                    <a:pt x="276" y="77"/>
                    <a:pt x="242" y="15"/>
                  </a:cubicBezTo>
                  <a:cubicBezTo>
                    <a:pt x="239" y="9"/>
                    <a:pt x="231" y="0"/>
                    <a:pt x="222" y="6"/>
                  </a:cubicBezTo>
                  <a:lnTo>
                    <a:pt x="21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18" name="Freeform 91"/>
            <p:cNvSpPr>
              <a:spLocks/>
            </p:cNvSpPr>
            <p:nvPr/>
          </p:nvSpPr>
          <p:spPr bwMode="auto">
            <a:xfrm>
              <a:off x="5470526" y="4613275"/>
              <a:ext cx="269875" cy="277813"/>
            </a:xfrm>
            <a:custGeom>
              <a:avLst/>
              <a:gdLst>
                <a:gd name="T0" fmla="*/ 0 w 72"/>
                <a:gd name="T1" fmla="*/ 51 h 74"/>
                <a:gd name="T2" fmla="*/ 25 w 72"/>
                <a:gd name="T3" fmla="*/ 71 h 74"/>
                <a:gd name="T4" fmla="*/ 69 w 72"/>
                <a:gd name="T5" fmla="*/ 7 h 74"/>
                <a:gd name="T6" fmla="*/ 69 w 72"/>
                <a:gd name="T7" fmla="*/ 0 h 74"/>
                <a:gd name="T8" fmla="*/ 0 w 72"/>
                <a:gd name="T9" fmla="*/ 51 h 74"/>
              </a:gdLst>
              <a:ahLst/>
              <a:cxnLst>
                <a:cxn ang="0">
                  <a:pos x="T0" y="T1"/>
                </a:cxn>
                <a:cxn ang="0">
                  <a:pos x="T2" y="T3"/>
                </a:cxn>
                <a:cxn ang="0">
                  <a:pos x="T4" y="T5"/>
                </a:cxn>
                <a:cxn ang="0">
                  <a:pos x="T6" y="T7"/>
                </a:cxn>
                <a:cxn ang="0">
                  <a:pos x="T8" y="T9"/>
                </a:cxn>
              </a:cxnLst>
              <a:rect l="0" t="0" r="r" b="b"/>
              <a:pathLst>
                <a:path w="72" h="74">
                  <a:moveTo>
                    <a:pt x="0" y="51"/>
                  </a:moveTo>
                  <a:cubicBezTo>
                    <a:pt x="9" y="63"/>
                    <a:pt x="22" y="74"/>
                    <a:pt x="25" y="71"/>
                  </a:cubicBezTo>
                  <a:cubicBezTo>
                    <a:pt x="27" y="69"/>
                    <a:pt x="69" y="7"/>
                    <a:pt x="69" y="7"/>
                  </a:cubicBezTo>
                  <a:cubicBezTo>
                    <a:pt x="69" y="7"/>
                    <a:pt x="72" y="3"/>
                    <a:pt x="69" y="0"/>
                  </a:cubicBezTo>
                  <a:lnTo>
                    <a:pt x="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19" name="Freeform 92"/>
            <p:cNvSpPr>
              <a:spLocks/>
            </p:cNvSpPr>
            <p:nvPr/>
          </p:nvSpPr>
          <p:spPr bwMode="auto">
            <a:xfrm>
              <a:off x="5857876" y="4330700"/>
              <a:ext cx="317500" cy="200025"/>
            </a:xfrm>
            <a:custGeom>
              <a:avLst/>
              <a:gdLst>
                <a:gd name="T0" fmla="*/ 69 w 85"/>
                <a:gd name="T1" fmla="*/ 0 h 53"/>
                <a:gd name="T2" fmla="*/ 82 w 85"/>
                <a:gd name="T3" fmla="*/ 29 h 53"/>
                <a:gd name="T4" fmla="*/ 7 w 85"/>
                <a:gd name="T5" fmla="*/ 52 h 53"/>
                <a:gd name="T6" fmla="*/ 0 w 85"/>
                <a:gd name="T7" fmla="*/ 50 h 53"/>
                <a:gd name="T8" fmla="*/ 69 w 85"/>
                <a:gd name="T9" fmla="*/ 0 h 53"/>
              </a:gdLst>
              <a:ahLst/>
              <a:cxnLst>
                <a:cxn ang="0">
                  <a:pos x="T0" y="T1"/>
                </a:cxn>
                <a:cxn ang="0">
                  <a:pos x="T2" y="T3"/>
                </a:cxn>
                <a:cxn ang="0">
                  <a:pos x="T4" y="T5"/>
                </a:cxn>
                <a:cxn ang="0">
                  <a:pos x="T6" y="T7"/>
                </a:cxn>
                <a:cxn ang="0">
                  <a:pos x="T8" y="T9"/>
                </a:cxn>
              </a:cxnLst>
              <a:rect l="0" t="0" r="r" b="b"/>
              <a:pathLst>
                <a:path w="85" h="53">
                  <a:moveTo>
                    <a:pt x="69" y="0"/>
                  </a:moveTo>
                  <a:cubicBezTo>
                    <a:pt x="78" y="12"/>
                    <a:pt x="85" y="28"/>
                    <a:pt x="82" y="29"/>
                  </a:cubicBezTo>
                  <a:cubicBezTo>
                    <a:pt x="78" y="31"/>
                    <a:pt x="7" y="52"/>
                    <a:pt x="7" y="52"/>
                  </a:cubicBezTo>
                  <a:cubicBezTo>
                    <a:pt x="7" y="52"/>
                    <a:pt x="2" y="53"/>
                    <a:pt x="0" y="50"/>
                  </a:cubicBez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20" name="Freeform 93"/>
            <p:cNvSpPr>
              <a:spLocks/>
            </p:cNvSpPr>
            <p:nvPr/>
          </p:nvSpPr>
          <p:spPr bwMode="auto">
            <a:xfrm>
              <a:off x="5830888" y="4619625"/>
              <a:ext cx="285750" cy="327025"/>
            </a:xfrm>
            <a:custGeom>
              <a:avLst/>
              <a:gdLst>
                <a:gd name="T0" fmla="*/ 3 w 76"/>
                <a:gd name="T1" fmla="*/ 3 h 87"/>
                <a:gd name="T2" fmla="*/ 1 w 76"/>
                <a:gd name="T3" fmla="*/ 9 h 87"/>
                <a:gd name="T4" fmla="*/ 24 w 76"/>
                <a:gd name="T5" fmla="*/ 84 h 87"/>
                <a:gd name="T6" fmla="*/ 53 w 76"/>
                <a:gd name="T7" fmla="*/ 72 h 87"/>
                <a:gd name="T8" fmla="*/ 74 w 76"/>
                <a:gd name="T9" fmla="*/ 47 h 87"/>
                <a:gd name="T10" fmla="*/ 9 w 76"/>
                <a:gd name="T11" fmla="*/ 3 h 87"/>
                <a:gd name="T12" fmla="*/ 3 w 76"/>
                <a:gd name="T13" fmla="*/ 3 h 87"/>
              </a:gdLst>
              <a:ahLst/>
              <a:cxnLst>
                <a:cxn ang="0">
                  <a:pos x="T0" y="T1"/>
                </a:cxn>
                <a:cxn ang="0">
                  <a:pos x="T2" y="T3"/>
                </a:cxn>
                <a:cxn ang="0">
                  <a:pos x="T4" y="T5"/>
                </a:cxn>
                <a:cxn ang="0">
                  <a:pos x="T6" y="T7"/>
                </a:cxn>
                <a:cxn ang="0">
                  <a:pos x="T8" y="T9"/>
                </a:cxn>
                <a:cxn ang="0">
                  <a:pos x="T10" y="T11"/>
                </a:cxn>
                <a:cxn ang="0">
                  <a:pos x="T12" y="T13"/>
                </a:cxn>
              </a:cxnLst>
              <a:rect l="0" t="0" r="r" b="b"/>
              <a:pathLst>
                <a:path w="76" h="87">
                  <a:moveTo>
                    <a:pt x="3" y="3"/>
                  </a:moveTo>
                  <a:cubicBezTo>
                    <a:pt x="0" y="5"/>
                    <a:pt x="1" y="9"/>
                    <a:pt x="1" y="9"/>
                  </a:cubicBezTo>
                  <a:cubicBezTo>
                    <a:pt x="1" y="9"/>
                    <a:pt x="22" y="81"/>
                    <a:pt x="24" y="84"/>
                  </a:cubicBezTo>
                  <a:cubicBezTo>
                    <a:pt x="25" y="87"/>
                    <a:pt x="41" y="81"/>
                    <a:pt x="53" y="72"/>
                  </a:cubicBezTo>
                  <a:cubicBezTo>
                    <a:pt x="65" y="63"/>
                    <a:pt x="76" y="50"/>
                    <a:pt x="74" y="47"/>
                  </a:cubicBezTo>
                  <a:cubicBezTo>
                    <a:pt x="71" y="45"/>
                    <a:pt x="9" y="3"/>
                    <a:pt x="9" y="3"/>
                  </a:cubicBezTo>
                  <a:cubicBezTo>
                    <a:pt x="9" y="3"/>
                    <a:pt x="6" y="0"/>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21" name="Freeform 94"/>
            <p:cNvSpPr>
              <a:spLocks/>
            </p:cNvSpPr>
            <p:nvPr/>
          </p:nvSpPr>
          <p:spPr bwMode="auto">
            <a:xfrm>
              <a:off x="5618163" y="4643438"/>
              <a:ext cx="234950" cy="325438"/>
            </a:xfrm>
            <a:custGeom>
              <a:avLst/>
              <a:gdLst>
                <a:gd name="T0" fmla="*/ 44 w 63"/>
                <a:gd name="T1" fmla="*/ 0 h 87"/>
                <a:gd name="T2" fmla="*/ 38 w 63"/>
                <a:gd name="T3" fmla="*/ 4 h 87"/>
                <a:gd name="T4" fmla="*/ 2 w 63"/>
                <a:gd name="T5" fmla="*/ 73 h 87"/>
                <a:gd name="T6" fmla="*/ 31 w 63"/>
                <a:gd name="T7" fmla="*/ 85 h 87"/>
                <a:gd name="T8" fmla="*/ 63 w 63"/>
                <a:gd name="T9" fmla="*/ 82 h 87"/>
                <a:gd name="T10" fmla="*/ 48 w 63"/>
                <a:gd name="T11" fmla="*/ 5 h 87"/>
                <a:gd name="T12" fmla="*/ 44 w 63"/>
                <a:gd name="T13" fmla="*/ 0 h 87"/>
              </a:gdLst>
              <a:ahLst/>
              <a:cxnLst>
                <a:cxn ang="0">
                  <a:pos x="T0" y="T1"/>
                </a:cxn>
                <a:cxn ang="0">
                  <a:pos x="T2" y="T3"/>
                </a:cxn>
                <a:cxn ang="0">
                  <a:pos x="T4" y="T5"/>
                </a:cxn>
                <a:cxn ang="0">
                  <a:pos x="T6" y="T7"/>
                </a:cxn>
                <a:cxn ang="0">
                  <a:pos x="T8" y="T9"/>
                </a:cxn>
                <a:cxn ang="0">
                  <a:pos x="T10" y="T11"/>
                </a:cxn>
                <a:cxn ang="0">
                  <a:pos x="T12" y="T13"/>
                </a:cxn>
              </a:cxnLst>
              <a:rect l="0" t="0" r="r" b="b"/>
              <a:pathLst>
                <a:path w="63" h="87">
                  <a:moveTo>
                    <a:pt x="44" y="0"/>
                  </a:moveTo>
                  <a:cubicBezTo>
                    <a:pt x="40" y="0"/>
                    <a:pt x="38" y="4"/>
                    <a:pt x="38" y="4"/>
                  </a:cubicBezTo>
                  <a:cubicBezTo>
                    <a:pt x="38" y="4"/>
                    <a:pt x="3" y="70"/>
                    <a:pt x="2" y="73"/>
                  </a:cubicBezTo>
                  <a:cubicBezTo>
                    <a:pt x="0" y="76"/>
                    <a:pt x="16" y="83"/>
                    <a:pt x="31" y="85"/>
                  </a:cubicBezTo>
                  <a:cubicBezTo>
                    <a:pt x="46" y="87"/>
                    <a:pt x="63" y="86"/>
                    <a:pt x="63" y="82"/>
                  </a:cubicBezTo>
                  <a:cubicBezTo>
                    <a:pt x="63" y="79"/>
                    <a:pt x="48" y="5"/>
                    <a:pt x="48" y="5"/>
                  </a:cubicBezTo>
                  <a:cubicBezTo>
                    <a:pt x="48" y="5"/>
                    <a:pt x="48" y="1"/>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sp>
          <p:nvSpPr>
            <p:cNvPr id="722" name="Freeform 95"/>
            <p:cNvSpPr>
              <a:spLocks/>
            </p:cNvSpPr>
            <p:nvPr/>
          </p:nvSpPr>
          <p:spPr bwMode="auto">
            <a:xfrm>
              <a:off x="5868988" y="4506913"/>
              <a:ext cx="328613" cy="236538"/>
            </a:xfrm>
            <a:custGeom>
              <a:avLst/>
              <a:gdLst>
                <a:gd name="T0" fmla="*/ 1 w 88"/>
                <a:gd name="T1" fmla="*/ 19 h 63"/>
                <a:gd name="T2" fmla="*/ 4 w 88"/>
                <a:gd name="T3" fmla="*/ 25 h 63"/>
                <a:gd name="T4" fmla="*/ 74 w 88"/>
                <a:gd name="T5" fmla="*/ 61 h 63"/>
                <a:gd name="T6" fmla="*/ 86 w 88"/>
                <a:gd name="T7" fmla="*/ 32 h 63"/>
                <a:gd name="T8" fmla="*/ 83 w 88"/>
                <a:gd name="T9" fmla="*/ 0 h 63"/>
                <a:gd name="T10" fmla="*/ 6 w 88"/>
                <a:gd name="T11" fmla="*/ 15 h 63"/>
                <a:gd name="T12" fmla="*/ 1 w 88"/>
                <a:gd name="T13" fmla="*/ 19 h 63"/>
              </a:gdLst>
              <a:ahLst/>
              <a:cxnLst>
                <a:cxn ang="0">
                  <a:pos x="T0" y="T1"/>
                </a:cxn>
                <a:cxn ang="0">
                  <a:pos x="T2" y="T3"/>
                </a:cxn>
                <a:cxn ang="0">
                  <a:pos x="T4" y="T5"/>
                </a:cxn>
                <a:cxn ang="0">
                  <a:pos x="T6" y="T7"/>
                </a:cxn>
                <a:cxn ang="0">
                  <a:pos x="T8" y="T9"/>
                </a:cxn>
                <a:cxn ang="0">
                  <a:pos x="T10" y="T11"/>
                </a:cxn>
                <a:cxn ang="0">
                  <a:pos x="T12" y="T13"/>
                </a:cxn>
              </a:cxnLst>
              <a:rect l="0" t="0" r="r" b="b"/>
              <a:pathLst>
                <a:path w="88" h="63">
                  <a:moveTo>
                    <a:pt x="1" y="19"/>
                  </a:moveTo>
                  <a:cubicBezTo>
                    <a:pt x="0" y="23"/>
                    <a:pt x="4" y="25"/>
                    <a:pt x="4" y="25"/>
                  </a:cubicBezTo>
                  <a:cubicBezTo>
                    <a:pt x="4" y="25"/>
                    <a:pt x="70" y="60"/>
                    <a:pt x="74" y="61"/>
                  </a:cubicBezTo>
                  <a:cubicBezTo>
                    <a:pt x="77" y="63"/>
                    <a:pt x="83" y="47"/>
                    <a:pt x="86" y="32"/>
                  </a:cubicBezTo>
                  <a:cubicBezTo>
                    <a:pt x="88" y="17"/>
                    <a:pt x="87" y="0"/>
                    <a:pt x="83" y="0"/>
                  </a:cubicBezTo>
                  <a:cubicBezTo>
                    <a:pt x="80" y="1"/>
                    <a:pt x="6" y="15"/>
                    <a:pt x="6" y="15"/>
                  </a:cubicBezTo>
                  <a:cubicBezTo>
                    <a:pt x="6" y="15"/>
                    <a:pt x="2" y="15"/>
                    <a:pt x="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900"/>
            </a:p>
          </p:txBody>
        </p:sp>
      </p:grpSp>
      <p:sp>
        <p:nvSpPr>
          <p:cNvPr id="1166" name="Slide Number Placeholder 1"/>
          <p:cNvSpPr txBox="1">
            <a:spLocks/>
          </p:cNvSpPr>
          <p:nvPr/>
        </p:nvSpPr>
        <p:spPr bwMode="auto">
          <a:xfrm>
            <a:off x="9270753" y="6653912"/>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BDE4803C-4F07-9041-9C5B-7B42A4B02DBF}" type="slidenum">
              <a:rPr lang="en-GB" sz="1400">
                <a:solidFill>
                  <a:schemeClr val="tx1"/>
                </a:solidFill>
              </a:rPr>
              <a:pPr eaLnBrk="1" hangingPunct="1"/>
              <a:t>32</a:t>
            </a:fld>
            <a:r>
              <a:rPr lang="en-GB" sz="1400" dirty="0">
                <a:solidFill>
                  <a:schemeClr val="tx1"/>
                </a:solidFill>
              </a:rPr>
              <a:t> </a:t>
            </a:r>
          </a:p>
        </p:txBody>
      </p:sp>
      <p:sp>
        <p:nvSpPr>
          <p:cNvPr id="2" name="Rectangle 1"/>
          <p:cNvSpPr/>
          <p:nvPr/>
        </p:nvSpPr>
        <p:spPr>
          <a:xfrm>
            <a:off x="2524259" y="1766412"/>
            <a:ext cx="165100" cy="152400"/>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6" name="McK 3. Unit of measure"/>
          <p:cNvSpPr txBox="1">
            <a:spLocks noChangeArrowheads="1"/>
          </p:cNvSpPr>
          <p:nvPr/>
        </p:nvSpPr>
        <p:spPr bwMode="gray">
          <a:xfrm>
            <a:off x="2854459" y="1751113"/>
            <a:ext cx="1073150" cy="215444"/>
          </a:xfrm>
          <a:prstGeom prst="rect">
            <a:avLst/>
          </a:prstGeom>
          <a:noFill/>
          <a:ln>
            <a:noFill/>
          </a:ln>
          <a:effectLs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400" dirty="0" smtClean="0">
                <a:latin typeface="Arial"/>
                <a:cs typeface="Arial"/>
              </a:rPr>
              <a:t>SCPZ sites</a:t>
            </a:r>
            <a:endParaRPr lang="en-US" sz="1400" dirty="0">
              <a:latin typeface="Arial"/>
              <a:cs typeface="Arial"/>
            </a:endParaRPr>
          </a:p>
        </p:txBody>
      </p:sp>
      <p:sp>
        <p:nvSpPr>
          <p:cNvPr id="557" name="Rectangle 556"/>
          <p:cNvSpPr/>
          <p:nvPr/>
        </p:nvSpPr>
        <p:spPr>
          <a:xfrm>
            <a:off x="5022509" y="1796715"/>
            <a:ext cx="165100" cy="152400"/>
          </a:xfrm>
          <a:prstGeom prst="rect">
            <a:avLst/>
          </a:prstGeom>
          <a:solidFill>
            <a:srgbClr val="FF6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8" name="McK 3. Unit of measure"/>
          <p:cNvSpPr txBox="1">
            <a:spLocks noChangeArrowheads="1"/>
          </p:cNvSpPr>
          <p:nvPr/>
        </p:nvSpPr>
        <p:spPr bwMode="gray">
          <a:xfrm>
            <a:off x="5286240" y="1765136"/>
            <a:ext cx="2823680" cy="215444"/>
          </a:xfrm>
          <a:prstGeom prst="rect">
            <a:avLst/>
          </a:prstGeom>
          <a:noFill/>
          <a:ln>
            <a:noFill/>
          </a:ln>
          <a:effectLs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400" dirty="0" smtClean="0">
                <a:latin typeface="Arial"/>
                <a:cs typeface="Arial"/>
              </a:rPr>
              <a:t>SCPZ sites with </a:t>
            </a:r>
            <a:r>
              <a:rPr lang="en-US" sz="1400" dirty="0" err="1" smtClean="0">
                <a:latin typeface="Arial"/>
                <a:cs typeface="Arial"/>
              </a:rPr>
              <a:t>Masterplans</a:t>
            </a:r>
            <a:endParaRPr lang="en-US" sz="1400" dirty="0">
              <a:latin typeface="Arial"/>
              <a:cs typeface="Arial"/>
            </a:endParaRPr>
          </a:p>
        </p:txBody>
      </p:sp>
    </p:spTree>
    <p:extLst>
      <p:ext uri="{BB962C8B-B14F-4D97-AF65-F5344CB8AC3E}">
        <p14:creationId xmlns:p14="http://schemas.microsoft.com/office/powerpoint/2010/main" val="24459635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80"/>
          <p:cNvSpPr>
            <a:spLocks noGrp="1" noChangeArrowheads="1"/>
          </p:cNvSpPr>
          <p:nvPr>
            <p:ph type="sldNum" sz="quarter" idx="4294967295"/>
            <p:custDataLst>
              <p:tags r:id="rId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300">
                <a:solidFill>
                  <a:schemeClr val="bg2"/>
                </a:solidFill>
                <a:latin typeface="Arial" charset="0"/>
                <a:ea typeface="ＭＳ Ｐゴシック" charset="0"/>
                <a:cs typeface="ＭＳ Ｐゴシック" charset="0"/>
              </a:defRPr>
            </a:lvl1pPr>
            <a:lvl2pPr marL="794000" indent="-305383" eaLnBrk="0" hangingPunct="0">
              <a:defRPr sz="1300">
                <a:solidFill>
                  <a:schemeClr val="bg2"/>
                </a:solidFill>
                <a:latin typeface="Arial" charset="0"/>
                <a:ea typeface="ＭＳ Ｐゴシック" charset="0"/>
              </a:defRPr>
            </a:lvl2pPr>
            <a:lvl3pPr marL="1221537" indent="-244307" eaLnBrk="0" hangingPunct="0">
              <a:defRPr sz="1300">
                <a:solidFill>
                  <a:schemeClr val="bg2"/>
                </a:solidFill>
                <a:latin typeface="Arial" charset="0"/>
                <a:ea typeface="ＭＳ Ｐゴシック" charset="0"/>
              </a:defRPr>
            </a:lvl3pPr>
            <a:lvl4pPr marL="1710152" indent="-244307" eaLnBrk="0" hangingPunct="0">
              <a:defRPr sz="1300">
                <a:solidFill>
                  <a:schemeClr val="bg2"/>
                </a:solidFill>
                <a:latin typeface="Arial" charset="0"/>
                <a:ea typeface="ＭＳ Ｐゴシック" charset="0"/>
              </a:defRPr>
            </a:lvl4pPr>
            <a:lvl5pPr marL="2198768" indent="-244307" eaLnBrk="0" hangingPunct="0">
              <a:defRPr sz="1300">
                <a:solidFill>
                  <a:schemeClr val="bg2"/>
                </a:solidFill>
                <a:latin typeface="Arial" charset="0"/>
                <a:ea typeface="ＭＳ Ｐゴシック" charset="0"/>
              </a:defRPr>
            </a:lvl5pPr>
            <a:lvl6pPr marL="2687382" indent="-244307" eaLnBrk="0" fontAlgn="base" hangingPunct="0">
              <a:spcBef>
                <a:spcPct val="0"/>
              </a:spcBef>
              <a:spcAft>
                <a:spcPct val="0"/>
              </a:spcAft>
              <a:defRPr sz="1300">
                <a:solidFill>
                  <a:schemeClr val="bg2"/>
                </a:solidFill>
                <a:latin typeface="Arial" charset="0"/>
                <a:ea typeface="ＭＳ Ｐゴシック" charset="0"/>
              </a:defRPr>
            </a:lvl6pPr>
            <a:lvl7pPr marL="3175997" indent="-244307" eaLnBrk="0" fontAlgn="base" hangingPunct="0">
              <a:spcBef>
                <a:spcPct val="0"/>
              </a:spcBef>
              <a:spcAft>
                <a:spcPct val="0"/>
              </a:spcAft>
              <a:defRPr sz="1300">
                <a:solidFill>
                  <a:schemeClr val="bg2"/>
                </a:solidFill>
                <a:latin typeface="Arial" charset="0"/>
                <a:ea typeface="ＭＳ Ｐゴシック" charset="0"/>
              </a:defRPr>
            </a:lvl7pPr>
            <a:lvl8pPr marL="3664612" indent="-244307" eaLnBrk="0" fontAlgn="base" hangingPunct="0">
              <a:spcBef>
                <a:spcPct val="0"/>
              </a:spcBef>
              <a:spcAft>
                <a:spcPct val="0"/>
              </a:spcAft>
              <a:defRPr sz="1300">
                <a:solidFill>
                  <a:schemeClr val="bg2"/>
                </a:solidFill>
                <a:latin typeface="Arial" charset="0"/>
                <a:ea typeface="ＭＳ Ｐゴシック" charset="0"/>
              </a:defRPr>
            </a:lvl8pPr>
            <a:lvl9pPr marL="4153227" indent="-244307" eaLnBrk="0" fontAlgn="base" hangingPunct="0">
              <a:spcBef>
                <a:spcPct val="0"/>
              </a:spcBef>
              <a:spcAft>
                <a:spcPct val="0"/>
              </a:spcAft>
              <a:defRPr sz="1300">
                <a:solidFill>
                  <a:schemeClr val="bg2"/>
                </a:solidFill>
                <a:latin typeface="Arial" charset="0"/>
                <a:ea typeface="ＭＳ Ｐゴシック" charset="0"/>
              </a:defRPr>
            </a:lvl9pPr>
          </a:lstStyle>
          <a:p>
            <a:fld id="{528FF4F0-94AB-A341-B6BC-128EEBE3D978}" type="slidenum">
              <a:rPr lang="en-GB" sz="1100">
                <a:solidFill>
                  <a:schemeClr val="bg1"/>
                </a:solidFill>
              </a:rPr>
              <a:pPr/>
              <a:t>33</a:t>
            </a:fld>
            <a:r>
              <a:rPr lang="en-GB" sz="1100" dirty="0">
                <a:solidFill>
                  <a:schemeClr val="bg1"/>
                </a:solidFill>
              </a:rPr>
              <a:t> </a:t>
            </a:r>
          </a:p>
        </p:txBody>
      </p:sp>
      <p:sp>
        <p:nvSpPr>
          <p:cNvPr id="131074" name="Title 1"/>
          <p:cNvSpPr txBox="1">
            <a:spLocks/>
          </p:cNvSpPr>
          <p:nvPr/>
        </p:nvSpPr>
        <p:spPr bwMode="auto">
          <a:xfrm>
            <a:off x="166709" y="63175"/>
            <a:ext cx="10253455" cy="90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23" tIns="48862" rIns="97723" bIns="48862"/>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r>
              <a:rPr lang="en-US" sz="2200" b="1" dirty="0">
                <a:solidFill>
                  <a:srgbClr val="FF0000"/>
                </a:solidFill>
              </a:rPr>
              <a:t>SCPZs Will Provide Investors with a Significant Cost Competitive Advantage  of ~27% Compared to Other Non-SCPZ  Investors</a:t>
            </a:r>
            <a:endParaRPr lang="en-US" sz="2200" b="1" dirty="0">
              <a:solidFill>
                <a:srgbClr val="283F19"/>
              </a:solidFill>
            </a:endParaRPr>
          </a:p>
        </p:txBody>
      </p:sp>
      <p:graphicFrame>
        <p:nvGraphicFramePr>
          <p:cNvPr id="131076" name="Object 7"/>
          <p:cNvGraphicFramePr>
            <a:graphicFrameLocks/>
          </p:cNvGraphicFramePr>
          <p:nvPr>
            <p:custDataLst>
              <p:tags r:id="rId3"/>
            </p:custDataLst>
            <p:extLst>
              <p:ext uri="{D42A27DB-BD31-4B8C-83A1-F6EECF244321}">
                <p14:modId xmlns:p14="http://schemas.microsoft.com/office/powerpoint/2010/main" val="1966353928"/>
              </p:ext>
            </p:extLst>
          </p:nvPr>
        </p:nvGraphicFramePr>
        <p:xfrm>
          <a:off x="1692275" y="2516188"/>
          <a:ext cx="2757488" cy="1987550"/>
        </p:xfrm>
        <a:graphic>
          <a:graphicData uri="http://schemas.openxmlformats.org/presentationml/2006/ole">
            <mc:AlternateContent xmlns:mc="http://schemas.openxmlformats.org/markup-compatibility/2006">
              <mc:Choice xmlns:v="urn:schemas-microsoft-com:vml" Requires="v">
                <p:oleObj spid="_x0000_s560375" name="Chart" r:id="rId71" imgW="2489200" imgH="1955800" progId="MSGraph.Chart.8">
                  <p:embed followColorScheme="full"/>
                </p:oleObj>
              </mc:Choice>
              <mc:Fallback>
                <p:oleObj name="Chart" r:id="rId71" imgW="2489200" imgH="1955800" progId="MSGraph.Chart.8">
                  <p:embed followColorScheme="full"/>
                  <p:pic>
                    <p:nvPicPr>
                      <p:cNvPr id="0" name=""/>
                      <p:cNvPicPr>
                        <a:picLocks noChangeArrowheads="1"/>
                      </p:cNvPicPr>
                      <p:nvPr/>
                    </p:nvPicPr>
                    <p:blipFill>
                      <a:blip r:embed="rId72"/>
                      <a:srcRect/>
                      <a:stretch>
                        <a:fillRect/>
                      </a:stretch>
                    </p:blipFill>
                    <p:spPr bwMode="auto">
                      <a:xfrm>
                        <a:off x="1692275" y="2516188"/>
                        <a:ext cx="2757488" cy="1987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9" name="Straight Connector 8"/>
          <p:cNvCxnSpPr/>
          <p:nvPr>
            <p:custDataLst>
              <p:tags r:id="rId4"/>
            </p:custDataLst>
          </p:nvPr>
        </p:nvCxnSpPr>
        <p:spPr bwMode="gray">
          <a:xfrm>
            <a:off x="4459016" y="2607789"/>
            <a:ext cx="0" cy="453529"/>
          </a:xfrm>
          <a:prstGeom prst="line">
            <a:avLst/>
          </a:prstGeom>
          <a:ln w="38100">
            <a:solidFill>
              <a:schemeClr val="tx2"/>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custDataLst>
              <p:tags r:id="rId5"/>
            </p:custDataLst>
          </p:nvPr>
        </p:nvCxnSpPr>
        <p:spPr bwMode="gray">
          <a:xfrm>
            <a:off x="4318630" y="3058078"/>
            <a:ext cx="203560" cy="0"/>
          </a:xfrm>
          <a:prstGeom prst="line">
            <a:avLst/>
          </a:prstGeom>
          <a:ln w="3175">
            <a:solidFill>
              <a:srgbClr val="808080"/>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custDataLst>
              <p:tags r:id="rId6"/>
            </p:custDataLst>
          </p:nvPr>
        </p:nvCxnSpPr>
        <p:spPr bwMode="gray">
          <a:xfrm>
            <a:off x="4155435" y="3058078"/>
            <a:ext cx="14039" cy="0"/>
          </a:xfrm>
          <a:prstGeom prst="line">
            <a:avLst/>
          </a:prstGeom>
          <a:ln w="3175">
            <a:solidFill>
              <a:srgbClr val="808080"/>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custDataLst>
              <p:tags r:id="rId7"/>
            </p:custDataLst>
          </p:nvPr>
        </p:nvCxnSpPr>
        <p:spPr bwMode="gray">
          <a:xfrm>
            <a:off x="2891955" y="2611029"/>
            <a:ext cx="1630235" cy="0"/>
          </a:xfrm>
          <a:prstGeom prst="line">
            <a:avLst/>
          </a:prstGeom>
          <a:ln w="3175">
            <a:solidFill>
              <a:srgbClr val="808080"/>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custDataLst>
              <p:tags r:id="rId8"/>
            </p:custDataLst>
          </p:nvPr>
        </p:nvCxnSpPr>
        <p:spPr bwMode="gray">
          <a:xfrm flipV="1">
            <a:off x="1870646" y="2994909"/>
            <a:ext cx="63174" cy="87466"/>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custDataLst>
              <p:tags r:id="rId9"/>
            </p:custDataLst>
          </p:nvPr>
        </p:nvCxnSpPr>
        <p:spPr bwMode="gray">
          <a:xfrm>
            <a:off x="1591631" y="3082375"/>
            <a:ext cx="279017" cy="0"/>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custDataLst>
              <p:tags r:id="rId10"/>
            </p:custDataLst>
          </p:nvPr>
        </p:nvCxnSpPr>
        <p:spPr bwMode="gray">
          <a:xfrm flipH="1">
            <a:off x="4071199" y="3058078"/>
            <a:ext cx="105290" cy="0"/>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custDataLst>
              <p:tags r:id="rId11"/>
            </p:custDataLst>
          </p:nvPr>
        </p:nvCxnSpPr>
        <p:spPr bwMode="gray">
          <a:xfrm>
            <a:off x="772124" y="2609410"/>
            <a:ext cx="1098522" cy="0"/>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custDataLst>
              <p:tags r:id="rId12"/>
            </p:custDataLst>
          </p:nvPr>
        </p:nvCxnSpPr>
        <p:spPr bwMode="gray">
          <a:xfrm>
            <a:off x="1870646" y="2609409"/>
            <a:ext cx="63174" cy="103664"/>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8" name="Oval 17"/>
          <p:cNvSpPr>
            <a:spLocks noGrp="1" noChangeArrowheads="1"/>
          </p:cNvSpPr>
          <p:nvPr>
            <p:custDataLst>
              <p:tags r:id="rId13"/>
            </p:custDataLst>
          </p:nvPr>
        </p:nvSpPr>
        <p:spPr bwMode="gray">
          <a:xfrm>
            <a:off x="4055406" y="2577019"/>
            <a:ext cx="779143" cy="388739"/>
          </a:xfrm>
          <a:prstGeom prst="ellipse">
            <a:avLst/>
          </a:prstGeom>
          <a:solidFill>
            <a:srgbClr val="FF0000"/>
          </a:solidFill>
          <a:ln w="9525">
            <a:solidFill>
              <a:schemeClr val="accent4"/>
            </a:solidFill>
            <a:miter lim="800000"/>
            <a:headEnd/>
            <a:tailEnd/>
          </a:ln>
        </p:spPr>
        <p:txBody>
          <a:bodyPr wrap="none" lIns="0" tIns="0" rIns="0" bIns="0" anchor="ctr"/>
          <a:lstStyle/>
          <a:p>
            <a:pPr algn="ctr" defTabSz="956871">
              <a:lnSpc>
                <a:spcPct val="90000"/>
              </a:lnSpc>
              <a:buClr>
                <a:schemeClr val="tx2"/>
              </a:buClr>
              <a:defRPr/>
            </a:pPr>
            <a:fld id="{73E84C7D-64D7-0540-BD28-17FB2098268B}" type="datetime'''''-''''''''''''2''5'''',''''''''''''''''9%'''''''''''">
              <a:rPr lang="en-US" sz="1700" b="1">
                <a:solidFill>
                  <a:schemeClr val="bg1"/>
                </a:solidFill>
                <a:cs typeface="Arial" charset="0"/>
              </a:rPr>
              <a:pPr algn="ctr" defTabSz="956871">
                <a:lnSpc>
                  <a:spcPct val="90000"/>
                </a:lnSpc>
                <a:buClr>
                  <a:schemeClr val="tx2"/>
                </a:buClr>
                <a:defRPr/>
              </a:pPr>
              <a:t>-25,9%</a:t>
            </a:fld>
            <a:endParaRPr lang="en-US" sz="1700" b="1" dirty="0">
              <a:solidFill>
                <a:schemeClr val="bg1"/>
              </a:solidFill>
              <a:cs typeface="Arial" charset="0"/>
              <a:sym typeface="Arial" charset="0"/>
            </a:endParaRPr>
          </a:p>
        </p:txBody>
      </p:sp>
      <p:sp>
        <p:nvSpPr>
          <p:cNvPr id="131087" name="Rectangle 18"/>
          <p:cNvSpPr>
            <a:spLocks noGrp="1" noChangeArrowheads="1"/>
          </p:cNvSpPr>
          <p:nvPr>
            <p:custDataLst>
              <p:tags r:id="rId14"/>
            </p:custDataLst>
          </p:nvPr>
        </p:nvSpPr>
        <p:spPr bwMode="auto">
          <a:xfrm>
            <a:off x="286038" y="3830697"/>
            <a:ext cx="972174" cy="1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956871">
              <a:buClr>
                <a:schemeClr val="tx2"/>
              </a:buClr>
            </a:pPr>
            <a:fld id="{68DA62FB-4978-4D40-9B19-9DAFE3C72D35}" type="datetime'''O''t''he''''r ''''''''''c''''''''''o''''st''''''''s'''">
              <a:rPr lang="en-US">
                <a:solidFill>
                  <a:schemeClr val="tx1"/>
                </a:solidFill>
                <a:cs typeface="Arial" charset="0"/>
              </a:rPr>
              <a:pPr defTabSz="956871">
                <a:buClr>
                  <a:schemeClr val="tx2"/>
                </a:buClr>
              </a:pPr>
              <a:t>Other costs</a:t>
            </a:fld>
            <a:r>
              <a:rPr lang="en-US" baseline="30000" dirty="0">
                <a:solidFill>
                  <a:schemeClr val="tx1"/>
                </a:solidFill>
                <a:cs typeface="Arial" charset="0"/>
                <a:sym typeface="Arial" charset="0"/>
              </a:rPr>
              <a:t>3</a:t>
            </a:r>
            <a:r>
              <a:rPr lang="en-US" dirty="0">
                <a:solidFill>
                  <a:schemeClr val="tx1"/>
                </a:solidFill>
                <a:cs typeface="Arial" charset="0"/>
                <a:sym typeface="Arial" charset="0"/>
              </a:rPr>
              <a:t> </a:t>
            </a:r>
          </a:p>
        </p:txBody>
      </p:sp>
      <p:sp>
        <p:nvSpPr>
          <p:cNvPr id="131088" name="Rectangle 19"/>
          <p:cNvSpPr>
            <a:spLocks noGrp="1" noChangeArrowheads="1"/>
          </p:cNvSpPr>
          <p:nvPr>
            <p:custDataLst>
              <p:tags r:id="rId15"/>
            </p:custDataLst>
          </p:nvPr>
        </p:nvSpPr>
        <p:spPr bwMode="auto">
          <a:xfrm>
            <a:off x="286042" y="3226537"/>
            <a:ext cx="961645" cy="1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956871">
              <a:buClr>
                <a:schemeClr val="tx2"/>
              </a:buClr>
            </a:pPr>
            <a:fld id="{AEE2604E-27AC-664C-94E4-07A9A03958B2}" type="datetime'L''''a''''bou''''r'' ''''''''''''c''''osts'''''''''''">
              <a:rPr lang="en-US">
                <a:solidFill>
                  <a:schemeClr val="tx1"/>
                </a:solidFill>
                <a:cs typeface="Arial" charset="0"/>
              </a:rPr>
              <a:pPr defTabSz="956871">
                <a:buClr>
                  <a:schemeClr val="tx2"/>
                </a:buClr>
              </a:pPr>
              <a:t>Labour costs</a:t>
            </a:fld>
            <a:endParaRPr lang="en-US" dirty="0">
              <a:solidFill>
                <a:schemeClr val="tx1"/>
              </a:solidFill>
              <a:cs typeface="Arial" charset="0"/>
              <a:sym typeface="Arial" charset="0"/>
            </a:endParaRPr>
          </a:p>
        </p:txBody>
      </p:sp>
      <p:sp>
        <p:nvSpPr>
          <p:cNvPr id="131089" name="Rectangle 20"/>
          <p:cNvSpPr>
            <a:spLocks noGrp="1" noChangeArrowheads="1"/>
          </p:cNvSpPr>
          <p:nvPr>
            <p:custDataLst>
              <p:tags r:id="rId16"/>
            </p:custDataLst>
          </p:nvPr>
        </p:nvSpPr>
        <p:spPr bwMode="auto">
          <a:xfrm>
            <a:off x="286037" y="2990054"/>
            <a:ext cx="1277514" cy="1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956871">
              <a:buClr>
                <a:schemeClr val="tx2"/>
              </a:buClr>
            </a:pPr>
            <a:fld id="{4D1B594F-0850-F140-A22D-FD4AFB841E86}" type="datetime'F''i''n''''''''anc''''''in''''''g'' ''c''''''''os''t''s'''''">
              <a:rPr lang="en-US">
                <a:solidFill>
                  <a:schemeClr val="tx1"/>
                </a:solidFill>
                <a:cs typeface="Arial" charset="0"/>
              </a:rPr>
              <a:pPr defTabSz="956871">
                <a:buClr>
                  <a:schemeClr val="tx2"/>
                </a:buClr>
              </a:pPr>
              <a:t>Financing costs</a:t>
            </a:fld>
            <a:r>
              <a:rPr lang="en-US" baseline="30000" dirty="0">
                <a:solidFill>
                  <a:schemeClr val="tx1"/>
                </a:solidFill>
                <a:cs typeface="Arial" charset="0"/>
                <a:sym typeface="Arial" charset="0"/>
              </a:rPr>
              <a:t>2</a:t>
            </a:r>
            <a:r>
              <a:rPr lang="en-US" dirty="0">
                <a:solidFill>
                  <a:schemeClr val="tx1"/>
                </a:solidFill>
                <a:cs typeface="Arial" charset="0"/>
                <a:sym typeface="Arial" charset="0"/>
              </a:rPr>
              <a:t> </a:t>
            </a:r>
          </a:p>
        </p:txBody>
      </p:sp>
      <p:sp>
        <p:nvSpPr>
          <p:cNvPr id="131090" name="Rectangle 21"/>
          <p:cNvSpPr>
            <a:spLocks noGrp="1" noChangeArrowheads="1"/>
          </p:cNvSpPr>
          <p:nvPr>
            <p:custDataLst>
              <p:tags r:id="rId17"/>
            </p:custDataLst>
          </p:nvPr>
        </p:nvSpPr>
        <p:spPr bwMode="auto">
          <a:xfrm>
            <a:off x="286037" y="2753571"/>
            <a:ext cx="1556531" cy="1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956871">
              <a:buClr>
                <a:schemeClr val="tx2"/>
              </a:buClr>
            </a:pPr>
            <a:fld id="{A5A3897F-E07A-7A40-BC73-2646ABF47D89}" type="datetime'''La''nd ''''''''c''l''ea''''ri''''''ng'''''' co''''sts'''''">
              <a:rPr lang="en-US">
                <a:solidFill>
                  <a:schemeClr val="tx1"/>
                </a:solidFill>
                <a:cs typeface="Arial" charset="0"/>
              </a:rPr>
              <a:pPr defTabSz="956871">
                <a:buClr>
                  <a:schemeClr val="tx2"/>
                </a:buClr>
              </a:pPr>
              <a:t>Land clearing costs</a:t>
            </a:fld>
            <a:r>
              <a:rPr lang="en-US" baseline="30000" dirty="0">
                <a:solidFill>
                  <a:schemeClr val="tx1"/>
                </a:solidFill>
                <a:cs typeface="Arial" charset="0"/>
                <a:sym typeface="Arial" charset="0"/>
              </a:rPr>
              <a:t>1</a:t>
            </a:r>
            <a:r>
              <a:rPr lang="en-US" dirty="0">
                <a:solidFill>
                  <a:schemeClr val="tx1"/>
                </a:solidFill>
                <a:cs typeface="Arial" charset="0"/>
                <a:sym typeface="Arial" charset="0"/>
              </a:rPr>
              <a:t> </a:t>
            </a:r>
          </a:p>
        </p:txBody>
      </p:sp>
      <p:sp>
        <p:nvSpPr>
          <p:cNvPr id="131091" name="Rectangle 22"/>
          <p:cNvSpPr>
            <a:spLocks noGrp="1" noChangeArrowheads="1"/>
          </p:cNvSpPr>
          <p:nvPr>
            <p:custDataLst>
              <p:tags r:id="rId18"/>
            </p:custDataLst>
          </p:nvPr>
        </p:nvSpPr>
        <p:spPr bwMode="auto">
          <a:xfrm>
            <a:off x="286043" y="2517088"/>
            <a:ext cx="458009" cy="1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956871">
              <a:buClr>
                <a:schemeClr val="tx2"/>
              </a:buClr>
            </a:pPr>
            <a:fld id="{ADD97244-B454-6349-BD03-FEBD28DB1A8E}" type="datetime'''''''''''T''''''a''''x''''''''e''''''''''''''''''s'''''''''''">
              <a:rPr lang="en-US">
                <a:solidFill>
                  <a:schemeClr val="tx1"/>
                </a:solidFill>
                <a:cs typeface="Arial" charset="0"/>
              </a:rPr>
              <a:pPr defTabSz="956871">
                <a:buClr>
                  <a:schemeClr val="tx2"/>
                </a:buClr>
              </a:pPr>
              <a:t>Taxes</a:t>
            </a:fld>
            <a:endParaRPr lang="en-US" dirty="0">
              <a:solidFill>
                <a:schemeClr val="tx1"/>
              </a:solidFill>
              <a:cs typeface="Arial" charset="0"/>
              <a:sym typeface="Arial" charset="0"/>
            </a:endParaRPr>
          </a:p>
        </p:txBody>
      </p:sp>
      <p:sp>
        <p:nvSpPr>
          <p:cNvPr id="131093" name="Rectangle 24"/>
          <p:cNvSpPr>
            <a:spLocks noGrp="1" noChangeArrowheads="1"/>
          </p:cNvSpPr>
          <p:nvPr>
            <p:custDataLst>
              <p:tags r:id="rId19"/>
            </p:custDataLst>
          </p:nvPr>
        </p:nvSpPr>
        <p:spPr bwMode="auto">
          <a:xfrm>
            <a:off x="3472808" y="3830697"/>
            <a:ext cx="461519" cy="1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D97E1D13-9523-9845-865C-4978B67F37B5}" type="datetime'2''''.''''''''''''''''''''''8''''''6''''9'''''''''">
              <a:rPr lang="en-US">
                <a:solidFill>
                  <a:schemeClr val="tx1"/>
                </a:solidFill>
                <a:cs typeface="Arial" charset="0"/>
              </a:rPr>
              <a:pPr algn="ctr" defTabSz="956871">
                <a:buClr>
                  <a:schemeClr val="tx2"/>
                </a:buClr>
              </a:pPr>
              <a:t>2.869</a:t>
            </a:fld>
            <a:endParaRPr lang="en-US" dirty="0">
              <a:solidFill>
                <a:schemeClr val="tx1"/>
              </a:solidFill>
              <a:cs typeface="Arial" charset="0"/>
              <a:sym typeface="Arial" charset="0"/>
            </a:endParaRPr>
          </a:p>
        </p:txBody>
      </p:sp>
      <p:sp>
        <p:nvSpPr>
          <p:cNvPr id="131094" name="Rectangle 25"/>
          <p:cNvSpPr>
            <a:spLocks noGrp="1" noChangeArrowheads="1"/>
          </p:cNvSpPr>
          <p:nvPr>
            <p:custDataLst>
              <p:tags r:id="rId20"/>
            </p:custDataLst>
          </p:nvPr>
        </p:nvSpPr>
        <p:spPr bwMode="auto">
          <a:xfrm>
            <a:off x="3472808" y="3198997"/>
            <a:ext cx="461519" cy="1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C48E0DFF-C056-E341-B46F-DED3F0088E24}" type="datetime'''''''''''''''1''''.''''''''''''''''''''''38''''''''''7'">
              <a:rPr lang="en-US">
                <a:solidFill>
                  <a:schemeClr val="tx1"/>
                </a:solidFill>
                <a:cs typeface="Arial" charset="0"/>
              </a:rPr>
              <a:pPr algn="ctr" defTabSz="956871">
                <a:buClr>
                  <a:schemeClr val="tx2"/>
                </a:buClr>
              </a:pPr>
              <a:t>1.387</a:t>
            </a:fld>
            <a:endParaRPr lang="en-US" dirty="0">
              <a:solidFill>
                <a:schemeClr val="tx1"/>
              </a:solidFill>
              <a:cs typeface="Arial" charset="0"/>
              <a:sym typeface="Arial" charset="0"/>
            </a:endParaRPr>
          </a:p>
        </p:txBody>
      </p:sp>
      <p:sp>
        <p:nvSpPr>
          <p:cNvPr id="131095" name="Rectangle 26"/>
          <p:cNvSpPr>
            <a:spLocks noGrp="1" noChangeArrowheads="1"/>
          </p:cNvSpPr>
          <p:nvPr>
            <p:custDataLst>
              <p:tags r:id="rId21"/>
            </p:custDataLst>
          </p:nvPr>
        </p:nvSpPr>
        <p:spPr bwMode="auto">
          <a:xfrm>
            <a:off x="3362249" y="2980335"/>
            <a:ext cx="228128" cy="18627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24805D5B-384C-5E4D-9AB8-536E0668314D}" type="datetime'''''''8''7'''''''">
              <a:rPr lang="en-US">
                <a:solidFill>
                  <a:schemeClr val="tx1"/>
                </a:solidFill>
                <a:cs typeface="Arial" charset="0"/>
              </a:rPr>
              <a:pPr algn="ctr" defTabSz="956871">
                <a:buClr>
                  <a:schemeClr val="tx2"/>
                </a:buClr>
              </a:pPr>
              <a:t>87</a:t>
            </a:fld>
            <a:endParaRPr lang="en-US" dirty="0">
              <a:solidFill>
                <a:schemeClr val="tx1"/>
              </a:solidFill>
              <a:cs typeface="Arial" charset="0"/>
              <a:sym typeface="Arial" charset="0"/>
            </a:endParaRPr>
          </a:p>
        </p:txBody>
      </p:sp>
      <p:sp>
        <p:nvSpPr>
          <p:cNvPr id="131096" name="Rectangle 27"/>
          <p:cNvSpPr>
            <a:spLocks noGrp="1" noChangeArrowheads="1"/>
          </p:cNvSpPr>
          <p:nvPr>
            <p:custDataLst>
              <p:tags r:id="rId22"/>
            </p:custDataLst>
          </p:nvPr>
        </p:nvSpPr>
        <p:spPr bwMode="auto">
          <a:xfrm>
            <a:off x="3862380" y="2965754"/>
            <a:ext cx="135121" cy="18627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ED6341EF-078E-B245-ABEF-2B509A8823A5}" type="datetime'''''''''''''''''''''''''''''''0'''''''''''">
              <a:rPr lang="en-US">
                <a:solidFill>
                  <a:schemeClr val="tx1"/>
                </a:solidFill>
                <a:cs typeface="Arial" charset="0"/>
              </a:rPr>
              <a:pPr algn="ctr" defTabSz="956871">
                <a:buClr>
                  <a:schemeClr val="tx2"/>
                </a:buClr>
              </a:pPr>
              <a:t>0</a:t>
            </a:fld>
            <a:endParaRPr lang="en-US" dirty="0">
              <a:solidFill>
                <a:schemeClr val="tx1"/>
              </a:solidFill>
              <a:cs typeface="Arial" charset="0"/>
              <a:sym typeface="Arial" charset="0"/>
            </a:endParaRPr>
          </a:p>
        </p:txBody>
      </p:sp>
      <p:sp>
        <p:nvSpPr>
          <p:cNvPr id="131097" name="Rectangle 28"/>
          <p:cNvSpPr>
            <a:spLocks noGrp="1" noChangeArrowheads="1"/>
          </p:cNvSpPr>
          <p:nvPr>
            <p:custDataLst>
              <p:tags r:id="rId23"/>
            </p:custDataLst>
          </p:nvPr>
        </p:nvSpPr>
        <p:spPr bwMode="auto">
          <a:xfrm>
            <a:off x="1975935" y="4454303"/>
            <a:ext cx="1087993" cy="37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56871">
              <a:buClr>
                <a:schemeClr val="tx2"/>
              </a:buClr>
            </a:pPr>
            <a:fld id="{A2D9E069-0E65-1242-96D4-E404A41B8A1C}" type="datetime'Oth''e''r ''''non-''S''C''PZ ''''''l''''o''''catio''n'''''''">
              <a:rPr lang="en-US">
                <a:solidFill>
                  <a:schemeClr val="tx1"/>
                </a:solidFill>
                <a:cs typeface="Arial" charset="0"/>
              </a:rPr>
              <a:pPr defTabSz="956871">
                <a:buClr>
                  <a:schemeClr val="tx2"/>
                </a:buClr>
              </a:pPr>
              <a:t>Other non-SCPZ location</a:t>
            </a:fld>
            <a:endParaRPr lang="en-US" dirty="0">
              <a:solidFill>
                <a:schemeClr val="tx1"/>
              </a:solidFill>
              <a:cs typeface="Arial" charset="0"/>
              <a:sym typeface="Arial" charset="0"/>
            </a:endParaRPr>
          </a:p>
        </p:txBody>
      </p:sp>
      <p:sp>
        <p:nvSpPr>
          <p:cNvPr id="131098" name="Rectangle 29"/>
          <p:cNvSpPr>
            <a:spLocks noGrp="1" noChangeArrowheads="1"/>
          </p:cNvSpPr>
          <p:nvPr>
            <p:custDataLst>
              <p:tags r:id="rId24"/>
            </p:custDataLst>
          </p:nvPr>
        </p:nvSpPr>
        <p:spPr bwMode="auto">
          <a:xfrm>
            <a:off x="2204068" y="3830697"/>
            <a:ext cx="461520" cy="1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E4F559C5-025B-7844-862F-A3E9D0970661}" type="datetime'''''''''''''''''''''''''2''''''.8''6''9'''''''''''''''''''''''">
              <a:rPr lang="en-US">
                <a:solidFill>
                  <a:schemeClr val="tx1"/>
                </a:solidFill>
                <a:cs typeface="Arial" charset="0"/>
              </a:rPr>
              <a:pPr algn="ctr" defTabSz="956871">
                <a:buClr>
                  <a:schemeClr val="tx2"/>
                </a:buClr>
              </a:pPr>
              <a:t>2.869</a:t>
            </a:fld>
            <a:endParaRPr lang="en-US" dirty="0">
              <a:solidFill>
                <a:schemeClr val="tx1"/>
              </a:solidFill>
              <a:cs typeface="Arial" charset="0"/>
              <a:sym typeface="Arial" charset="0"/>
            </a:endParaRPr>
          </a:p>
        </p:txBody>
      </p:sp>
      <p:sp>
        <p:nvSpPr>
          <p:cNvPr id="131099" name="Rectangle 30"/>
          <p:cNvSpPr>
            <a:spLocks noGrp="1" noChangeArrowheads="1"/>
          </p:cNvSpPr>
          <p:nvPr>
            <p:custDataLst>
              <p:tags r:id="rId25"/>
            </p:custDataLst>
          </p:nvPr>
        </p:nvSpPr>
        <p:spPr bwMode="auto">
          <a:xfrm>
            <a:off x="2204068" y="3174705"/>
            <a:ext cx="461520" cy="1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201C0A29-481C-3D4A-B43C-3938E0268CCF}" type="datetime'''''''''''''''''''1.5''''''''''''''''5''6'''''''''''''''''''">
              <a:rPr lang="en-US">
                <a:solidFill>
                  <a:schemeClr val="tx1"/>
                </a:solidFill>
                <a:cs typeface="Arial" charset="0"/>
              </a:rPr>
              <a:pPr algn="ctr" defTabSz="956871">
                <a:buClr>
                  <a:schemeClr val="tx2"/>
                </a:buClr>
              </a:pPr>
              <a:t>1.556</a:t>
            </a:fld>
            <a:endParaRPr lang="en-US" dirty="0">
              <a:solidFill>
                <a:schemeClr val="tx1"/>
              </a:solidFill>
              <a:cs typeface="Arial" charset="0"/>
              <a:sym typeface="Arial" charset="0"/>
            </a:endParaRPr>
          </a:p>
        </p:txBody>
      </p:sp>
      <p:sp>
        <p:nvSpPr>
          <p:cNvPr id="131100" name="Rectangle 31"/>
          <p:cNvSpPr>
            <a:spLocks noGrp="1" noChangeArrowheads="1"/>
          </p:cNvSpPr>
          <p:nvPr>
            <p:custDataLst>
              <p:tags r:id="rId26"/>
            </p:custDataLst>
          </p:nvPr>
        </p:nvSpPr>
        <p:spPr bwMode="auto">
          <a:xfrm>
            <a:off x="2044374" y="2902588"/>
            <a:ext cx="321133" cy="18627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DBBDF1FA-812D-294C-B130-590DB9C4232A}" type="datetime'3''0''''''''''''''''''8'''''''''''''''''''''''">
              <a:rPr lang="en-US">
                <a:solidFill>
                  <a:schemeClr val="tx1"/>
                </a:solidFill>
                <a:cs typeface="Arial" charset="0"/>
              </a:rPr>
              <a:pPr algn="ctr" defTabSz="956871">
                <a:buClr>
                  <a:schemeClr val="tx2"/>
                </a:buClr>
              </a:pPr>
              <a:t>308</a:t>
            </a:fld>
            <a:endParaRPr lang="en-US" dirty="0">
              <a:solidFill>
                <a:schemeClr val="tx1"/>
              </a:solidFill>
              <a:cs typeface="Arial" charset="0"/>
              <a:sym typeface="Arial" charset="0"/>
            </a:endParaRPr>
          </a:p>
        </p:txBody>
      </p:sp>
      <p:sp>
        <p:nvSpPr>
          <p:cNvPr id="131101" name="Rectangle 32"/>
          <p:cNvSpPr>
            <a:spLocks noGrp="1" noChangeArrowheads="1"/>
          </p:cNvSpPr>
          <p:nvPr>
            <p:custDataLst>
              <p:tags r:id="rId27"/>
            </p:custDataLst>
          </p:nvPr>
        </p:nvSpPr>
        <p:spPr bwMode="gray">
          <a:xfrm>
            <a:off x="2502384" y="2790821"/>
            <a:ext cx="321134" cy="18627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0714EDEA-0A4F-FD41-ABDC-C8FB60DE30E0}" type="datetime'''''''4''''''''50'''''''''''''''''''''''''''''''''''">
              <a:rPr lang="en-US" b="1">
                <a:solidFill>
                  <a:schemeClr val="bg1"/>
                </a:solidFill>
                <a:cs typeface="Arial" charset="0"/>
              </a:rPr>
              <a:pPr algn="ctr" defTabSz="956871">
                <a:buClr>
                  <a:schemeClr val="tx2"/>
                </a:buClr>
              </a:pPr>
              <a:t>450</a:t>
            </a:fld>
            <a:endParaRPr lang="en-US" b="1" dirty="0">
              <a:solidFill>
                <a:schemeClr val="bg1"/>
              </a:solidFill>
              <a:cs typeface="Arial" charset="0"/>
              <a:sym typeface="Arial" charset="0"/>
            </a:endParaRPr>
          </a:p>
        </p:txBody>
      </p:sp>
      <p:sp>
        <p:nvSpPr>
          <p:cNvPr id="131102" name="Rectangle 33"/>
          <p:cNvSpPr>
            <a:spLocks noGrp="1" noChangeArrowheads="1"/>
          </p:cNvSpPr>
          <p:nvPr>
            <p:custDataLst>
              <p:tags r:id="rId28"/>
            </p:custDataLst>
          </p:nvPr>
        </p:nvSpPr>
        <p:spPr bwMode="gray">
          <a:xfrm>
            <a:off x="2274261" y="2620752"/>
            <a:ext cx="321134" cy="1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8B7F5DB0-205F-0C4E-85DE-F7F297CCCB47}" type="datetime'''''6''''''''''''''''''''''''''''''''''''''''''''''''''8''0'''">
              <a:rPr lang="en-US" b="1">
                <a:solidFill>
                  <a:schemeClr val="bg1"/>
                </a:solidFill>
                <a:cs typeface="Arial" charset="0"/>
              </a:rPr>
              <a:pPr algn="ctr" defTabSz="956871">
                <a:buClr>
                  <a:schemeClr val="tx2"/>
                </a:buClr>
              </a:pPr>
              <a:t>680</a:t>
            </a:fld>
            <a:endParaRPr lang="en-US" b="1" dirty="0">
              <a:solidFill>
                <a:schemeClr val="bg1"/>
              </a:solidFill>
              <a:cs typeface="Arial" charset="0"/>
              <a:sym typeface="Arial" charset="0"/>
            </a:endParaRPr>
          </a:p>
        </p:txBody>
      </p:sp>
      <p:graphicFrame>
        <p:nvGraphicFramePr>
          <p:cNvPr id="131103" name="Object 34"/>
          <p:cNvGraphicFramePr>
            <a:graphicFrameLocks/>
          </p:cNvGraphicFramePr>
          <p:nvPr>
            <p:custDataLst>
              <p:tags r:id="rId29"/>
            </p:custDataLst>
            <p:extLst>
              <p:ext uri="{D42A27DB-BD31-4B8C-83A1-F6EECF244321}">
                <p14:modId xmlns:p14="http://schemas.microsoft.com/office/powerpoint/2010/main" val="3199203234"/>
              </p:ext>
            </p:extLst>
          </p:nvPr>
        </p:nvGraphicFramePr>
        <p:xfrm>
          <a:off x="6554790" y="2255840"/>
          <a:ext cx="2911476" cy="2244725"/>
        </p:xfrm>
        <a:graphic>
          <a:graphicData uri="http://schemas.openxmlformats.org/presentationml/2006/ole">
            <mc:AlternateContent xmlns:mc="http://schemas.openxmlformats.org/markup-compatibility/2006">
              <mc:Choice xmlns:v="urn:schemas-microsoft-com:vml" Requires="v">
                <p:oleObj spid="_x0000_s560376" name="Chart" r:id="rId73" imgW="2641600" imgH="2197100" progId="MSGraph.Chart.8">
                  <p:embed followColorScheme="full"/>
                </p:oleObj>
              </mc:Choice>
              <mc:Fallback>
                <p:oleObj name="Chart" r:id="rId73" imgW="2641600" imgH="2197100" progId="MSGraph.Chart.8">
                  <p:embed followColorScheme="full"/>
                  <p:pic>
                    <p:nvPicPr>
                      <p:cNvPr id="0" name=""/>
                      <p:cNvPicPr>
                        <a:picLocks noChangeArrowheads="1"/>
                      </p:cNvPicPr>
                      <p:nvPr/>
                    </p:nvPicPr>
                    <p:blipFill>
                      <a:blip r:embed="rId74"/>
                      <a:srcRect/>
                      <a:stretch>
                        <a:fillRect/>
                      </a:stretch>
                    </p:blipFill>
                    <p:spPr bwMode="auto">
                      <a:xfrm>
                        <a:off x="6554790" y="2255840"/>
                        <a:ext cx="2911476" cy="2244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6" name="Straight Connector 35"/>
          <p:cNvCxnSpPr/>
          <p:nvPr>
            <p:custDataLst>
              <p:tags r:id="rId30"/>
            </p:custDataLst>
          </p:nvPr>
        </p:nvCxnSpPr>
        <p:spPr bwMode="gray">
          <a:xfrm>
            <a:off x="9195294" y="2612649"/>
            <a:ext cx="0" cy="492402"/>
          </a:xfrm>
          <a:prstGeom prst="line">
            <a:avLst/>
          </a:prstGeom>
          <a:ln w="38100">
            <a:solidFill>
              <a:schemeClr val="tx2"/>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custDataLst>
              <p:tags r:id="rId31"/>
            </p:custDataLst>
          </p:nvPr>
        </p:nvCxnSpPr>
        <p:spPr bwMode="gray">
          <a:xfrm>
            <a:off x="9016306" y="3101812"/>
            <a:ext cx="242166" cy="0"/>
          </a:xfrm>
          <a:prstGeom prst="line">
            <a:avLst/>
          </a:prstGeom>
          <a:ln w="3175">
            <a:solidFill>
              <a:srgbClr val="808080"/>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custDataLst>
              <p:tags r:id="rId32"/>
            </p:custDataLst>
          </p:nvPr>
        </p:nvCxnSpPr>
        <p:spPr bwMode="gray">
          <a:xfrm>
            <a:off x="6133124" y="4211337"/>
            <a:ext cx="598396" cy="0"/>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custDataLst>
              <p:tags r:id="rId33"/>
            </p:custDataLst>
          </p:nvPr>
        </p:nvCxnSpPr>
        <p:spPr bwMode="gray">
          <a:xfrm>
            <a:off x="6731517" y="3738376"/>
            <a:ext cx="63174" cy="437331"/>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custDataLst>
              <p:tags r:id="rId34"/>
            </p:custDataLst>
          </p:nvPr>
        </p:nvCxnSpPr>
        <p:spPr bwMode="gray">
          <a:xfrm>
            <a:off x="6731517" y="3974854"/>
            <a:ext cx="63174" cy="268878"/>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custDataLst>
              <p:tags r:id="rId35"/>
            </p:custDataLst>
          </p:nvPr>
        </p:nvCxnSpPr>
        <p:spPr bwMode="gray">
          <a:xfrm>
            <a:off x="6169972" y="3974854"/>
            <a:ext cx="561545" cy="0"/>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custDataLst>
              <p:tags r:id="rId36"/>
            </p:custDataLst>
          </p:nvPr>
        </p:nvCxnSpPr>
        <p:spPr bwMode="gray">
          <a:xfrm>
            <a:off x="6375289" y="3738371"/>
            <a:ext cx="356229" cy="0"/>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custDataLst>
              <p:tags r:id="rId37"/>
            </p:custDataLst>
          </p:nvPr>
        </p:nvCxnSpPr>
        <p:spPr bwMode="gray">
          <a:xfrm>
            <a:off x="7752828" y="2615889"/>
            <a:ext cx="1505642" cy="0"/>
          </a:xfrm>
          <a:prstGeom prst="line">
            <a:avLst/>
          </a:prstGeom>
          <a:ln w="3175">
            <a:solidFill>
              <a:srgbClr val="808080"/>
            </a:solidFill>
            <a:prstDash val="lgDash"/>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custDataLst>
              <p:tags r:id="rId38"/>
            </p:custDataLst>
          </p:nvPr>
        </p:nvCxnSpPr>
        <p:spPr bwMode="gray">
          <a:xfrm>
            <a:off x="6731517" y="3501893"/>
            <a:ext cx="63174" cy="625222"/>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custDataLst>
              <p:tags r:id="rId39"/>
            </p:custDataLst>
          </p:nvPr>
        </p:nvCxnSpPr>
        <p:spPr bwMode="gray">
          <a:xfrm>
            <a:off x="6731517" y="4211342"/>
            <a:ext cx="63174" cy="115002"/>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custDataLst>
              <p:tags r:id="rId40"/>
            </p:custDataLst>
          </p:nvPr>
        </p:nvCxnSpPr>
        <p:spPr bwMode="gray">
          <a:xfrm flipH="1">
            <a:off x="8932070" y="4237253"/>
            <a:ext cx="105290" cy="89086"/>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custDataLst>
              <p:tags r:id="rId41"/>
            </p:custDataLst>
          </p:nvPr>
        </p:nvCxnSpPr>
        <p:spPr bwMode="gray">
          <a:xfrm flipH="1">
            <a:off x="8932070" y="4052602"/>
            <a:ext cx="105290" cy="127960"/>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custDataLst>
              <p:tags r:id="rId42"/>
            </p:custDataLst>
          </p:nvPr>
        </p:nvCxnSpPr>
        <p:spPr bwMode="gray">
          <a:xfrm flipH="1">
            <a:off x="8932070" y="3961901"/>
            <a:ext cx="105290" cy="184651"/>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custDataLst>
              <p:tags r:id="rId43"/>
            </p:custDataLst>
          </p:nvPr>
        </p:nvCxnSpPr>
        <p:spPr bwMode="gray">
          <a:xfrm flipH="1">
            <a:off x="7668595" y="4237253"/>
            <a:ext cx="105290" cy="89086"/>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custDataLst>
              <p:tags r:id="rId44"/>
            </p:custDataLst>
          </p:nvPr>
        </p:nvCxnSpPr>
        <p:spPr bwMode="gray">
          <a:xfrm flipH="1">
            <a:off x="7668595" y="4052606"/>
            <a:ext cx="105290" cy="123101"/>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custDataLst>
              <p:tags r:id="rId45"/>
            </p:custDataLst>
          </p:nvPr>
        </p:nvCxnSpPr>
        <p:spPr bwMode="gray">
          <a:xfrm>
            <a:off x="7663331" y="2589977"/>
            <a:ext cx="0" cy="1537137"/>
          </a:xfrm>
          <a:prstGeom prst="line">
            <a:avLst/>
          </a:prstGeom>
          <a:ln w="3175">
            <a:solidFill>
              <a:srgbClr val="80808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31120" name="Rectangle 51"/>
          <p:cNvSpPr>
            <a:spLocks noGrp="1" noChangeArrowheads="1"/>
          </p:cNvSpPr>
          <p:nvPr>
            <p:custDataLst>
              <p:tags r:id="rId46"/>
            </p:custDataLst>
          </p:nvPr>
        </p:nvSpPr>
        <p:spPr bwMode="auto">
          <a:xfrm>
            <a:off x="5180250" y="2717937"/>
            <a:ext cx="458010" cy="1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956871">
              <a:buClr>
                <a:schemeClr val="tx2"/>
              </a:buClr>
            </a:pPr>
            <a:fld id="{257F282C-CBDA-7D41-8FCA-E69A43D799FC}" type="datetime'''''''''''''T''''''a''x''''''''''e''s'''''''''''''''''''">
              <a:rPr lang="en-US">
                <a:solidFill>
                  <a:schemeClr val="tx1"/>
                </a:solidFill>
                <a:cs typeface="Arial" charset="0"/>
              </a:rPr>
              <a:pPr defTabSz="956871">
                <a:buClr>
                  <a:schemeClr val="tx2"/>
                </a:buClr>
              </a:pPr>
              <a:t>Taxes</a:t>
            </a:fld>
            <a:endParaRPr lang="en-US" dirty="0">
              <a:solidFill>
                <a:schemeClr val="tx1"/>
              </a:solidFill>
              <a:cs typeface="Arial" charset="0"/>
              <a:sym typeface="Arial" charset="0"/>
            </a:endParaRPr>
          </a:p>
        </p:txBody>
      </p:sp>
      <p:sp>
        <p:nvSpPr>
          <p:cNvPr id="131121" name="Rectangle 52"/>
          <p:cNvSpPr>
            <a:spLocks noGrp="1" noChangeArrowheads="1"/>
          </p:cNvSpPr>
          <p:nvPr>
            <p:custDataLst>
              <p:tags r:id="rId47"/>
            </p:custDataLst>
          </p:nvPr>
        </p:nvSpPr>
        <p:spPr bwMode="auto">
          <a:xfrm>
            <a:off x="8110811" y="4459158"/>
            <a:ext cx="1087993" cy="1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56871">
              <a:buClr>
                <a:schemeClr val="tx2"/>
              </a:buClr>
            </a:pPr>
            <a:r>
              <a:rPr lang="en-US" dirty="0" err="1" smtClean="0">
                <a:solidFill>
                  <a:schemeClr val="tx1"/>
                </a:solidFill>
                <a:cs typeface="Arial" charset="0"/>
                <a:sym typeface="Arial" charset="0"/>
              </a:rPr>
              <a:t>Alape</a:t>
            </a:r>
            <a:r>
              <a:rPr lang="en-US" dirty="0" smtClean="0">
                <a:solidFill>
                  <a:schemeClr val="tx1"/>
                </a:solidFill>
                <a:cs typeface="Arial" charset="0"/>
                <a:sym typeface="Arial" charset="0"/>
              </a:rPr>
              <a:t> SCPZ</a:t>
            </a:r>
            <a:endParaRPr lang="en-US" dirty="0">
              <a:solidFill>
                <a:schemeClr val="tx1"/>
              </a:solidFill>
              <a:cs typeface="Arial" charset="0"/>
              <a:sym typeface="Arial" charset="0"/>
            </a:endParaRPr>
          </a:p>
        </p:txBody>
      </p:sp>
      <p:sp>
        <p:nvSpPr>
          <p:cNvPr id="54" name="Oval 53"/>
          <p:cNvSpPr>
            <a:spLocks noGrp="1" noChangeArrowheads="1"/>
          </p:cNvSpPr>
          <p:nvPr>
            <p:custDataLst>
              <p:tags r:id="rId48"/>
            </p:custDataLst>
          </p:nvPr>
        </p:nvSpPr>
        <p:spPr bwMode="gray">
          <a:xfrm>
            <a:off x="8688155" y="2577019"/>
            <a:ext cx="872149" cy="359583"/>
          </a:xfrm>
          <a:prstGeom prst="ellipse">
            <a:avLst/>
          </a:prstGeom>
          <a:solidFill>
            <a:srgbClr val="FF0000"/>
          </a:solidFill>
          <a:ln w="9525">
            <a:solidFill>
              <a:schemeClr val="accent4"/>
            </a:solidFill>
            <a:miter lim="800000"/>
            <a:headEnd/>
            <a:tailEnd/>
          </a:ln>
        </p:spPr>
        <p:txBody>
          <a:bodyPr wrap="none" lIns="0" tIns="0" rIns="0" bIns="0" anchor="ctr"/>
          <a:lstStyle/>
          <a:p>
            <a:pPr algn="ctr" defTabSz="956871">
              <a:lnSpc>
                <a:spcPct val="90000"/>
              </a:lnSpc>
              <a:buClr>
                <a:schemeClr val="tx2"/>
              </a:buClr>
              <a:defRPr/>
            </a:pPr>
            <a:fld id="{39DB3293-F022-D845-BA26-9ACC93635FFB}" type="datetime'''''''-''''''''''''''28'''''''''''''''''',''0''''''%'''''">
              <a:rPr lang="en-US" sz="1700" b="1">
                <a:solidFill>
                  <a:schemeClr val="bg1"/>
                </a:solidFill>
                <a:cs typeface="Arial" charset="0"/>
              </a:rPr>
              <a:pPr algn="ctr" defTabSz="956871">
                <a:lnSpc>
                  <a:spcPct val="90000"/>
                </a:lnSpc>
                <a:buClr>
                  <a:schemeClr val="tx2"/>
                </a:buClr>
                <a:defRPr/>
              </a:pPr>
              <a:t>-28,0%</a:t>
            </a:fld>
            <a:endParaRPr lang="en-US" sz="1700" b="1" dirty="0">
              <a:solidFill>
                <a:schemeClr val="bg1"/>
              </a:solidFill>
              <a:cs typeface="Arial" charset="0"/>
              <a:sym typeface="Arial" charset="0"/>
            </a:endParaRPr>
          </a:p>
        </p:txBody>
      </p:sp>
      <p:sp>
        <p:nvSpPr>
          <p:cNvPr id="131123" name="Rectangle 54"/>
          <p:cNvSpPr>
            <a:spLocks noGrp="1" noChangeArrowheads="1"/>
          </p:cNvSpPr>
          <p:nvPr>
            <p:custDataLst>
              <p:tags r:id="rId49"/>
            </p:custDataLst>
          </p:nvPr>
        </p:nvSpPr>
        <p:spPr bwMode="auto">
          <a:xfrm>
            <a:off x="8333676" y="4151407"/>
            <a:ext cx="461519" cy="18627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DDF62280-CFBB-764D-8E15-B0D557953E3F}" type="datetime'''1.''6''''''''''''''''''''6''''''''4'''''''''''">
              <a:rPr lang="en-US">
                <a:solidFill>
                  <a:schemeClr val="tx1"/>
                </a:solidFill>
                <a:cs typeface="Arial" charset="0"/>
              </a:rPr>
              <a:pPr algn="ctr" defTabSz="956871">
                <a:buClr>
                  <a:schemeClr val="tx2"/>
                </a:buClr>
              </a:pPr>
              <a:t>1.664</a:t>
            </a:fld>
            <a:endParaRPr lang="en-US" dirty="0">
              <a:solidFill>
                <a:schemeClr val="tx1"/>
              </a:solidFill>
              <a:cs typeface="Arial" charset="0"/>
              <a:sym typeface="Arial" charset="0"/>
            </a:endParaRPr>
          </a:p>
        </p:txBody>
      </p:sp>
      <p:sp>
        <p:nvSpPr>
          <p:cNvPr id="131124" name="Rectangle 55"/>
          <p:cNvSpPr>
            <a:spLocks noGrp="1" noChangeArrowheads="1"/>
          </p:cNvSpPr>
          <p:nvPr>
            <p:custDataLst>
              <p:tags r:id="rId50"/>
            </p:custDataLst>
          </p:nvPr>
        </p:nvSpPr>
        <p:spPr bwMode="auto">
          <a:xfrm>
            <a:off x="5180250" y="3882529"/>
            <a:ext cx="961645" cy="1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956871">
              <a:buClr>
                <a:schemeClr val="tx2"/>
              </a:buClr>
            </a:pPr>
            <a:fld id="{26BC2B44-16B9-EE4D-B643-5C646C7E2283}" type="datetime'L''''''''''ab''''''o''u''''''''''''r'' co''''''''s''t''''s'">
              <a:rPr lang="en-US">
                <a:solidFill>
                  <a:schemeClr val="tx1"/>
                </a:solidFill>
                <a:cs typeface="Arial" charset="0"/>
              </a:rPr>
              <a:pPr defTabSz="956871">
                <a:buClr>
                  <a:schemeClr val="tx2"/>
                </a:buClr>
              </a:pPr>
              <a:t>Labour costs</a:t>
            </a:fld>
            <a:endParaRPr lang="en-US" dirty="0">
              <a:solidFill>
                <a:schemeClr val="tx1"/>
              </a:solidFill>
              <a:cs typeface="Arial" charset="0"/>
              <a:sym typeface="Arial" charset="0"/>
            </a:endParaRPr>
          </a:p>
        </p:txBody>
      </p:sp>
      <p:sp>
        <p:nvSpPr>
          <p:cNvPr id="131125" name="Rectangle 56"/>
          <p:cNvSpPr>
            <a:spLocks noGrp="1" noChangeArrowheads="1"/>
          </p:cNvSpPr>
          <p:nvPr>
            <p:custDataLst>
              <p:tags r:id="rId51"/>
            </p:custDataLst>
          </p:nvPr>
        </p:nvSpPr>
        <p:spPr bwMode="auto">
          <a:xfrm>
            <a:off x="5180253" y="3646046"/>
            <a:ext cx="1166961" cy="1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956871">
              <a:buClr>
                <a:schemeClr val="tx2"/>
              </a:buClr>
            </a:pPr>
            <a:fld id="{5E33D34D-D318-0041-867E-C286425D2457}" type="datetime'''''F''''i''''na''n''''cin''''''''''''g'' ''c''os''''''''ts'''">
              <a:rPr lang="en-US">
                <a:solidFill>
                  <a:schemeClr val="tx1"/>
                </a:solidFill>
                <a:cs typeface="Arial" charset="0"/>
              </a:rPr>
              <a:pPr defTabSz="956871">
                <a:buClr>
                  <a:schemeClr val="tx2"/>
                </a:buClr>
              </a:pPr>
              <a:t>Financing costs</a:t>
            </a:fld>
            <a:endParaRPr lang="en-US" dirty="0">
              <a:solidFill>
                <a:schemeClr val="tx1"/>
              </a:solidFill>
              <a:cs typeface="Arial" charset="0"/>
              <a:sym typeface="Arial" charset="0"/>
            </a:endParaRPr>
          </a:p>
        </p:txBody>
      </p:sp>
      <p:sp>
        <p:nvSpPr>
          <p:cNvPr id="131126" name="Rectangle 57"/>
          <p:cNvSpPr>
            <a:spLocks noGrp="1" noChangeArrowheads="1"/>
          </p:cNvSpPr>
          <p:nvPr>
            <p:custDataLst>
              <p:tags r:id="rId52"/>
            </p:custDataLst>
          </p:nvPr>
        </p:nvSpPr>
        <p:spPr bwMode="auto">
          <a:xfrm>
            <a:off x="5180255" y="4119012"/>
            <a:ext cx="924794" cy="1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956871">
              <a:buClr>
                <a:schemeClr val="tx2"/>
              </a:buClr>
            </a:pPr>
            <a:fld id="{F7758D92-D434-764E-949E-F6E4BBCDF6D4}" type="datetime'''Ot''h''e''r'''''''''''''' ''c''''o''''''''''''st''s'''''''">
              <a:rPr lang="en-US">
                <a:solidFill>
                  <a:schemeClr val="tx1"/>
                </a:solidFill>
                <a:cs typeface="Arial" charset="0"/>
              </a:rPr>
              <a:pPr defTabSz="956871">
                <a:buClr>
                  <a:schemeClr val="tx2"/>
                </a:buClr>
              </a:pPr>
              <a:t>Other costs</a:t>
            </a:fld>
            <a:r>
              <a:rPr lang="en-US" baseline="30000" dirty="0">
                <a:solidFill>
                  <a:schemeClr val="tx1"/>
                </a:solidFill>
                <a:cs typeface="Arial" charset="0"/>
                <a:sym typeface="Arial" charset="0"/>
              </a:rPr>
              <a:t>3</a:t>
            </a:r>
            <a:endParaRPr lang="en-US" dirty="0">
              <a:solidFill>
                <a:schemeClr val="tx1"/>
              </a:solidFill>
              <a:cs typeface="Arial" charset="0"/>
              <a:sym typeface="Arial" charset="0"/>
            </a:endParaRPr>
          </a:p>
        </p:txBody>
      </p:sp>
      <p:sp>
        <p:nvSpPr>
          <p:cNvPr id="131127" name="Rectangle 58"/>
          <p:cNvSpPr>
            <a:spLocks noGrp="1" noChangeArrowheads="1"/>
          </p:cNvSpPr>
          <p:nvPr>
            <p:custDataLst>
              <p:tags r:id="rId53"/>
            </p:custDataLst>
          </p:nvPr>
        </p:nvSpPr>
        <p:spPr bwMode="auto">
          <a:xfrm>
            <a:off x="5180250" y="3409564"/>
            <a:ext cx="1523190" cy="1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956871">
              <a:buClr>
                <a:schemeClr val="tx2"/>
              </a:buClr>
            </a:pPr>
            <a:fld id="{CDC26359-4451-FD41-B6C8-EC441C7789E2}" type="datetime'T''''r''ans''p''o''rtat''''''''io''n co''s''t''''''s'''''''''">
              <a:rPr lang="en-US">
                <a:solidFill>
                  <a:schemeClr val="tx1"/>
                </a:solidFill>
                <a:cs typeface="Arial" charset="0"/>
              </a:rPr>
              <a:pPr defTabSz="956871">
                <a:buClr>
                  <a:schemeClr val="tx2"/>
                </a:buClr>
              </a:pPr>
              <a:t>Transportation costs</a:t>
            </a:fld>
            <a:endParaRPr lang="en-US" dirty="0">
              <a:solidFill>
                <a:schemeClr val="tx1"/>
              </a:solidFill>
              <a:cs typeface="Arial" charset="0"/>
              <a:sym typeface="Arial" charset="0"/>
            </a:endParaRPr>
          </a:p>
        </p:txBody>
      </p:sp>
      <p:sp>
        <p:nvSpPr>
          <p:cNvPr id="131128" name="Rectangle 59"/>
          <p:cNvSpPr>
            <a:spLocks noGrp="1" noChangeArrowheads="1"/>
          </p:cNvSpPr>
          <p:nvPr>
            <p:custDataLst>
              <p:tags r:id="rId54"/>
            </p:custDataLst>
          </p:nvPr>
        </p:nvSpPr>
        <p:spPr bwMode="auto">
          <a:xfrm>
            <a:off x="5180255" y="3173081"/>
            <a:ext cx="1063425" cy="1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defTabSz="956871">
              <a:buClr>
                <a:schemeClr val="tx2"/>
              </a:buClr>
            </a:pPr>
            <a:fld id="{21037113-3CE9-F342-9BE2-D9814DDAFA9B}" type="datetime'R''''a''w'''''''''''''' ''m''''''''ate''ri''''al''''''''''''s'">
              <a:rPr lang="en-US">
                <a:solidFill>
                  <a:schemeClr val="tx1"/>
                </a:solidFill>
                <a:cs typeface="Arial" charset="0"/>
              </a:rPr>
              <a:pPr defTabSz="956871">
                <a:buClr>
                  <a:schemeClr val="tx2"/>
                </a:buClr>
              </a:pPr>
              <a:t>Raw materials</a:t>
            </a:fld>
            <a:endParaRPr lang="en-US" dirty="0">
              <a:solidFill>
                <a:schemeClr val="tx1"/>
              </a:solidFill>
              <a:cs typeface="Arial" charset="0"/>
              <a:sym typeface="Arial" charset="0"/>
            </a:endParaRPr>
          </a:p>
        </p:txBody>
      </p:sp>
      <p:sp>
        <p:nvSpPr>
          <p:cNvPr id="131129" name="Rectangle 60"/>
          <p:cNvSpPr>
            <a:spLocks noGrp="1" noChangeArrowheads="1"/>
          </p:cNvSpPr>
          <p:nvPr>
            <p:custDataLst>
              <p:tags r:id="rId55"/>
            </p:custDataLst>
          </p:nvPr>
        </p:nvSpPr>
        <p:spPr bwMode="gray">
          <a:xfrm>
            <a:off x="8286294" y="3519706"/>
            <a:ext cx="554525" cy="1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B7F5024D-DCBC-074E-B00D-6275B9F8BEBA}" type="datetime'1''''''''5''''''''.''9''3''''''''''''''''''''''8'">
              <a:rPr lang="en-US" b="1">
                <a:solidFill>
                  <a:schemeClr val="bg1"/>
                </a:solidFill>
                <a:cs typeface="Arial" charset="0"/>
              </a:rPr>
              <a:pPr algn="ctr" defTabSz="956871">
                <a:buClr>
                  <a:schemeClr val="tx2"/>
                </a:buClr>
              </a:pPr>
              <a:t>15.938</a:t>
            </a:fld>
            <a:endParaRPr lang="en-US" b="1" dirty="0">
              <a:solidFill>
                <a:schemeClr val="bg1"/>
              </a:solidFill>
              <a:cs typeface="Arial" charset="0"/>
              <a:sym typeface="Arial" charset="0"/>
            </a:endParaRPr>
          </a:p>
        </p:txBody>
      </p:sp>
      <p:sp>
        <p:nvSpPr>
          <p:cNvPr id="131130" name="Rectangle 61"/>
          <p:cNvSpPr>
            <a:spLocks noGrp="1" noChangeArrowheads="1"/>
          </p:cNvSpPr>
          <p:nvPr>
            <p:custDataLst>
              <p:tags r:id="rId56"/>
            </p:custDataLst>
          </p:nvPr>
        </p:nvSpPr>
        <p:spPr bwMode="auto">
          <a:xfrm>
            <a:off x="8496873" y="3009491"/>
            <a:ext cx="135122" cy="18627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963A8C30-005F-DB4A-9604-C74B9FEB09BD}" type="datetime'''''''''''0'''''''''''''''''''''''''''''''''''''''''">
              <a:rPr lang="en-US">
                <a:solidFill>
                  <a:schemeClr val="tx1"/>
                </a:solidFill>
                <a:cs typeface="Arial" charset="0"/>
              </a:rPr>
              <a:pPr algn="ctr" defTabSz="956871">
                <a:buClr>
                  <a:schemeClr val="tx2"/>
                </a:buClr>
              </a:pPr>
              <a:t>0</a:t>
            </a:fld>
            <a:endParaRPr lang="en-US" dirty="0">
              <a:solidFill>
                <a:schemeClr val="tx1"/>
              </a:solidFill>
              <a:cs typeface="Arial" charset="0"/>
              <a:sym typeface="Arial" charset="0"/>
            </a:endParaRPr>
          </a:p>
        </p:txBody>
      </p:sp>
      <p:sp>
        <p:nvSpPr>
          <p:cNvPr id="131131" name="Rectangle 62"/>
          <p:cNvSpPr>
            <a:spLocks noGrp="1" noChangeArrowheads="1"/>
          </p:cNvSpPr>
          <p:nvPr>
            <p:custDataLst>
              <p:tags r:id="rId57"/>
            </p:custDataLst>
          </p:nvPr>
        </p:nvSpPr>
        <p:spPr bwMode="auto">
          <a:xfrm>
            <a:off x="6836810" y="4459163"/>
            <a:ext cx="1087993" cy="37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56871">
              <a:buClr>
                <a:schemeClr val="tx2"/>
              </a:buClr>
            </a:pPr>
            <a:fld id="{23E6DDC5-77A4-9A4B-90AD-3C3C55EB5269}" type="datetime'Othe''r n''''''''o''n''''''-''SCP''''''Z ''loc''''ati''on'''''">
              <a:rPr lang="en-US">
                <a:solidFill>
                  <a:schemeClr val="tx1"/>
                </a:solidFill>
                <a:cs typeface="Arial" charset="0"/>
              </a:rPr>
              <a:pPr defTabSz="956871">
                <a:buClr>
                  <a:schemeClr val="tx2"/>
                </a:buClr>
              </a:pPr>
              <a:t>Other non-SCPZ location</a:t>
            </a:fld>
            <a:endParaRPr lang="en-US" dirty="0">
              <a:solidFill>
                <a:schemeClr val="tx1"/>
              </a:solidFill>
              <a:cs typeface="Arial" charset="0"/>
              <a:sym typeface="Arial" charset="0"/>
            </a:endParaRPr>
          </a:p>
        </p:txBody>
      </p:sp>
      <p:sp>
        <p:nvSpPr>
          <p:cNvPr id="131132" name="Rectangle 63"/>
          <p:cNvSpPr>
            <a:spLocks noGrp="1" noChangeArrowheads="1"/>
          </p:cNvSpPr>
          <p:nvPr>
            <p:custDataLst>
              <p:tags r:id="rId58"/>
            </p:custDataLst>
          </p:nvPr>
        </p:nvSpPr>
        <p:spPr bwMode="auto">
          <a:xfrm>
            <a:off x="7064937" y="4151407"/>
            <a:ext cx="461520" cy="18627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7BC8D3E9-AA23-CC41-A18D-72A283058553}" type="datetime'''''1''.''''6''''''6''''''''''''''''''''''''''''''''4'">
              <a:rPr lang="en-US">
                <a:solidFill>
                  <a:schemeClr val="tx1"/>
                </a:solidFill>
                <a:cs typeface="Arial" charset="0"/>
              </a:rPr>
              <a:pPr algn="ctr" defTabSz="956871">
                <a:buClr>
                  <a:schemeClr val="tx2"/>
                </a:buClr>
              </a:pPr>
              <a:t>1.664</a:t>
            </a:fld>
            <a:endParaRPr lang="en-US" dirty="0">
              <a:solidFill>
                <a:schemeClr val="tx1"/>
              </a:solidFill>
              <a:cs typeface="Arial" charset="0"/>
              <a:sym typeface="Arial" charset="0"/>
            </a:endParaRPr>
          </a:p>
        </p:txBody>
      </p:sp>
      <p:sp>
        <p:nvSpPr>
          <p:cNvPr id="131133" name="Rectangle 64"/>
          <p:cNvSpPr>
            <a:spLocks noGrp="1" noChangeArrowheads="1"/>
          </p:cNvSpPr>
          <p:nvPr>
            <p:custDataLst>
              <p:tags r:id="rId59"/>
            </p:custDataLst>
          </p:nvPr>
        </p:nvSpPr>
        <p:spPr bwMode="auto">
          <a:xfrm>
            <a:off x="7433453" y="2403706"/>
            <a:ext cx="461520" cy="1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b"/>
          <a:lstStyle/>
          <a:p>
            <a:pPr algn="ctr" defTabSz="956871">
              <a:buClr>
                <a:schemeClr val="tx2"/>
              </a:buClr>
            </a:pPr>
            <a:fld id="{EE1C72AA-C3BC-8940-87A6-3F80708B2A38}" type="datetime'1''''''''.''''''''''''''''''''''''''''''''''0''16'''">
              <a:rPr lang="en-US">
                <a:solidFill>
                  <a:schemeClr val="tx1"/>
                </a:solidFill>
                <a:cs typeface="Arial" charset="0"/>
              </a:rPr>
              <a:pPr algn="ctr" defTabSz="956871">
                <a:buClr>
                  <a:schemeClr val="tx2"/>
                </a:buClr>
              </a:pPr>
              <a:t>1.016</a:t>
            </a:fld>
            <a:endParaRPr lang="en-US" dirty="0">
              <a:solidFill>
                <a:schemeClr val="tx1"/>
              </a:solidFill>
              <a:cs typeface="Arial" charset="0"/>
              <a:sym typeface="Arial" charset="0"/>
            </a:endParaRPr>
          </a:p>
        </p:txBody>
      </p:sp>
      <p:sp>
        <p:nvSpPr>
          <p:cNvPr id="131134" name="Rectangle 65"/>
          <p:cNvSpPr>
            <a:spLocks noGrp="1" noChangeArrowheads="1"/>
          </p:cNvSpPr>
          <p:nvPr>
            <p:custDataLst>
              <p:tags r:id="rId60"/>
            </p:custDataLst>
          </p:nvPr>
        </p:nvSpPr>
        <p:spPr bwMode="gray">
          <a:xfrm>
            <a:off x="7017558" y="3456540"/>
            <a:ext cx="554525" cy="1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73A480EF-DD66-CB4E-BD63-6E5D629C9D9B}" type="datetime'1''''''''''''''''''''''''6.''''''9''''3''''''''''''''''4'''''">
              <a:rPr lang="en-US" b="1">
                <a:solidFill>
                  <a:schemeClr val="bg1"/>
                </a:solidFill>
                <a:cs typeface="Arial" charset="0"/>
              </a:rPr>
              <a:pPr algn="ctr" defTabSz="956871">
                <a:buClr>
                  <a:schemeClr val="tx2"/>
                </a:buClr>
              </a:pPr>
              <a:t>16.934</a:t>
            </a:fld>
            <a:endParaRPr lang="en-US" b="1" dirty="0">
              <a:solidFill>
                <a:schemeClr val="bg1"/>
              </a:solidFill>
              <a:cs typeface="Arial" charset="0"/>
              <a:sym typeface="Arial" charset="0"/>
            </a:endParaRPr>
          </a:p>
        </p:txBody>
      </p:sp>
      <p:sp>
        <p:nvSpPr>
          <p:cNvPr id="131135" name="Rectangle 66"/>
          <p:cNvSpPr>
            <a:spLocks noGrp="1" noChangeArrowheads="1"/>
          </p:cNvSpPr>
          <p:nvPr>
            <p:custDataLst>
              <p:tags r:id="rId61"/>
            </p:custDataLst>
          </p:nvPr>
        </p:nvSpPr>
        <p:spPr bwMode="gray">
          <a:xfrm>
            <a:off x="7064937" y="2717937"/>
            <a:ext cx="461520" cy="1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0363" tIns="0" rIns="20363" bIns="0" anchor="ctr"/>
          <a:lstStyle/>
          <a:p>
            <a:pPr algn="ctr" defTabSz="956871">
              <a:buClr>
                <a:schemeClr val="tx2"/>
              </a:buClr>
            </a:pPr>
            <a:fld id="{08526B7D-AF6E-2A4D-A6B7-00A901F1B576}" type="datetime'''''''''''6.''''''''''''''''''''''1''''''''''''''4''''0'">
              <a:rPr lang="en-US" b="1">
                <a:solidFill>
                  <a:schemeClr val="bg1"/>
                </a:solidFill>
                <a:cs typeface="Arial" charset="0"/>
              </a:rPr>
              <a:pPr algn="ctr" defTabSz="956871">
                <a:buClr>
                  <a:schemeClr val="tx2"/>
                </a:buClr>
              </a:pPr>
              <a:t>6.140</a:t>
            </a:fld>
            <a:endParaRPr lang="en-US" b="1" dirty="0">
              <a:solidFill>
                <a:schemeClr val="bg1"/>
              </a:solidFill>
              <a:cs typeface="Arial" charset="0"/>
              <a:sym typeface="Arial" charset="0"/>
            </a:endParaRPr>
          </a:p>
        </p:txBody>
      </p:sp>
      <p:cxnSp>
        <p:nvCxnSpPr>
          <p:cNvPr id="68" name="Straight Connector 67"/>
          <p:cNvCxnSpPr/>
          <p:nvPr>
            <p:custDataLst>
              <p:tags r:id="rId62"/>
            </p:custDataLst>
          </p:nvPr>
        </p:nvCxnSpPr>
        <p:spPr>
          <a:xfrm>
            <a:off x="1803963" y="4875432"/>
            <a:ext cx="2555028"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custDataLst>
              <p:tags r:id="rId63"/>
            </p:custDataLst>
          </p:nvPr>
        </p:nvCxnSpPr>
        <p:spPr>
          <a:xfrm>
            <a:off x="6668343" y="4875432"/>
            <a:ext cx="2555028"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70" name="Rectangle 27"/>
          <p:cNvSpPr txBox="1"/>
          <p:nvPr>
            <p:custDataLst>
              <p:tags r:id="rId64"/>
            </p:custDataLst>
          </p:nvPr>
        </p:nvSpPr>
        <p:spPr>
          <a:xfrm>
            <a:off x="2544499" y="4894872"/>
            <a:ext cx="1075710" cy="200055"/>
          </a:xfrm>
          <a:prstGeom prst="rect">
            <a:avLst/>
          </a:prstGeom>
          <a:noFill/>
          <a:ln w="9525">
            <a:noFill/>
            <a:miter lim="800000"/>
            <a:headEnd/>
            <a:tailEnd/>
          </a:ln>
        </p:spPr>
        <p:txBody>
          <a:bodyPr lIns="0" tIns="0" rIns="0" bIns="0">
            <a:spAutoFit/>
          </a:bodyPr>
          <a:lstStyle>
            <a:lvl1pPr marL="342900" lvl="0" indent="-342900" defTabSz="895350" eaLnBrk="0" hangingPunct="0">
              <a:buClr>
                <a:schemeClr val="tx2"/>
              </a:buClr>
              <a:defRPr>
                <a:latin typeface="+mn-lt"/>
                <a:ea typeface="+mn-ea"/>
                <a:cs typeface="+mn-cs"/>
              </a:defRPr>
            </a:lvl1pPr>
            <a:lvl2pPr marL="193675" lvl="1" indent="-192088" defTabSz="895350" eaLnBrk="0" hangingPunct="0">
              <a:buClr>
                <a:schemeClr val="tx2"/>
              </a:buClr>
              <a:buSzPct val="125000"/>
              <a:buFont typeface="Arial" charset="0"/>
              <a:buChar char="▪"/>
              <a:defRPr>
                <a:latin typeface="+mn-lt"/>
              </a:defRPr>
            </a:lvl2pPr>
            <a:lvl3pPr marL="457200" lvl="2" indent="-261938" defTabSz="895350" eaLnBrk="0" hangingPunct="0">
              <a:buClr>
                <a:schemeClr val="tx2"/>
              </a:buClr>
              <a:buSzPct val="120000"/>
              <a:buFont typeface="Arial" charset="0"/>
              <a:buChar char="–"/>
              <a:defRPr>
                <a:latin typeface="+mn-lt"/>
              </a:defRPr>
            </a:lvl3pPr>
            <a:lvl4pPr marL="614363" lvl="3" indent="-155575" defTabSz="895350" eaLnBrk="0" hangingPunct="0">
              <a:buClr>
                <a:schemeClr val="tx2"/>
              </a:buClr>
              <a:buSzPct val="120000"/>
              <a:buFont typeface="Arial" charset="0"/>
              <a:buChar char="▫"/>
              <a:defRPr>
                <a:latin typeface="+mn-lt"/>
              </a:defRPr>
            </a:lvl4pPr>
            <a:lvl5pPr marL="749300" lvl="4" indent="-130175" defTabSz="895350" eaLnBrk="0" hangingPunct="0">
              <a:buClr>
                <a:schemeClr val="tx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defRPr/>
            </a:pPr>
            <a:r>
              <a:rPr lang="en-US" b="1" dirty="0" smtClean="0">
                <a:solidFill>
                  <a:schemeClr val="accent4"/>
                </a:solidFill>
              </a:rPr>
              <a:t>Nucleus farm</a:t>
            </a:r>
            <a:endParaRPr lang="en-US" b="1" dirty="0">
              <a:solidFill>
                <a:schemeClr val="accent4"/>
              </a:solidFill>
            </a:endParaRPr>
          </a:p>
        </p:txBody>
      </p:sp>
      <p:sp>
        <p:nvSpPr>
          <p:cNvPr id="71" name="Rectangle 27"/>
          <p:cNvSpPr txBox="1"/>
          <p:nvPr>
            <p:custDataLst>
              <p:tags r:id="rId65"/>
            </p:custDataLst>
          </p:nvPr>
        </p:nvSpPr>
        <p:spPr>
          <a:xfrm>
            <a:off x="7375544" y="4894872"/>
            <a:ext cx="1140638" cy="200055"/>
          </a:xfrm>
          <a:prstGeom prst="rect">
            <a:avLst/>
          </a:prstGeom>
          <a:noFill/>
          <a:ln w="9525">
            <a:noFill/>
            <a:miter lim="800000"/>
            <a:headEnd/>
            <a:tailEnd/>
          </a:ln>
        </p:spPr>
        <p:txBody>
          <a:bodyPr lIns="0" tIns="0" rIns="0" bIns="0">
            <a:spAutoFit/>
          </a:bodyPr>
          <a:lstStyle>
            <a:lvl1pPr marL="342900" lvl="0" indent="-342900" defTabSz="895350" eaLnBrk="0" hangingPunct="0">
              <a:buClr>
                <a:schemeClr val="tx2"/>
              </a:buClr>
              <a:defRPr>
                <a:latin typeface="+mn-lt"/>
                <a:ea typeface="+mn-ea"/>
                <a:cs typeface="+mn-cs"/>
              </a:defRPr>
            </a:lvl1pPr>
            <a:lvl2pPr marL="193675" lvl="1" indent="-192088" defTabSz="895350" eaLnBrk="0" hangingPunct="0">
              <a:buClr>
                <a:schemeClr val="tx2"/>
              </a:buClr>
              <a:buSzPct val="125000"/>
              <a:buFont typeface="Arial" charset="0"/>
              <a:buChar char="▪"/>
              <a:defRPr>
                <a:latin typeface="+mn-lt"/>
              </a:defRPr>
            </a:lvl2pPr>
            <a:lvl3pPr marL="457200" lvl="2" indent="-261938" defTabSz="895350" eaLnBrk="0" hangingPunct="0">
              <a:buClr>
                <a:schemeClr val="tx2"/>
              </a:buClr>
              <a:buSzPct val="120000"/>
              <a:buFont typeface="Arial" charset="0"/>
              <a:buChar char="–"/>
              <a:defRPr>
                <a:latin typeface="+mn-lt"/>
              </a:defRPr>
            </a:lvl3pPr>
            <a:lvl4pPr marL="614363" lvl="3" indent="-155575" defTabSz="895350" eaLnBrk="0" hangingPunct="0">
              <a:buClr>
                <a:schemeClr val="tx2"/>
              </a:buClr>
              <a:buSzPct val="120000"/>
              <a:buFont typeface="Arial" charset="0"/>
              <a:buChar char="▫"/>
              <a:defRPr>
                <a:latin typeface="+mn-lt"/>
              </a:defRPr>
            </a:lvl4pPr>
            <a:lvl5pPr marL="749300" lvl="4" indent="-130175" defTabSz="895350" eaLnBrk="0" hangingPunct="0">
              <a:buClr>
                <a:schemeClr val="tx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defRPr/>
            </a:pPr>
            <a:r>
              <a:rPr lang="en-US" b="1" dirty="0" smtClean="0">
                <a:solidFill>
                  <a:schemeClr val="accent4"/>
                </a:solidFill>
              </a:rPr>
              <a:t>Starch factory</a:t>
            </a:r>
            <a:endParaRPr lang="en-US" b="1" dirty="0">
              <a:solidFill>
                <a:schemeClr val="accent4"/>
              </a:solidFill>
            </a:endParaRPr>
          </a:p>
        </p:txBody>
      </p:sp>
      <p:sp>
        <p:nvSpPr>
          <p:cNvPr id="104" name="Rectangle 484351"/>
          <p:cNvSpPr txBox="1"/>
          <p:nvPr>
            <p:custDataLst>
              <p:tags r:id="rId66"/>
            </p:custDataLst>
          </p:nvPr>
        </p:nvSpPr>
        <p:spPr>
          <a:xfrm>
            <a:off x="324600" y="1238788"/>
            <a:ext cx="9235656" cy="830997"/>
          </a:xfrm>
          <a:prstGeom prst="rect">
            <a:avLst/>
          </a:prstGeom>
          <a:noFill/>
          <a:ln w="9525">
            <a:noFill/>
            <a:miter lim="800000"/>
            <a:headEnd/>
            <a:tailEnd/>
          </a:ln>
        </p:spPr>
        <p:txBody>
          <a:bodyPr lIns="0" tIns="0" rIns="0" bIns="0" anchor="b">
            <a:spAutoFit/>
          </a:bodyPr>
          <a:lstStyle>
            <a:lvl1pPr marL="342900" lvl="0" indent="-342900" defTabSz="895350" eaLnBrk="0" hangingPunct="0">
              <a:buClr>
                <a:schemeClr val="tx2"/>
              </a:buClr>
              <a:defRPr>
                <a:latin typeface="+mn-lt"/>
                <a:ea typeface="+mn-ea"/>
                <a:cs typeface="+mn-cs"/>
              </a:defRPr>
            </a:lvl1pPr>
            <a:lvl2pPr marL="193675" lvl="1" indent="-192088" defTabSz="895350" eaLnBrk="0" hangingPunct="0">
              <a:buClr>
                <a:schemeClr val="tx2"/>
              </a:buClr>
              <a:buSzPct val="125000"/>
              <a:buFont typeface="Arial" charset="0"/>
              <a:buChar char="▪"/>
              <a:defRPr>
                <a:latin typeface="+mn-lt"/>
              </a:defRPr>
            </a:lvl2pPr>
            <a:lvl3pPr marL="457200" lvl="2" indent="-261938" defTabSz="895350" eaLnBrk="0" hangingPunct="0">
              <a:buClr>
                <a:schemeClr val="tx2"/>
              </a:buClr>
              <a:buSzPct val="120000"/>
              <a:buFont typeface="Arial" charset="0"/>
              <a:buChar char="–"/>
              <a:defRPr>
                <a:latin typeface="+mn-lt"/>
              </a:defRPr>
            </a:lvl3pPr>
            <a:lvl4pPr marL="614363" lvl="3" indent="-155575" defTabSz="895350" eaLnBrk="0" hangingPunct="0">
              <a:buClr>
                <a:schemeClr val="tx2"/>
              </a:buClr>
              <a:buSzPct val="120000"/>
              <a:buFont typeface="Arial" charset="0"/>
              <a:buChar char="▫"/>
              <a:defRPr>
                <a:latin typeface="+mn-lt"/>
              </a:defRPr>
            </a:lvl4pPr>
            <a:lvl5pPr marL="749300" lvl="4" indent="-130175" defTabSz="895350" eaLnBrk="0" hangingPunct="0">
              <a:buClr>
                <a:schemeClr val="tx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defRPr/>
            </a:pPr>
            <a:r>
              <a:rPr lang="en-US" sz="1800" b="1" dirty="0" err="1" smtClean="0"/>
              <a:t>Alape</a:t>
            </a:r>
            <a:r>
              <a:rPr lang="en-US" sz="1800" b="1" dirty="0" smtClean="0"/>
              <a:t>, </a:t>
            </a:r>
            <a:r>
              <a:rPr lang="en-US" sz="1800" b="1" dirty="0" err="1" smtClean="0"/>
              <a:t>Kogi</a:t>
            </a:r>
            <a:r>
              <a:rPr lang="en-US" sz="1800" b="1" dirty="0" smtClean="0"/>
              <a:t> </a:t>
            </a:r>
            <a:r>
              <a:rPr lang="en-US" sz="1800" b="1" dirty="0"/>
              <a:t>SCPZ Cassava Case:</a:t>
            </a:r>
          </a:p>
          <a:p>
            <a:pPr>
              <a:defRPr/>
            </a:pPr>
            <a:r>
              <a:rPr lang="en-US" sz="1800" b="1" dirty="0"/>
              <a:t>Cost structure of 75,000Mt starch factory with a 6,000 Ha nucleus farm</a:t>
            </a:r>
          </a:p>
          <a:p>
            <a:pPr>
              <a:defRPr/>
            </a:pPr>
            <a:r>
              <a:rPr lang="en-US" sz="1800" dirty="0">
                <a:solidFill>
                  <a:schemeClr val="tx1"/>
                </a:solidFill>
              </a:rPr>
              <a:t>USD$ thousands, Year 5 (ramp up completed)</a:t>
            </a:r>
          </a:p>
        </p:txBody>
      </p:sp>
      <p:sp>
        <p:nvSpPr>
          <p:cNvPr id="105" name="TextBox 37"/>
          <p:cNvSpPr txBox="1"/>
          <p:nvPr>
            <p:custDataLst>
              <p:tags r:id="rId67"/>
            </p:custDataLst>
          </p:nvPr>
        </p:nvSpPr>
        <p:spPr>
          <a:xfrm>
            <a:off x="200053" y="5217200"/>
            <a:ext cx="9423422" cy="272117"/>
          </a:xfrm>
          <a:prstGeom prst="rect">
            <a:avLst/>
          </a:prstGeom>
          <a:solidFill>
            <a:schemeClr val="accent3"/>
          </a:solidFill>
          <a:ln w="19050">
            <a:noFill/>
            <a:miter lim="800000"/>
            <a:headEnd/>
            <a:tailEnd/>
          </a:ln>
        </p:spPr>
        <p:txBody>
          <a:bodyPr lIns="81435" tIns="81435" rIns="81435" bIns="81435"/>
          <a:lstStyle>
            <a:lvl1pPr marL="342900" lvl="0" indent="-342900" defTabSz="895350" eaLnBrk="0" hangingPunct="0">
              <a:buClr>
                <a:schemeClr val="tx2"/>
              </a:buClr>
              <a:defRPr>
                <a:latin typeface="+mn-lt"/>
                <a:ea typeface="+mn-ea"/>
                <a:cs typeface="+mn-cs"/>
              </a:defRPr>
            </a:lvl1pPr>
            <a:lvl2pPr marL="193675" lvl="1" indent="-192088" defTabSz="895350" eaLnBrk="0" hangingPunct="0">
              <a:buClr>
                <a:schemeClr val="tx2"/>
              </a:buClr>
              <a:buSzPct val="125000"/>
              <a:buFont typeface="Arial" charset="0"/>
              <a:buChar char="▪"/>
              <a:defRPr>
                <a:latin typeface="+mn-lt"/>
              </a:defRPr>
            </a:lvl2pPr>
            <a:lvl3pPr marL="457200" lvl="2" indent="-261938" defTabSz="895350" eaLnBrk="0" hangingPunct="0">
              <a:buClr>
                <a:schemeClr val="tx2"/>
              </a:buClr>
              <a:buSzPct val="120000"/>
              <a:buFont typeface="Arial" charset="0"/>
              <a:buChar char="–"/>
              <a:defRPr>
                <a:latin typeface="+mn-lt"/>
              </a:defRPr>
            </a:lvl3pPr>
            <a:lvl4pPr marL="614363" lvl="3" indent="-155575" defTabSz="895350" eaLnBrk="0" hangingPunct="0">
              <a:buClr>
                <a:schemeClr val="tx2"/>
              </a:buClr>
              <a:buSzPct val="120000"/>
              <a:buFont typeface="Arial" charset="0"/>
              <a:buChar char="▫"/>
              <a:defRPr>
                <a:latin typeface="+mn-lt"/>
              </a:defRPr>
            </a:lvl4pPr>
            <a:lvl5pPr marL="749300" lvl="4" indent="-130175" defTabSz="895350" eaLnBrk="0" hangingPunct="0">
              <a:buClr>
                <a:schemeClr val="tx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defRPr/>
            </a:pPr>
            <a:endParaRPr lang="en-US" sz="1700" dirty="0"/>
          </a:p>
        </p:txBody>
      </p:sp>
      <p:sp>
        <p:nvSpPr>
          <p:cNvPr id="72" name="Rectangle 71"/>
          <p:cNvSpPr/>
          <p:nvPr/>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68" tIns="47885" rIns="95768" bIns="47885" anchor="ctr"/>
          <a:lstStyle/>
          <a:p>
            <a:pPr algn="ctr" eaLnBrk="0" hangingPunct="0">
              <a:defRPr/>
            </a:pPr>
            <a:endParaRPr lang="en-US" dirty="0"/>
          </a:p>
        </p:txBody>
      </p:sp>
      <p:pic>
        <p:nvPicPr>
          <p:cNvPr id="131144" name="Picture 75" descr="Nigeria_Coat_of_Arms"/>
          <p:cNvPicPr>
            <a:picLocks noChangeAspect="1" noChangeArrowheads="1"/>
          </p:cNvPicPr>
          <p:nvPr/>
        </p:nvPicPr>
        <p:blipFill>
          <a:blip r:embed="rId75"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897"/>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145" name="Slide Number Placeholder 1"/>
          <p:cNvSpPr txBox="1">
            <a:spLocks/>
          </p:cNvSpPr>
          <p:nvPr/>
        </p:nvSpPr>
        <p:spPr bwMode="auto">
          <a:xfrm>
            <a:off x="9270753" y="6532432"/>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23" tIns="48862" rIns="97723" bIns="48862"/>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fld id="{A06AE84D-391E-FC41-89DC-23F6F22F45C9}" type="slidenum">
              <a:rPr lang="en-GB" sz="1100">
                <a:solidFill>
                  <a:schemeClr val="bg1"/>
                </a:solidFill>
              </a:rPr>
              <a:pPr/>
              <a:t>33</a:t>
            </a:fld>
            <a:r>
              <a:rPr lang="en-GB" sz="1100" dirty="0">
                <a:solidFill>
                  <a:schemeClr val="bg1"/>
                </a:solidFill>
              </a:rPr>
              <a:t> </a:t>
            </a:r>
          </a:p>
        </p:txBody>
      </p:sp>
      <p:sp>
        <p:nvSpPr>
          <p:cNvPr id="131146" name="Subtitle 2"/>
          <p:cNvSpPr txBox="1">
            <a:spLocks/>
          </p:cNvSpPr>
          <p:nvPr/>
        </p:nvSpPr>
        <p:spPr bwMode="auto">
          <a:xfrm>
            <a:off x="1000252" y="6410951"/>
            <a:ext cx="8256462" cy="91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8" tIns="47885" rIns="95768" bIns="47885"/>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dirty="0">
                <a:solidFill>
                  <a:schemeClr val="bg1"/>
                </a:solidFill>
                <a:latin typeface="Book Antiqua" charset="0"/>
                <a:ea typeface="Batang" charset="0"/>
                <a:cs typeface="Batang" charset="0"/>
              </a:rPr>
              <a:t>Federal Ministry of Agriculture and Rural Development, Federal Republic of Nigeria</a:t>
            </a:r>
          </a:p>
        </p:txBody>
      </p:sp>
      <p:sp>
        <p:nvSpPr>
          <p:cNvPr id="75" name="Rectangle 52"/>
          <p:cNvSpPr>
            <a:spLocks noGrp="1" noChangeArrowheads="1"/>
          </p:cNvSpPr>
          <p:nvPr>
            <p:custDataLst>
              <p:tags r:id="rId68"/>
            </p:custDataLst>
          </p:nvPr>
        </p:nvSpPr>
        <p:spPr bwMode="auto">
          <a:xfrm>
            <a:off x="3232375" y="4451281"/>
            <a:ext cx="1087993" cy="18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56871">
              <a:buClr>
                <a:schemeClr val="tx2"/>
              </a:buClr>
            </a:pPr>
            <a:r>
              <a:rPr lang="en-US" dirty="0" err="1" smtClean="0">
                <a:solidFill>
                  <a:schemeClr val="tx1"/>
                </a:solidFill>
                <a:cs typeface="Arial" charset="0"/>
                <a:sym typeface="Arial" charset="0"/>
              </a:rPr>
              <a:t>Alape</a:t>
            </a:r>
            <a:r>
              <a:rPr lang="en-US" dirty="0" smtClean="0">
                <a:solidFill>
                  <a:schemeClr val="tx1"/>
                </a:solidFill>
                <a:cs typeface="Arial" charset="0"/>
                <a:sym typeface="Arial" charset="0"/>
              </a:rPr>
              <a:t> SCPZ</a:t>
            </a:r>
            <a:endParaRPr lang="en-US" dirty="0">
              <a:solidFill>
                <a:schemeClr val="tx1"/>
              </a:solidFill>
              <a:cs typeface="Arial" charset="0"/>
              <a:sym typeface="Arial" charset="0"/>
            </a:endParaRPr>
          </a:p>
        </p:txBody>
      </p:sp>
    </p:spTree>
    <p:extLst>
      <p:ext uri="{BB962C8B-B14F-4D97-AF65-F5344CB8AC3E}">
        <p14:creationId xmlns:p14="http://schemas.microsoft.com/office/powerpoint/2010/main" val="34250159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4" name="Title 33"/>
          <p:cNvSpPr txBox="1">
            <a:spLocks/>
          </p:cNvSpPr>
          <p:nvPr/>
        </p:nvSpPr>
        <p:spPr bwMode="auto">
          <a:xfrm>
            <a:off x="247651" y="-13498"/>
            <a:ext cx="9451207" cy="115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32" tIns="48866" rIns="97732" bIns="48866"/>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r>
              <a:rPr lang="en-US" sz="2200" b="1" dirty="0" smtClean="0">
                <a:solidFill>
                  <a:srgbClr val="FF0000"/>
                </a:solidFill>
                <a:latin typeface="+mj-lt"/>
                <a:cs typeface="Book Antiqua"/>
              </a:rPr>
              <a:t>Cargill Inc., the World’s Leading Agribusiness Company, Is the Anchor Investor in </a:t>
            </a:r>
            <a:r>
              <a:rPr lang="en-US" sz="2200" b="1" dirty="0" err="1" smtClean="0">
                <a:solidFill>
                  <a:srgbClr val="FF0000"/>
                </a:solidFill>
                <a:latin typeface="+mj-lt"/>
                <a:cs typeface="Book Antiqua"/>
              </a:rPr>
              <a:t>Alape</a:t>
            </a:r>
            <a:r>
              <a:rPr lang="en-US" sz="2200" b="1" dirty="0" smtClean="0">
                <a:solidFill>
                  <a:srgbClr val="FF0000"/>
                </a:solidFill>
                <a:latin typeface="+mj-lt"/>
                <a:cs typeface="Book Antiqua"/>
              </a:rPr>
              <a:t> SCPZ</a:t>
            </a:r>
            <a:endParaRPr lang="en-US" sz="2000" b="1" dirty="0" smtClean="0">
              <a:solidFill>
                <a:schemeClr val="accent6">
                  <a:lumMod val="50000"/>
                </a:schemeClr>
              </a:solidFill>
              <a:latin typeface="+mj-lt"/>
              <a:cs typeface="Book Antiqua"/>
            </a:endParaRPr>
          </a:p>
          <a:p>
            <a:r>
              <a:rPr lang="en-US" sz="2000" b="1" dirty="0" smtClean="0">
                <a:solidFill>
                  <a:schemeClr val="accent6">
                    <a:lumMod val="50000"/>
                  </a:schemeClr>
                </a:solidFill>
                <a:latin typeface="+mj-lt"/>
                <a:cs typeface="Book Antiqua"/>
              </a:rPr>
              <a:t>Cargill Senior Executives Kicked-Off Stakeholder Roadshow in Jan 2014</a:t>
            </a:r>
            <a:endParaRPr lang="en-US" sz="2000" b="1" dirty="0">
              <a:solidFill>
                <a:schemeClr val="accent6">
                  <a:lumMod val="50000"/>
                </a:schemeClr>
              </a:solidFill>
              <a:latin typeface="+mj-lt"/>
              <a:cs typeface="Book Antiqua"/>
            </a:endParaRPr>
          </a:p>
        </p:txBody>
      </p:sp>
      <p:sp>
        <p:nvSpPr>
          <p:cNvPr id="7" name="Rectangle 20"/>
          <p:cNvSpPr>
            <a:spLocks noChangeArrowheads="1"/>
          </p:cNvSpPr>
          <p:nvPr>
            <p:custDataLst>
              <p:tags r:id="rId1"/>
            </p:custDataLst>
          </p:nvPr>
        </p:nvSpPr>
        <p:spPr bwMode="gray">
          <a:xfrm>
            <a:off x="165100" y="4876800"/>
            <a:ext cx="3197021" cy="1828800"/>
          </a:xfrm>
          <a:prstGeom prst="rect">
            <a:avLst/>
          </a:prstGeom>
          <a:solidFill>
            <a:schemeClr val="accent6">
              <a:lumMod val="50000"/>
            </a:schemeClr>
          </a:solidFill>
          <a:ln w="9525">
            <a:noFill/>
            <a:miter lim="800000"/>
            <a:headEnd/>
            <a:tailEnd/>
          </a:ln>
          <a:effectLst/>
          <a:extLst/>
        </p:spPr>
        <p:txBody>
          <a:bodyPr lIns="78192" tIns="78192" rIns="78192" bIns="78192" anchor="ctr"/>
          <a:lstStyle/>
          <a:p>
            <a:pPr algn="ctr">
              <a:defRPr/>
            </a:pPr>
            <a:r>
              <a:rPr lang="en-US" b="1" dirty="0" smtClean="0">
                <a:solidFill>
                  <a:schemeClr val="bg1"/>
                </a:solidFill>
                <a:latin typeface="Book Antiqua"/>
                <a:cs typeface="Book Antiqua"/>
              </a:rPr>
              <a:t>$100 Million Investment</a:t>
            </a:r>
          </a:p>
          <a:p>
            <a:pPr algn="ctr">
              <a:defRPr/>
            </a:pPr>
            <a:r>
              <a:rPr lang="en-US" b="1" dirty="0" smtClean="0">
                <a:solidFill>
                  <a:schemeClr val="bg1"/>
                </a:solidFill>
                <a:latin typeface="Book Antiqua"/>
                <a:cs typeface="Book Antiqua"/>
              </a:rPr>
              <a:t>In Cassava Farming and Processing Project </a:t>
            </a:r>
            <a:endParaRPr lang="es-ES" b="1" dirty="0">
              <a:solidFill>
                <a:schemeClr val="bg1"/>
              </a:solidFill>
              <a:latin typeface="Book Antiqua"/>
              <a:cs typeface="Book Antiqua"/>
            </a:endParaRPr>
          </a:p>
        </p:txBody>
      </p:sp>
      <p:pic>
        <p:nvPicPr>
          <p:cNvPr id="2" name="Picture 1"/>
          <p:cNvPicPr>
            <a:picLocks noChangeAspect="1"/>
          </p:cNvPicPr>
          <p:nvPr/>
        </p:nvPicPr>
        <p:blipFill>
          <a:blip r:embed="rId3"/>
          <a:stretch>
            <a:fillRect/>
          </a:stretch>
        </p:blipFill>
        <p:spPr>
          <a:xfrm>
            <a:off x="330200" y="1219200"/>
            <a:ext cx="6769100" cy="3588190"/>
          </a:xfrm>
          <a:prstGeom prst="rect">
            <a:avLst/>
          </a:prstGeom>
        </p:spPr>
      </p:pic>
      <p:pic>
        <p:nvPicPr>
          <p:cNvPr id="3" name="Picture 2"/>
          <p:cNvPicPr>
            <a:picLocks noChangeAspect="1"/>
          </p:cNvPicPr>
          <p:nvPr/>
        </p:nvPicPr>
        <p:blipFill>
          <a:blip r:embed="rId4"/>
          <a:stretch>
            <a:fillRect/>
          </a:stretch>
        </p:blipFill>
        <p:spPr>
          <a:xfrm>
            <a:off x="4127500" y="3840315"/>
            <a:ext cx="5613400" cy="2981677"/>
          </a:xfrm>
          <a:prstGeom prst="rect">
            <a:avLst/>
          </a:prstGeom>
        </p:spPr>
      </p:pic>
      <p:pic>
        <p:nvPicPr>
          <p:cNvPr id="4" name="Picture 3"/>
          <p:cNvPicPr>
            <a:picLocks noChangeAspect="1"/>
          </p:cNvPicPr>
          <p:nvPr/>
        </p:nvPicPr>
        <p:blipFill>
          <a:blip r:embed="rId5"/>
          <a:stretch>
            <a:fillRect/>
          </a:stretch>
        </p:blipFill>
        <p:spPr>
          <a:xfrm>
            <a:off x="7380236" y="1828800"/>
            <a:ext cx="2195564" cy="1295400"/>
          </a:xfrm>
          <a:prstGeom prst="rect">
            <a:avLst/>
          </a:prstGeom>
        </p:spPr>
      </p:pic>
    </p:spTree>
    <p:extLst>
      <p:ext uri="{BB962C8B-B14F-4D97-AF65-F5344CB8AC3E}">
        <p14:creationId xmlns:p14="http://schemas.microsoft.com/office/powerpoint/2010/main" val="37466324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26" hidden="1"/>
          <p:cNvGraphicFramePr>
            <a:graphicFrameLocks noChangeAspect="1"/>
          </p:cNvGraphicFramePr>
          <p:nvPr>
            <p:custDataLst>
              <p:tags r:id="rId2"/>
            </p:custDataLst>
          </p:nvPr>
        </p:nvGraphicFramePr>
        <p:xfrm>
          <a:off x="0" y="0"/>
          <a:ext cx="175483" cy="161974"/>
        </p:xfrm>
        <a:graphic>
          <a:graphicData uri="http://schemas.openxmlformats.org/presentationml/2006/ole">
            <mc:AlternateContent xmlns:mc="http://schemas.openxmlformats.org/markup-compatibility/2006">
              <mc:Choice xmlns:v="urn:schemas-microsoft-com:vml" Requires="v">
                <p:oleObj spid="_x0000_s572623" name="think-cell Slide" r:id="rId23" imgW="360" imgH="360" progId="TCLayout.ActiveDocument.1">
                  <p:embed/>
                </p:oleObj>
              </mc:Choice>
              <mc:Fallback>
                <p:oleObj name="think-cell Slide" r:id="rId23" imgW="360" imgH="360" progId="TCLayout.ActiveDocument.1">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0" y="0"/>
                        <a:ext cx="175483" cy="1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15" hidden="1"/>
          <p:cNvSpPr/>
          <p:nvPr>
            <p:custDataLst>
              <p:tags r:id="rId3"/>
            </p:custDataLst>
          </p:nvPr>
        </p:nvSpPr>
        <p:spPr bwMode="auto">
          <a:xfrm>
            <a:off x="0" y="0"/>
            <a:ext cx="175483"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endParaRPr lang="es-ES" sz="1500" dirty="0" err="1">
              <a:solidFill>
                <a:schemeClr val="tx1"/>
              </a:solidFill>
              <a:ea typeface="ＭＳ Ｐゴシック"/>
              <a:sym typeface="Arial"/>
            </a:endParaRPr>
          </a:p>
        </p:txBody>
      </p:sp>
      <p:pic>
        <p:nvPicPr>
          <p:cNvPr id="34826" name="Picture 8"/>
          <p:cNvPicPr>
            <a:picLocks noChangeAspect="1"/>
          </p:cNvPicPr>
          <p:nvPr/>
        </p:nvPicPr>
        <p:blipFill>
          <a:blip r:embed="rId25" cstate="email">
            <a:extLst>
              <a:ext uri="{28A0092B-C50C-407E-A947-70E740481C1C}">
                <a14:useLocalDpi xmlns:a14="http://schemas.microsoft.com/office/drawing/2010/main" val="0"/>
              </a:ext>
            </a:extLst>
          </a:blip>
          <a:srcRect/>
          <a:stretch>
            <a:fillRect/>
          </a:stretch>
        </p:blipFill>
        <p:spPr bwMode="auto">
          <a:xfrm>
            <a:off x="5518933" y="3463015"/>
            <a:ext cx="4387068" cy="2449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7" name="TextBox 7"/>
          <p:cNvSpPr txBox="1">
            <a:spLocks noChangeArrowheads="1"/>
          </p:cNvSpPr>
          <p:nvPr>
            <p:custDataLst>
              <p:tags r:id="rId4"/>
            </p:custDataLst>
          </p:nvPr>
        </p:nvSpPr>
        <p:spPr bwMode="auto">
          <a:xfrm>
            <a:off x="140387" y="4008792"/>
            <a:ext cx="5457513" cy="1916159"/>
          </a:xfrm>
          <a:prstGeom prst="rect">
            <a:avLst/>
          </a:prstGeom>
          <a:noFill/>
          <a:ln w="1905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lIns="77747" tIns="77747" rIns="77747" bIns="77747"/>
          <a:lstStyle>
            <a:lvl1pPr marL="342900" indent="-342900"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buClr>
                <a:schemeClr val="tx2"/>
              </a:buClr>
            </a:pPr>
            <a:endParaRPr lang="en-US" sz="1500">
              <a:solidFill>
                <a:schemeClr val="tx1"/>
              </a:solidFill>
            </a:endParaRPr>
          </a:p>
        </p:txBody>
      </p:sp>
      <p:graphicFrame>
        <p:nvGraphicFramePr>
          <p:cNvPr id="34819" name="Object 2"/>
          <p:cNvGraphicFramePr>
            <a:graphicFrameLocks/>
          </p:cNvGraphicFramePr>
          <p:nvPr>
            <p:custDataLst>
              <p:tags r:id="rId5"/>
            </p:custDataLst>
            <p:extLst>
              <p:ext uri="{D42A27DB-BD31-4B8C-83A1-F6EECF244321}">
                <p14:modId xmlns:p14="http://schemas.microsoft.com/office/powerpoint/2010/main" val="4128553551"/>
              </p:ext>
            </p:extLst>
          </p:nvPr>
        </p:nvGraphicFramePr>
        <p:xfrm>
          <a:off x="1152923" y="1704885"/>
          <a:ext cx="1530209" cy="1231006"/>
        </p:xfrm>
        <a:graphic>
          <a:graphicData uri="http://schemas.openxmlformats.org/presentationml/2006/ole">
            <mc:AlternateContent xmlns:mc="http://schemas.openxmlformats.org/markup-compatibility/2006">
              <mc:Choice xmlns:v="urn:schemas-microsoft-com:vml" Requires="v">
                <p:oleObj spid="_x0000_s572624" name="Chart" r:id="rId26" imgW="1384300" imgH="1206500" progId="MSGraph.Chart.8">
                  <p:embed followColorScheme="full"/>
                </p:oleObj>
              </mc:Choice>
              <mc:Fallback>
                <p:oleObj name="Chart" r:id="rId26" imgW="1384300" imgH="1206500" progId="MSGraph.Chart.8">
                  <p:embed followColorScheme="full"/>
                  <p:pic>
                    <p:nvPicPr>
                      <p:cNvPr id="0" name=""/>
                      <p:cNvPicPr>
                        <a:picLocks noChangeArrowheads="1"/>
                      </p:cNvPicPr>
                      <p:nvPr/>
                    </p:nvPicPr>
                    <p:blipFill>
                      <a:blip r:embed="rId27"/>
                      <a:srcRect/>
                      <a:stretch>
                        <a:fillRect/>
                      </a:stretch>
                    </p:blipFill>
                    <p:spPr bwMode="auto">
                      <a:xfrm>
                        <a:off x="1152923" y="1704885"/>
                        <a:ext cx="1530209" cy="123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28" name="Rectangle 55"/>
          <p:cNvSpPr>
            <a:spLocks noGrp="1" noChangeArrowheads="1"/>
          </p:cNvSpPr>
          <p:nvPr>
            <p:custDataLst>
              <p:tags r:id="rId6"/>
            </p:custDataLst>
          </p:nvPr>
        </p:nvSpPr>
        <p:spPr bwMode="auto">
          <a:xfrm>
            <a:off x="1412637" y="2866243"/>
            <a:ext cx="800201" cy="23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13526" eaLnBrk="0" hangingPunct="0">
              <a:buClr>
                <a:schemeClr val="tx2"/>
              </a:buClr>
            </a:pPr>
            <a:fld id="{D752A58C-D630-6E43-AAAE-65C4D5FB2C24}" type="datetime'''A''''c''r''''''''ea''''''g''''''''''e'''''''''''''''">
              <a:rPr lang="en-US" sz="1500"/>
              <a:pPr defTabSz="913526" eaLnBrk="0" hangingPunct="0">
                <a:buClr>
                  <a:schemeClr val="tx2"/>
                </a:buClr>
              </a:pPr>
              <a:t>Acreage</a:t>
            </a:fld>
            <a:endParaRPr lang="en-US" sz="1500">
              <a:sym typeface="Arial" charset="0"/>
            </a:endParaRPr>
          </a:p>
        </p:txBody>
      </p:sp>
      <p:sp>
        <p:nvSpPr>
          <p:cNvPr id="34829" name="Rectangle 102"/>
          <p:cNvSpPr>
            <a:spLocks noGrp="1" noChangeArrowheads="1"/>
          </p:cNvSpPr>
          <p:nvPr>
            <p:custDataLst>
              <p:tags r:id="rId7"/>
            </p:custDataLst>
          </p:nvPr>
        </p:nvSpPr>
        <p:spPr bwMode="auto">
          <a:xfrm>
            <a:off x="1398598" y="2415954"/>
            <a:ext cx="828279" cy="23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4296" tIns="0" rIns="24296" bIns="0" anchor="b"/>
          <a:lstStyle/>
          <a:p>
            <a:pPr algn="ctr" defTabSz="913526" eaLnBrk="0" hangingPunct="0">
              <a:buClr>
                <a:schemeClr val="tx2"/>
              </a:buClr>
            </a:pPr>
            <a:r>
              <a:rPr lang="en-US" sz="1500"/>
              <a:t>160-245</a:t>
            </a:r>
            <a:endParaRPr lang="en-US" sz="1500">
              <a:sym typeface="Arial" charset="0"/>
            </a:endParaRPr>
          </a:p>
        </p:txBody>
      </p:sp>
      <p:graphicFrame>
        <p:nvGraphicFramePr>
          <p:cNvPr id="34820" name="Object 81"/>
          <p:cNvGraphicFramePr>
            <a:graphicFrameLocks/>
          </p:cNvGraphicFramePr>
          <p:nvPr>
            <p:custDataLst>
              <p:tags r:id="rId8"/>
            </p:custDataLst>
            <p:extLst>
              <p:ext uri="{D42A27DB-BD31-4B8C-83A1-F6EECF244321}">
                <p14:modId xmlns:p14="http://schemas.microsoft.com/office/powerpoint/2010/main" val="2859297129"/>
              </p:ext>
            </p:extLst>
          </p:nvPr>
        </p:nvGraphicFramePr>
        <p:xfrm>
          <a:off x="2806701" y="1684800"/>
          <a:ext cx="1530209" cy="1231006"/>
        </p:xfrm>
        <a:graphic>
          <a:graphicData uri="http://schemas.openxmlformats.org/presentationml/2006/ole">
            <mc:AlternateContent xmlns:mc="http://schemas.openxmlformats.org/markup-compatibility/2006">
              <mc:Choice xmlns:v="urn:schemas-microsoft-com:vml" Requires="v">
                <p:oleObj spid="_x0000_s572625" name="Chart" r:id="rId28" imgW="1384300" imgH="1206500" progId="MSGraph.Chart.8">
                  <p:embed followColorScheme="full"/>
                </p:oleObj>
              </mc:Choice>
              <mc:Fallback>
                <p:oleObj name="Chart" r:id="rId28" imgW="1384300" imgH="1206500" progId="MSGraph.Chart.8">
                  <p:embed followColorScheme="full"/>
                  <p:pic>
                    <p:nvPicPr>
                      <p:cNvPr id="0" name=""/>
                      <p:cNvPicPr>
                        <a:picLocks noChangeArrowheads="1"/>
                      </p:cNvPicPr>
                      <p:nvPr/>
                    </p:nvPicPr>
                    <p:blipFill>
                      <a:blip r:embed="rId29"/>
                      <a:srcRect/>
                      <a:stretch>
                        <a:fillRect/>
                      </a:stretch>
                    </p:blipFill>
                    <p:spPr bwMode="auto">
                      <a:xfrm>
                        <a:off x="2806701" y="1684800"/>
                        <a:ext cx="1530209" cy="123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30" name="Rectangle 103"/>
          <p:cNvSpPr>
            <a:spLocks noGrp="1" noChangeArrowheads="1"/>
          </p:cNvSpPr>
          <p:nvPr>
            <p:custDataLst>
              <p:tags r:id="rId9"/>
            </p:custDataLst>
          </p:nvPr>
        </p:nvSpPr>
        <p:spPr bwMode="auto">
          <a:xfrm>
            <a:off x="2842820" y="1541292"/>
            <a:ext cx="1179244" cy="23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4296" tIns="0" rIns="24296" bIns="0" anchor="b"/>
          <a:lstStyle/>
          <a:p>
            <a:pPr algn="ctr" defTabSz="913526" eaLnBrk="0" hangingPunct="0">
              <a:buClr>
                <a:schemeClr val="tx2"/>
              </a:buClr>
            </a:pPr>
            <a:r>
              <a:rPr lang="en-US" sz="1500"/>
              <a:t>1,800-2,750</a:t>
            </a:r>
            <a:endParaRPr lang="en-US" sz="1500">
              <a:sym typeface="Arial" charset="0"/>
            </a:endParaRPr>
          </a:p>
        </p:txBody>
      </p:sp>
      <p:sp>
        <p:nvSpPr>
          <p:cNvPr id="34831" name="Rectangle 83"/>
          <p:cNvSpPr>
            <a:spLocks noGrp="1" noChangeArrowheads="1"/>
          </p:cNvSpPr>
          <p:nvPr>
            <p:custDataLst>
              <p:tags r:id="rId10"/>
            </p:custDataLst>
          </p:nvPr>
        </p:nvSpPr>
        <p:spPr bwMode="auto">
          <a:xfrm>
            <a:off x="3037607" y="2866242"/>
            <a:ext cx="1103786" cy="69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13526" eaLnBrk="0" hangingPunct="0">
              <a:buClr>
                <a:schemeClr val="tx2"/>
              </a:buClr>
            </a:pPr>
            <a:fld id="{218C90C9-1C3E-C44B-A997-C29E0BBBC833}" type="datetime'To''''''''ta''l'' ye''arly farmi''''ng'' ''prod''''u''cti''on'">
              <a:rPr lang="en-US" sz="1500"/>
              <a:pPr defTabSz="913526" eaLnBrk="0" hangingPunct="0">
                <a:buClr>
                  <a:schemeClr val="tx2"/>
                </a:buClr>
              </a:pPr>
              <a:t>Total yearly farming production</a:t>
            </a:fld>
            <a:endParaRPr lang="en-US" sz="1500">
              <a:sym typeface="Arial" charset="0"/>
            </a:endParaRPr>
          </a:p>
        </p:txBody>
      </p:sp>
      <p:graphicFrame>
        <p:nvGraphicFramePr>
          <p:cNvPr id="34821" name="Object 84"/>
          <p:cNvGraphicFramePr>
            <a:graphicFrameLocks/>
          </p:cNvGraphicFramePr>
          <p:nvPr>
            <p:custDataLst>
              <p:tags r:id="rId11"/>
            </p:custDataLst>
            <p:extLst>
              <p:ext uri="{D42A27DB-BD31-4B8C-83A1-F6EECF244321}">
                <p14:modId xmlns:p14="http://schemas.microsoft.com/office/powerpoint/2010/main" val="334346492"/>
              </p:ext>
            </p:extLst>
          </p:nvPr>
        </p:nvGraphicFramePr>
        <p:xfrm>
          <a:off x="6013794" y="1704885"/>
          <a:ext cx="1530209" cy="1231006"/>
        </p:xfrm>
        <a:graphic>
          <a:graphicData uri="http://schemas.openxmlformats.org/presentationml/2006/ole">
            <mc:AlternateContent xmlns:mc="http://schemas.openxmlformats.org/markup-compatibility/2006">
              <mc:Choice xmlns:v="urn:schemas-microsoft-com:vml" Requires="v">
                <p:oleObj spid="_x0000_s572626" name="Chart" r:id="rId30" imgW="1384300" imgH="1206500" progId="MSGraph.Chart.8">
                  <p:embed followColorScheme="full"/>
                </p:oleObj>
              </mc:Choice>
              <mc:Fallback>
                <p:oleObj name="Chart" r:id="rId30" imgW="1384300" imgH="1206500" progId="MSGraph.Chart.8">
                  <p:embed followColorScheme="full"/>
                  <p:pic>
                    <p:nvPicPr>
                      <p:cNvPr id="0" name=""/>
                      <p:cNvPicPr>
                        <a:picLocks noChangeArrowheads="1"/>
                      </p:cNvPicPr>
                      <p:nvPr/>
                    </p:nvPicPr>
                    <p:blipFill>
                      <a:blip r:embed="rId31"/>
                      <a:srcRect/>
                      <a:stretch>
                        <a:fillRect/>
                      </a:stretch>
                    </p:blipFill>
                    <p:spPr bwMode="auto">
                      <a:xfrm>
                        <a:off x="6013794" y="1704885"/>
                        <a:ext cx="1530209" cy="123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32" name="Rectangle 105"/>
          <p:cNvSpPr>
            <a:spLocks noGrp="1" noChangeArrowheads="1"/>
          </p:cNvSpPr>
          <p:nvPr>
            <p:custDataLst>
              <p:tags r:id="rId12"/>
            </p:custDataLst>
          </p:nvPr>
        </p:nvSpPr>
        <p:spPr bwMode="auto">
          <a:xfrm>
            <a:off x="6171728" y="2046653"/>
            <a:ext cx="1003761" cy="23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4296" tIns="0" rIns="24296" bIns="0" anchor="b"/>
          <a:lstStyle/>
          <a:p>
            <a:pPr algn="ctr" defTabSz="913526" eaLnBrk="0" hangingPunct="0">
              <a:buClr>
                <a:schemeClr val="tx2"/>
              </a:buClr>
            </a:pPr>
            <a:r>
              <a:rPr lang="en-US" sz="1500"/>
              <a:t>700-1,050</a:t>
            </a:r>
            <a:endParaRPr lang="en-US" sz="1500">
              <a:sym typeface="Arial" charset="0"/>
            </a:endParaRPr>
          </a:p>
        </p:txBody>
      </p:sp>
      <p:sp>
        <p:nvSpPr>
          <p:cNvPr id="34833" name="Rectangle 86"/>
          <p:cNvSpPr>
            <a:spLocks noGrp="1" noChangeArrowheads="1"/>
          </p:cNvSpPr>
          <p:nvPr>
            <p:custDataLst>
              <p:tags r:id="rId13"/>
            </p:custDataLst>
          </p:nvPr>
        </p:nvSpPr>
        <p:spPr bwMode="auto">
          <a:xfrm>
            <a:off x="6278771" y="2866242"/>
            <a:ext cx="1105542" cy="69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13526" eaLnBrk="0" hangingPunct="0">
              <a:buClr>
                <a:schemeClr val="tx2"/>
              </a:buClr>
            </a:pPr>
            <a:fld id="{E39BA3E3-2BE3-2D4D-A00D-9F2289ED7E14}" type="datetime'G''ross'' ''''c''ontrib''ut''io''''n to'''' ''GDP'''''''''''''">
              <a:rPr lang="en-US" sz="1500"/>
              <a:pPr defTabSz="913526" eaLnBrk="0" hangingPunct="0">
                <a:buClr>
                  <a:schemeClr val="tx2"/>
                </a:buClr>
              </a:pPr>
              <a:t>Gross contribution to GDP</a:t>
            </a:fld>
            <a:endParaRPr lang="en-US" sz="1500">
              <a:sym typeface="Arial" charset="0"/>
            </a:endParaRPr>
          </a:p>
        </p:txBody>
      </p:sp>
      <p:graphicFrame>
        <p:nvGraphicFramePr>
          <p:cNvPr id="34822" name="Object 87"/>
          <p:cNvGraphicFramePr>
            <a:graphicFrameLocks/>
          </p:cNvGraphicFramePr>
          <p:nvPr>
            <p:custDataLst>
              <p:tags r:id="rId14"/>
            </p:custDataLst>
            <p:extLst>
              <p:ext uri="{D42A27DB-BD31-4B8C-83A1-F6EECF244321}">
                <p14:modId xmlns:p14="http://schemas.microsoft.com/office/powerpoint/2010/main" val="4292011761"/>
              </p:ext>
            </p:extLst>
          </p:nvPr>
        </p:nvGraphicFramePr>
        <p:xfrm>
          <a:off x="7633499" y="1704885"/>
          <a:ext cx="1530209" cy="1231006"/>
        </p:xfrm>
        <a:graphic>
          <a:graphicData uri="http://schemas.openxmlformats.org/presentationml/2006/ole">
            <mc:AlternateContent xmlns:mc="http://schemas.openxmlformats.org/markup-compatibility/2006">
              <mc:Choice xmlns:v="urn:schemas-microsoft-com:vml" Requires="v">
                <p:oleObj spid="_x0000_s572627" name="Chart" r:id="rId32" imgW="1384300" imgH="1206500" progId="MSGraph.Chart.8">
                  <p:embed followColorScheme="full"/>
                </p:oleObj>
              </mc:Choice>
              <mc:Fallback>
                <p:oleObj name="Chart" r:id="rId32" imgW="1384300" imgH="1206500" progId="MSGraph.Chart.8">
                  <p:embed followColorScheme="full"/>
                  <p:pic>
                    <p:nvPicPr>
                      <p:cNvPr id="0" name=""/>
                      <p:cNvPicPr>
                        <a:picLocks noChangeArrowheads="1"/>
                      </p:cNvPicPr>
                      <p:nvPr/>
                    </p:nvPicPr>
                    <p:blipFill>
                      <a:blip r:embed="rId33"/>
                      <a:srcRect/>
                      <a:stretch>
                        <a:fillRect/>
                      </a:stretch>
                    </p:blipFill>
                    <p:spPr bwMode="auto">
                      <a:xfrm>
                        <a:off x="7633499" y="1704885"/>
                        <a:ext cx="1530209" cy="123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34" name="Rectangle 88"/>
          <p:cNvSpPr>
            <a:spLocks noGrp="1" noChangeArrowheads="1"/>
          </p:cNvSpPr>
          <p:nvPr>
            <p:custDataLst>
              <p:tags r:id="rId15"/>
            </p:custDataLst>
          </p:nvPr>
        </p:nvSpPr>
        <p:spPr bwMode="auto">
          <a:xfrm>
            <a:off x="8063432" y="2866243"/>
            <a:ext cx="459765" cy="23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13526" eaLnBrk="0" hangingPunct="0">
              <a:buClr>
                <a:schemeClr val="tx2"/>
              </a:buClr>
            </a:pPr>
            <a:fld id="{BCEC2054-CC1C-5245-8CDE-EC6F2FAD9587}" type="datetime'''''J''''o''''''''''''''''''b''''''''s'''''''''''''''''">
              <a:rPr lang="en-US" sz="1500"/>
              <a:pPr defTabSz="913526" eaLnBrk="0" hangingPunct="0">
                <a:buClr>
                  <a:schemeClr val="tx2"/>
                </a:buClr>
              </a:pPr>
              <a:t>Jobs</a:t>
            </a:fld>
            <a:endParaRPr lang="en-US" sz="1500">
              <a:sym typeface="Arial" charset="0"/>
            </a:endParaRPr>
          </a:p>
        </p:txBody>
      </p:sp>
      <p:sp>
        <p:nvSpPr>
          <p:cNvPr id="34835" name="Rectangle 106"/>
          <p:cNvSpPr>
            <a:spLocks noGrp="1" noChangeArrowheads="1"/>
          </p:cNvSpPr>
          <p:nvPr>
            <p:custDataLst>
              <p:tags r:id="rId16"/>
            </p:custDataLst>
          </p:nvPr>
        </p:nvSpPr>
        <p:spPr bwMode="auto">
          <a:xfrm>
            <a:off x="7879175" y="2415954"/>
            <a:ext cx="828279" cy="23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4296" tIns="0" rIns="24296" bIns="0" anchor="b"/>
          <a:lstStyle/>
          <a:p>
            <a:pPr algn="ctr" defTabSz="913526" eaLnBrk="0" hangingPunct="0">
              <a:buClr>
                <a:schemeClr val="tx2"/>
              </a:buClr>
            </a:pPr>
            <a:r>
              <a:rPr lang="en-US" sz="1500"/>
              <a:t>140-210</a:t>
            </a:r>
            <a:endParaRPr lang="en-US" sz="1500">
              <a:sym typeface="Arial" charset="0"/>
            </a:endParaRPr>
          </a:p>
        </p:txBody>
      </p:sp>
      <p:sp>
        <p:nvSpPr>
          <p:cNvPr id="34836" name="Rectangle 11"/>
          <p:cNvSpPr txBox="1">
            <a:spLocks/>
          </p:cNvSpPr>
          <p:nvPr/>
        </p:nvSpPr>
        <p:spPr bwMode="auto">
          <a:xfrm>
            <a:off x="231637" y="3991504"/>
            <a:ext cx="5127605" cy="236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buClr>
                <a:schemeClr val="tx2"/>
              </a:buClr>
            </a:pPr>
            <a:r>
              <a:rPr lang="en-US" sz="1500" b="1" u="sng" dirty="0">
                <a:solidFill>
                  <a:srgbClr val="000000"/>
                </a:solidFill>
              </a:rPr>
              <a:t>Indirect impact</a:t>
            </a:r>
          </a:p>
        </p:txBody>
      </p:sp>
      <p:sp>
        <p:nvSpPr>
          <p:cNvPr id="34837" name="Rectangle 11"/>
          <p:cNvSpPr txBox="1">
            <a:spLocks noChangeArrowheads="1"/>
          </p:cNvSpPr>
          <p:nvPr/>
        </p:nvSpPr>
        <p:spPr bwMode="auto">
          <a:xfrm>
            <a:off x="279968" y="1472453"/>
            <a:ext cx="4755582" cy="236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buClr>
                <a:schemeClr val="tx2"/>
              </a:buClr>
            </a:pPr>
            <a:r>
              <a:rPr lang="en-US" sz="1500" b="1" dirty="0">
                <a:solidFill>
                  <a:schemeClr val="tx1"/>
                </a:solidFill>
              </a:rPr>
              <a:t>Direct impact</a:t>
            </a:r>
          </a:p>
        </p:txBody>
      </p:sp>
      <p:sp>
        <p:nvSpPr>
          <p:cNvPr id="94" name="Rectangle 11"/>
          <p:cNvSpPr txBox="1"/>
          <p:nvPr/>
        </p:nvSpPr>
        <p:spPr>
          <a:xfrm>
            <a:off x="1052896" y="3677735"/>
            <a:ext cx="1488094" cy="236483"/>
          </a:xfrm>
          <a:prstGeom prst="rect">
            <a:avLst/>
          </a:prstGeom>
          <a:noFill/>
          <a:ln w="9525">
            <a:noFill/>
            <a:miter lim="800000"/>
            <a:headEnd/>
            <a:tailEnd/>
          </a:ln>
        </p:spPr>
        <p:txBody>
          <a:bodyPr lIns="0" tIns="0" rIns="0" bIns="0">
            <a:spAutoFit/>
          </a:bodyPr>
          <a:lstStyle>
            <a:lvl1pPr marL="342900" lvl="0" indent="-342900" defTabSz="895350" eaLnBrk="0" hangingPunct="0">
              <a:buClr>
                <a:schemeClr val="tx2"/>
              </a:buClr>
              <a:defRPr>
                <a:latin typeface="+mn-lt"/>
                <a:ea typeface="+mn-ea"/>
                <a:cs typeface="+mn-cs"/>
              </a:defRPr>
            </a:lvl1pPr>
            <a:lvl2pPr marL="193675" lvl="1" indent="-192088" defTabSz="895350" eaLnBrk="0" hangingPunct="0">
              <a:buClr>
                <a:schemeClr val="tx2"/>
              </a:buClr>
              <a:buSzPct val="125000"/>
              <a:buFont typeface="Arial" charset="0"/>
              <a:buChar char="▪"/>
              <a:defRPr>
                <a:latin typeface="+mn-lt"/>
              </a:defRPr>
            </a:lvl2pPr>
            <a:lvl3pPr marL="457200" lvl="2" indent="-261938" defTabSz="895350" eaLnBrk="0" hangingPunct="0">
              <a:buClr>
                <a:schemeClr val="tx2"/>
              </a:buClr>
              <a:buSzPct val="120000"/>
              <a:buFont typeface="Arial" charset="0"/>
              <a:buChar char="–"/>
              <a:defRPr>
                <a:latin typeface="+mn-lt"/>
              </a:defRPr>
            </a:lvl3pPr>
            <a:lvl4pPr marL="614363" lvl="3" indent="-155575" defTabSz="895350" eaLnBrk="0" hangingPunct="0">
              <a:buClr>
                <a:schemeClr val="tx2"/>
              </a:buClr>
              <a:buSzPct val="120000"/>
              <a:buFont typeface="Arial" charset="0"/>
              <a:buChar char="▫"/>
              <a:defRPr>
                <a:latin typeface="+mn-lt"/>
              </a:defRPr>
            </a:lvl4pPr>
            <a:lvl5pPr marL="749300" lvl="4" indent="-130175" defTabSz="895350" eaLnBrk="0" hangingPunct="0">
              <a:buClr>
                <a:schemeClr val="tx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defRPr/>
            </a:pPr>
            <a:r>
              <a:rPr lang="en-US" sz="1500" dirty="0">
                <a:solidFill>
                  <a:schemeClr val="bg1">
                    <a:lumMod val="50000"/>
                  </a:schemeClr>
                </a:solidFill>
              </a:rPr>
              <a:t>Thousands Ha</a:t>
            </a:r>
          </a:p>
        </p:txBody>
      </p:sp>
      <p:sp>
        <p:nvSpPr>
          <p:cNvPr id="96" name="Rectangle 11"/>
          <p:cNvSpPr txBox="1"/>
          <p:nvPr/>
        </p:nvSpPr>
        <p:spPr>
          <a:xfrm>
            <a:off x="2812989" y="3677735"/>
            <a:ext cx="1440713" cy="236483"/>
          </a:xfrm>
          <a:prstGeom prst="rect">
            <a:avLst/>
          </a:prstGeom>
          <a:noFill/>
          <a:ln w="9525">
            <a:noFill/>
            <a:miter lim="800000"/>
            <a:headEnd/>
            <a:tailEnd/>
          </a:ln>
        </p:spPr>
        <p:txBody>
          <a:bodyPr lIns="0" tIns="0" rIns="0" bIns="0">
            <a:spAutoFit/>
          </a:bodyPr>
          <a:lstStyle>
            <a:lvl1pPr marL="342900" lvl="0" indent="-342900" defTabSz="895350" eaLnBrk="0" hangingPunct="0">
              <a:buClr>
                <a:schemeClr val="tx2"/>
              </a:buClr>
              <a:defRPr>
                <a:latin typeface="+mn-lt"/>
                <a:ea typeface="+mn-ea"/>
                <a:cs typeface="+mn-cs"/>
              </a:defRPr>
            </a:lvl1pPr>
            <a:lvl2pPr marL="193675" lvl="1" indent="-192088" defTabSz="895350" eaLnBrk="0" hangingPunct="0">
              <a:buClr>
                <a:schemeClr val="tx2"/>
              </a:buClr>
              <a:buSzPct val="125000"/>
              <a:buFont typeface="Arial" charset="0"/>
              <a:buChar char="▪"/>
              <a:defRPr>
                <a:latin typeface="+mn-lt"/>
              </a:defRPr>
            </a:lvl2pPr>
            <a:lvl3pPr marL="457200" lvl="2" indent="-261938" defTabSz="895350" eaLnBrk="0" hangingPunct="0">
              <a:buClr>
                <a:schemeClr val="tx2"/>
              </a:buClr>
              <a:buSzPct val="120000"/>
              <a:buFont typeface="Arial" charset="0"/>
              <a:buChar char="–"/>
              <a:defRPr>
                <a:latin typeface="+mn-lt"/>
              </a:defRPr>
            </a:lvl3pPr>
            <a:lvl4pPr marL="614363" lvl="3" indent="-155575" defTabSz="895350" eaLnBrk="0" hangingPunct="0">
              <a:buClr>
                <a:schemeClr val="tx2"/>
              </a:buClr>
              <a:buSzPct val="120000"/>
              <a:buFont typeface="Arial" charset="0"/>
              <a:buChar char="▫"/>
              <a:defRPr>
                <a:latin typeface="+mn-lt"/>
              </a:defRPr>
            </a:lvl4pPr>
            <a:lvl5pPr marL="749300" lvl="4" indent="-130175" defTabSz="895350" eaLnBrk="0" hangingPunct="0">
              <a:buClr>
                <a:schemeClr val="tx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defRPr/>
            </a:pPr>
            <a:r>
              <a:rPr lang="es-ES" sz="1500" dirty="0" err="1">
                <a:solidFill>
                  <a:schemeClr val="bg1">
                    <a:lumMod val="50000"/>
                  </a:schemeClr>
                </a:solidFill>
              </a:rPr>
              <a:t>Thousands</a:t>
            </a:r>
            <a:r>
              <a:rPr lang="es-ES" sz="1500" dirty="0">
                <a:solidFill>
                  <a:schemeClr val="bg1">
                    <a:lumMod val="50000"/>
                  </a:schemeClr>
                </a:solidFill>
              </a:rPr>
              <a:t> Mt</a:t>
            </a:r>
            <a:endParaRPr lang="en-US" sz="1500" dirty="0">
              <a:solidFill>
                <a:schemeClr val="bg1">
                  <a:lumMod val="50000"/>
                </a:schemeClr>
              </a:solidFill>
            </a:endParaRPr>
          </a:p>
        </p:txBody>
      </p:sp>
      <p:sp>
        <p:nvSpPr>
          <p:cNvPr id="97" name="Rectangle 11"/>
          <p:cNvSpPr txBox="1"/>
          <p:nvPr/>
        </p:nvSpPr>
        <p:spPr>
          <a:xfrm>
            <a:off x="6175238" y="3677735"/>
            <a:ext cx="1131863" cy="236483"/>
          </a:xfrm>
          <a:prstGeom prst="rect">
            <a:avLst/>
          </a:prstGeom>
          <a:noFill/>
          <a:ln w="9525">
            <a:noFill/>
            <a:miter lim="800000"/>
            <a:headEnd/>
            <a:tailEnd/>
          </a:ln>
        </p:spPr>
        <p:txBody>
          <a:bodyPr lIns="0" tIns="0" rIns="0" bIns="0">
            <a:spAutoFit/>
          </a:bodyPr>
          <a:lstStyle>
            <a:lvl1pPr marL="342900" lvl="0" indent="-342900" defTabSz="895350" eaLnBrk="0" hangingPunct="0">
              <a:buClr>
                <a:schemeClr val="tx2"/>
              </a:buClr>
              <a:defRPr>
                <a:latin typeface="+mn-lt"/>
                <a:ea typeface="+mn-ea"/>
                <a:cs typeface="+mn-cs"/>
              </a:defRPr>
            </a:lvl1pPr>
            <a:lvl2pPr marL="193675" lvl="1" indent="-192088" defTabSz="895350" eaLnBrk="0" hangingPunct="0">
              <a:buClr>
                <a:schemeClr val="tx2"/>
              </a:buClr>
              <a:buSzPct val="125000"/>
              <a:buFont typeface="Arial" charset="0"/>
              <a:buChar char="▪"/>
              <a:defRPr>
                <a:latin typeface="+mn-lt"/>
              </a:defRPr>
            </a:lvl2pPr>
            <a:lvl3pPr marL="457200" lvl="2" indent="-261938" defTabSz="895350" eaLnBrk="0" hangingPunct="0">
              <a:buClr>
                <a:schemeClr val="tx2"/>
              </a:buClr>
              <a:buSzPct val="120000"/>
              <a:buFont typeface="Arial" charset="0"/>
              <a:buChar char="–"/>
              <a:defRPr>
                <a:latin typeface="+mn-lt"/>
              </a:defRPr>
            </a:lvl3pPr>
            <a:lvl4pPr marL="614363" lvl="3" indent="-155575" defTabSz="895350" eaLnBrk="0" hangingPunct="0">
              <a:buClr>
                <a:schemeClr val="tx2"/>
              </a:buClr>
              <a:buSzPct val="120000"/>
              <a:buFont typeface="Arial" charset="0"/>
              <a:buChar char="▫"/>
              <a:defRPr>
                <a:latin typeface="+mn-lt"/>
              </a:defRPr>
            </a:lvl4pPr>
            <a:lvl5pPr marL="749300" lvl="4" indent="-130175" defTabSz="895350" eaLnBrk="0" hangingPunct="0">
              <a:buClr>
                <a:schemeClr val="tx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defRPr/>
            </a:pPr>
            <a:r>
              <a:rPr lang="es-ES" sz="1500" dirty="0" err="1">
                <a:solidFill>
                  <a:schemeClr val="bg1">
                    <a:lumMod val="50000"/>
                  </a:schemeClr>
                </a:solidFill>
              </a:rPr>
              <a:t>Million</a:t>
            </a:r>
            <a:r>
              <a:rPr lang="es-ES" sz="1500" dirty="0">
                <a:solidFill>
                  <a:schemeClr val="bg1">
                    <a:lumMod val="50000"/>
                  </a:schemeClr>
                </a:solidFill>
              </a:rPr>
              <a:t> US$</a:t>
            </a:r>
            <a:endParaRPr lang="en-US" sz="1500" dirty="0">
              <a:solidFill>
                <a:schemeClr val="bg1">
                  <a:lumMod val="50000"/>
                </a:schemeClr>
              </a:solidFill>
            </a:endParaRPr>
          </a:p>
        </p:txBody>
      </p:sp>
      <p:sp>
        <p:nvSpPr>
          <p:cNvPr id="98" name="Rectangle 11"/>
          <p:cNvSpPr txBox="1"/>
          <p:nvPr/>
        </p:nvSpPr>
        <p:spPr>
          <a:xfrm>
            <a:off x="7853227" y="3591432"/>
            <a:ext cx="1131863" cy="236483"/>
          </a:xfrm>
          <a:prstGeom prst="rect">
            <a:avLst/>
          </a:prstGeom>
          <a:noFill/>
          <a:ln w="9525">
            <a:noFill/>
            <a:miter lim="800000"/>
            <a:headEnd/>
            <a:tailEnd/>
          </a:ln>
        </p:spPr>
        <p:txBody>
          <a:bodyPr lIns="0" tIns="0" rIns="0" bIns="0">
            <a:spAutoFit/>
          </a:bodyPr>
          <a:lstStyle>
            <a:lvl1pPr marL="342900" lvl="0" indent="-342900" defTabSz="895350" eaLnBrk="0" hangingPunct="0">
              <a:buClr>
                <a:schemeClr val="tx2"/>
              </a:buClr>
              <a:defRPr>
                <a:latin typeface="+mn-lt"/>
                <a:ea typeface="+mn-ea"/>
                <a:cs typeface="+mn-cs"/>
              </a:defRPr>
            </a:lvl1pPr>
            <a:lvl2pPr marL="193675" lvl="1" indent="-192088" defTabSz="895350" eaLnBrk="0" hangingPunct="0">
              <a:buClr>
                <a:schemeClr val="tx2"/>
              </a:buClr>
              <a:buSzPct val="125000"/>
              <a:buFont typeface="Arial" charset="0"/>
              <a:buChar char="▪"/>
              <a:defRPr>
                <a:latin typeface="+mn-lt"/>
              </a:defRPr>
            </a:lvl2pPr>
            <a:lvl3pPr marL="457200" lvl="2" indent="-261938" defTabSz="895350" eaLnBrk="0" hangingPunct="0">
              <a:buClr>
                <a:schemeClr val="tx2"/>
              </a:buClr>
              <a:buSzPct val="120000"/>
              <a:buFont typeface="Arial" charset="0"/>
              <a:buChar char="–"/>
              <a:defRPr>
                <a:latin typeface="+mn-lt"/>
              </a:defRPr>
            </a:lvl3pPr>
            <a:lvl4pPr marL="614363" lvl="3" indent="-155575" defTabSz="895350" eaLnBrk="0" hangingPunct="0">
              <a:buClr>
                <a:schemeClr val="tx2"/>
              </a:buClr>
              <a:buSzPct val="120000"/>
              <a:buFont typeface="Arial" charset="0"/>
              <a:buChar char="▫"/>
              <a:defRPr>
                <a:latin typeface="+mn-lt"/>
              </a:defRPr>
            </a:lvl4pPr>
            <a:lvl5pPr marL="749300" lvl="4" indent="-130175" defTabSz="895350" eaLnBrk="0" hangingPunct="0">
              <a:buClr>
                <a:schemeClr val="tx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defRPr/>
            </a:pPr>
            <a:r>
              <a:rPr lang="es-ES" sz="1500" dirty="0" err="1">
                <a:solidFill>
                  <a:schemeClr val="bg1">
                    <a:lumMod val="50000"/>
                  </a:schemeClr>
                </a:solidFill>
              </a:rPr>
              <a:t>Thousands</a:t>
            </a:r>
            <a:endParaRPr lang="en-US" sz="1500" dirty="0">
              <a:solidFill>
                <a:schemeClr val="bg1">
                  <a:lumMod val="50000"/>
                </a:schemeClr>
              </a:solidFill>
            </a:endParaRPr>
          </a:p>
        </p:txBody>
      </p:sp>
      <p:graphicFrame>
        <p:nvGraphicFramePr>
          <p:cNvPr id="34823" name="Object 98"/>
          <p:cNvGraphicFramePr>
            <a:graphicFrameLocks/>
          </p:cNvGraphicFramePr>
          <p:nvPr>
            <p:custDataLst>
              <p:tags r:id="rId17"/>
            </p:custDataLst>
            <p:extLst>
              <p:ext uri="{D42A27DB-BD31-4B8C-83A1-F6EECF244321}">
                <p14:modId xmlns:p14="http://schemas.microsoft.com/office/powerpoint/2010/main" val="1307141215"/>
              </p:ext>
            </p:extLst>
          </p:nvPr>
        </p:nvGraphicFramePr>
        <p:xfrm>
          <a:off x="4392334" y="1704885"/>
          <a:ext cx="1530209" cy="1231006"/>
        </p:xfrm>
        <a:graphic>
          <a:graphicData uri="http://schemas.openxmlformats.org/presentationml/2006/ole">
            <mc:AlternateContent xmlns:mc="http://schemas.openxmlformats.org/markup-compatibility/2006">
              <mc:Choice xmlns:v="urn:schemas-microsoft-com:vml" Requires="v">
                <p:oleObj spid="_x0000_s572628" name="Chart" r:id="rId34" imgW="1384300" imgH="1206500" progId="MSGraph.Chart.8">
                  <p:embed followColorScheme="full"/>
                </p:oleObj>
              </mc:Choice>
              <mc:Fallback>
                <p:oleObj name="Chart" r:id="rId34" imgW="1384300" imgH="1206500" progId="MSGraph.Chart.8">
                  <p:embed followColorScheme="full"/>
                  <p:pic>
                    <p:nvPicPr>
                      <p:cNvPr id="0" name=""/>
                      <p:cNvPicPr>
                        <a:picLocks noChangeArrowheads="1"/>
                      </p:cNvPicPr>
                      <p:nvPr/>
                    </p:nvPicPr>
                    <p:blipFill>
                      <a:blip r:embed="rId35"/>
                      <a:srcRect/>
                      <a:stretch>
                        <a:fillRect/>
                      </a:stretch>
                    </p:blipFill>
                    <p:spPr bwMode="auto">
                      <a:xfrm>
                        <a:off x="4392334" y="1704885"/>
                        <a:ext cx="1530209" cy="123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842" name="Rectangle 104"/>
          <p:cNvSpPr>
            <a:spLocks noGrp="1" noChangeArrowheads="1"/>
          </p:cNvSpPr>
          <p:nvPr>
            <p:custDataLst>
              <p:tags r:id="rId18"/>
            </p:custDataLst>
          </p:nvPr>
        </p:nvSpPr>
        <p:spPr bwMode="auto">
          <a:xfrm>
            <a:off x="4638009" y="2202148"/>
            <a:ext cx="828279" cy="23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4296" tIns="0" rIns="24296" bIns="0" anchor="b"/>
          <a:lstStyle/>
          <a:p>
            <a:pPr algn="ctr" defTabSz="913526" eaLnBrk="0" hangingPunct="0">
              <a:buClr>
                <a:schemeClr val="tx2"/>
              </a:buClr>
            </a:pPr>
            <a:r>
              <a:rPr lang="en-US" sz="1500"/>
              <a:t>550-830</a:t>
            </a:r>
            <a:endParaRPr lang="en-US" sz="1500">
              <a:sym typeface="Arial" charset="0"/>
            </a:endParaRPr>
          </a:p>
        </p:txBody>
      </p:sp>
      <p:sp>
        <p:nvSpPr>
          <p:cNvPr id="34843" name="Rectangle 99"/>
          <p:cNvSpPr>
            <a:spLocks noGrp="1" noChangeArrowheads="1"/>
          </p:cNvSpPr>
          <p:nvPr>
            <p:custDataLst>
              <p:tags r:id="rId19"/>
            </p:custDataLst>
          </p:nvPr>
        </p:nvSpPr>
        <p:spPr bwMode="auto">
          <a:xfrm>
            <a:off x="4657312" y="2866242"/>
            <a:ext cx="1103787" cy="69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defTabSz="913526" eaLnBrk="0" hangingPunct="0">
              <a:buClr>
                <a:schemeClr val="tx2"/>
              </a:buClr>
            </a:pPr>
            <a:fld id="{93B0E2B4-709A-9341-8FAF-DCBC0CB22635}" type="datetime'Tota''l ye''arly'''''' p''rocessing pro''''duct''i''o''''n'''">
              <a:rPr lang="en-US" sz="1500"/>
              <a:pPr defTabSz="913526" eaLnBrk="0" hangingPunct="0">
                <a:buClr>
                  <a:schemeClr val="tx2"/>
                </a:buClr>
              </a:pPr>
              <a:t>Total yearly processing production</a:t>
            </a:fld>
            <a:endParaRPr lang="en-US" sz="1500">
              <a:sym typeface="Arial" charset="0"/>
            </a:endParaRPr>
          </a:p>
        </p:txBody>
      </p:sp>
      <p:sp>
        <p:nvSpPr>
          <p:cNvPr id="102" name="Rectangle 11"/>
          <p:cNvSpPr txBox="1"/>
          <p:nvPr/>
        </p:nvSpPr>
        <p:spPr>
          <a:xfrm>
            <a:off x="4376539" y="3677735"/>
            <a:ext cx="1440714" cy="236483"/>
          </a:xfrm>
          <a:prstGeom prst="rect">
            <a:avLst/>
          </a:prstGeom>
          <a:noFill/>
          <a:ln w="9525">
            <a:noFill/>
            <a:miter lim="800000"/>
            <a:headEnd/>
            <a:tailEnd/>
          </a:ln>
        </p:spPr>
        <p:txBody>
          <a:bodyPr lIns="0" tIns="0" rIns="0" bIns="0">
            <a:spAutoFit/>
          </a:bodyPr>
          <a:lstStyle>
            <a:lvl1pPr marL="342900" lvl="0" indent="-342900" defTabSz="895350" eaLnBrk="0" hangingPunct="0">
              <a:buClr>
                <a:schemeClr val="tx2"/>
              </a:buClr>
              <a:defRPr>
                <a:latin typeface="+mn-lt"/>
                <a:ea typeface="+mn-ea"/>
                <a:cs typeface="+mn-cs"/>
              </a:defRPr>
            </a:lvl1pPr>
            <a:lvl2pPr marL="193675" lvl="1" indent="-192088" defTabSz="895350" eaLnBrk="0" hangingPunct="0">
              <a:buClr>
                <a:schemeClr val="tx2"/>
              </a:buClr>
              <a:buSzPct val="125000"/>
              <a:buFont typeface="Arial" charset="0"/>
              <a:buChar char="▪"/>
              <a:defRPr>
                <a:latin typeface="+mn-lt"/>
              </a:defRPr>
            </a:lvl2pPr>
            <a:lvl3pPr marL="457200" lvl="2" indent="-261938" defTabSz="895350" eaLnBrk="0" hangingPunct="0">
              <a:buClr>
                <a:schemeClr val="tx2"/>
              </a:buClr>
              <a:buSzPct val="120000"/>
              <a:buFont typeface="Arial" charset="0"/>
              <a:buChar char="–"/>
              <a:defRPr>
                <a:latin typeface="+mn-lt"/>
              </a:defRPr>
            </a:lvl3pPr>
            <a:lvl4pPr marL="614363" lvl="3" indent="-155575" defTabSz="895350" eaLnBrk="0" hangingPunct="0">
              <a:buClr>
                <a:schemeClr val="tx2"/>
              </a:buClr>
              <a:buSzPct val="120000"/>
              <a:buFont typeface="Arial" charset="0"/>
              <a:buChar char="▫"/>
              <a:defRPr>
                <a:latin typeface="+mn-lt"/>
              </a:defRPr>
            </a:lvl4pPr>
            <a:lvl5pPr marL="749300" lvl="4" indent="-130175" defTabSz="895350" eaLnBrk="0" hangingPunct="0">
              <a:buClr>
                <a:schemeClr val="tx2"/>
              </a:buClr>
              <a:buSzPct val="89000"/>
              <a:buFont typeface="Arial" charset="0"/>
              <a:buChar char="-"/>
              <a:defRPr>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defRPr/>
            </a:pPr>
            <a:r>
              <a:rPr lang="es-ES" sz="1500" dirty="0" err="1">
                <a:solidFill>
                  <a:schemeClr val="bg1">
                    <a:lumMod val="50000"/>
                  </a:schemeClr>
                </a:solidFill>
              </a:rPr>
              <a:t>Thousands</a:t>
            </a:r>
            <a:r>
              <a:rPr lang="es-ES" sz="1500" dirty="0">
                <a:solidFill>
                  <a:schemeClr val="bg1">
                    <a:lumMod val="50000"/>
                  </a:schemeClr>
                </a:solidFill>
              </a:rPr>
              <a:t> Mt</a:t>
            </a:r>
            <a:endParaRPr lang="en-US" sz="1500" dirty="0">
              <a:solidFill>
                <a:schemeClr val="bg1">
                  <a:lumMod val="50000"/>
                </a:schemeClr>
              </a:solidFill>
            </a:endParaRPr>
          </a:p>
        </p:txBody>
      </p:sp>
      <p:sp>
        <p:nvSpPr>
          <p:cNvPr id="34845" name="Title 1"/>
          <p:cNvSpPr txBox="1">
            <a:spLocks/>
          </p:cNvSpPr>
          <p:nvPr/>
        </p:nvSpPr>
        <p:spPr bwMode="gray">
          <a:xfrm>
            <a:off x="-206997" y="76201"/>
            <a:ext cx="9701467"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484188" defTabSz="895350" eaLnBrk="0" hangingPunct="0">
              <a:tabLst>
                <a:tab pos="269875" algn="l"/>
              </a:tabLst>
              <a:defRPr sz="1200">
                <a:solidFill>
                  <a:schemeClr val="bg2"/>
                </a:solidFill>
                <a:latin typeface="Arial" charset="0"/>
                <a:ea typeface="ＭＳ Ｐゴシック" charset="0"/>
                <a:cs typeface="ＭＳ Ｐゴシック" charset="0"/>
              </a:defRPr>
            </a:lvl1pPr>
            <a:lvl2pPr marL="742950" indent="-285750" defTabSz="895350" eaLnBrk="0" hangingPunct="0">
              <a:tabLst>
                <a:tab pos="269875" algn="l"/>
              </a:tabLst>
              <a:defRPr sz="1200">
                <a:solidFill>
                  <a:schemeClr val="bg2"/>
                </a:solidFill>
                <a:latin typeface="Arial" charset="0"/>
                <a:ea typeface="ＭＳ Ｐゴシック" charset="0"/>
              </a:defRPr>
            </a:lvl2pPr>
            <a:lvl3pPr marL="1143000" indent="-228600" defTabSz="895350" eaLnBrk="0" hangingPunct="0">
              <a:tabLst>
                <a:tab pos="269875" algn="l"/>
              </a:tabLst>
              <a:defRPr sz="1200">
                <a:solidFill>
                  <a:schemeClr val="bg2"/>
                </a:solidFill>
                <a:latin typeface="Arial" charset="0"/>
                <a:ea typeface="ＭＳ Ｐゴシック" charset="0"/>
              </a:defRPr>
            </a:lvl3pPr>
            <a:lvl4pPr marL="1600200" indent="-228600" defTabSz="895350" eaLnBrk="0" hangingPunct="0">
              <a:tabLst>
                <a:tab pos="269875" algn="l"/>
              </a:tabLst>
              <a:defRPr sz="1200">
                <a:solidFill>
                  <a:schemeClr val="bg2"/>
                </a:solidFill>
                <a:latin typeface="Arial" charset="0"/>
                <a:ea typeface="ＭＳ Ｐゴシック" charset="0"/>
              </a:defRPr>
            </a:lvl4pPr>
            <a:lvl5pPr marL="2057400" indent="-228600" defTabSz="895350" eaLnBrk="0" hangingPunct="0">
              <a:tabLst>
                <a:tab pos="269875" algn="l"/>
              </a:tabLst>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tabLst>
                <a:tab pos="269875" algn="l"/>
              </a:tabLs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tabLst>
                <a:tab pos="269875" algn="l"/>
              </a:tabLs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tabLst>
                <a:tab pos="269875" algn="l"/>
              </a:tabLs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tabLst>
                <a:tab pos="269875" algn="l"/>
              </a:tabLst>
              <a:defRPr sz="1200">
                <a:solidFill>
                  <a:schemeClr val="bg2"/>
                </a:solidFill>
                <a:latin typeface="Arial" charset="0"/>
                <a:ea typeface="ＭＳ Ｐゴシック" charset="0"/>
              </a:defRPr>
            </a:lvl9pPr>
          </a:lstStyle>
          <a:p>
            <a:r>
              <a:rPr lang="en-US" sz="2200" b="1" dirty="0" smtClean="0">
                <a:solidFill>
                  <a:srgbClr val="FF0000"/>
                </a:solidFill>
                <a:latin typeface="+mj-lt"/>
                <a:cs typeface="Book Antiqua"/>
              </a:rPr>
              <a:t>SCPZs Will Contribute Immensely to Nigeria’s Economy</a:t>
            </a:r>
            <a:endParaRPr lang="en-US" sz="2200" b="1" dirty="0">
              <a:solidFill>
                <a:srgbClr val="FF0000"/>
              </a:solidFill>
              <a:latin typeface="+mj-lt"/>
              <a:cs typeface="Book Antiqua"/>
            </a:endParaRPr>
          </a:p>
          <a:p>
            <a:r>
              <a:rPr lang="en-US" sz="2000" b="1" dirty="0" smtClean="0">
                <a:solidFill>
                  <a:srgbClr val="008000"/>
                </a:solidFill>
                <a:latin typeface="+mj-lt"/>
                <a:cs typeface="Book Antiqua"/>
              </a:rPr>
              <a:t>The Initial 13 </a:t>
            </a:r>
            <a:r>
              <a:rPr lang="en-US" sz="2000" b="1" dirty="0">
                <a:solidFill>
                  <a:srgbClr val="008000"/>
                </a:solidFill>
                <a:latin typeface="+mj-lt"/>
                <a:cs typeface="Book Antiqua"/>
              </a:rPr>
              <a:t>SCPZ </a:t>
            </a:r>
            <a:r>
              <a:rPr lang="en-US" sz="2000" b="1" dirty="0" smtClean="0">
                <a:solidFill>
                  <a:srgbClr val="008000"/>
                </a:solidFill>
                <a:latin typeface="+mj-lt"/>
                <a:cs typeface="Book Antiqua"/>
              </a:rPr>
              <a:t>Sites </a:t>
            </a:r>
            <a:r>
              <a:rPr lang="en-US" sz="2000" b="1" dirty="0">
                <a:solidFill>
                  <a:srgbClr val="008000"/>
                </a:solidFill>
                <a:latin typeface="+mj-lt"/>
                <a:cs typeface="Book Antiqua"/>
              </a:rPr>
              <a:t>are </a:t>
            </a:r>
            <a:r>
              <a:rPr lang="en-US" sz="2000" b="1" dirty="0" smtClean="0">
                <a:solidFill>
                  <a:srgbClr val="008000"/>
                </a:solidFill>
                <a:latin typeface="+mj-lt"/>
                <a:cs typeface="Book Antiqua"/>
              </a:rPr>
              <a:t>Expected </a:t>
            </a:r>
            <a:r>
              <a:rPr lang="en-US" sz="2000" b="1" dirty="0">
                <a:solidFill>
                  <a:srgbClr val="008000"/>
                </a:solidFill>
                <a:latin typeface="+mj-lt"/>
                <a:cs typeface="Book Antiqua"/>
              </a:rPr>
              <a:t>to </a:t>
            </a:r>
            <a:r>
              <a:rPr lang="en-US" sz="2000" b="1" dirty="0" smtClean="0">
                <a:solidFill>
                  <a:srgbClr val="008000"/>
                </a:solidFill>
                <a:latin typeface="+mj-lt"/>
                <a:cs typeface="Book Antiqua"/>
              </a:rPr>
              <a:t>Contribute Over 592 Billion – 1.5 Trillion Naira </a:t>
            </a:r>
            <a:r>
              <a:rPr lang="en-US" sz="2000" b="1" dirty="0">
                <a:solidFill>
                  <a:srgbClr val="008000"/>
                </a:solidFill>
                <a:latin typeface="+mj-lt"/>
                <a:cs typeface="Book Antiqua"/>
              </a:rPr>
              <a:t>to the Nigerian </a:t>
            </a:r>
            <a:r>
              <a:rPr lang="en-US" sz="2000" b="1" dirty="0" smtClean="0">
                <a:solidFill>
                  <a:srgbClr val="008000"/>
                </a:solidFill>
                <a:latin typeface="+mj-lt"/>
                <a:cs typeface="Book Antiqua"/>
              </a:rPr>
              <a:t>Economy </a:t>
            </a:r>
            <a:r>
              <a:rPr lang="en-US" sz="2000" b="1" dirty="0">
                <a:solidFill>
                  <a:srgbClr val="008000"/>
                </a:solidFill>
                <a:latin typeface="+mj-lt"/>
                <a:cs typeface="Book Antiqua"/>
              </a:rPr>
              <a:t>and </a:t>
            </a:r>
            <a:r>
              <a:rPr lang="en-US" sz="2000" b="1" dirty="0" smtClean="0">
                <a:solidFill>
                  <a:srgbClr val="008000"/>
                </a:solidFill>
                <a:latin typeface="+mj-lt"/>
                <a:cs typeface="Book Antiqua"/>
              </a:rPr>
              <a:t>Create Up To 250,000 Direct Farm </a:t>
            </a:r>
            <a:r>
              <a:rPr lang="en-US" sz="2000" b="1" dirty="0">
                <a:solidFill>
                  <a:srgbClr val="008000"/>
                </a:solidFill>
                <a:latin typeface="+mj-lt"/>
                <a:cs typeface="Book Antiqua"/>
              </a:rPr>
              <a:t>J</a:t>
            </a:r>
            <a:r>
              <a:rPr lang="en-US" sz="2000" b="1" dirty="0" smtClean="0">
                <a:solidFill>
                  <a:srgbClr val="008000"/>
                </a:solidFill>
                <a:latin typeface="+mj-lt"/>
                <a:cs typeface="Book Antiqua"/>
              </a:rPr>
              <a:t>obs</a:t>
            </a:r>
            <a:endParaRPr lang="en-US" sz="2000" b="1" dirty="0">
              <a:solidFill>
                <a:srgbClr val="008000"/>
              </a:solidFill>
              <a:latin typeface="+mj-lt"/>
              <a:cs typeface="Book Antiqua"/>
            </a:endParaRPr>
          </a:p>
        </p:txBody>
      </p:sp>
      <p:sp>
        <p:nvSpPr>
          <p:cNvPr id="40" name="McK 5. Source"/>
          <p:cNvSpPr>
            <a:spLocks noChangeArrowheads="1"/>
          </p:cNvSpPr>
          <p:nvPr/>
        </p:nvSpPr>
        <p:spPr bwMode="gray">
          <a:xfrm>
            <a:off x="131612" y="6033550"/>
            <a:ext cx="7586118" cy="155496"/>
          </a:xfrm>
          <a:prstGeom prst="rect">
            <a:avLst/>
          </a:prstGeom>
          <a:noFill/>
          <a:ln>
            <a:noFill/>
          </a:ln>
          <a:effectLst/>
          <a:extLst/>
        </p:spPr>
        <p:txBody>
          <a:bodyPr lIns="0" tIns="0" rIns="0" bIns="0" anchor="ctr">
            <a:spAutoFit/>
          </a:bodyPr>
          <a:lstStyle/>
          <a:p>
            <a:pPr marL="621975" indent="-621975" defTabSz="913526">
              <a:tabLst>
                <a:tab pos="625214" algn="l"/>
              </a:tabLst>
              <a:defRPr/>
            </a:pPr>
            <a:r>
              <a:rPr lang="en-US" sz="1000" dirty="0">
                <a:solidFill>
                  <a:schemeClr val="bg1"/>
                </a:solidFill>
              </a:rPr>
              <a:t>SOURCE: </a:t>
            </a:r>
            <a:r>
              <a:rPr lang="en-US" sz="1000" dirty="0" err="1">
                <a:solidFill>
                  <a:schemeClr val="bg1"/>
                </a:solidFill>
              </a:rPr>
              <a:t>FMARD</a:t>
            </a:r>
            <a:r>
              <a:rPr lang="en-US" sz="1000" dirty="0">
                <a:solidFill>
                  <a:schemeClr val="bg1"/>
                </a:solidFill>
              </a:rPr>
              <a:t>; Team analysis</a:t>
            </a:r>
          </a:p>
        </p:txBody>
      </p:sp>
      <p:sp>
        <p:nvSpPr>
          <p:cNvPr id="34847" name="Rectangle 5"/>
          <p:cNvSpPr txBox="1">
            <a:spLocks/>
          </p:cNvSpPr>
          <p:nvPr/>
        </p:nvSpPr>
        <p:spPr bwMode="auto">
          <a:xfrm>
            <a:off x="231637" y="4363782"/>
            <a:ext cx="5127605" cy="11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895350" eaLnBrk="0" hangingPunct="0">
              <a:defRPr sz="1200">
                <a:solidFill>
                  <a:schemeClr val="bg2"/>
                </a:solidFill>
                <a:latin typeface="Arial" charset="0"/>
                <a:ea typeface="ＭＳ Ｐゴシック" charset="0"/>
                <a:cs typeface="ＭＳ Ｐゴシック" charset="0"/>
              </a:defRPr>
            </a:lvl1pPr>
            <a:lvl2pPr marL="193675" indent="-192088"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lvl="1">
              <a:buClr>
                <a:schemeClr val="tx2"/>
              </a:buClr>
              <a:buSzPct val="125000"/>
              <a:buFont typeface="Arial" charset="0"/>
              <a:buChar char="▪"/>
            </a:pPr>
            <a:r>
              <a:rPr lang="en-US" sz="1500" dirty="0">
                <a:solidFill>
                  <a:srgbClr val="000000"/>
                </a:solidFill>
              </a:rPr>
              <a:t>Education and training opportunities (Capability building)</a:t>
            </a:r>
          </a:p>
          <a:p>
            <a:pPr lvl="1">
              <a:buClr>
                <a:schemeClr val="tx2"/>
              </a:buClr>
              <a:buSzPct val="125000"/>
              <a:buFont typeface="Arial" charset="0"/>
              <a:buChar char="▪"/>
            </a:pPr>
            <a:r>
              <a:rPr lang="en-US" sz="1500" dirty="0">
                <a:solidFill>
                  <a:srgbClr val="000000"/>
                </a:solidFill>
              </a:rPr>
              <a:t>Technology transfer</a:t>
            </a:r>
          </a:p>
          <a:p>
            <a:pPr lvl="1">
              <a:buClr>
                <a:schemeClr val="tx2"/>
              </a:buClr>
              <a:buSzPct val="125000"/>
              <a:buFont typeface="Arial" charset="0"/>
              <a:buChar char="▪"/>
            </a:pPr>
            <a:r>
              <a:rPr lang="en-US" sz="1500" dirty="0">
                <a:solidFill>
                  <a:srgbClr val="000000"/>
                </a:solidFill>
              </a:rPr>
              <a:t>Improved community infrastructure</a:t>
            </a:r>
          </a:p>
          <a:p>
            <a:pPr lvl="1">
              <a:buClr>
                <a:schemeClr val="tx2"/>
              </a:buClr>
              <a:buSzPct val="125000"/>
              <a:buFont typeface="Arial" charset="0"/>
              <a:buChar char="▪"/>
            </a:pPr>
            <a:r>
              <a:rPr lang="en-US" sz="1500" dirty="0">
                <a:solidFill>
                  <a:srgbClr val="000000"/>
                </a:solidFill>
              </a:rPr>
              <a:t>Indirect economic growth (e.g. services to the zone’s employees)</a:t>
            </a:r>
          </a:p>
        </p:txBody>
      </p:sp>
      <p:sp>
        <p:nvSpPr>
          <p:cNvPr id="34848" name="Rectangle 280"/>
          <p:cNvSpPr txBox="1">
            <a:spLocks noChangeArrowheads="1"/>
          </p:cNvSpPr>
          <p:nvPr>
            <p:custDataLst>
              <p:tags r:id="rId20"/>
            </p:custDataLst>
          </p:nvPr>
        </p:nvSpPr>
        <p:spPr bwMode="auto">
          <a:xfrm>
            <a:off x="9446236" y="6581024"/>
            <a:ext cx="215843" cy="15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fld id="{F7AEC670-76E8-134B-9CB7-6D7DD7B442B3}" type="slidenum">
              <a:rPr lang="en-GB" sz="1000">
                <a:solidFill>
                  <a:schemeClr val="bg1"/>
                </a:solidFill>
              </a:rPr>
              <a:pPr/>
              <a:t>35</a:t>
            </a:fld>
            <a:r>
              <a:rPr lang="en-GB" sz="1000">
                <a:solidFill>
                  <a:schemeClr val="bg1"/>
                </a:solidFill>
              </a:rPr>
              <a:t> </a:t>
            </a:r>
          </a:p>
        </p:txBody>
      </p:sp>
      <p:sp>
        <p:nvSpPr>
          <p:cNvPr id="38" name="Rectangle 37"/>
          <p:cNvSpPr/>
          <p:nvPr/>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anchor="ctr"/>
          <a:lstStyle/>
          <a:p>
            <a:pPr algn="ctr" eaLnBrk="0" hangingPunct="0">
              <a:defRPr/>
            </a:pPr>
            <a:endParaRPr lang="en-US"/>
          </a:p>
        </p:txBody>
      </p:sp>
      <p:pic>
        <p:nvPicPr>
          <p:cNvPr id="34850" name="Picture 75" descr="Nigeria_Coat_of_Arms"/>
          <p:cNvPicPr>
            <a:picLocks noChangeAspect="1" noChangeArrowheads="1"/>
          </p:cNvPicPr>
          <p:nvPr/>
        </p:nvPicPr>
        <p:blipFill>
          <a:blip r:embed="rId36"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6" y="6274894"/>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51" name="Slide Number Placeholder 1"/>
          <p:cNvSpPr txBox="1">
            <a:spLocks/>
          </p:cNvSpPr>
          <p:nvPr/>
        </p:nvSpPr>
        <p:spPr bwMode="auto">
          <a:xfrm>
            <a:off x="9270753" y="6532432"/>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fld id="{27772C1D-DC05-5940-87F6-2E5A0DCF644C}" type="slidenum">
              <a:rPr lang="en-GB" sz="1000">
                <a:solidFill>
                  <a:schemeClr val="bg1"/>
                </a:solidFill>
              </a:rPr>
              <a:pPr/>
              <a:t>35</a:t>
            </a:fld>
            <a:r>
              <a:rPr lang="en-GB" sz="1000">
                <a:solidFill>
                  <a:schemeClr val="bg1"/>
                </a:solidFill>
              </a:rPr>
              <a:t> </a:t>
            </a:r>
          </a:p>
        </p:txBody>
      </p:sp>
      <p:sp>
        <p:nvSpPr>
          <p:cNvPr id="34852" name="Subtitle 2"/>
          <p:cNvSpPr txBox="1">
            <a:spLocks/>
          </p:cNvSpPr>
          <p:nvPr/>
        </p:nvSpPr>
        <p:spPr bwMode="auto">
          <a:xfrm>
            <a:off x="1000251" y="6410951"/>
            <a:ext cx="8256463" cy="91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199"/>
              </a:spcAft>
            </a:pPr>
            <a:r>
              <a:rPr lang="en-US" dirty="0">
                <a:solidFill>
                  <a:schemeClr val="bg1"/>
                </a:solidFill>
                <a:latin typeface="Book Antiqua" charset="0"/>
                <a:ea typeface="Batang" charset="0"/>
                <a:cs typeface="Batang" charset="0"/>
              </a:rPr>
              <a:t>Federal Ministry of Agriculture and Rural Development, Federal Republic of Nigeria</a:t>
            </a:r>
          </a:p>
        </p:txBody>
      </p:sp>
    </p:spTree>
    <p:extLst>
      <p:ext uri="{BB962C8B-B14F-4D97-AF65-F5344CB8AC3E}">
        <p14:creationId xmlns:p14="http://schemas.microsoft.com/office/powerpoint/2010/main" val="42899870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bwMode="auto">
          <a:xfrm>
            <a:off x="0" y="1039262"/>
            <a:ext cx="9798955" cy="903818"/>
          </a:xfrm>
          <a:prstGeom prst="rect">
            <a:avLst/>
          </a:prstGeom>
          <a:noFill/>
          <a:ln>
            <a:miter lim="800000"/>
            <a:headEnd/>
            <a:tailEnd/>
          </a:ln>
        </p:spPr>
        <p:txBody>
          <a:bodyPr lIns="97719" tIns="48859" rIns="97719" bIns="48859"/>
          <a:lstStyle/>
          <a:p>
            <a:pPr algn="ctr" defTabSz="956829">
              <a:defRPr/>
            </a:pPr>
            <a:r>
              <a:rPr lang="en-US" sz="2400" b="1" kern="0" dirty="0" smtClean="0">
                <a:solidFill>
                  <a:srgbClr val="FF0000"/>
                </a:solidFill>
                <a:latin typeface="+mj-lt"/>
                <a:ea typeface="+mj-ea"/>
                <a:cs typeface="Times New Roman" pitchFamily="18" charset="0"/>
              </a:rPr>
              <a:t>NIRSAL Plc. Helped Leverage 60 billion Naira for Farmers from Commercial Banks in 2013 </a:t>
            </a:r>
          </a:p>
          <a:p>
            <a:pPr defTabSz="956829">
              <a:defRPr/>
            </a:pPr>
            <a:endParaRPr lang="en-US" sz="2000" b="1" kern="0" dirty="0">
              <a:solidFill>
                <a:srgbClr val="008000"/>
              </a:solidFill>
              <a:latin typeface="+mj-lt"/>
              <a:ea typeface="+mj-ea"/>
              <a:cs typeface="Times New Roman" pitchFamily="18" charset="0"/>
            </a:endParaRPr>
          </a:p>
        </p:txBody>
      </p:sp>
      <p:sp>
        <p:nvSpPr>
          <p:cNvPr id="14" name="Rectangle 13"/>
          <p:cNvSpPr/>
          <p:nvPr/>
        </p:nvSpPr>
        <p:spPr bwMode="auto">
          <a:xfrm>
            <a:off x="0" y="0"/>
            <a:ext cx="2071521" cy="567133"/>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r>
              <a:rPr lang="en-US" sz="2400" b="1" dirty="0" smtClean="0">
                <a:solidFill>
                  <a:srgbClr val="FFFFFF"/>
                </a:solidFill>
              </a:rPr>
              <a:t>FINANCING</a:t>
            </a:r>
            <a:endParaRPr kumimoji="0" lang="en-US" sz="2400" b="1" i="0" u="none" strike="noStrike" cap="none" normalizeH="0" baseline="0" dirty="0" smtClean="0">
              <a:ln>
                <a:noFill/>
              </a:ln>
              <a:solidFill>
                <a:srgbClr val="FFFFFF"/>
              </a:solidFill>
              <a:effectLst/>
            </a:endParaRPr>
          </a:p>
        </p:txBody>
      </p:sp>
      <p:sp>
        <p:nvSpPr>
          <p:cNvPr id="2" name="Rectangle 1"/>
          <p:cNvSpPr/>
          <p:nvPr/>
        </p:nvSpPr>
        <p:spPr>
          <a:xfrm>
            <a:off x="367986" y="3371759"/>
            <a:ext cx="8917904" cy="2400657"/>
          </a:xfrm>
          <a:prstGeom prst="rect">
            <a:avLst/>
          </a:prstGeom>
        </p:spPr>
        <p:txBody>
          <a:bodyPr wrap="square">
            <a:spAutoFit/>
          </a:bodyPr>
          <a:lstStyle/>
          <a:p>
            <a:pPr marL="829754" lvl="1" indent="-342900">
              <a:buFont typeface="Arial" panose="020B0604020202020204" pitchFamily="34" charset="0"/>
              <a:buChar char="•"/>
            </a:pPr>
            <a:r>
              <a:rPr lang="x-none" sz="3000" dirty="0">
                <a:latin typeface="Calibri" panose="020F0502020204030204" pitchFamily="34" charset="0"/>
              </a:rPr>
              <a:t>The Banking Sector increased its financing of GES from N3.5 billion worth of loans in 2012 to over N20 billion in 2013</a:t>
            </a:r>
            <a:r>
              <a:rPr lang="x-none" sz="3000">
                <a:latin typeface="Calibri" panose="020F0502020204030204" pitchFamily="34" charset="0"/>
              </a:rPr>
              <a:t>. </a:t>
            </a:r>
            <a:endParaRPr lang="en-US" sz="3000" dirty="0">
              <a:latin typeface="Calibri" panose="020F0502020204030204" pitchFamily="34" charset="0"/>
            </a:endParaRPr>
          </a:p>
          <a:p>
            <a:pPr marL="829754" lvl="1" indent="-342900">
              <a:buFont typeface="Arial" panose="020B0604020202020204" pitchFamily="34" charset="0"/>
              <a:buChar char="•"/>
            </a:pPr>
            <a:r>
              <a:rPr lang="en-US" sz="3000" dirty="0" smtClean="0">
                <a:latin typeface="Calibri" panose="020F0502020204030204" pitchFamily="34" charset="0"/>
              </a:rPr>
              <a:t>P</a:t>
            </a:r>
            <a:r>
              <a:rPr lang="x-none" sz="3000" smtClean="0">
                <a:latin typeface="Calibri" panose="020F0502020204030204" pitchFamily="34" charset="0"/>
              </a:rPr>
              <a:t>ayments claims </a:t>
            </a:r>
            <a:r>
              <a:rPr lang="x-none" sz="3000" dirty="0">
                <a:latin typeface="Calibri" panose="020F0502020204030204" pitchFamily="34" charset="0"/>
              </a:rPr>
              <a:t>settled so far in 2013 for wet season is N36</a:t>
            </a:r>
            <a:r>
              <a:rPr lang="en-US" sz="3000" dirty="0">
                <a:latin typeface="Calibri" panose="020F0502020204030204" pitchFamily="34" charset="0"/>
              </a:rPr>
              <a:t>.00 </a:t>
            </a:r>
            <a:r>
              <a:rPr lang="x-none" sz="3000" smtClean="0">
                <a:latin typeface="Calibri" panose="020F0502020204030204" pitchFamily="34" charset="0"/>
              </a:rPr>
              <a:t>billio</a:t>
            </a:r>
            <a:r>
              <a:rPr lang="en-US" sz="3000" dirty="0" smtClean="0">
                <a:latin typeface="Calibri" panose="020F0502020204030204" pitchFamily="34" charset="0"/>
              </a:rPr>
              <a:t>n.</a:t>
            </a:r>
            <a:endParaRPr lang="en-US" sz="3000" dirty="0">
              <a:latin typeface="Calibri" panose="020F0502020204030204" pitchFamily="34" charset="0"/>
            </a:endParaRPr>
          </a:p>
        </p:txBody>
      </p:sp>
      <p:sp>
        <p:nvSpPr>
          <p:cNvPr id="7" name="Rounded Rectangle 6"/>
          <p:cNvSpPr/>
          <p:nvPr/>
        </p:nvSpPr>
        <p:spPr>
          <a:xfrm>
            <a:off x="599090" y="3042745"/>
            <a:ext cx="9015965" cy="2977982"/>
          </a:xfrm>
          <a:prstGeom prst="roundRect">
            <a:avLst/>
          </a:prstGeom>
          <a:noFill/>
          <a:ln>
            <a:solidFill>
              <a:srgbClr val="00B050"/>
            </a:solid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a:solidFill>
                <a:srgbClr val="00B050"/>
              </a:solidFill>
            </a:endParaRPr>
          </a:p>
        </p:txBody>
      </p:sp>
    </p:spTree>
    <p:extLst>
      <p:ext uri="{BB962C8B-B14F-4D97-AF65-F5344CB8AC3E}">
        <p14:creationId xmlns:p14="http://schemas.microsoft.com/office/powerpoint/2010/main" val="36674416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10" descr="https://encrypted-tbn1.gstatic.com/images?q=tbn:ANd9GcTFbx_AKC3azuWLF7GGHUM-HtmJrLU13azr4uypUrgJmJH-rPM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73992" y="5461742"/>
            <a:ext cx="1870034" cy="106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79" name="TextBox 3"/>
          <p:cNvSpPr txBox="1">
            <a:spLocks noChangeArrowheads="1"/>
          </p:cNvSpPr>
          <p:nvPr/>
        </p:nvSpPr>
        <p:spPr bwMode="auto">
          <a:xfrm>
            <a:off x="19035" y="1658999"/>
            <a:ext cx="4888496" cy="4942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7719" tIns="48859" rIns="97719" bIns="48859">
            <a:spAutoFit/>
          </a:bodyPr>
          <a:lstStyle>
            <a:lvl1pPr marL="284163" indent="-284163"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spcAft>
                <a:spcPts val="855"/>
              </a:spcAft>
              <a:buFont typeface="Arial" charset="0"/>
              <a:buChar char="•"/>
            </a:pPr>
            <a:r>
              <a:rPr lang="en-US" sz="1800" b="1" i="1" dirty="0">
                <a:solidFill>
                  <a:schemeClr val="tx1"/>
                </a:solidFill>
              </a:rPr>
              <a:t>Funding: </a:t>
            </a:r>
            <a:r>
              <a:rPr lang="en-US" sz="1800" dirty="0">
                <a:solidFill>
                  <a:schemeClr val="tx1"/>
                </a:solidFill>
              </a:rPr>
              <a:t>Capitalized initially </a:t>
            </a:r>
            <a:r>
              <a:rPr lang="en-US" sz="1800" dirty="0" smtClean="0">
                <a:solidFill>
                  <a:schemeClr val="tx1"/>
                </a:solidFill>
              </a:rPr>
              <a:t>with </a:t>
            </a:r>
            <a:r>
              <a:rPr lang="en-US" sz="1800" b="1" dirty="0">
                <a:solidFill>
                  <a:srgbClr val="FF0000"/>
                </a:solidFill>
              </a:rPr>
              <a:t>$</a:t>
            </a:r>
            <a:r>
              <a:rPr lang="en-US" sz="1800" b="1" dirty="0" smtClean="0">
                <a:solidFill>
                  <a:srgbClr val="FF0000"/>
                </a:solidFill>
              </a:rPr>
              <a:t>33million </a:t>
            </a:r>
            <a:r>
              <a:rPr lang="en-US" sz="1800" dirty="0" smtClean="0">
                <a:solidFill>
                  <a:schemeClr val="tx1"/>
                </a:solidFill>
              </a:rPr>
              <a:t>by </a:t>
            </a:r>
            <a:r>
              <a:rPr lang="en-US" sz="1800" dirty="0">
                <a:solidFill>
                  <a:schemeClr val="tx1"/>
                </a:solidFill>
              </a:rPr>
              <a:t>the </a:t>
            </a:r>
            <a:r>
              <a:rPr lang="en-US" sz="1800" dirty="0" smtClean="0">
                <a:solidFill>
                  <a:schemeClr val="tx1"/>
                </a:solidFill>
              </a:rPr>
              <a:t>Federal Government, </a:t>
            </a:r>
            <a:r>
              <a:rPr lang="en-US" sz="1800" dirty="0" err="1" smtClean="0">
                <a:solidFill>
                  <a:schemeClr val="tx1"/>
                </a:solidFill>
              </a:rPr>
              <a:t>KfW</a:t>
            </a:r>
            <a:r>
              <a:rPr lang="en-US" sz="1800" dirty="0" smtClean="0">
                <a:solidFill>
                  <a:schemeClr val="tx1"/>
                </a:solidFill>
              </a:rPr>
              <a:t> and Nigerian Sovereign Investment Authority. Scaled </a:t>
            </a:r>
            <a:r>
              <a:rPr lang="en-US" sz="1800" dirty="0">
                <a:solidFill>
                  <a:schemeClr val="tx1"/>
                </a:solidFill>
              </a:rPr>
              <a:t>to up to </a:t>
            </a:r>
            <a:r>
              <a:rPr lang="en-US" sz="1800" b="1" dirty="0" smtClean="0">
                <a:solidFill>
                  <a:srgbClr val="FF0000"/>
                </a:solidFill>
              </a:rPr>
              <a:t>$</a:t>
            </a:r>
            <a:r>
              <a:rPr lang="en-US" sz="1800" b="1" dirty="0">
                <a:solidFill>
                  <a:srgbClr val="FF0000"/>
                </a:solidFill>
              </a:rPr>
              <a:t>1</a:t>
            </a:r>
            <a:r>
              <a:rPr lang="en-US" sz="1800" b="1" dirty="0" smtClean="0">
                <a:solidFill>
                  <a:srgbClr val="FF0000"/>
                </a:solidFill>
              </a:rPr>
              <a:t>00 </a:t>
            </a:r>
            <a:r>
              <a:rPr lang="en-US" sz="1800" b="1" dirty="0">
                <a:solidFill>
                  <a:srgbClr val="FF0000"/>
                </a:solidFill>
              </a:rPr>
              <a:t>million </a:t>
            </a:r>
            <a:r>
              <a:rPr lang="en-US" sz="1800" dirty="0">
                <a:solidFill>
                  <a:schemeClr val="tx1"/>
                </a:solidFill>
              </a:rPr>
              <a:t>by </a:t>
            </a:r>
            <a:r>
              <a:rPr lang="en-US" sz="1800" dirty="0" smtClean="0">
                <a:solidFill>
                  <a:schemeClr val="tx1"/>
                </a:solidFill>
              </a:rPr>
              <a:t>private </a:t>
            </a:r>
            <a:r>
              <a:rPr lang="en-US" sz="1800" dirty="0">
                <a:solidFill>
                  <a:schemeClr val="tx1"/>
                </a:solidFill>
              </a:rPr>
              <a:t>s</a:t>
            </a:r>
            <a:r>
              <a:rPr lang="en-US" sz="1800" dirty="0" smtClean="0">
                <a:solidFill>
                  <a:schemeClr val="tx1"/>
                </a:solidFill>
              </a:rPr>
              <a:t>ector</a:t>
            </a:r>
            <a:endParaRPr lang="en-US" sz="1800" dirty="0">
              <a:solidFill>
                <a:schemeClr val="tx1"/>
              </a:solidFill>
            </a:endParaRPr>
          </a:p>
          <a:p>
            <a:pPr eaLnBrk="1" hangingPunct="1">
              <a:spcAft>
                <a:spcPts val="855"/>
              </a:spcAft>
              <a:buFont typeface="Arial" charset="0"/>
              <a:buChar char="•"/>
            </a:pPr>
            <a:r>
              <a:rPr lang="en-US" sz="1800" b="1" i="1" dirty="0">
                <a:solidFill>
                  <a:schemeClr val="tx1"/>
                </a:solidFill>
              </a:rPr>
              <a:t>Management: </a:t>
            </a:r>
            <a:r>
              <a:rPr lang="en-US" sz="1800" dirty="0" smtClean="0">
                <a:solidFill>
                  <a:schemeClr val="tx1"/>
                </a:solidFill>
              </a:rPr>
              <a:t>Sahel Capital, an </a:t>
            </a:r>
            <a:r>
              <a:rPr lang="en-US" sz="1800" dirty="0">
                <a:solidFill>
                  <a:schemeClr val="tx1"/>
                </a:solidFill>
              </a:rPr>
              <a:t>i</a:t>
            </a:r>
            <a:r>
              <a:rPr lang="en-US" sz="1800" dirty="0" smtClean="0">
                <a:solidFill>
                  <a:schemeClr val="tx1"/>
                </a:solidFill>
              </a:rPr>
              <a:t>ndependent</a:t>
            </a:r>
            <a:r>
              <a:rPr lang="en-US" sz="1800" dirty="0">
                <a:solidFill>
                  <a:schemeClr val="tx1"/>
                </a:solidFill>
              </a:rPr>
              <a:t>, private-sector fund manager </a:t>
            </a:r>
          </a:p>
          <a:p>
            <a:pPr eaLnBrk="1" hangingPunct="1">
              <a:spcAft>
                <a:spcPts val="855"/>
              </a:spcAft>
              <a:buFont typeface="Arial" charset="0"/>
              <a:buChar char="•"/>
            </a:pPr>
            <a:r>
              <a:rPr lang="en-US" sz="1800" b="1" i="1" dirty="0">
                <a:solidFill>
                  <a:schemeClr val="tx1"/>
                </a:solidFill>
              </a:rPr>
              <a:t>Target investees: </a:t>
            </a:r>
            <a:r>
              <a:rPr lang="en-US" sz="1800" dirty="0">
                <a:solidFill>
                  <a:schemeClr val="tx1"/>
                </a:solidFill>
              </a:rPr>
              <a:t>Primarily SMEs</a:t>
            </a:r>
          </a:p>
          <a:p>
            <a:pPr eaLnBrk="1" hangingPunct="1">
              <a:spcAft>
                <a:spcPts val="855"/>
              </a:spcAft>
              <a:buFont typeface="Arial" charset="0"/>
              <a:buChar char="•"/>
            </a:pPr>
            <a:r>
              <a:rPr lang="en-US" sz="1800" b="1" i="1" dirty="0">
                <a:solidFill>
                  <a:schemeClr val="tx1"/>
                </a:solidFill>
              </a:rPr>
              <a:t>Investment Size: </a:t>
            </a:r>
            <a:r>
              <a:rPr lang="en-US" sz="1800" b="1" dirty="0">
                <a:solidFill>
                  <a:srgbClr val="FF0000"/>
                </a:solidFill>
              </a:rPr>
              <a:t>$500,000 - $5 </a:t>
            </a:r>
            <a:r>
              <a:rPr lang="en-US" sz="1800" b="1" dirty="0" err="1" smtClean="0">
                <a:solidFill>
                  <a:srgbClr val="FF0000"/>
                </a:solidFill>
              </a:rPr>
              <a:t>mn</a:t>
            </a:r>
            <a:endParaRPr lang="en-US" sz="1800" b="1" dirty="0">
              <a:solidFill>
                <a:srgbClr val="FF0000"/>
              </a:solidFill>
            </a:endParaRPr>
          </a:p>
          <a:p>
            <a:pPr eaLnBrk="1" hangingPunct="1">
              <a:spcAft>
                <a:spcPts val="855"/>
              </a:spcAft>
              <a:buFont typeface="Arial" charset="0"/>
              <a:buChar char="•"/>
            </a:pPr>
            <a:r>
              <a:rPr lang="en-US" sz="1800" b="1" i="1" dirty="0">
                <a:solidFill>
                  <a:schemeClr val="tx1"/>
                </a:solidFill>
              </a:rPr>
              <a:t>Instruments: </a:t>
            </a:r>
            <a:r>
              <a:rPr lang="en-US" sz="1800" b="1" dirty="0">
                <a:solidFill>
                  <a:srgbClr val="FF0000"/>
                </a:solidFill>
              </a:rPr>
              <a:t>Long-term, tailored financing</a:t>
            </a:r>
            <a:r>
              <a:rPr lang="en-US" sz="1800" dirty="0">
                <a:solidFill>
                  <a:schemeClr val="tx1"/>
                </a:solidFill>
              </a:rPr>
              <a:t>, as well as quasi-equity, and other innovative financing instruments</a:t>
            </a:r>
          </a:p>
          <a:p>
            <a:pPr eaLnBrk="1" hangingPunct="1">
              <a:spcAft>
                <a:spcPts val="855"/>
              </a:spcAft>
              <a:buFont typeface="Arial" charset="0"/>
              <a:buChar char="•"/>
            </a:pPr>
            <a:r>
              <a:rPr lang="en-US" sz="1800" b="1" dirty="0">
                <a:solidFill>
                  <a:schemeClr val="tx1"/>
                </a:solidFill>
              </a:rPr>
              <a:t>Technical Assistance Facility: </a:t>
            </a:r>
            <a:r>
              <a:rPr lang="en-US" sz="1800" dirty="0">
                <a:solidFill>
                  <a:schemeClr val="tx1"/>
                </a:solidFill>
              </a:rPr>
              <a:t>10% of the total Fund </a:t>
            </a:r>
            <a:r>
              <a:rPr lang="en-US" sz="1800" dirty="0" smtClean="0">
                <a:solidFill>
                  <a:schemeClr val="tx1"/>
                </a:solidFill>
              </a:rPr>
              <a:t>size</a:t>
            </a:r>
          </a:p>
          <a:p>
            <a:pPr eaLnBrk="1" hangingPunct="1">
              <a:spcAft>
                <a:spcPts val="855"/>
              </a:spcAft>
              <a:buFont typeface="Arial" charset="0"/>
              <a:buChar char="•"/>
            </a:pPr>
            <a:r>
              <a:rPr lang="en-US" sz="1800" b="1" dirty="0" smtClean="0">
                <a:solidFill>
                  <a:schemeClr val="tx1"/>
                </a:solidFill>
              </a:rPr>
              <a:t>First Close:</a:t>
            </a:r>
            <a:r>
              <a:rPr lang="en-US" sz="1800" dirty="0" smtClean="0">
                <a:solidFill>
                  <a:schemeClr val="tx1"/>
                </a:solidFill>
              </a:rPr>
              <a:t> </a:t>
            </a:r>
            <a:r>
              <a:rPr lang="en-US" sz="1800" b="1" dirty="0" smtClean="0">
                <a:solidFill>
                  <a:srgbClr val="FF0000"/>
                </a:solidFill>
              </a:rPr>
              <a:t>January 2013</a:t>
            </a:r>
            <a:endParaRPr lang="en-US" sz="1800" b="1" dirty="0">
              <a:solidFill>
                <a:srgbClr val="FF0000"/>
              </a:solidFill>
            </a:endParaRPr>
          </a:p>
        </p:txBody>
      </p:sp>
      <p:sp>
        <p:nvSpPr>
          <p:cNvPr id="17" name="Title 1"/>
          <p:cNvSpPr txBox="1">
            <a:spLocks/>
          </p:cNvSpPr>
          <p:nvPr/>
        </p:nvSpPr>
        <p:spPr bwMode="auto">
          <a:xfrm>
            <a:off x="98640" y="147948"/>
            <a:ext cx="9798955" cy="903818"/>
          </a:xfrm>
          <a:prstGeom prst="rect">
            <a:avLst/>
          </a:prstGeom>
          <a:noFill/>
          <a:ln>
            <a:miter lim="800000"/>
            <a:headEnd/>
            <a:tailEnd/>
          </a:ln>
        </p:spPr>
        <p:txBody>
          <a:bodyPr lIns="97719" tIns="48859" rIns="97719" bIns="48859"/>
          <a:lstStyle/>
          <a:p>
            <a:pPr defTabSz="956829">
              <a:defRPr/>
            </a:pPr>
            <a:r>
              <a:rPr lang="en-US" sz="2400" b="1" kern="0" dirty="0" smtClean="0">
                <a:solidFill>
                  <a:srgbClr val="FF0000"/>
                </a:solidFill>
                <a:latin typeface="+mj-lt"/>
                <a:ea typeface="+mj-ea"/>
                <a:cs typeface="Times New Roman" pitchFamily="18" charset="0"/>
              </a:rPr>
              <a:t>Financing Agricultural SMEs</a:t>
            </a:r>
          </a:p>
          <a:p>
            <a:pPr defTabSz="956829">
              <a:defRPr/>
            </a:pPr>
            <a:r>
              <a:rPr lang="en-US" sz="2000" b="1" kern="0" dirty="0" smtClean="0">
                <a:solidFill>
                  <a:srgbClr val="008000"/>
                </a:solidFill>
                <a:latin typeface="+mj-lt"/>
                <a:ea typeface="+mj-ea"/>
                <a:cs typeface="Times New Roman" pitchFamily="18" charset="0"/>
              </a:rPr>
              <a:t>Nigeria and Germany Launch Agribusiness Private Equity Fund </a:t>
            </a:r>
          </a:p>
          <a:p>
            <a:pPr defTabSz="956829">
              <a:defRPr/>
            </a:pPr>
            <a:r>
              <a:rPr lang="en-US" sz="2000" b="1" kern="0" dirty="0" smtClean="0">
                <a:solidFill>
                  <a:srgbClr val="008000"/>
                </a:solidFill>
                <a:latin typeface="+mj-lt"/>
                <a:ea typeface="+mj-ea"/>
                <a:cs typeface="Times New Roman" pitchFamily="18" charset="0"/>
              </a:rPr>
              <a:t>- The </a:t>
            </a:r>
            <a:r>
              <a:rPr lang="en-US" sz="2000" b="1" kern="0" dirty="0">
                <a:solidFill>
                  <a:srgbClr val="008000"/>
                </a:solidFill>
                <a:latin typeface="+mj-lt"/>
                <a:ea typeface="+mj-ea"/>
                <a:cs typeface="Times New Roman" pitchFamily="18" charset="0"/>
              </a:rPr>
              <a:t>Fund for Agricultural Financing in Nigeria (FAFIN)</a:t>
            </a:r>
          </a:p>
        </p:txBody>
      </p:sp>
      <p:pic>
        <p:nvPicPr>
          <p:cNvPr id="101388" name="Picture 1" descr="FMARD-FPO logo-1.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055244" y="4949411"/>
            <a:ext cx="2269049" cy="621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a:stretch>
            <a:fillRect/>
          </a:stretch>
        </p:blipFill>
        <p:spPr>
          <a:xfrm>
            <a:off x="5117150" y="1828581"/>
            <a:ext cx="4346670" cy="3035948"/>
          </a:xfrm>
          <a:prstGeom prst="rect">
            <a:avLst/>
          </a:prstGeom>
        </p:spPr>
      </p:pic>
      <p:pic>
        <p:nvPicPr>
          <p:cNvPr id="2" name="Picture 1"/>
          <p:cNvPicPr>
            <a:picLocks noChangeAspect="1"/>
          </p:cNvPicPr>
          <p:nvPr/>
        </p:nvPicPr>
        <p:blipFill>
          <a:blip r:embed="rId6"/>
          <a:stretch>
            <a:fillRect/>
          </a:stretch>
        </p:blipFill>
        <p:spPr>
          <a:xfrm>
            <a:off x="8045201" y="4943925"/>
            <a:ext cx="1500775" cy="789882"/>
          </a:xfrm>
          <a:prstGeom prst="rect">
            <a:avLst/>
          </a:prstGeom>
        </p:spPr>
      </p:pic>
    </p:spTree>
    <p:extLst>
      <p:ext uri="{BB962C8B-B14F-4D97-AF65-F5344CB8AC3E}">
        <p14:creationId xmlns:p14="http://schemas.microsoft.com/office/powerpoint/2010/main" val="880315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txBox="1">
            <a:spLocks/>
          </p:cNvSpPr>
          <p:nvPr/>
        </p:nvSpPr>
        <p:spPr bwMode="auto">
          <a:xfrm>
            <a:off x="0" y="535305"/>
            <a:ext cx="9605924" cy="941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25" tIns="48813" rIns="97625" bIns="48813" anchor="ctr"/>
          <a:lstStyle>
            <a:lvl1pPr defTabSz="893763">
              <a:defRPr sz="1200">
                <a:solidFill>
                  <a:schemeClr val="bg2"/>
                </a:solidFill>
                <a:latin typeface="Arial" charset="0"/>
                <a:ea typeface="ＭＳ Ｐゴシック" charset="0"/>
                <a:cs typeface="ＭＳ Ｐゴシック" charset="0"/>
              </a:defRPr>
            </a:lvl1pPr>
            <a:lvl2pPr marL="742950" indent="-285750" defTabSz="893763">
              <a:defRPr sz="1200">
                <a:solidFill>
                  <a:schemeClr val="bg2"/>
                </a:solidFill>
                <a:latin typeface="Arial" charset="0"/>
                <a:ea typeface="ＭＳ Ｐゴシック" charset="0"/>
              </a:defRPr>
            </a:lvl2pPr>
            <a:lvl3pPr marL="1143000" indent="-228600" defTabSz="893763">
              <a:defRPr sz="1200">
                <a:solidFill>
                  <a:schemeClr val="bg2"/>
                </a:solidFill>
                <a:latin typeface="Arial" charset="0"/>
                <a:ea typeface="ＭＳ Ｐゴシック" charset="0"/>
              </a:defRPr>
            </a:lvl3pPr>
            <a:lvl4pPr marL="1600200" indent="-228600" defTabSz="893763">
              <a:defRPr sz="1200">
                <a:solidFill>
                  <a:schemeClr val="bg2"/>
                </a:solidFill>
                <a:latin typeface="Arial" charset="0"/>
                <a:ea typeface="ＭＳ Ｐゴシック" charset="0"/>
              </a:defRPr>
            </a:lvl4pPr>
            <a:lvl5pPr marL="2057400" indent="-228600" defTabSz="893763">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r>
              <a:rPr lang="en-US" sz="2200" b="1" dirty="0" smtClean="0">
                <a:solidFill>
                  <a:srgbClr val="FF0000"/>
                </a:solidFill>
                <a:cs typeface="Times New Roman" charset="0"/>
              </a:rPr>
              <a:t>A New Generation of Commercial Farmers and Agribusiness Entrepreneurs Emerge in Nigeria</a:t>
            </a:r>
            <a:endParaRPr lang="en-US" sz="2200" b="1" dirty="0">
              <a:solidFill>
                <a:srgbClr val="456332"/>
              </a:solidFill>
              <a:cs typeface="Times New Roman" charset="0"/>
            </a:endParaRPr>
          </a:p>
        </p:txBody>
      </p:sp>
      <p:sp>
        <p:nvSpPr>
          <p:cNvPr id="46082" name="Content Placeholder 5"/>
          <p:cNvSpPr>
            <a:spLocks noGrp="1"/>
          </p:cNvSpPr>
          <p:nvPr>
            <p:ph idx="1"/>
          </p:nvPr>
        </p:nvSpPr>
        <p:spPr>
          <a:xfrm>
            <a:off x="4" y="1436602"/>
            <a:ext cx="5425408" cy="4622752"/>
          </a:xfrm>
        </p:spPr>
        <p:txBody>
          <a:bodyPr/>
          <a:lstStyle/>
          <a:p>
            <a:pPr lvl="2" algn="just">
              <a:spcAft>
                <a:spcPts val="1324"/>
              </a:spcAft>
              <a:buFont typeface="Wingdings" charset="2"/>
              <a:buChar char="§"/>
            </a:pPr>
            <a:r>
              <a:rPr lang="en-US" dirty="0"/>
              <a:t>In 2013, a total 5,325 women and youths comprising of </a:t>
            </a:r>
            <a:r>
              <a:rPr lang="en-US" b="1" dirty="0">
                <a:solidFill>
                  <a:srgbClr val="FF0000"/>
                </a:solidFill>
              </a:rPr>
              <a:t>3,051</a:t>
            </a:r>
            <a:r>
              <a:rPr lang="en-US" dirty="0"/>
              <a:t> women and 2,274 youths were trained and financed in 20 agricultural enterprises along 10 value chains, </a:t>
            </a:r>
            <a:endParaRPr lang="en-US" dirty="0">
              <a:latin typeface="Arial" charset="0"/>
              <a:cs typeface="Times New Roman" charset="0"/>
            </a:endParaRPr>
          </a:p>
          <a:p>
            <a:pPr lvl="2" algn="just">
              <a:spcAft>
                <a:spcPts val="1324"/>
              </a:spcAft>
              <a:buFont typeface="Wingdings" charset="2"/>
              <a:buChar char="§"/>
            </a:pPr>
            <a:r>
              <a:rPr lang="en-US" dirty="0" smtClean="0">
                <a:latin typeface="Arial" charset="0"/>
                <a:cs typeface="Times New Roman" charset="0"/>
              </a:rPr>
              <a:t>We are changing the labor composition of the agricultural sector with a new generation of young commercial farmers and agribusiness entrepreneurs - </a:t>
            </a:r>
            <a:r>
              <a:rPr lang="en-US" b="1" dirty="0" smtClean="0">
                <a:solidFill>
                  <a:srgbClr val="FF0000"/>
                </a:solidFill>
                <a:latin typeface="Arial" charset="0"/>
                <a:cs typeface="Times New Roman" charset="0"/>
              </a:rPr>
              <a:t>Nagropreneurs</a:t>
            </a:r>
          </a:p>
          <a:p>
            <a:pPr lvl="2" algn="just">
              <a:spcAft>
                <a:spcPts val="1324"/>
              </a:spcAft>
              <a:buFont typeface="Wingdings" charset="2"/>
              <a:buChar char="§"/>
            </a:pPr>
            <a:r>
              <a:rPr lang="en-US" dirty="0" smtClean="0">
                <a:latin typeface="Arial" charset="0"/>
                <a:cs typeface="Times New Roman" charset="0"/>
              </a:rPr>
              <a:t>Goal is to develop </a:t>
            </a:r>
            <a:r>
              <a:rPr lang="en-US" b="1" dirty="0" smtClean="0">
                <a:solidFill>
                  <a:srgbClr val="FF0000"/>
                </a:solidFill>
                <a:latin typeface="Arial" charset="0"/>
                <a:cs typeface="Times New Roman" charset="0"/>
              </a:rPr>
              <a:t>760,000</a:t>
            </a:r>
            <a:r>
              <a:rPr lang="en-US" dirty="0" smtClean="0">
                <a:latin typeface="Arial" charset="0"/>
                <a:cs typeface="Times New Roman" charset="0"/>
              </a:rPr>
              <a:t> </a:t>
            </a:r>
            <a:r>
              <a:rPr lang="en-US" dirty="0" err="1" smtClean="0">
                <a:latin typeface="Arial" charset="0"/>
                <a:cs typeface="Times New Roman" charset="0"/>
              </a:rPr>
              <a:t>Nagropreneurs</a:t>
            </a:r>
            <a:r>
              <a:rPr lang="en-US" dirty="0" smtClean="0">
                <a:latin typeface="Arial" charset="0"/>
                <a:cs typeface="Times New Roman" charset="0"/>
              </a:rPr>
              <a:t>  over </a:t>
            </a:r>
            <a:r>
              <a:rPr lang="en-US" dirty="0">
                <a:latin typeface="Arial" charset="0"/>
                <a:cs typeface="Times New Roman" charset="0"/>
              </a:rPr>
              <a:t>5 </a:t>
            </a:r>
            <a:r>
              <a:rPr lang="en-US" dirty="0" smtClean="0">
                <a:latin typeface="Arial" charset="0"/>
                <a:cs typeface="Times New Roman" charset="0"/>
              </a:rPr>
              <a:t>years who will create </a:t>
            </a:r>
            <a:r>
              <a:rPr lang="en-US" b="1" dirty="0" smtClean="0">
                <a:solidFill>
                  <a:srgbClr val="FF0000"/>
                </a:solidFill>
                <a:latin typeface="Arial" charset="0"/>
                <a:cs typeface="Times New Roman" charset="0"/>
              </a:rPr>
              <a:t>7 million direct and indirect jobs</a:t>
            </a:r>
            <a:r>
              <a:rPr lang="en-US" dirty="0" smtClean="0">
                <a:latin typeface="Arial" charset="0"/>
                <a:cs typeface="Times New Roman" charset="0"/>
              </a:rPr>
              <a:t> in the agriculture sector</a:t>
            </a:r>
          </a:p>
          <a:p>
            <a:pPr lvl="2" algn="just">
              <a:spcAft>
                <a:spcPts val="1324"/>
              </a:spcAft>
              <a:buFont typeface="Wingdings" charset="2"/>
              <a:buChar char="§"/>
            </a:pPr>
            <a:r>
              <a:rPr lang="en-US" dirty="0" smtClean="0">
                <a:latin typeface="Arial" charset="0"/>
                <a:cs typeface="Times New Roman" charset="0"/>
              </a:rPr>
              <a:t>Reverse rural-urban migration and address national insecurity issues</a:t>
            </a:r>
          </a:p>
          <a:p>
            <a:pPr lvl="2" algn="just">
              <a:spcAft>
                <a:spcPts val="1324"/>
              </a:spcAft>
              <a:buFont typeface="Wingdings" charset="2"/>
              <a:buChar char="§"/>
            </a:pPr>
            <a:r>
              <a:rPr lang="en-US" dirty="0" smtClean="0">
                <a:latin typeface="Arial" charset="0"/>
                <a:cs typeface="Times New Roman" charset="0"/>
              </a:rPr>
              <a:t>The Nagropreneurs will change the mindset and the face of agriculture in Nigeria</a:t>
            </a:r>
          </a:p>
        </p:txBody>
      </p:sp>
      <p:sp>
        <p:nvSpPr>
          <p:cNvPr id="46085" name="Slide Number Placeholder 6"/>
          <p:cNvSpPr txBox="1">
            <a:spLocks noGrp="1"/>
          </p:cNvSpPr>
          <p:nvPr/>
        </p:nvSpPr>
        <p:spPr bwMode="auto">
          <a:xfrm>
            <a:off x="7414151" y="6213342"/>
            <a:ext cx="2311107" cy="45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4" tIns="47882" rIns="95764" bIns="47882" anchor="b"/>
          <a:lstStyle>
            <a:lvl1pPr>
              <a:defRPr sz="1200">
                <a:solidFill>
                  <a:schemeClr val="bg2"/>
                </a:solidFill>
                <a:latin typeface="Arial" charset="0"/>
                <a:ea typeface="ＭＳ Ｐゴシック" charset="0"/>
                <a:cs typeface="ＭＳ Ｐゴシック" charset="0"/>
              </a:defRPr>
            </a:lvl1pPr>
            <a:lvl2pPr marL="742950" indent="-285750">
              <a:defRPr sz="1200">
                <a:solidFill>
                  <a:schemeClr val="bg2"/>
                </a:solidFill>
                <a:latin typeface="Arial" charset="0"/>
                <a:ea typeface="ＭＳ Ｐゴシック" charset="0"/>
              </a:defRPr>
            </a:lvl2pPr>
            <a:lvl3pPr marL="1143000" indent="-228600">
              <a:defRPr sz="1200">
                <a:solidFill>
                  <a:schemeClr val="bg2"/>
                </a:solidFill>
                <a:latin typeface="Arial" charset="0"/>
                <a:ea typeface="ＭＳ Ｐゴシック" charset="0"/>
              </a:defRPr>
            </a:lvl3pPr>
            <a:lvl4pPr marL="1600200" indent="-228600">
              <a:defRPr sz="1200">
                <a:solidFill>
                  <a:schemeClr val="bg2"/>
                </a:solidFill>
                <a:latin typeface="Arial" charset="0"/>
                <a:ea typeface="ＭＳ Ｐゴシック" charset="0"/>
              </a:defRPr>
            </a:lvl4pPr>
            <a:lvl5pPr marL="2057400" indent="-22860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r" eaLnBrk="1" hangingPunct="1">
              <a:buClr>
                <a:schemeClr val="tx1"/>
              </a:buClr>
              <a:buFont typeface="Wingdings" charset="0"/>
              <a:buChar char="§"/>
            </a:pPr>
            <a:fld id="{ED4041EF-625F-824B-940E-64DB66E64DB2}" type="slidenum">
              <a:rPr lang="en-US">
                <a:solidFill>
                  <a:srgbClr val="FFFFFF"/>
                </a:solidFill>
                <a:cs typeface="Arial" charset="0"/>
              </a:rPr>
              <a:pPr algn="r" eaLnBrk="1" hangingPunct="1">
                <a:buClr>
                  <a:schemeClr val="tx1"/>
                </a:buClr>
                <a:buFont typeface="Wingdings" charset="0"/>
                <a:buChar char="§"/>
              </a:pPr>
              <a:t>38</a:t>
            </a:fld>
            <a:endParaRPr lang="en-US" dirty="0">
              <a:solidFill>
                <a:srgbClr val="FFFFFF"/>
              </a:solidFill>
              <a:cs typeface="Arial" charset="0"/>
            </a:endParaRPr>
          </a:p>
        </p:txBody>
      </p:sp>
      <p:sp>
        <p:nvSpPr>
          <p:cNvPr id="7" name="Slide Number Placeholder 1"/>
          <p:cNvSpPr txBox="1">
            <a:spLocks/>
          </p:cNvSpPr>
          <p:nvPr/>
        </p:nvSpPr>
        <p:spPr bwMode="auto">
          <a:xfrm>
            <a:off x="9446235" y="6581024"/>
            <a:ext cx="215843" cy="15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C42E52FA-94E7-C64D-B2AC-8540E4599008}" type="slidenum">
              <a:rPr lang="en-US" sz="1100">
                <a:solidFill>
                  <a:srgbClr val="FFFFFF"/>
                </a:solidFill>
              </a:rPr>
              <a:pPr eaLnBrk="1" hangingPunct="1"/>
              <a:t>38</a:t>
            </a:fld>
            <a:endParaRPr lang="en-US" sz="1100" dirty="0">
              <a:solidFill>
                <a:srgbClr val="FFFFFF"/>
              </a:solidFill>
            </a:endParaRPr>
          </a:p>
        </p:txBody>
      </p:sp>
      <p:sp>
        <p:nvSpPr>
          <p:cNvPr id="8" name="Rectangle 7"/>
          <p:cNvSpPr/>
          <p:nvPr/>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64" tIns="47882" rIns="95764" bIns="47882" anchor="ctr"/>
          <a:lstStyle/>
          <a:p>
            <a:pPr algn="ctr">
              <a:defRPr/>
            </a:pPr>
            <a:endParaRPr lang="en-US" dirty="0"/>
          </a:p>
        </p:txBody>
      </p:sp>
      <p:pic>
        <p:nvPicPr>
          <p:cNvPr id="9" name="Picture 75" descr="Nigeria_Coat_of_Arms"/>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9" y="6274898"/>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1"/>
          <p:cNvSpPr txBox="1">
            <a:spLocks/>
          </p:cNvSpPr>
          <p:nvPr/>
        </p:nvSpPr>
        <p:spPr bwMode="auto">
          <a:xfrm>
            <a:off x="9270753" y="6477366"/>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89B907E1-8DC3-994E-A52B-FC5FE7507CFC}" type="slidenum">
              <a:rPr lang="en-GB" sz="1100">
                <a:solidFill>
                  <a:schemeClr val="bg1"/>
                </a:solidFill>
              </a:rPr>
              <a:pPr eaLnBrk="1" hangingPunct="1"/>
              <a:t>38</a:t>
            </a:fld>
            <a:r>
              <a:rPr lang="en-GB" sz="1100" dirty="0">
                <a:solidFill>
                  <a:schemeClr val="bg1"/>
                </a:solidFill>
              </a:rPr>
              <a:t> </a:t>
            </a:r>
          </a:p>
        </p:txBody>
      </p:sp>
      <p:sp>
        <p:nvSpPr>
          <p:cNvPr id="11" name="Subtitle 2"/>
          <p:cNvSpPr txBox="1">
            <a:spLocks/>
          </p:cNvSpPr>
          <p:nvPr/>
        </p:nvSpPr>
        <p:spPr bwMode="auto">
          <a:xfrm>
            <a:off x="1000252" y="6410951"/>
            <a:ext cx="8256462" cy="91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4" tIns="47882" rIns="95764" bIns="47882"/>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dirty="0">
                <a:solidFill>
                  <a:schemeClr val="bg1"/>
                </a:solidFill>
                <a:latin typeface="Book Antiqua" charset="0"/>
                <a:ea typeface="Batang" charset="0"/>
                <a:cs typeface="Batang" charset="0"/>
              </a:rPr>
              <a:t>Federal Ministry of Agriculture and Rural Development, Federal Republic of Nigeria</a:t>
            </a:r>
          </a:p>
        </p:txBody>
      </p:sp>
      <p:pic>
        <p:nvPicPr>
          <p:cNvPr id="13" name="Picture 12"/>
          <p:cNvPicPr>
            <a:picLocks noChangeAspect="1"/>
          </p:cNvPicPr>
          <p:nvPr/>
        </p:nvPicPr>
        <p:blipFill>
          <a:blip r:embed="rId4" cstate="print"/>
          <a:stretch>
            <a:fillRect/>
          </a:stretch>
        </p:blipFill>
        <p:spPr>
          <a:xfrm>
            <a:off x="5770664" y="1663124"/>
            <a:ext cx="3850341" cy="3654167"/>
          </a:xfrm>
          <a:prstGeom prst="rect">
            <a:avLst/>
          </a:prstGeom>
        </p:spPr>
      </p:pic>
      <p:sp>
        <p:nvSpPr>
          <p:cNvPr id="12" name="Rectangle 11"/>
          <p:cNvSpPr/>
          <p:nvPr/>
        </p:nvSpPr>
        <p:spPr bwMode="auto">
          <a:xfrm>
            <a:off x="-1" y="0"/>
            <a:ext cx="5524055" cy="567133"/>
          </a:xfrm>
          <a:prstGeom prst="rect">
            <a:avLst/>
          </a:prstGeom>
          <a:solidFill>
            <a:schemeClr val="accent6">
              <a:lumMod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895350" rtl="0" eaLnBrk="1" fontAlgn="base" latinLnBrk="0" hangingPunct="1">
              <a:lnSpc>
                <a:spcPct val="100000"/>
              </a:lnSpc>
              <a:spcBef>
                <a:spcPct val="0"/>
              </a:spcBef>
              <a:spcAft>
                <a:spcPct val="0"/>
              </a:spcAft>
              <a:buClr>
                <a:schemeClr val="tx2"/>
              </a:buClr>
              <a:buSzTx/>
              <a:buFontTx/>
              <a:buNone/>
              <a:tabLst/>
            </a:pPr>
            <a:r>
              <a:rPr lang="en-US" sz="2400" b="1" dirty="0" smtClean="0">
                <a:solidFill>
                  <a:srgbClr val="FFFFFF"/>
                </a:solidFill>
              </a:rPr>
              <a:t>Youths and Women </a:t>
            </a:r>
            <a:endParaRPr kumimoji="0" lang="en-US" sz="2400" b="1" i="0" u="none" strike="noStrike" cap="none" normalizeH="0" baseline="0" dirty="0" smtClean="0">
              <a:ln>
                <a:noFill/>
              </a:ln>
              <a:solidFill>
                <a:srgbClr val="FFFFFF"/>
              </a:solidFill>
              <a:effectLst/>
            </a:endParaRPr>
          </a:p>
        </p:txBody>
      </p:sp>
    </p:spTree>
    <p:extLst>
      <p:ext uri="{BB962C8B-B14F-4D97-AF65-F5344CB8AC3E}">
        <p14:creationId xmlns:p14="http://schemas.microsoft.com/office/powerpoint/2010/main" val="29110704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14597" y="3"/>
            <a:ext cx="9906000" cy="6858000"/>
          </a:xfrm>
          <a:prstGeom prst="rect">
            <a:avLst/>
          </a:prstGeom>
        </p:spPr>
      </p:pic>
      <p:sp>
        <p:nvSpPr>
          <p:cNvPr id="8" name="Slide Number Placeholder 7"/>
          <p:cNvSpPr>
            <a:spLocks noGrp="1"/>
          </p:cNvSpPr>
          <p:nvPr>
            <p:ph type="sldNum" sz="quarter" idx="4294967295"/>
          </p:nvPr>
        </p:nvSpPr>
        <p:spPr>
          <a:xfrm>
            <a:off x="7099300" y="6492875"/>
            <a:ext cx="2311400" cy="365125"/>
          </a:xfrm>
          <a:prstGeom prst="rect">
            <a:avLst/>
          </a:prstGeom>
        </p:spPr>
        <p:txBody>
          <a:bodyPr lIns="95764" tIns="47882" rIns="95764" bIns="47882"/>
          <a:lstStyle/>
          <a:p>
            <a:fld id="{A6B4CB19-74F5-490F-9D41-4DC63C4226B5}" type="slidenum">
              <a:rPr lang="en-US" smtClean="0"/>
              <a:pPr/>
              <a:t>39</a:t>
            </a:fld>
            <a:endParaRPr lang="en-US" dirty="0"/>
          </a:p>
        </p:txBody>
      </p:sp>
      <p:sp>
        <p:nvSpPr>
          <p:cNvPr id="5" name="Rectangle 4"/>
          <p:cNvSpPr/>
          <p:nvPr/>
        </p:nvSpPr>
        <p:spPr>
          <a:xfrm>
            <a:off x="3" y="2062437"/>
            <a:ext cx="9980662" cy="2819400"/>
          </a:xfrm>
          <a:prstGeom prst="rect">
            <a:avLst/>
          </a:prstGeom>
          <a:solidFill>
            <a:srgbClr val="DDD9C3">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764" tIns="47882" rIns="95764" bIns="47882" rtlCol="0" anchor="ctr"/>
          <a:lstStyle/>
          <a:p>
            <a:pPr algn="ctr"/>
            <a:endParaRPr lang="en-US" dirty="0"/>
          </a:p>
        </p:txBody>
      </p:sp>
      <p:sp>
        <p:nvSpPr>
          <p:cNvPr id="6" name="Subtitle 2"/>
          <p:cNvSpPr>
            <a:spLocks noGrp="1"/>
          </p:cNvSpPr>
          <p:nvPr>
            <p:ph type="subTitle" idx="1"/>
          </p:nvPr>
        </p:nvSpPr>
        <p:spPr>
          <a:xfrm>
            <a:off x="1573685" y="2924175"/>
            <a:ext cx="8120706" cy="990600"/>
          </a:xfrm>
          <a:effectLst>
            <a:outerShdw blurRad="50800" dist="38100" dir="5400000" algn="t" rotWithShape="0">
              <a:prstClr val="black">
                <a:alpha val="40000"/>
              </a:prstClr>
            </a:outerShdw>
          </a:effectLst>
        </p:spPr>
        <p:txBody>
          <a:bodyPr>
            <a:noAutofit/>
          </a:bodyPr>
          <a:lstStyle/>
          <a:p>
            <a:r>
              <a:rPr lang="en-US" sz="3400" b="1" dirty="0">
                <a:solidFill>
                  <a:schemeClr val="bg1"/>
                </a:solidFill>
                <a:effectLst>
                  <a:glow rad="139700">
                    <a:schemeClr val="accent4">
                      <a:satMod val="175000"/>
                      <a:alpha val="40000"/>
                    </a:schemeClr>
                  </a:glow>
                  <a:outerShdw blurRad="38100" dist="38100" dir="2700000" algn="tl">
                    <a:srgbClr val="000000">
                      <a:alpha val="43137"/>
                    </a:srgbClr>
                  </a:outerShdw>
                </a:effectLst>
                <a:latin typeface="Book Antiqua" pitchFamily="18" charset="0"/>
                <a:ea typeface="Batang" pitchFamily="18" charset="-127"/>
              </a:rPr>
              <a:t>IMPACT OF THE AGRICULTURAL TRANSFORMATION AGENDA</a:t>
            </a:r>
          </a:p>
        </p:txBody>
      </p:sp>
      <p:pic>
        <p:nvPicPr>
          <p:cNvPr id="9" name="Picture 75" descr="Nigeria_Coat_of_Arms"/>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947" y="2766579"/>
            <a:ext cx="1185406" cy="935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5425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18566" y="221425"/>
            <a:ext cx="9993925" cy="594446"/>
          </a:xfrm>
        </p:spPr>
        <p:txBody>
          <a:bodyPr/>
          <a:lstStyle/>
          <a:p>
            <a:r>
              <a:rPr lang="en-US" sz="2400" dirty="0">
                <a:latin typeface="Arial" charset="0"/>
                <a:ea typeface="ＭＳ Ｐゴシック" charset="0"/>
              </a:rPr>
              <a:t>Since its Launch, the Agricultural Transformation Agenda Has Recorded Achievements that Have Impacted the Nigerian Economy</a:t>
            </a:r>
          </a:p>
        </p:txBody>
      </p:sp>
      <p:graphicFrame>
        <p:nvGraphicFramePr>
          <p:cNvPr id="136194" name="Chart 2"/>
          <p:cNvGraphicFramePr>
            <a:graphicFrameLocks/>
          </p:cNvGraphicFramePr>
          <p:nvPr>
            <p:extLst>
              <p:ext uri="{D42A27DB-BD31-4B8C-83A1-F6EECF244321}">
                <p14:modId xmlns:p14="http://schemas.microsoft.com/office/powerpoint/2010/main" val="4160995864"/>
              </p:ext>
            </p:extLst>
          </p:nvPr>
        </p:nvGraphicFramePr>
        <p:xfrm>
          <a:off x="-76494" y="1338633"/>
          <a:ext cx="4701183" cy="2700115"/>
        </p:xfrm>
        <a:graphic>
          <a:graphicData uri="http://schemas.openxmlformats.org/presentationml/2006/ole">
            <mc:AlternateContent xmlns:mc="http://schemas.openxmlformats.org/markup-compatibility/2006">
              <mc:Choice xmlns:v="urn:schemas-microsoft-com:vml" Requires="v">
                <p:oleObj spid="_x0000_s561647" name="Worksheet" r:id="rId7" imgW="4248561" imgH="2645445" progId="Excel.Sheet.8">
                  <p:embed/>
                </p:oleObj>
              </mc:Choice>
              <mc:Fallback>
                <p:oleObj name="Worksheet" r:id="rId7" imgW="4248561" imgH="2645445" progId="Excel.Sheet.8">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94" y="1338633"/>
                        <a:ext cx="4701183" cy="270011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ight Brace 3"/>
          <p:cNvSpPr/>
          <p:nvPr/>
        </p:nvSpPr>
        <p:spPr bwMode="auto">
          <a:xfrm>
            <a:off x="3029546" y="1753288"/>
            <a:ext cx="449236" cy="1350867"/>
          </a:xfrm>
          <a:prstGeom prst="rightBrace">
            <a:avLst/>
          </a:prstGeom>
          <a:noFill/>
          <a:ln w="9525" cap="flat" cmpd="sng" algn="ctr">
            <a:solidFill>
              <a:srgbClr val="FF0000"/>
            </a:solidFill>
            <a:prstDash val="solid"/>
            <a:round/>
            <a:headEnd type="none" w="med" len="med"/>
            <a:tailEnd type="none" w="med" len="med"/>
          </a:ln>
          <a:effectLst/>
          <a:extLst/>
        </p:spPr>
        <p:txBody>
          <a:bodyPr lIns="97719" tIns="48859" rIns="97719" bIns="48859"/>
          <a:lstStyle/>
          <a:p>
            <a:pPr defTabSz="956829">
              <a:buClr>
                <a:schemeClr val="tx2"/>
              </a:buClr>
              <a:defRPr/>
            </a:pPr>
            <a:endParaRPr lang="en-US" dirty="0">
              <a:noFill/>
            </a:endParaRPr>
          </a:p>
        </p:txBody>
      </p:sp>
      <p:sp>
        <p:nvSpPr>
          <p:cNvPr id="136196" name="TextBox 4"/>
          <p:cNvSpPr txBox="1">
            <a:spLocks noChangeArrowheads="1"/>
          </p:cNvSpPr>
          <p:nvPr/>
        </p:nvSpPr>
        <p:spPr bwMode="auto">
          <a:xfrm>
            <a:off x="3254170" y="2046459"/>
            <a:ext cx="1195037" cy="7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a:r>
              <a:rPr lang="en-US" sz="1500" b="1" dirty="0">
                <a:solidFill>
                  <a:srgbClr val="FF0000"/>
                </a:solidFill>
              </a:rPr>
              <a:t>493% Above Target</a:t>
            </a:r>
          </a:p>
        </p:txBody>
      </p:sp>
      <p:sp>
        <p:nvSpPr>
          <p:cNvPr id="136197" name="Rectangle 7"/>
          <p:cNvSpPr txBox="1">
            <a:spLocks/>
          </p:cNvSpPr>
          <p:nvPr>
            <p:custDataLst>
              <p:tags r:id="rId2"/>
            </p:custDataLst>
          </p:nvPr>
        </p:nvSpPr>
        <p:spPr bwMode="auto">
          <a:xfrm>
            <a:off x="172687" y="1019782"/>
            <a:ext cx="3888697" cy="417650"/>
          </a:xfrm>
          <a:prstGeom prst="rect">
            <a:avLst/>
          </a:prstGeom>
          <a:solidFill>
            <a:srgbClr val="003300"/>
          </a:solidFill>
          <a:ln w="19050">
            <a:solidFill>
              <a:schemeClr val="accent1"/>
            </a:solidFill>
            <a:miter lim="800000"/>
            <a:headEnd/>
            <a:tailEnd/>
          </a:ln>
        </p:spPr>
        <p:txBody>
          <a:bodyPr lIns="76953" tIns="76953" rIns="76953" bIns="76953" anchor="ctr"/>
          <a:lstStyle>
            <a:lvl1pPr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buClr>
                <a:schemeClr val="tx2"/>
              </a:buClr>
            </a:pPr>
            <a:r>
              <a:rPr lang="en-US" sz="1600" b="1" dirty="0">
                <a:solidFill>
                  <a:schemeClr val="bg1"/>
                </a:solidFill>
                <a:cs typeface="Calibri" charset="0"/>
              </a:rPr>
              <a:t>Increase in Agricultural Earnings</a:t>
            </a:r>
          </a:p>
        </p:txBody>
      </p:sp>
      <p:graphicFrame>
        <p:nvGraphicFramePr>
          <p:cNvPr id="136198" name="Chart 18"/>
          <p:cNvGraphicFramePr>
            <a:graphicFrameLocks/>
          </p:cNvGraphicFramePr>
          <p:nvPr>
            <p:extLst>
              <p:ext uri="{D42A27DB-BD31-4B8C-83A1-F6EECF244321}">
                <p14:modId xmlns:p14="http://schemas.microsoft.com/office/powerpoint/2010/main" val="595529677"/>
              </p:ext>
            </p:extLst>
          </p:nvPr>
        </p:nvGraphicFramePr>
        <p:xfrm>
          <a:off x="5184474" y="1408277"/>
          <a:ext cx="4473054" cy="2505745"/>
        </p:xfrm>
        <a:graphic>
          <a:graphicData uri="http://schemas.openxmlformats.org/presentationml/2006/ole">
            <mc:AlternateContent xmlns:mc="http://schemas.openxmlformats.org/markup-compatibility/2006">
              <mc:Choice xmlns:v="urn:schemas-microsoft-com:vml" Requires="v">
                <p:oleObj spid="_x0000_s561648" r:id="rId9" imgW="4047409" imgH="2456485" progId="Excel.Sheet.8">
                  <p:embed/>
                </p:oleObj>
              </mc:Choice>
              <mc:Fallback>
                <p:oleObj r:id="rId9" imgW="4047409" imgH="2456485" progId="Excel.Sheet.8">
                  <p:embed/>
                  <p:pic>
                    <p:nvPicPr>
                      <p:cNvPr id="0" name=""/>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84474" y="1408277"/>
                        <a:ext cx="4473054" cy="250574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6199" name="Rectangle 7"/>
          <p:cNvSpPr txBox="1">
            <a:spLocks/>
          </p:cNvSpPr>
          <p:nvPr>
            <p:custDataLst>
              <p:tags r:id="rId3"/>
            </p:custDataLst>
          </p:nvPr>
        </p:nvSpPr>
        <p:spPr bwMode="auto">
          <a:xfrm>
            <a:off x="5598613" y="1007790"/>
            <a:ext cx="3644776" cy="428028"/>
          </a:xfrm>
          <a:prstGeom prst="rect">
            <a:avLst/>
          </a:prstGeom>
          <a:solidFill>
            <a:srgbClr val="003300"/>
          </a:solidFill>
          <a:ln w="19050">
            <a:solidFill>
              <a:schemeClr val="accent1"/>
            </a:solidFill>
            <a:miter lim="800000"/>
            <a:headEnd/>
            <a:tailEnd/>
          </a:ln>
        </p:spPr>
        <p:txBody>
          <a:bodyPr lIns="76953" tIns="76953" rIns="76953" bIns="76953" anchor="ctr"/>
          <a:lstStyle>
            <a:lvl1pPr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buClr>
                <a:schemeClr val="tx2"/>
              </a:buClr>
            </a:pPr>
            <a:r>
              <a:rPr lang="en-US" sz="1600" b="1" dirty="0">
                <a:solidFill>
                  <a:schemeClr val="bg1"/>
                </a:solidFill>
                <a:cs typeface="Calibri" charset="0"/>
              </a:rPr>
              <a:t>Increase Agricultural Exports</a:t>
            </a:r>
          </a:p>
        </p:txBody>
      </p:sp>
      <p:sp>
        <p:nvSpPr>
          <p:cNvPr id="136200" name="TextBox 4"/>
          <p:cNvSpPr txBox="1">
            <a:spLocks noChangeArrowheads="1"/>
          </p:cNvSpPr>
          <p:nvPr/>
        </p:nvSpPr>
        <p:spPr bwMode="auto">
          <a:xfrm>
            <a:off x="8067660" y="1949272"/>
            <a:ext cx="1070445" cy="7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a:r>
              <a:rPr lang="en-US" sz="1500" b="1" dirty="0">
                <a:solidFill>
                  <a:srgbClr val="FF0000"/>
                </a:solidFill>
              </a:rPr>
              <a:t>144% Above Target</a:t>
            </a:r>
          </a:p>
        </p:txBody>
      </p:sp>
      <p:sp>
        <p:nvSpPr>
          <p:cNvPr id="22" name="Right Brace 21"/>
          <p:cNvSpPr/>
          <p:nvPr/>
        </p:nvSpPr>
        <p:spPr bwMode="auto">
          <a:xfrm>
            <a:off x="7799166" y="1881248"/>
            <a:ext cx="447480" cy="740223"/>
          </a:xfrm>
          <a:prstGeom prst="rightBrace">
            <a:avLst/>
          </a:prstGeom>
          <a:noFill/>
          <a:ln w="9525" cap="flat" cmpd="sng" algn="ctr">
            <a:solidFill>
              <a:srgbClr val="FF0000"/>
            </a:solidFill>
            <a:prstDash val="solid"/>
            <a:round/>
            <a:headEnd type="none" w="med" len="med"/>
            <a:tailEnd type="none" w="med" len="med"/>
          </a:ln>
          <a:effectLst/>
          <a:extLst/>
        </p:spPr>
        <p:txBody>
          <a:bodyPr lIns="97719" tIns="48859" rIns="97719" bIns="48859"/>
          <a:lstStyle/>
          <a:p>
            <a:pPr defTabSz="956829">
              <a:buClr>
                <a:schemeClr val="tx2"/>
              </a:buClr>
              <a:defRPr/>
            </a:pPr>
            <a:endParaRPr lang="en-US" dirty="0">
              <a:noFill/>
            </a:endParaRPr>
          </a:p>
        </p:txBody>
      </p:sp>
      <p:sp>
        <p:nvSpPr>
          <p:cNvPr id="136202" name="Rectangle 7"/>
          <p:cNvSpPr txBox="1">
            <a:spLocks/>
          </p:cNvSpPr>
          <p:nvPr>
            <p:custDataLst>
              <p:tags r:id="rId4"/>
            </p:custDataLst>
          </p:nvPr>
        </p:nvSpPr>
        <p:spPr bwMode="auto">
          <a:xfrm>
            <a:off x="211299" y="3944798"/>
            <a:ext cx="3804465" cy="417894"/>
          </a:xfrm>
          <a:prstGeom prst="rect">
            <a:avLst/>
          </a:prstGeom>
          <a:solidFill>
            <a:srgbClr val="003300"/>
          </a:solidFill>
          <a:ln w="19050">
            <a:solidFill>
              <a:schemeClr val="accent1"/>
            </a:solidFill>
            <a:miter lim="800000"/>
            <a:headEnd/>
            <a:tailEnd/>
          </a:ln>
        </p:spPr>
        <p:txBody>
          <a:bodyPr lIns="76953" tIns="76953" rIns="76953" bIns="76953" anchor="ctr"/>
          <a:lstStyle>
            <a:lvl1pPr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buClr>
                <a:schemeClr val="tx2"/>
              </a:buClr>
            </a:pPr>
            <a:r>
              <a:rPr lang="en-US" sz="1600" b="1" dirty="0">
                <a:solidFill>
                  <a:schemeClr val="bg1"/>
                </a:solidFill>
                <a:cs typeface="Calibri" charset="0"/>
              </a:rPr>
              <a:t>Reduction in Agricultural Imports</a:t>
            </a:r>
          </a:p>
        </p:txBody>
      </p:sp>
      <p:sp>
        <p:nvSpPr>
          <p:cNvPr id="136203" name="Rectangle 7"/>
          <p:cNvSpPr txBox="1">
            <a:spLocks/>
          </p:cNvSpPr>
          <p:nvPr>
            <p:custDataLst>
              <p:tags r:id="rId5"/>
            </p:custDataLst>
          </p:nvPr>
        </p:nvSpPr>
        <p:spPr bwMode="auto">
          <a:xfrm>
            <a:off x="5717941" y="3959380"/>
            <a:ext cx="3644776" cy="427613"/>
          </a:xfrm>
          <a:prstGeom prst="rect">
            <a:avLst/>
          </a:prstGeom>
          <a:solidFill>
            <a:srgbClr val="003300"/>
          </a:solidFill>
          <a:ln w="19050">
            <a:solidFill>
              <a:schemeClr val="accent1"/>
            </a:solidFill>
            <a:miter lim="800000"/>
            <a:headEnd/>
            <a:tailEnd/>
          </a:ln>
        </p:spPr>
        <p:txBody>
          <a:bodyPr lIns="76953" tIns="76953" rIns="76953" bIns="76953" anchor="ctr"/>
          <a:lstStyle>
            <a:lvl1pPr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buClr>
                <a:schemeClr val="tx2"/>
              </a:buClr>
            </a:pPr>
            <a:r>
              <a:rPr lang="en-US" sz="1600" b="1" dirty="0">
                <a:solidFill>
                  <a:schemeClr val="bg1"/>
                </a:solidFill>
                <a:cs typeface="Calibri" charset="0"/>
              </a:rPr>
              <a:t>Job Creation</a:t>
            </a:r>
          </a:p>
        </p:txBody>
      </p:sp>
      <p:graphicFrame>
        <p:nvGraphicFramePr>
          <p:cNvPr id="136204" name="Chart 24"/>
          <p:cNvGraphicFramePr>
            <a:graphicFrameLocks/>
          </p:cNvGraphicFramePr>
          <p:nvPr>
            <p:extLst>
              <p:ext uri="{D42A27DB-BD31-4B8C-83A1-F6EECF244321}">
                <p14:modId xmlns:p14="http://schemas.microsoft.com/office/powerpoint/2010/main" val="1509193554"/>
              </p:ext>
            </p:extLst>
          </p:nvPr>
        </p:nvGraphicFramePr>
        <p:xfrm>
          <a:off x="-56149" y="4341694"/>
          <a:ext cx="4701183" cy="2700114"/>
        </p:xfrm>
        <a:graphic>
          <a:graphicData uri="http://schemas.openxmlformats.org/presentationml/2006/ole">
            <mc:AlternateContent xmlns:mc="http://schemas.openxmlformats.org/markup-compatibility/2006">
              <mc:Choice xmlns:v="urn:schemas-microsoft-com:vml" Requires="v">
                <p:oleObj spid="_x0000_s561649" r:id="rId11" imgW="4248561" imgH="2645445" progId="Excel.Sheet.8">
                  <p:embed/>
                </p:oleObj>
              </mc:Choice>
              <mc:Fallback>
                <p:oleObj r:id="rId11" imgW="4248561" imgH="2645445" progId="Excel.Sheet.8">
                  <p:embed/>
                  <p:pic>
                    <p:nvPicPr>
                      <p:cNvPr id="0" name=""/>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149" y="4341694"/>
                        <a:ext cx="4701183" cy="27001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6205" name="TextBox 4"/>
          <p:cNvSpPr txBox="1">
            <a:spLocks noChangeArrowheads="1"/>
          </p:cNvSpPr>
          <p:nvPr/>
        </p:nvSpPr>
        <p:spPr bwMode="auto">
          <a:xfrm>
            <a:off x="3322607" y="4806502"/>
            <a:ext cx="1070445" cy="7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a:r>
              <a:rPr lang="en-US" sz="1500" b="1" dirty="0">
                <a:solidFill>
                  <a:srgbClr val="FF0000"/>
                </a:solidFill>
              </a:rPr>
              <a:t>144% Above Target</a:t>
            </a:r>
          </a:p>
        </p:txBody>
      </p:sp>
      <p:sp>
        <p:nvSpPr>
          <p:cNvPr id="27" name="Right Brace 26"/>
          <p:cNvSpPr/>
          <p:nvPr/>
        </p:nvSpPr>
        <p:spPr bwMode="auto">
          <a:xfrm>
            <a:off x="3083951" y="4821085"/>
            <a:ext cx="447481" cy="741843"/>
          </a:xfrm>
          <a:prstGeom prst="rightBrace">
            <a:avLst/>
          </a:prstGeom>
          <a:noFill/>
          <a:ln w="9525" cap="flat" cmpd="sng" algn="ctr">
            <a:solidFill>
              <a:srgbClr val="FF0000"/>
            </a:solidFill>
            <a:prstDash val="solid"/>
            <a:round/>
            <a:headEnd type="none" w="med" len="med"/>
            <a:tailEnd type="none" w="med" len="med"/>
          </a:ln>
          <a:effectLst/>
          <a:extLst/>
        </p:spPr>
        <p:txBody>
          <a:bodyPr lIns="97719" tIns="48859" rIns="97719" bIns="48859"/>
          <a:lstStyle/>
          <a:p>
            <a:pPr defTabSz="956829">
              <a:buClr>
                <a:schemeClr val="tx2"/>
              </a:buClr>
              <a:defRPr/>
            </a:pPr>
            <a:endParaRPr lang="en-US" dirty="0">
              <a:noFill/>
            </a:endParaRPr>
          </a:p>
        </p:txBody>
      </p:sp>
      <p:sp>
        <p:nvSpPr>
          <p:cNvPr id="136207" name="TextBox 133"/>
          <p:cNvSpPr txBox="1">
            <a:spLocks noChangeArrowheads="1"/>
          </p:cNvSpPr>
          <p:nvPr/>
        </p:nvSpPr>
        <p:spPr bwMode="auto">
          <a:xfrm>
            <a:off x="6725218" y="1403417"/>
            <a:ext cx="4367764" cy="27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925" tIns="46925" rIns="46925" bIns="46925">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ts val="401"/>
              </a:spcBef>
            </a:pPr>
            <a:r>
              <a:rPr lang="en-ZA" b="1" u="sng">
                <a:solidFill>
                  <a:srgbClr val="000000"/>
                </a:solidFill>
                <a:latin typeface="Calibri" charset="0"/>
                <a:cs typeface="Arial" charset="0"/>
                <a:sym typeface="Calibri" charset="0"/>
              </a:rPr>
              <a:t>000’s MT</a:t>
            </a:r>
            <a:endParaRPr lang="en-GB" b="1" u="sng" dirty="0">
              <a:solidFill>
                <a:srgbClr val="000000"/>
              </a:solidFill>
              <a:latin typeface="Calibri" charset="0"/>
              <a:cs typeface="Arial" charset="0"/>
              <a:sym typeface="Calibri" charset="0"/>
            </a:endParaRPr>
          </a:p>
        </p:txBody>
      </p:sp>
      <p:sp>
        <p:nvSpPr>
          <p:cNvPr id="136208" name="TextBox 133"/>
          <p:cNvSpPr txBox="1">
            <a:spLocks noChangeArrowheads="1"/>
          </p:cNvSpPr>
          <p:nvPr/>
        </p:nvSpPr>
        <p:spPr bwMode="auto">
          <a:xfrm>
            <a:off x="1243132" y="4336776"/>
            <a:ext cx="4367764" cy="27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925" tIns="46925" rIns="46925" bIns="46925">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ts val="401"/>
              </a:spcBef>
            </a:pPr>
            <a:r>
              <a:rPr lang="en-ZA" b="1" u="sng">
                <a:solidFill>
                  <a:srgbClr val="000000"/>
                </a:solidFill>
                <a:latin typeface="Calibri" charset="0"/>
                <a:cs typeface="Arial" charset="0"/>
                <a:sym typeface="Calibri" charset="0"/>
              </a:rPr>
              <a:t>Naira, Billions</a:t>
            </a:r>
            <a:endParaRPr lang="en-GB" b="1" u="sng" dirty="0">
              <a:solidFill>
                <a:srgbClr val="000000"/>
              </a:solidFill>
              <a:latin typeface="Calibri" charset="0"/>
              <a:cs typeface="Arial" charset="0"/>
              <a:sym typeface="Calibri" charset="0"/>
            </a:endParaRPr>
          </a:p>
        </p:txBody>
      </p:sp>
      <p:sp>
        <p:nvSpPr>
          <p:cNvPr id="136209" name="TextBox 133"/>
          <p:cNvSpPr txBox="1">
            <a:spLocks noChangeArrowheads="1"/>
          </p:cNvSpPr>
          <p:nvPr/>
        </p:nvSpPr>
        <p:spPr bwMode="auto">
          <a:xfrm>
            <a:off x="1262434" y="1403417"/>
            <a:ext cx="4367765" cy="27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925" tIns="46925" rIns="46925" bIns="46925">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ts val="401"/>
              </a:spcBef>
            </a:pPr>
            <a:r>
              <a:rPr lang="en-ZA" b="1" u="sng">
                <a:solidFill>
                  <a:srgbClr val="000000"/>
                </a:solidFill>
                <a:latin typeface="Calibri" charset="0"/>
                <a:cs typeface="Arial" charset="0"/>
                <a:sym typeface="Calibri" charset="0"/>
              </a:rPr>
              <a:t>Naira, Billions</a:t>
            </a:r>
            <a:endParaRPr lang="en-GB" b="1" u="sng" dirty="0">
              <a:solidFill>
                <a:srgbClr val="000000"/>
              </a:solidFill>
              <a:latin typeface="Calibri" charset="0"/>
              <a:cs typeface="Arial" charset="0"/>
              <a:sym typeface="Calibri" charset="0"/>
            </a:endParaRPr>
          </a:p>
        </p:txBody>
      </p:sp>
      <p:graphicFrame>
        <p:nvGraphicFramePr>
          <p:cNvPr id="136210" name="Chart 30"/>
          <p:cNvGraphicFramePr>
            <a:graphicFrameLocks/>
          </p:cNvGraphicFramePr>
          <p:nvPr>
            <p:extLst>
              <p:ext uri="{D42A27DB-BD31-4B8C-83A1-F6EECF244321}">
                <p14:modId xmlns:p14="http://schemas.microsoft.com/office/powerpoint/2010/main" val="2506605237"/>
              </p:ext>
            </p:extLst>
          </p:nvPr>
        </p:nvGraphicFramePr>
        <p:xfrm>
          <a:off x="5041619" y="4341694"/>
          <a:ext cx="4701181" cy="2700114"/>
        </p:xfrm>
        <a:graphic>
          <a:graphicData uri="http://schemas.openxmlformats.org/presentationml/2006/ole">
            <mc:AlternateContent xmlns:mc="http://schemas.openxmlformats.org/markup-compatibility/2006">
              <mc:Choice xmlns:v="urn:schemas-microsoft-com:vml" Requires="v">
                <p:oleObj spid="_x0000_s561650" name="Worksheet" r:id="rId13" imgW="4254656" imgH="2645445" progId="Excel.Sheet.8">
                  <p:embed/>
                </p:oleObj>
              </mc:Choice>
              <mc:Fallback>
                <p:oleObj name="Worksheet" r:id="rId13" imgW="4254656" imgH="2645445" progId="Excel.Sheet.8">
                  <p:embed/>
                  <p:pic>
                    <p:nvPicPr>
                      <p:cNvPr id="0" name=""/>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41619" y="4341694"/>
                        <a:ext cx="4701181" cy="270011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6211" name="TextBox 133"/>
          <p:cNvSpPr txBox="1">
            <a:spLocks noChangeArrowheads="1"/>
          </p:cNvSpPr>
          <p:nvPr/>
        </p:nvSpPr>
        <p:spPr bwMode="auto">
          <a:xfrm>
            <a:off x="6716437" y="4329718"/>
            <a:ext cx="4367765" cy="27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925" tIns="46925" rIns="46925" bIns="46925">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ts val="401"/>
              </a:spcBef>
            </a:pPr>
            <a:r>
              <a:rPr lang="en-ZA" b="1" u="sng" dirty="0">
                <a:solidFill>
                  <a:srgbClr val="000000"/>
                </a:solidFill>
                <a:latin typeface="Calibri" charset="0"/>
                <a:cs typeface="Arial" charset="0"/>
                <a:sym typeface="Calibri" charset="0"/>
              </a:rPr>
              <a:t>Millions</a:t>
            </a:r>
            <a:endParaRPr lang="en-GB" b="1" u="sng" dirty="0">
              <a:solidFill>
                <a:srgbClr val="000000"/>
              </a:solidFill>
              <a:latin typeface="Calibri" charset="0"/>
              <a:cs typeface="Arial" charset="0"/>
              <a:sym typeface="Calibri" charset="0"/>
            </a:endParaRPr>
          </a:p>
        </p:txBody>
      </p:sp>
      <p:sp>
        <p:nvSpPr>
          <p:cNvPr id="136212" name="TextBox 4"/>
          <p:cNvSpPr txBox="1">
            <a:spLocks noChangeArrowheads="1"/>
          </p:cNvSpPr>
          <p:nvPr/>
        </p:nvSpPr>
        <p:spPr bwMode="auto">
          <a:xfrm>
            <a:off x="6156648" y="4448542"/>
            <a:ext cx="1193282" cy="56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a:r>
              <a:rPr lang="en-US" sz="1500" b="1" dirty="0">
                <a:solidFill>
                  <a:srgbClr val="FF0000"/>
                </a:solidFill>
              </a:rPr>
              <a:t>63% of Target</a:t>
            </a:r>
          </a:p>
        </p:txBody>
      </p:sp>
      <p:sp>
        <p:nvSpPr>
          <p:cNvPr id="136213" name="Slide Number Placeholder 1"/>
          <p:cNvSpPr txBox="1">
            <a:spLocks/>
          </p:cNvSpPr>
          <p:nvPr/>
        </p:nvSpPr>
        <p:spPr bwMode="auto">
          <a:xfrm>
            <a:off x="9283750" y="6618996"/>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E91EEB6B-A4D8-4C4C-B3FC-76F2A219EE5C}" type="slidenum">
              <a:rPr lang="en-GB" sz="1100">
                <a:solidFill>
                  <a:schemeClr val="tx1"/>
                </a:solidFill>
              </a:rPr>
              <a:pPr eaLnBrk="1" hangingPunct="1"/>
              <a:t>40</a:t>
            </a:fld>
            <a:r>
              <a:rPr lang="en-GB" sz="1100" dirty="0">
                <a:solidFill>
                  <a:schemeClr val="tx1"/>
                </a:solidFill>
              </a:rPr>
              <a:t> </a:t>
            </a:r>
          </a:p>
        </p:txBody>
      </p:sp>
      <p:sp>
        <p:nvSpPr>
          <p:cNvPr id="136214" name="TextBox 4"/>
          <p:cNvSpPr txBox="1">
            <a:spLocks noChangeArrowheads="1"/>
          </p:cNvSpPr>
          <p:nvPr/>
        </p:nvSpPr>
        <p:spPr bwMode="auto">
          <a:xfrm>
            <a:off x="7150090" y="6495780"/>
            <a:ext cx="1474055" cy="3295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r>
              <a:rPr lang="en-US" sz="1500" b="1" dirty="0">
                <a:solidFill>
                  <a:schemeClr val="tx1"/>
                </a:solidFill>
              </a:rPr>
              <a:t>2015 Target</a:t>
            </a:r>
          </a:p>
        </p:txBody>
      </p:sp>
      <p:sp>
        <p:nvSpPr>
          <p:cNvPr id="2" name="Rectangle 1"/>
          <p:cNvSpPr/>
          <p:nvPr/>
        </p:nvSpPr>
        <p:spPr bwMode="auto">
          <a:xfrm>
            <a:off x="1026941" y="3545061"/>
            <a:ext cx="858129" cy="25321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895232">
              <a:buClr>
                <a:schemeClr val="tx2"/>
              </a:buClr>
            </a:pPr>
            <a:r>
              <a:rPr lang="en-US" sz="1400" b="1" dirty="0">
                <a:solidFill>
                  <a:schemeClr val="tx1"/>
                </a:solidFill>
              </a:rPr>
              <a:t>Dec- 12</a:t>
            </a:r>
          </a:p>
        </p:txBody>
      </p:sp>
      <p:sp>
        <p:nvSpPr>
          <p:cNvPr id="25" name="Rectangle 24"/>
          <p:cNvSpPr/>
          <p:nvPr/>
        </p:nvSpPr>
        <p:spPr bwMode="auto">
          <a:xfrm>
            <a:off x="6364745" y="3528645"/>
            <a:ext cx="703384" cy="253219"/>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8" tIns="45714" rIns="91428" bIns="45714" numCol="1" rtlCol="0" anchor="t" anchorCtr="0" compatLnSpc="1">
            <a:prstTxWarp prst="textNoShape">
              <a:avLst/>
            </a:prstTxWarp>
          </a:bodyPr>
          <a:lstStyle/>
          <a:p>
            <a:pPr defTabSz="895232">
              <a:buClr>
                <a:schemeClr val="tx2"/>
              </a:buClr>
            </a:pPr>
            <a:endParaRPr lang="en-US" sz="1200"/>
          </a:p>
        </p:txBody>
      </p:sp>
      <p:sp>
        <p:nvSpPr>
          <p:cNvPr id="26" name="Rectangle 25"/>
          <p:cNvSpPr/>
          <p:nvPr/>
        </p:nvSpPr>
        <p:spPr bwMode="auto">
          <a:xfrm>
            <a:off x="6238137" y="3528648"/>
            <a:ext cx="858129" cy="281576"/>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895232">
              <a:buClr>
                <a:schemeClr val="tx2"/>
              </a:buClr>
            </a:pPr>
            <a:r>
              <a:rPr lang="en-US" sz="1400" b="1" dirty="0">
                <a:solidFill>
                  <a:schemeClr val="tx1"/>
                </a:solidFill>
              </a:rPr>
              <a:t>Dec- 12</a:t>
            </a:r>
          </a:p>
        </p:txBody>
      </p:sp>
      <p:sp>
        <p:nvSpPr>
          <p:cNvPr id="28" name="Rectangle 27"/>
          <p:cNvSpPr/>
          <p:nvPr/>
        </p:nvSpPr>
        <p:spPr bwMode="auto">
          <a:xfrm>
            <a:off x="1026940" y="6514927"/>
            <a:ext cx="858129" cy="253219"/>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895232">
              <a:buClr>
                <a:schemeClr val="tx2"/>
              </a:buClr>
            </a:pPr>
            <a:r>
              <a:rPr lang="en-US" sz="1400" b="1" dirty="0">
                <a:solidFill>
                  <a:schemeClr val="tx1"/>
                </a:solidFill>
              </a:rPr>
              <a:t>Dec- 12</a:t>
            </a:r>
          </a:p>
        </p:txBody>
      </p:sp>
      <p:sp>
        <p:nvSpPr>
          <p:cNvPr id="29" name="Rectangle 28"/>
          <p:cNvSpPr/>
          <p:nvPr/>
        </p:nvSpPr>
        <p:spPr bwMode="auto">
          <a:xfrm>
            <a:off x="6185226" y="6486533"/>
            <a:ext cx="915501" cy="386346"/>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28" tIns="45714" rIns="91428" bIns="45714" numCol="1" rtlCol="0" anchor="t" anchorCtr="0" compatLnSpc="1">
            <a:prstTxWarp prst="textNoShape">
              <a:avLst/>
            </a:prstTxWarp>
          </a:bodyPr>
          <a:lstStyle/>
          <a:p>
            <a:pPr defTabSz="895232">
              <a:buClr>
                <a:schemeClr val="tx2"/>
              </a:buClr>
            </a:pPr>
            <a:r>
              <a:rPr lang="en-US" sz="1400" b="1" dirty="0">
                <a:solidFill>
                  <a:schemeClr val="tx1"/>
                </a:solidFill>
              </a:rPr>
              <a:t>Dec- 12</a:t>
            </a:r>
          </a:p>
        </p:txBody>
      </p:sp>
    </p:spTree>
    <p:extLst>
      <p:ext uri="{BB962C8B-B14F-4D97-AF65-F5344CB8AC3E}">
        <p14:creationId xmlns:p14="http://schemas.microsoft.com/office/powerpoint/2010/main" val="34110383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305" name="Object 13" hidden="1"/>
          <p:cNvGraphicFramePr>
            <a:graphicFrameLocks noChangeAspect="1"/>
          </p:cNvGraphicFramePr>
          <p:nvPr>
            <p:custDataLst>
              <p:tags r:id="rId2"/>
            </p:custDataLst>
          </p:nvPr>
        </p:nvGraphicFramePr>
        <p:xfrm>
          <a:off x="1756" y="1623"/>
          <a:ext cx="1754" cy="1619"/>
        </p:xfrm>
        <a:graphic>
          <a:graphicData uri="http://schemas.openxmlformats.org/presentationml/2006/ole">
            <mc:AlternateContent xmlns:mc="http://schemas.openxmlformats.org/markup-compatibility/2006">
              <mc:Choice xmlns:v="urn:schemas-microsoft-com:vml" Requires="v">
                <p:oleObj spid="_x0000_s563453" name="think-cell Slide" r:id="rId15" imgW="270" imgH="270" progId="">
                  <p:embed/>
                </p:oleObj>
              </mc:Choice>
              <mc:Fallback>
                <p:oleObj name="think-cell Slide" r:id="rId15" imgW="270" imgH="270" progId="">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56" y="1623"/>
                        <a:ext cx="1754"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8306" name="Rectangle 1" hidden="1"/>
          <p:cNvSpPr>
            <a:spLocks noChangeArrowheads="1"/>
          </p:cNvSpPr>
          <p:nvPr>
            <p:custDataLst>
              <p:tags r:id="rId3"/>
            </p:custDataLst>
          </p:nvPr>
        </p:nvSpPr>
        <p:spPr bwMode="auto">
          <a:xfrm>
            <a:off x="1" y="0"/>
            <a:ext cx="175483" cy="161974"/>
          </a:xfrm>
          <a:prstGeom prst="rect">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defTabSz="955259">
              <a:buClr>
                <a:srgbClr val="000000"/>
              </a:buClr>
            </a:pPr>
            <a:endParaRPr lang="en-US">
              <a:solidFill>
                <a:srgbClr val="000000"/>
              </a:solidFill>
              <a:latin typeface="Calibri" charset="0"/>
              <a:cs typeface="Calibri" charset="0"/>
              <a:sym typeface="Calibri" charset="0"/>
            </a:endParaRPr>
          </a:p>
        </p:txBody>
      </p:sp>
      <p:sp>
        <p:nvSpPr>
          <p:cNvPr id="98307" name="Slide Number Placeholder 3"/>
          <p:cNvSpPr>
            <a:spLocks noGrp="1"/>
          </p:cNvSpPr>
          <p:nvPr>
            <p:ph type="sldNum" sz="quarter" idx="4294967295"/>
          </p:nvPr>
        </p:nvSpPr>
        <p:spPr bwMode="auto">
          <a:xfrm>
            <a:off x="9611189" y="6182756"/>
            <a:ext cx="215843" cy="15549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7" tIns="47889" rIns="95777" bIns="47889"/>
          <a:lstStyle>
            <a:lvl1pPr eaLnBrk="0" hangingPunct="0">
              <a:defRPr sz="1300">
                <a:solidFill>
                  <a:schemeClr val="bg2"/>
                </a:solidFill>
                <a:latin typeface="Arial" charset="0"/>
                <a:ea typeface="ＭＳ Ｐゴシック" charset="0"/>
                <a:cs typeface="ＭＳ Ｐゴシック" charset="0"/>
              </a:defRPr>
            </a:lvl1pPr>
            <a:lvl2pPr marL="794069" indent="-305410" eaLnBrk="0" hangingPunct="0">
              <a:defRPr sz="1300">
                <a:solidFill>
                  <a:schemeClr val="bg2"/>
                </a:solidFill>
                <a:latin typeface="Arial" charset="0"/>
                <a:ea typeface="ＭＳ Ｐゴシック" charset="0"/>
              </a:defRPr>
            </a:lvl2pPr>
            <a:lvl3pPr marL="1221645" indent="-244329" eaLnBrk="0" hangingPunct="0">
              <a:defRPr sz="1300">
                <a:solidFill>
                  <a:schemeClr val="bg2"/>
                </a:solidFill>
                <a:latin typeface="Arial" charset="0"/>
                <a:ea typeface="ＭＳ Ｐゴシック" charset="0"/>
              </a:defRPr>
            </a:lvl3pPr>
            <a:lvl4pPr marL="1710304" indent="-244329" eaLnBrk="0" hangingPunct="0">
              <a:defRPr sz="1300">
                <a:solidFill>
                  <a:schemeClr val="bg2"/>
                </a:solidFill>
                <a:latin typeface="Arial" charset="0"/>
                <a:ea typeface="ＭＳ Ｐゴシック" charset="0"/>
              </a:defRPr>
            </a:lvl4pPr>
            <a:lvl5pPr marL="2198962" indent="-244329" eaLnBrk="0" hangingPunct="0">
              <a:defRPr sz="1300">
                <a:solidFill>
                  <a:schemeClr val="bg2"/>
                </a:solidFill>
                <a:latin typeface="Arial" charset="0"/>
                <a:ea typeface="ＭＳ Ｐゴシック" charset="0"/>
              </a:defRPr>
            </a:lvl5pPr>
            <a:lvl6pPr marL="2687619" indent="-244329" eaLnBrk="0" fontAlgn="base" hangingPunct="0">
              <a:spcBef>
                <a:spcPct val="0"/>
              </a:spcBef>
              <a:spcAft>
                <a:spcPct val="0"/>
              </a:spcAft>
              <a:defRPr sz="1300">
                <a:solidFill>
                  <a:schemeClr val="bg2"/>
                </a:solidFill>
                <a:latin typeface="Arial" charset="0"/>
                <a:ea typeface="ＭＳ Ｐゴシック" charset="0"/>
              </a:defRPr>
            </a:lvl6pPr>
            <a:lvl7pPr marL="3176277" indent="-244329" eaLnBrk="0" fontAlgn="base" hangingPunct="0">
              <a:spcBef>
                <a:spcPct val="0"/>
              </a:spcBef>
              <a:spcAft>
                <a:spcPct val="0"/>
              </a:spcAft>
              <a:defRPr sz="1300">
                <a:solidFill>
                  <a:schemeClr val="bg2"/>
                </a:solidFill>
                <a:latin typeface="Arial" charset="0"/>
                <a:ea typeface="ＭＳ Ｐゴシック" charset="0"/>
              </a:defRPr>
            </a:lvl7pPr>
            <a:lvl8pPr marL="3664935" indent="-244329" eaLnBrk="0" fontAlgn="base" hangingPunct="0">
              <a:spcBef>
                <a:spcPct val="0"/>
              </a:spcBef>
              <a:spcAft>
                <a:spcPct val="0"/>
              </a:spcAft>
              <a:defRPr sz="1300">
                <a:solidFill>
                  <a:schemeClr val="bg2"/>
                </a:solidFill>
                <a:latin typeface="Arial" charset="0"/>
                <a:ea typeface="ＭＳ Ｐゴシック" charset="0"/>
              </a:defRPr>
            </a:lvl8pPr>
            <a:lvl9pPr marL="4153593" indent="-244329" eaLnBrk="0" fontAlgn="base" hangingPunct="0">
              <a:spcBef>
                <a:spcPct val="0"/>
              </a:spcBef>
              <a:spcAft>
                <a:spcPct val="0"/>
              </a:spcAft>
              <a:defRPr sz="1300">
                <a:solidFill>
                  <a:schemeClr val="bg2"/>
                </a:solidFill>
                <a:latin typeface="Arial" charset="0"/>
                <a:ea typeface="ＭＳ Ｐゴシック" charset="0"/>
              </a:defRPr>
            </a:lvl9pPr>
          </a:lstStyle>
          <a:p>
            <a:fld id="{4E5A1E44-50AD-8A45-908A-51FE00B6DFAA}" type="slidenum">
              <a:rPr lang="en-GB" sz="1100">
                <a:solidFill>
                  <a:srgbClr val="FFFFFF"/>
                </a:solidFill>
              </a:rPr>
              <a:pPr/>
              <a:t>41</a:t>
            </a:fld>
            <a:r>
              <a:rPr lang="en-GB" sz="1100">
                <a:solidFill>
                  <a:srgbClr val="FFFFFF"/>
                </a:solidFill>
              </a:rPr>
              <a:t> </a:t>
            </a:r>
          </a:p>
        </p:txBody>
      </p:sp>
      <p:sp>
        <p:nvSpPr>
          <p:cNvPr id="5" name="Title 2"/>
          <p:cNvSpPr>
            <a:spLocks noGrp="1"/>
          </p:cNvSpPr>
          <p:nvPr>
            <p:ph type="title"/>
          </p:nvPr>
        </p:nvSpPr>
        <p:spPr>
          <a:xfrm>
            <a:off x="140273" y="295614"/>
            <a:ext cx="9409383" cy="594447"/>
          </a:xfrm>
        </p:spPr>
        <p:txBody>
          <a:bodyPr/>
          <a:lstStyle/>
          <a:p>
            <a:pPr lvl="2">
              <a:defRPr/>
            </a:pPr>
            <a:r>
              <a:rPr lang="en-ZA" sz="2200" dirty="0">
                <a:latin typeface="+mj-lt"/>
              </a:rPr>
              <a:t>Nigeria’s Import Bill of Wheat, Rice, Sugar and Fish Declined From </a:t>
            </a:r>
            <a:r>
              <a:rPr lang="en-ZA" sz="2200" dirty="0" smtClean="0">
                <a:latin typeface="+mj-lt"/>
              </a:rPr>
              <a:t>$</a:t>
            </a:r>
            <a:r>
              <a:rPr lang="en-ZA" sz="2200" dirty="0">
                <a:latin typeface="+mj-lt"/>
              </a:rPr>
              <a:t>11billion in 2011 to US$8 billion in </a:t>
            </a:r>
            <a:r>
              <a:rPr lang="en-ZA" sz="2200" dirty="0" smtClean="0">
                <a:latin typeface="+mj-lt"/>
              </a:rPr>
              <a:t>2012</a:t>
            </a:r>
            <a:r>
              <a:rPr lang="en-ZA" sz="2600" dirty="0" smtClean="0">
                <a:latin typeface="+mj-lt"/>
              </a:rPr>
              <a:t/>
            </a:r>
            <a:br>
              <a:rPr lang="en-ZA" sz="2600" dirty="0" smtClean="0">
                <a:latin typeface="+mj-lt"/>
              </a:rPr>
            </a:br>
            <a:r>
              <a:rPr lang="en-ZA" dirty="0" smtClean="0">
                <a:solidFill>
                  <a:srgbClr val="008000"/>
                </a:solidFill>
                <a:latin typeface="+mj-lt"/>
              </a:rPr>
              <a:t>Similar downward trend expected to have occurred in 2013</a:t>
            </a:r>
            <a:endParaRPr lang="en-GB" dirty="0">
              <a:solidFill>
                <a:srgbClr val="008000"/>
              </a:solidFill>
              <a:latin typeface="+mj-lt"/>
            </a:endParaRPr>
          </a:p>
        </p:txBody>
      </p:sp>
      <p:sp>
        <p:nvSpPr>
          <p:cNvPr id="98309" name="TextBox 120"/>
          <p:cNvSpPr txBox="1">
            <a:spLocks noChangeArrowheads="1"/>
          </p:cNvSpPr>
          <p:nvPr/>
        </p:nvSpPr>
        <p:spPr bwMode="auto">
          <a:xfrm>
            <a:off x="875662" y="5617466"/>
            <a:ext cx="7626479" cy="464866"/>
          </a:xfrm>
          <a:prstGeom prst="rect">
            <a:avLst/>
          </a:prstGeom>
          <a:noFill/>
          <a:ln>
            <a:noFill/>
          </a:ln>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9525">
                <a:solidFill>
                  <a:srgbClr val="000000"/>
                </a:solidFill>
                <a:miter lim="800000"/>
                <a:headEnd/>
                <a:tailEnd/>
              </a14:hiddenLine>
            </a:ext>
          </a:extLst>
        </p:spPr>
        <p:txBody>
          <a:bodyPr lIns="48855" tIns="48855" rIns="48855" bIns="48855" anchor="b"/>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r>
              <a:rPr lang="en-GB" sz="900" dirty="0">
                <a:solidFill>
                  <a:srgbClr val="355422"/>
                </a:solidFill>
                <a:cs typeface="Calibri" charset="0"/>
                <a:sym typeface="Calibri" charset="0"/>
              </a:rPr>
              <a:t> </a:t>
            </a:r>
          </a:p>
          <a:p>
            <a:pPr eaLnBrk="1" hangingPunct="1">
              <a:buClr>
                <a:srgbClr val="000000"/>
              </a:buClr>
            </a:pPr>
            <a:r>
              <a:rPr lang="en-GB" sz="900" dirty="0">
                <a:solidFill>
                  <a:srgbClr val="355422"/>
                </a:solidFill>
                <a:cs typeface="Calibri" charset="0"/>
                <a:sym typeface="Calibri" charset="0"/>
              </a:rPr>
              <a:t>Note: </a:t>
            </a:r>
            <a:r>
              <a:rPr lang="en-GB" sz="900" baseline="30000" dirty="0">
                <a:solidFill>
                  <a:srgbClr val="355422"/>
                </a:solidFill>
                <a:cs typeface="Calibri" charset="0"/>
                <a:sym typeface="Calibri" charset="0"/>
              </a:rPr>
              <a:t>1</a:t>
            </a:r>
            <a:r>
              <a:rPr lang="en-GB" sz="900" dirty="0">
                <a:solidFill>
                  <a:srgbClr val="355422"/>
                </a:solidFill>
                <a:cs typeface="Calibri" charset="0"/>
                <a:sym typeface="Calibri" charset="0"/>
              </a:rPr>
              <a:t>Converted to USD at a rate of  1 USD: 155 Naira</a:t>
            </a:r>
          </a:p>
          <a:p>
            <a:pPr eaLnBrk="1" hangingPunct="1">
              <a:buClr>
                <a:srgbClr val="000000"/>
              </a:buClr>
            </a:pPr>
            <a:r>
              <a:rPr lang="en-GB" sz="900" dirty="0">
                <a:solidFill>
                  <a:srgbClr val="355422"/>
                </a:solidFill>
                <a:cs typeface="Calibri" charset="0"/>
                <a:sym typeface="Calibri" charset="0"/>
              </a:rPr>
              <a:t>Source: Central Bank of Nigeria; FAO Stat; “Strong Merchandise Growth in 2012”, National Bureau of statistics, 2013</a:t>
            </a:r>
          </a:p>
        </p:txBody>
      </p:sp>
      <p:grpSp>
        <p:nvGrpSpPr>
          <p:cNvPr id="2" name="Group 1"/>
          <p:cNvGrpSpPr/>
          <p:nvPr/>
        </p:nvGrpSpPr>
        <p:grpSpPr>
          <a:xfrm>
            <a:off x="565354" y="1244592"/>
            <a:ext cx="9858937" cy="4448117"/>
            <a:chOff x="3583528" y="1455598"/>
            <a:chExt cx="5369972" cy="4113352"/>
          </a:xfrm>
        </p:grpSpPr>
        <p:sp>
          <p:nvSpPr>
            <p:cNvPr id="98310" name="TextBox 76"/>
            <p:cNvSpPr txBox="1">
              <a:spLocks noChangeArrowheads="1"/>
            </p:cNvSpPr>
            <p:nvPr/>
          </p:nvSpPr>
          <p:spPr bwMode="auto">
            <a:xfrm>
              <a:off x="3583528" y="1455598"/>
              <a:ext cx="4162425" cy="2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611" tIns="44806" rIns="89611" bIns="44806">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r>
                <a:rPr lang="en-ZA" sz="1500" b="1" u="sng" dirty="0">
                  <a:solidFill>
                    <a:srgbClr val="355422"/>
                  </a:solidFill>
                </a:rPr>
                <a:t>Nigeria’s Top Agricultural Imports</a:t>
              </a:r>
              <a:endParaRPr lang="en-GB" sz="1500" b="1" u="sng" dirty="0">
                <a:solidFill>
                  <a:srgbClr val="355422"/>
                </a:solidFill>
              </a:endParaRPr>
            </a:p>
          </p:txBody>
        </p:sp>
        <p:sp>
          <p:nvSpPr>
            <p:cNvPr id="98311" name="TextBox 133"/>
            <p:cNvSpPr txBox="1">
              <a:spLocks noChangeArrowheads="1"/>
            </p:cNvSpPr>
            <p:nvPr/>
          </p:nvSpPr>
          <p:spPr bwMode="auto">
            <a:xfrm>
              <a:off x="5132388" y="1585913"/>
              <a:ext cx="3821112" cy="25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3910" tIns="43910" rIns="43910" bIns="43910">
              <a:spAutoFit/>
            </a:bodyPr>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ts val="401"/>
                </a:spcBef>
              </a:pPr>
              <a:r>
                <a:rPr lang="en-ZA" b="1" u="sng">
                  <a:solidFill>
                    <a:srgbClr val="000000"/>
                  </a:solidFill>
                  <a:latin typeface="Calibri" charset="0"/>
                  <a:cs typeface="Arial" charset="0"/>
                  <a:sym typeface="Calibri" charset="0"/>
                </a:rPr>
                <a:t>USD MN</a:t>
              </a:r>
              <a:r>
                <a:rPr lang="en-ZA" b="1" u="sng" baseline="30000">
                  <a:solidFill>
                    <a:srgbClr val="000000"/>
                  </a:solidFill>
                  <a:latin typeface="Calibri" charset="0"/>
                  <a:cs typeface="Arial" charset="0"/>
                  <a:sym typeface="Calibri" charset="0"/>
                </a:rPr>
                <a:t>1</a:t>
              </a:r>
              <a:r>
                <a:rPr lang="en-ZA" b="1" u="sng">
                  <a:solidFill>
                    <a:srgbClr val="000000"/>
                  </a:solidFill>
                  <a:latin typeface="Calibri" charset="0"/>
                  <a:cs typeface="Arial" charset="0"/>
                  <a:sym typeface="Calibri" charset="0"/>
                </a:rPr>
                <a:t>, 2012</a:t>
              </a:r>
              <a:endParaRPr lang="en-GB" b="1" u="sng">
                <a:solidFill>
                  <a:srgbClr val="000000"/>
                </a:solidFill>
                <a:latin typeface="Calibri" charset="0"/>
                <a:cs typeface="Arial" charset="0"/>
                <a:sym typeface="Calibri" charset="0"/>
              </a:endParaRPr>
            </a:p>
          </p:txBody>
        </p:sp>
        <p:graphicFrame>
          <p:nvGraphicFramePr>
            <p:cNvPr id="98328" name="Object 25"/>
            <p:cNvGraphicFramePr>
              <a:graphicFrameLocks/>
            </p:cNvGraphicFramePr>
            <p:nvPr>
              <p:custDataLst>
                <p:tags r:id="rId4"/>
              </p:custDataLst>
              <p:extLst>
                <p:ext uri="{D42A27DB-BD31-4B8C-83A1-F6EECF244321}">
                  <p14:modId xmlns:p14="http://schemas.microsoft.com/office/powerpoint/2010/main" val="3855264106"/>
                </p:ext>
              </p:extLst>
            </p:nvPr>
          </p:nvGraphicFramePr>
          <p:xfrm>
            <a:off x="3771919" y="1995537"/>
            <a:ext cx="3957643" cy="3325077"/>
          </p:xfrm>
          <a:graphic>
            <a:graphicData uri="http://schemas.openxmlformats.org/presentationml/2006/ole">
              <mc:AlternateContent xmlns:mc="http://schemas.openxmlformats.org/markup-compatibility/2006">
                <mc:Choice xmlns:v="urn:schemas-microsoft-com:vml" Requires="v">
                  <p:oleObj spid="_x0000_s563454" name="Chart" r:id="rId17" imgW="4025900" imgH="3378200" progId="MSGraph.Chart.8">
                    <p:embed followColorScheme="full"/>
                  </p:oleObj>
                </mc:Choice>
                <mc:Fallback>
                  <p:oleObj name="Chart" r:id="rId17" imgW="4025900" imgH="3378200" progId="MSGraph.Chart.8">
                    <p:embed followColorScheme="full"/>
                    <p:pic>
                      <p:nvPicPr>
                        <p:cNvPr id="0" name=""/>
                        <p:cNvPicPr>
                          <a:picLocks noChangeArrowheads="1"/>
                        </p:cNvPicPr>
                        <p:nvPr/>
                      </p:nvPicPr>
                      <p:blipFill>
                        <a:blip r:embed="rId18"/>
                        <a:srcRect/>
                        <a:stretch>
                          <a:fillRect/>
                        </a:stretch>
                      </p:blipFill>
                      <p:spPr bwMode="auto">
                        <a:xfrm>
                          <a:off x="3771919" y="1995537"/>
                          <a:ext cx="3957643" cy="332507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useBgFill="1">
          <p:nvSpPr>
            <p:cNvPr id="98329" name="Freeform 2"/>
            <p:cNvSpPr>
              <a:spLocks/>
            </p:cNvSpPr>
            <p:nvPr>
              <p:custDataLst>
                <p:tags r:id="rId5"/>
              </p:custDataLst>
            </p:nvPr>
          </p:nvSpPr>
          <p:spPr bwMode="auto">
            <a:xfrm>
              <a:off x="4087813" y="2154238"/>
              <a:ext cx="565150" cy="207962"/>
            </a:xfrm>
            <a:custGeom>
              <a:avLst/>
              <a:gdLst>
                <a:gd name="T0" fmla="*/ 0 w 576264"/>
                <a:gd name="T1" fmla="*/ 142100 h 212726"/>
                <a:gd name="T2" fmla="*/ 533077 w 576264"/>
                <a:gd name="T3" fmla="*/ 0 h 212726"/>
                <a:gd name="T4" fmla="*/ 533077 w 576264"/>
                <a:gd name="T5" fmla="*/ 52200 h 212726"/>
                <a:gd name="T6" fmla="*/ 0 w 576264"/>
                <a:gd name="T7" fmla="*/ 194300 h 212726"/>
                <a:gd name="T8" fmla="*/ 0 w 576264"/>
                <a:gd name="T9" fmla="*/ 142100 h 212726"/>
                <a:gd name="T10" fmla="*/ 0 60000 65536"/>
                <a:gd name="T11" fmla="*/ 0 60000 65536"/>
                <a:gd name="T12" fmla="*/ 0 60000 65536"/>
                <a:gd name="T13" fmla="*/ 0 60000 65536"/>
                <a:gd name="T14" fmla="*/ 0 60000 65536"/>
                <a:gd name="T15" fmla="*/ 0 w 576264"/>
                <a:gd name="T16" fmla="*/ 0 h 212726"/>
                <a:gd name="T17" fmla="*/ 576264 w 576264"/>
                <a:gd name="T18" fmla="*/ 212726 h 212726"/>
              </a:gdLst>
              <a:ahLst/>
              <a:cxnLst>
                <a:cxn ang="T10">
                  <a:pos x="T0" y="T1"/>
                </a:cxn>
                <a:cxn ang="T11">
                  <a:pos x="T2" y="T3"/>
                </a:cxn>
                <a:cxn ang="T12">
                  <a:pos x="T4" y="T5"/>
                </a:cxn>
                <a:cxn ang="T13">
                  <a:pos x="T6" y="T7"/>
                </a:cxn>
                <a:cxn ang="T14">
                  <a:pos x="T8" y="T9"/>
                </a:cxn>
              </a:cxnLst>
              <a:rect l="T15" t="T16" r="T17" b="T18"/>
              <a:pathLst>
                <a:path w="576264" h="212726">
                  <a:moveTo>
                    <a:pt x="0" y="155575"/>
                  </a:moveTo>
                  <a:lnTo>
                    <a:pt x="576263" y="0"/>
                  </a:lnTo>
                  <a:lnTo>
                    <a:pt x="576263" y="57150"/>
                  </a:lnTo>
                  <a:lnTo>
                    <a:pt x="0" y="212725"/>
                  </a:lnTo>
                  <a:lnTo>
                    <a:pt x="0" y="155575"/>
                  </a:lnTo>
                  <a:close/>
                </a:path>
              </a:pathLst>
            </a:custGeom>
            <a:ln>
              <a:noFill/>
            </a:ln>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Lst>
          </p:spPr>
          <p:txBody>
            <a:bodyPr lIns="89611" tIns="44806" rIns="89611" bIns="44806"/>
            <a:lstStyle/>
            <a:p>
              <a:endParaRPr lang="en-US"/>
            </a:p>
          </p:txBody>
        </p:sp>
        <p:sp>
          <p:nvSpPr>
            <p:cNvPr id="98330" name="Rectangle 39"/>
            <p:cNvSpPr>
              <a:spLocks noChangeArrowheads="1"/>
            </p:cNvSpPr>
            <p:nvPr>
              <p:custDataLst>
                <p:tags r:id="rId6"/>
              </p:custDataLst>
            </p:nvPr>
          </p:nvSpPr>
          <p:spPr bwMode="auto">
            <a:xfrm>
              <a:off x="7029450" y="5294313"/>
              <a:ext cx="354013" cy="2190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94">
                <a:buClr>
                  <a:schemeClr val="tx2"/>
                </a:buClr>
              </a:pPr>
              <a:fld id="{081ACE5E-1BC5-9043-ADF3-154CA087132C}" type="datetime'''''''''''''''''''''''''''F''''''''''''is''''h'''''''''''''''">
                <a:rPr lang="en-US">
                  <a:latin typeface="Calibri" charset="0"/>
                  <a:sym typeface="Calibri" charset="0"/>
                </a:rPr>
                <a:pPr algn="ctr" defTabSz="936594">
                  <a:buClr>
                    <a:schemeClr val="tx2"/>
                  </a:buClr>
                </a:pPr>
                <a:t>Fish</a:t>
              </a:fld>
              <a:endParaRPr lang="en-GB">
                <a:latin typeface="Calibri" charset="0"/>
                <a:sym typeface="Calibri" charset="0"/>
              </a:endParaRPr>
            </a:p>
          </p:txBody>
        </p:sp>
        <p:sp>
          <p:nvSpPr>
            <p:cNvPr id="98331" name="Rectangle 308226"/>
            <p:cNvSpPr>
              <a:spLocks noChangeArrowheads="1"/>
            </p:cNvSpPr>
            <p:nvPr>
              <p:custDataLst>
                <p:tags r:id="rId7"/>
              </p:custDataLst>
            </p:nvPr>
          </p:nvSpPr>
          <p:spPr bwMode="auto">
            <a:xfrm>
              <a:off x="6051550" y="5294313"/>
              <a:ext cx="471488" cy="2190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94">
                <a:buClr>
                  <a:schemeClr val="tx2"/>
                </a:buClr>
              </a:pPr>
              <a:fld id="{F5C38288-2860-6C41-AC12-2A25433836EB}" type="datetime'''''''''''''''''''''S''u''''''''''g''''''''''''a''''''r'''''''">
                <a:rPr lang="en-US"/>
                <a:pPr algn="ctr" defTabSz="936594">
                  <a:buClr>
                    <a:schemeClr val="tx2"/>
                  </a:buClr>
                </a:pPr>
                <a:t>Sugar</a:t>
              </a:fld>
              <a:endParaRPr lang="en-GB">
                <a:sym typeface="+mn-lt" charset="0"/>
              </a:endParaRPr>
            </a:p>
          </p:txBody>
        </p:sp>
        <p:sp>
          <p:nvSpPr>
            <p:cNvPr id="45" name="Rectangle 44"/>
            <p:cNvSpPr/>
            <p:nvPr>
              <p:custDataLst>
                <p:tags r:id="rId8"/>
              </p:custDataLst>
            </p:nvPr>
          </p:nvSpPr>
          <p:spPr bwMode="gray">
            <a:xfrm>
              <a:off x="6030913" y="3262313"/>
              <a:ext cx="392112" cy="179387"/>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Lst>
          </p:spPr>
          <p:txBody>
            <a:bodyPr wrap="none" lIns="24892" tIns="0" rIns="24892" bIns="0" anchor="b"/>
            <a:lstStyle/>
            <a:p>
              <a:pPr algn="ctr" defTabSz="937817">
                <a:buClr>
                  <a:schemeClr val="tx2"/>
                </a:buClr>
                <a:defRPr/>
              </a:pPr>
              <a:fld id="{B597876D-581D-4565-A287-6A0A375DB1A6}" type="datetime'''1,''''4''''''0''''''''''''''''0'''''''''''''''''''">
                <a:rPr lang="en-US" b="1">
                  <a:latin typeface="+mn-lt"/>
                  <a:sym typeface="Calibri"/>
                </a:rPr>
                <a:pPr algn="ctr" defTabSz="937817">
                  <a:buClr>
                    <a:schemeClr val="tx2"/>
                  </a:buClr>
                  <a:defRPr/>
                </a:pPr>
                <a:t>1,400</a:t>
              </a:fld>
              <a:endParaRPr lang="en-GB" b="1" dirty="0">
                <a:latin typeface="+mn-lt"/>
                <a:sym typeface="Calibri"/>
              </a:endParaRPr>
            </a:p>
          </p:txBody>
        </p:sp>
        <p:sp>
          <p:nvSpPr>
            <p:cNvPr id="98333" name="Rectangle 30"/>
            <p:cNvSpPr>
              <a:spLocks noChangeArrowheads="1"/>
            </p:cNvSpPr>
            <p:nvPr>
              <p:custDataLst>
                <p:tags r:id="rId9"/>
              </p:custDataLst>
            </p:nvPr>
          </p:nvSpPr>
          <p:spPr bwMode="auto">
            <a:xfrm>
              <a:off x="5011738" y="5294313"/>
              <a:ext cx="501650" cy="2063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94">
                <a:buClr>
                  <a:schemeClr val="tx2"/>
                </a:buClr>
              </a:pPr>
              <a:fld id="{DD473F43-BA0C-FF41-B224-B7F63B7DC4E3}" type="datetime'R''''''''''''''''''''''''''i''''''''c''''''e'''''''''''''' '">
                <a:rPr lang="en-US"/>
                <a:pPr algn="ctr" defTabSz="936594">
                  <a:buClr>
                    <a:schemeClr val="tx2"/>
                  </a:buClr>
                </a:pPr>
                <a:t>Rice </a:t>
              </a:fld>
              <a:endParaRPr lang="en-GB">
                <a:sym typeface="+mn-lt" charset="0"/>
              </a:endParaRPr>
            </a:p>
          </p:txBody>
        </p:sp>
        <p:sp>
          <p:nvSpPr>
            <p:cNvPr id="44" name="Rectangle 43"/>
            <p:cNvSpPr/>
            <p:nvPr>
              <p:custDataLst>
                <p:tags r:id="rId10"/>
              </p:custDataLst>
            </p:nvPr>
          </p:nvSpPr>
          <p:spPr bwMode="gray">
            <a:xfrm>
              <a:off x="5102225" y="2179638"/>
              <a:ext cx="392113" cy="179387"/>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Lst>
          </p:spPr>
          <p:txBody>
            <a:bodyPr wrap="none" lIns="24892" tIns="0" rIns="24892" bIns="0" anchor="b"/>
            <a:lstStyle/>
            <a:p>
              <a:pPr algn="ctr" defTabSz="937817">
                <a:buClr>
                  <a:schemeClr val="tx2"/>
                </a:buClr>
                <a:defRPr/>
              </a:pPr>
              <a:fld id="{D8A63849-B8D5-4882-ACB2-EEBFFBB99759}" type="datetime'''''''''2'''''''''''''''''',2''''''''''''''''9''''''''''''7'''">
                <a:rPr lang="en-US" b="1">
                  <a:latin typeface="+mn-lt"/>
                  <a:sym typeface="Calibri"/>
                </a:rPr>
                <a:pPr algn="ctr" defTabSz="937817">
                  <a:buClr>
                    <a:schemeClr val="tx2"/>
                  </a:buClr>
                  <a:defRPr/>
                </a:pPr>
                <a:t>2,297</a:t>
              </a:fld>
              <a:endParaRPr lang="en-GB" b="1" dirty="0">
                <a:latin typeface="+mn-lt"/>
                <a:sym typeface="Calibri"/>
              </a:endParaRPr>
            </a:p>
          </p:txBody>
        </p:sp>
        <p:sp>
          <p:nvSpPr>
            <p:cNvPr id="98335" name="Rectangle 26"/>
            <p:cNvSpPr>
              <a:spLocks noChangeArrowheads="1"/>
            </p:cNvSpPr>
            <p:nvPr>
              <p:custDataLst>
                <p:tags r:id="rId11"/>
              </p:custDataLst>
            </p:nvPr>
          </p:nvSpPr>
          <p:spPr bwMode="auto">
            <a:xfrm>
              <a:off x="4052888" y="5294313"/>
              <a:ext cx="682625" cy="274637"/>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chemeClr val="tx1"/>
                  </a:solidFill>
                  <a:round/>
                  <a:headEnd/>
                  <a:tailEnd/>
                </a14:hiddenLine>
              </a:ext>
            </a:extLst>
          </p:spPr>
          <p:txBody>
            <a:bodyPr lIns="0" tIns="0" rIns="0" bIns="0"/>
            <a:lstStyle/>
            <a:p>
              <a:pPr algn="ctr" defTabSz="936594">
                <a:buClr>
                  <a:schemeClr val="tx2"/>
                </a:buClr>
              </a:pPr>
              <a:fld id="{1A854D76-1B13-CF44-B2A3-595E99634624}" type="datetime'''''''''''''''''''W''''''''''''he''''''a''''''t'''''''''''''''">
                <a:rPr lang="en-US"/>
                <a:pPr algn="ctr" defTabSz="936594">
                  <a:buClr>
                    <a:schemeClr val="tx2"/>
                  </a:buClr>
                </a:pPr>
                <a:t>Wheat</a:t>
              </a:fld>
              <a:endParaRPr lang="en-GB">
                <a:sym typeface="+mn-lt" charset="0"/>
              </a:endParaRPr>
            </a:p>
          </p:txBody>
        </p:sp>
        <p:sp>
          <p:nvSpPr>
            <p:cNvPr id="41" name="Rectangle 40"/>
            <p:cNvSpPr/>
            <p:nvPr>
              <p:custDataLst>
                <p:tags r:id="rId12"/>
              </p:custDataLst>
            </p:nvPr>
          </p:nvSpPr>
          <p:spPr bwMode="gray">
            <a:xfrm>
              <a:off x="4168775" y="1919288"/>
              <a:ext cx="392113" cy="17780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Lst>
          </p:spPr>
          <p:txBody>
            <a:bodyPr wrap="none" lIns="24892" tIns="0" rIns="24892" bIns="0" anchor="b"/>
            <a:lstStyle/>
            <a:p>
              <a:pPr algn="ctr" defTabSz="937817">
                <a:buClr>
                  <a:schemeClr val="tx2"/>
                </a:buClr>
                <a:defRPr/>
              </a:pPr>
              <a:fld id="{517A44D8-27B7-48BD-BD5E-65F894501E4D}" type="datetime'''''''''''''''''4'''''',''0''''''''''''9''7'''''''''''''''''''">
                <a:rPr lang="en-US" b="1">
                  <a:latin typeface="+mn-lt"/>
                  <a:sym typeface="Calibri"/>
                </a:rPr>
                <a:pPr algn="ctr" defTabSz="937817">
                  <a:buClr>
                    <a:schemeClr val="tx2"/>
                  </a:buClr>
                  <a:defRPr/>
                </a:pPr>
                <a:t>4,097</a:t>
              </a:fld>
              <a:endParaRPr lang="en-GB" b="1" dirty="0">
                <a:latin typeface="+mn-lt"/>
                <a:sym typeface="Calibri"/>
              </a:endParaRPr>
            </a:p>
          </p:txBody>
        </p:sp>
      </p:grpSp>
      <p:sp>
        <p:nvSpPr>
          <p:cNvPr id="98337" name="Slide Number Placeholder 1"/>
          <p:cNvSpPr txBox="1">
            <a:spLocks/>
          </p:cNvSpPr>
          <p:nvPr/>
        </p:nvSpPr>
        <p:spPr bwMode="auto">
          <a:xfrm>
            <a:off x="9270753" y="6106632"/>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32" tIns="48866" rIns="97732" bIns="48866"/>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CDBB97F3-CD47-AC49-A77C-91CE8D8F78F9}" type="slidenum">
              <a:rPr lang="en-GB" sz="1100">
                <a:solidFill>
                  <a:schemeClr val="tx1"/>
                </a:solidFill>
              </a:rPr>
              <a:pPr eaLnBrk="1" hangingPunct="1"/>
              <a:t>41</a:t>
            </a:fld>
            <a:r>
              <a:rPr lang="en-GB" sz="1100">
                <a:solidFill>
                  <a:schemeClr val="tx1"/>
                </a:solidFill>
              </a:rPr>
              <a:t> </a:t>
            </a:r>
          </a:p>
        </p:txBody>
      </p:sp>
      <p:sp>
        <p:nvSpPr>
          <p:cNvPr id="20" name="Slide Number Placeholder 1"/>
          <p:cNvSpPr txBox="1">
            <a:spLocks/>
          </p:cNvSpPr>
          <p:nvPr/>
        </p:nvSpPr>
        <p:spPr bwMode="auto">
          <a:xfrm>
            <a:off x="9446235" y="6581024"/>
            <a:ext cx="215843" cy="15549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7732" tIns="48866" rIns="97732" bIns="48866" numCol="1" anchor="t" anchorCtr="0" compatLnSpc="1">
            <a:prstTxWarp prst="textNoShape">
              <a:avLst/>
            </a:prstTxWarp>
          </a:bodyPr>
          <a:lstStyle>
            <a:defPPr>
              <a:defRPr lang="en-GB"/>
            </a:defPPr>
            <a:lvl1pPr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1pPr>
            <a:lvl2pPr marL="742950" indent="-28575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2pPr>
            <a:lvl3pPr marL="11430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3pPr>
            <a:lvl4pPr marL="16002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4pPr>
            <a:lvl5pPr marL="2057400" indent="-228600" algn="l" rtl="0" eaLnBrk="0" fontAlgn="base" hangingPunct="0">
              <a:spcBef>
                <a:spcPct val="0"/>
              </a:spcBef>
              <a:spcAft>
                <a:spcPct val="0"/>
              </a:spcAft>
              <a:defRPr sz="1200" kern="1200">
                <a:solidFill>
                  <a:schemeClr val="bg2"/>
                </a:solidFill>
                <a:latin typeface="Arial" charset="0"/>
                <a:ea typeface="ＭＳ Ｐゴシック" charset="0"/>
                <a:cs typeface="ＭＳ Ｐゴシック" charset="0"/>
              </a:defRPr>
            </a:lvl5pPr>
            <a:lvl6pPr marL="25146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6pPr>
            <a:lvl7pPr marL="29718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7pPr>
            <a:lvl8pPr marL="34290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8pPr>
            <a:lvl9pPr marL="3886200" indent="-228600" algn="l" defTabSz="457200" rtl="0" eaLnBrk="0" fontAlgn="base" latinLnBrk="0" hangingPunct="0">
              <a:spcBef>
                <a:spcPct val="0"/>
              </a:spcBef>
              <a:spcAft>
                <a:spcPct val="0"/>
              </a:spcAft>
              <a:defRPr sz="1200" kern="1200">
                <a:solidFill>
                  <a:schemeClr val="bg2"/>
                </a:solidFill>
                <a:latin typeface="Arial" charset="0"/>
                <a:ea typeface="ＭＳ Ｐゴシック" charset="0"/>
                <a:cs typeface="ＭＳ Ｐゴシック" charset="0"/>
              </a:defRPr>
            </a:lvl9pPr>
          </a:lstStyle>
          <a:p>
            <a:fld id="{8E14378E-2D11-B749-9F7D-18E8A761183D}" type="slidenum">
              <a:rPr lang="en-US" sz="1100">
                <a:solidFill>
                  <a:srgbClr val="FFFFFF"/>
                </a:solidFill>
              </a:rPr>
              <a:pPr/>
              <a:t>41</a:t>
            </a:fld>
            <a:endParaRPr lang="en-US" sz="1100">
              <a:solidFill>
                <a:srgbClr val="FFFFFF"/>
              </a:solidFill>
            </a:endParaRPr>
          </a:p>
        </p:txBody>
      </p:sp>
      <p:sp>
        <p:nvSpPr>
          <p:cNvPr id="21" name="Slide Number Placeholder 1"/>
          <p:cNvSpPr txBox="1">
            <a:spLocks/>
          </p:cNvSpPr>
          <p:nvPr/>
        </p:nvSpPr>
        <p:spPr bwMode="auto">
          <a:xfrm>
            <a:off x="9446235" y="6581024"/>
            <a:ext cx="215843" cy="15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32" tIns="48866" rIns="97732" bIns="48866"/>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fld id="{0DDE0915-685D-984B-AB26-5412D8A8F579}" type="slidenum">
              <a:rPr lang="en-US" sz="1100">
                <a:solidFill>
                  <a:srgbClr val="FFFFFF"/>
                </a:solidFill>
              </a:rPr>
              <a:pPr/>
              <a:t>41</a:t>
            </a:fld>
            <a:endParaRPr lang="en-US" sz="1100">
              <a:solidFill>
                <a:srgbClr val="FFFFFF"/>
              </a:solidFill>
            </a:endParaRPr>
          </a:p>
        </p:txBody>
      </p:sp>
      <p:sp>
        <p:nvSpPr>
          <p:cNvPr id="22" name="Rectangle 21"/>
          <p:cNvSpPr/>
          <p:nvPr/>
        </p:nvSpPr>
        <p:spPr>
          <a:xfrm>
            <a:off x="0" y="6158270"/>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77" tIns="47889" rIns="95777" bIns="47889" anchor="ctr"/>
          <a:lstStyle/>
          <a:p>
            <a:pPr algn="ctr" eaLnBrk="0" hangingPunct="0">
              <a:defRPr/>
            </a:pPr>
            <a:endParaRPr lang="en-US"/>
          </a:p>
        </p:txBody>
      </p:sp>
      <p:pic>
        <p:nvPicPr>
          <p:cNvPr id="23" name="Picture 75" descr="Nigeria_Coat_of_Arms"/>
          <p:cNvPicPr>
            <a:picLocks noChangeAspect="1" noChangeArrowheads="1"/>
          </p:cNvPicPr>
          <p:nvPr/>
        </p:nvPicPr>
        <p:blipFill>
          <a:blip r:embed="rId19"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098" y="6274895"/>
            <a:ext cx="572074" cy="45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Slide Number Placeholder 1"/>
          <p:cNvSpPr txBox="1">
            <a:spLocks/>
          </p:cNvSpPr>
          <p:nvPr/>
        </p:nvSpPr>
        <p:spPr bwMode="auto">
          <a:xfrm>
            <a:off x="9270753" y="6488701"/>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32" tIns="48866" rIns="97732" bIns="48866"/>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fld id="{C1187523-FEAD-BE46-B5F0-1A7E7A6B635A}" type="slidenum">
              <a:rPr lang="en-GB" sz="1100">
                <a:solidFill>
                  <a:schemeClr val="bg1"/>
                </a:solidFill>
              </a:rPr>
              <a:pPr/>
              <a:t>41</a:t>
            </a:fld>
            <a:r>
              <a:rPr lang="en-GB" sz="1100">
                <a:solidFill>
                  <a:schemeClr val="bg1"/>
                </a:solidFill>
              </a:rPr>
              <a:t> </a:t>
            </a:r>
          </a:p>
        </p:txBody>
      </p:sp>
      <p:sp>
        <p:nvSpPr>
          <p:cNvPr id="25" name="Subtitle 2"/>
          <p:cNvSpPr txBox="1">
            <a:spLocks/>
          </p:cNvSpPr>
          <p:nvPr/>
        </p:nvSpPr>
        <p:spPr bwMode="auto">
          <a:xfrm>
            <a:off x="1000252" y="6410951"/>
            <a:ext cx="8256462" cy="915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7" tIns="47889" rIns="95777" bIns="47889"/>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a:solidFill>
                  <a:schemeClr val="bg1"/>
                </a:solidFill>
                <a:latin typeface="Book Antiqua" charset="0"/>
                <a:ea typeface="Batang" charset="0"/>
                <a:cs typeface="Batang" charset="0"/>
              </a:rPr>
              <a:t>Federal Ministry of Agriculture and Rural Development, Federal Republic of Nigeria</a:t>
            </a:r>
          </a:p>
        </p:txBody>
      </p:sp>
    </p:spTree>
    <p:extLst>
      <p:ext uri="{BB962C8B-B14F-4D97-AF65-F5344CB8AC3E}">
        <p14:creationId xmlns:p14="http://schemas.microsoft.com/office/powerpoint/2010/main" val="25317765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1" descr="hma fao.jp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877907"/>
            <a:ext cx="9906000" cy="6095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4" name="Slide Number Placeholder 3"/>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300">
                <a:solidFill>
                  <a:schemeClr val="bg2"/>
                </a:solidFill>
                <a:latin typeface="Arial" charset="0"/>
                <a:ea typeface="ＭＳ Ｐゴシック" charset="0"/>
                <a:cs typeface="ＭＳ Ｐゴシック" charset="0"/>
              </a:defRPr>
            </a:lvl1pPr>
            <a:lvl2pPr marL="793965" indent="-305370" eaLnBrk="0" hangingPunct="0">
              <a:defRPr sz="1300">
                <a:solidFill>
                  <a:schemeClr val="bg2"/>
                </a:solidFill>
                <a:latin typeface="Arial" charset="0"/>
                <a:ea typeface="ＭＳ Ｐゴシック" charset="0"/>
              </a:defRPr>
            </a:lvl2pPr>
            <a:lvl3pPr marL="1221483" indent="-244296" eaLnBrk="0" hangingPunct="0">
              <a:defRPr sz="1300">
                <a:solidFill>
                  <a:schemeClr val="bg2"/>
                </a:solidFill>
                <a:latin typeface="Arial" charset="0"/>
                <a:ea typeface="ＭＳ Ｐゴシック" charset="0"/>
              </a:defRPr>
            </a:lvl3pPr>
            <a:lvl4pPr marL="1710076" indent="-244296" eaLnBrk="0" hangingPunct="0">
              <a:defRPr sz="1300">
                <a:solidFill>
                  <a:schemeClr val="bg2"/>
                </a:solidFill>
                <a:latin typeface="Arial" charset="0"/>
                <a:ea typeface="ＭＳ Ｐゴシック" charset="0"/>
              </a:defRPr>
            </a:lvl4pPr>
            <a:lvl5pPr marL="2198671" indent="-244296" eaLnBrk="0" hangingPunct="0">
              <a:defRPr sz="1300">
                <a:solidFill>
                  <a:schemeClr val="bg2"/>
                </a:solidFill>
                <a:latin typeface="Arial" charset="0"/>
                <a:ea typeface="ＭＳ Ｐゴシック" charset="0"/>
              </a:defRPr>
            </a:lvl5pPr>
            <a:lvl6pPr marL="2687264" indent="-244296" eaLnBrk="0" fontAlgn="base" hangingPunct="0">
              <a:spcBef>
                <a:spcPct val="0"/>
              </a:spcBef>
              <a:spcAft>
                <a:spcPct val="0"/>
              </a:spcAft>
              <a:defRPr sz="1300">
                <a:solidFill>
                  <a:schemeClr val="bg2"/>
                </a:solidFill>
                <a:latin typeface="Arial" charset="0"/>
                <a:ea typeface="ＭＳ Ｐゴシック" charset="0"/>
              </a:defRPr>
            </a:lvl6pPr>
            <a:lvl7pPr marL="3175857" indent="-244296" eaLnBrk="0" fontAlgn="base" hangingPunct="0">
              <a:spcBef>
                <a:spcPct val="0"/>
              </a:spcBef>
              <a:spcAft>
                <a:spcPct val="0"/>
              </a:spcAft>
              <a:defRPr sz="1300">
                <a:solidFill>
                  <a:schemeClr val="bg2"/>
                </a:solidFill>
                <a:latin typeface="Arial" charset="0"/>
                <a:ea typeface="ＭＳ Ｐゴシック" charset="0"/>
              </a:defRPr>
            </a:lvl7pPr>
            <a:lvl8pPr marL="3664451" indent="-244296" eaLnBrk="0" fontAlgn="base" hangingPunct="0">
              <a:spcBef>
                <a:spcPct val="0"/>
              </a:spcBef>
              <a:spcAft>
                <a:spcPct val="0"/>
              </a:spcAft>
              <a:defRPr sz="1300">
                <a:solidFill>
                  <a:schemeClr val="bg2"/>
                </a:solidFill>
                <a:latin typeface="Arial" charset="0"/>
                <a:ea typeface="ＭＳ Ｐゴシック" charset="0"/>
              </a:defRPr>
            </a:lvl8pPr>
            <a:lvl9pPr marL="4153044" indent="-244296" eaLnBrk="0" fontAlgn="base" hangingPunct="0">
              <a:spcBef>
                <a:spcPct val="0"/>
              </a:spcBef>
              <a:spcAft>
                <a:spcPct val="0"/>
              </a:spcAft>
              <a:defRPr sz="1300">
                <a:solidFill>
                  <a:schemeClr val="bg2"/>
                </a:solidFill>
                <a:latin typeface="Arial" charset="0"/>
                <a:ea typeface="ＭＳ Ｐゴシック" charset="0"/>
              </a:defRPr>
            </a:lvl9pPr>
          </a:lstStyle>
          <a:p>
            <a:fld id="{3688B2C4-AC94-694D-8323-81121D3BB7E9}" type="slidenum">
              <a:rPr lang="en-GB" sz="1100">
                <a:solidFill>
                  <a:schemeClr val="bg1"/>
                </a:solidFill>
              </a:rPr>
              <a:pPr/>
              <a:t>42</a:t>
            </a:fld>
            <a:r>
              <a:rPr lang="en-GB" sz="1100" dirty="0">
                <a:solidFill>
                  <a:schemeClr val="bg1"/>
                </a:solidFill>
              </a:rPr>
              <a:t> </a:t>
            </a:r>
          </a:p>
        </p:txBody>
      </p:sp>
      <p:sp>
        <p:nvSpPr>
          <p:cNvPr id="100355" name="Title 33"/>
          <p:cNvSpPr>
            <a:spLocks noGrp="1"/>
          </p:cNvSpPr>
          <p:nvPr>
            <p:ph type="title"/>
          </p:nvPr>
        </p:nvSpPr>
        <p:spPr>
          <a:xfrm>
            <a:off x="61422" y="-158735"/>
            <a:ext cx="9920038" cy="1156498"/>
          </a:xfrm>
        </p:spPr>
        <p:txBody>
          <a:bodyPr/>
          <a:lstStyle/>
          <a:p>
            <a:r>
              <a:rPr lang="en-US" sz="2400" dirty="0">
                <a:latin typeface="Arial" charset="0"/>
                <a:ea typeface="ＭＳ Ｐゴシック" charset="0"/>
                <a:cs typeface="Times New Roman" charset="0"/>
              </a:rPr>
              <a:t>Nigeria Achieved MDG 1 Target on Hunger by 2012, Three Years Ahead of 2015 Target</a:t>
            </a:r>
            <a:endParaRPr lang="en-US" dirty="0">
              <a:solidFill>
                <a:schemeClr val="bg2"/>
              </a:solidFill>
              <a:latin typeface="Arial" charset="0"/>
              <a:ea typeface="ＭＳ Ｐゴシック" charset="0"/>
              <a:cs typeface="Arial" charset="0"/>
            </a:endParaRPr>
          </a:p>
        </p:txBody>
      </p:sp>
      <p:sp>
        <p:nvSpPr>
          <p:cNvPr id="34" name="Title 33"/>
          <p:cNvSpPr txBox="1">
            <a:spLocks/>
          </p:cNvSpPr>
          <p:nvPr/>
        </p:nvSpPr>
        <p:spPr bwMode="auto">
          <a:xfrm>
            <a:off x="0" y="5580022"/>
            <a:ext cx="9906000" cy="1030158"/>
          </a:xfrm>
          <a:prstGeom prst="rect">
            <a:avLst/>
          </a:prstGeom>
          <a:solidFill>
            <a:schemeClr val="accent6">
              <a:lumMod val="50000"/>
            </a:schemeClr>
          </a:solidFill>
          <a:ln>
            <a:noFill/>
          </a:ln>
        </p:spPr>
        <p:txBody>
          <a:bodyPr lIns="97625" tIns="48813" rIns="97625" bIns="48813" anchor="ctr"/>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pPr>
              <a:defRPr/>
            </a:pPr>
            <a:r>
              <a:rPr lang="en-US" sz="2000" b="1" dirty="0">
                <a:solidFill>
                  <a:schemeClr val="bg1"/>
                </a:solidFill>
                <a:cs typeface="Times New Roman" charset="0"/>
              </a:rPr>
              <a:t>FAO Recognizes Nigeria with Achievement Award – 16</a:t>
            </a:r>
            <a:r>
              <a:rPr lang="en-US" sz="2000" b="1" baseline="30000" dirty="0">
                <a:solidFill>
                  <a:schemeClr val="bg1"/>
                </a:solidFill>
                <a:cs typeface="Times New Roman" charset="0"/>
              </a:rPr>
              <a:t>th</a:t>
            </a:r>
            <a:r>
              <a:rPr lang="en-US" sz="2000" b="1" dirty="0">
                <a:solidFill>
                  <a:schemeClr val="bg1"/>
                </a:solidFill>
                <a:cs typeface="Times New Roman" charset="0"/>
              </a:rPr>
              <a:t> June 2013, Rome</a:t>
            </a:r>
          </a:p>
        </p:txBody>
      </p:sp>
    </p:spTree>
    <p:extLst>
      <p:ext uri="{BB962C8B-B14F-4D97-AF65-F5344CB8AC3E}">
        <p14:creationId xmlns:p14="http://schemas.microsoft.com/office/powerpoint/2010/main" val="22211118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425" name="Object 2"/>
          <p:cNvGraphicFramePr>
            <a:graphicFrameLocks noChangeAspect="1"/>
          </p:cNvGraphicFramePr>
          <p:nvPr>
            <p:custDataLst>
              <p:tags r:id="rId2"/>
            </p:custDataLst>
          </p:nvPr>
        </p:nvGraphicFramePr>
        <p:xfrm>
          <a:off x="1756" y="1626"/>
          <a:ext cx="1754" cy="1619"/>
        </p:xfrm>
        <a:graphic>
          <a:graphicData uri="http://schemas.openxmlformats.org/presentationml/2006/ole">
            <mc:AlternateContent xmlns:mc="http://schemas.openxmlformats.org/markup-compatibility/2006">
              <mc:Choice xmlns:v="urn:schemas-microsoft-com:vml" Requires="v">
                <p:oleObj spid="_x0000_s564362" name="think-cell Slide" r:id="rId6" imgW="270" imgH="270" progId="">
                  <p:embed/>
                </p:oleObj>
              </mc:Choice>
              <mc:Fallback>
                <p:oleObj name="think-cell Slide" r:id="rId6" imgW="270" imgH="27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6" y="1626"/>
                        <a:ext cx="1754" cy="16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428" name="Slide Number Placeholder 2"/>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4" tIns="47882" rIns="95764" bIns="47882"/>
          <a:lstStyle>
            <a:lvl1pPr eaLnBrk="0" hangingPunct="0">
              <a:defRPr sz="1300">
                <a:solidFill>
                  <a:schemeClr val="bg2"/>
                </a:solidFill>
                <a:latin typeface="Arial" charset="0"/>
                <a:ea typeface="ＭＳ Ｐゴシック" charset="0"/>
                <a:cs typeface="ＭＳ Ｐゴシック" charset="0"/>
              </a:defRPr>
            </a:lvl1pPr>
            <a:lvl2pPr marL="793965" indent="-305370" eaLnBrk="0" hangingPunct="0">
              <a:defRPr sz="1300">
                <a:solidFill>
                  <a:schemeClr val="bg2"/>
                </a:solidFill>
                <a:latin typeface="Arial" charset="0"/>
                <a:ea typeface="ＭＳ Ｐゴシック" charset="0"/>
              </a:defRPr>
            </a:lvl2pPr>
            <a:lvl3pPr marL="1221483" indent="-244296" eaLnBrk="0" hangingPunct="0">
              <a:defRPr sz="1300">
                <a:solidFill>
                  <a:schemeClr val="bg2"/>
                </a:solidFill>
                <a:latin typeface="Arial" charset="0"/>
                <a:ea typeface="ＭＳ Ｐゴシック" charset="0"/>
              </a:defRPr>
            </a:lvl3pPr>
            <a:lvl4pPr marL="1710076" indent="-244296" eaLnBrk="0" hangingPunct="0">
              <a:defRPr sz="1300">
                <a:solidFill>
                  <a:schemeClr val="bg2"/>
                </a:solidFill>
                <a:latin typeface="Arial" charset="0"/>
                <a:ea typeface="ＭＳ Ｐゴシック" charset="0"/>
              </a:defRPr>
            </a:lvl4pPr>
            <a:lvl5pPr marL="2198671" indent="-244296" eaLnBrk="0" hangingPunct="0">
              <a:defRPr sz="1300">
                <a:solidFill>
                  <a:schemeClr val="bg2"/>
                </a:solidFill>
                <a:latin typeface="Arial" charset="0"/>
                <a:ea typeface="ＭＳ Ｐゴシック" charset="0"/>
              </a:defRPr>
            </a:lvl5pPr>
            <a:lvl6pPr marL="2687264" indent="-244296" eaLnBrk="0" fontAlgn="base" hangingPunct="0">
              <a:spcBef>
                <a:spcPct val="0"/>
              </a:spcBef>
              <a:spcAft>
                <a:spcPct val="0"/>
              </a:spcAft>
              <a:defRPr sz="1300">
                <a:solidFill>
                  <a:schemeClr val="bg2"/>
                </a:solidFill>
                <a:latin typeface="Arial" charset="0"/>
                <a:ea typeface="ＭＳ Ｐゴシック" charset="0"/>
              </a:defRPr>
            </a:lvl6pPr>
            <a:lvl7pPr marL="3175857" indent="-244296" eaLnBrk="0" fontAlgn="base" hangingPunct="0">
              <a:spcBef>
                <a:spcPct val="0"/>
              </a:spcBef>
              <a:spcAft>
                <a:spcPct val="0"/>
              </a:spcAft>
              <a:defRPr sz="1300">
                <a:solidFill>
                  <a:schemeClr val="bg2"/>
                </a:solidFill>
                <a:latin typeface="Arial" charset="0"/>
                <a:ea typeface="ＭＳ Ｐゴシック" charset="0"/>
              </a:defRPr>
            </a:lvl7pPr>
            <a:lvl8pPr marL="3664451" indent="-244296" eaLnBrk="0" fontAlgn="base" hangingPunct="0">
              <a:spcBef>
                <a:spcPct val="0"/>
              </a:spcBef>
              <a:spcAft>
                <a:spcPct val="0"/>
              </a:spcAft>
              <a:defRPr sz="1300">
                <a:solidFill>
                  <a:schemeClr val="bg2"/>
                </a:solidFill>
                <a:latin typeface="Arial" charset="0"/>
                <a:ea typeface="ＭＳ Ｐゴシック" charset="0"/>
              </a:defRPr>
            </a:lvl8pPr>
            <a:lvl9pPr marL="4153044" indent="-244296" eaLnBrk="0" fontAlgn="base" hangingPunct="0">
              <a:spcBef>
                <a:spcPct val="0"/>
              </a:spcBef>
              <a:spcAft>
                <a:spcPct val="0"/>
              </a:spcAft>
              <a:defRPr sz="1300">
                <a:solidFill>
                  <a:schemeClr val="bg2"/>
                </a:solidFill>
                <a:latin typeface="Arial" charset="0"/>
                <a:ea typeface="ＭＳ Ｐゴシック" charset="0"/>
              </a:defRPr>
            </a:lvl9pPr>
          </a:lstStyle>
          <a:p>
            <a:fld id="{028961E9-8EA6-D54F-A97C-B25CD2DECF69}" type="slidenum">
              <a:rPr lang="en-GB" sz="1100">
                <a:solidFill>
                  <a:srgbClr val="FFFFFF"/>
                </a:solidFill>
                <a:latin typeface="Calibri" charset="0"/>
                <a:sym typeface="Calibri" charset="0"/>
              </a:rPr>
              <a:pPr/>
              <a:t>43</a:t>
            </a:fld>
            <a:r>
              <a:rPr lang="en-GB" sz="1100" dirty="0">
                <a:solidFill>
                  <a:srgbClr val="FFFFFF"/>
                </a:solidFill>
                <a:latin typeface="Calibri" charset="0"/>
                <a:sym typeface="Calibri" charset="0"/>
              </a:rPr>
              <a:t> </a:t>
            </a:r>
          </a:p>
        </p:txBody>
      </p:sp>
      <p:sp>
        <p:nvSpPr>
          <p:cNvPr id="103429" name="Rectangle 15"/>
          <p:cNvSpPr>
            <a:spLocks noChangeArrowheads="1"/>
          </p:cNvSpPr>
          <p:nvPr/>
        </p:nvSpPr>
        <p:spPr bwMode="auto">
          <a:xfrm>
            <a:off x="449236" y="1865946"/>
            <a:ext cx="4423920" cy="420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97" tIns="48849" rIns="97697" bIns="48849"/>
          <a:lstStyle/>
          <a:p>
            <a:pPr defTabSz="955133" eaLnBrk="0" hangingPunct="0">
              <a:buClr>
                <a:srgbClr val="000000"/>
              </a:buClr>
            </a:pPr>
            <a:endParaRPr lang="en-US" sz="1500" dirty="0">
              <a:solidFill>
                <a:srgbClr val="000000"/>
              </a:solidFill>
            </a:endParaRPr>
          </a:p>
        </p:txBody>
      </p:sp>
      <p:pic>
        <p:nvPicPr>
          <p:cNvPr id="103430" name="Picture 24" descr="http://1.bp.blogspot.com/-DiPgJZcVIVE/T1mk5flBkwI/AAAAAAAAINo/bM55YYgpPLo/s1600/Food+Concept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04816" y="2872655"/>
            <a:ext cx="1586853" cy="1182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28" descr="http://4.bp.blogspot.com/_AcBUSVxs82w/TNqXsWQzc4I/AAAAAAAAi_4/F-h_woZFJds/s1600/Cargill_Logo.jpg"/>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7749269" y="2206888"/>
            <a:ext cx="1789970" cy="838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2" name="Picture 14" descr="http://resources.ecodesk.com/uploads/2012/02/Agco_Logo.jpg"/>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1217579" y="5281690"/>
            <a:ext cx="853942" cy="84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3" name="Picture 21" descr="http://t2.gstatic.com/images?q=tbn:ANd9GcTMERmSV7Yvf9awFgZfTLw2nLGlxoB_ls0IujkuMl8zS1KeRCK2&amp;t=1"/>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2410051" y="2182232"/>
            <a:ext cx="2712672" cy="479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4" name="Picture 36" descr="Home"/>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234278" y="3932170"/>
            <a:ext cx="1693403" cy="5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6" name="Picture 40" descr="Verod Capital Management Ltd">
            <a:hlinkClick r:id="rId13"/>
          </p:cNvPr>
          <p:cNvPicPr>
            <a:picLocks noChangeAspect="1" noChangeArrowheads="1"/>
          </p:cNvPicPr>
          <p:nvPr/>
        </p:nvPicPr>
        <p:blipFill>
          <a:blip r:embed="rId14" cstate="email">
            <a:extLst>
              <a:ext uri="{28A0092B-C50C-407E-A947-70E740481C1C}">
                <a14:useLocalDpi xmlns:a14="http://schemas.microsoft.com/office/drawing/2010/main" val="0"/>
              </a:ext>
            </a:extLst>
          </a:blip>
          <a:srcRect/>
          <a:stretch>
            <a:fillRect/>
          </a:stretch>
        </p:blipFill>
        <p:spPr bwMode="auto">
          <a:xfrm>
            <a:off x="4599058" y="5373465"/>
            <a:ext cx="1701818" cy="5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7" name="Picture 77" descr="http://www.dufil.com/images/logo_Indomie.gif">
            <a:hlinkClick r:id="rId15"/>
          </p:cNvPr>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6615697" y="5294907"/>
            <a:ext cx="1300471" cy="72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8" name="Picture 79" descr="http://www.ncktech.com/images/ebonyagro.png"/>
          <p:cNvPicPr>
            <a:picLocks noChangeAspect="1" noChangeArrowheads="1"/>
          </p:cNvPicPr>
          <p:nvPr/>
        </p:nvPicPr>
        <p:blipFill>
          <a:blip r:embed="rId17" cstate="email">
            <a:extLst>
              <a:ext uri="{28A0092B-C50C-407E-A947-70E740481C1C}">
                <a14:useLocalDpi xmlns:a14="http://schemas.microsoft.com/office/drawing/2010/main" val="0"/>
              </a:ext>
            </a:extLst>
          </a:blip>
          <a:srcRect/>
          <a:stretch>
            <a:fillRect/>
          </a:stretch>
        </p:blipFill>
        <p:spPr bwMode="auto">
          <a:xfrm>
            <a:off x="4304802" y="2828287"/>
            <a:ext cx="1991427" cy="71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817580" y="4570425"/>
            <a:ext cx="1611572" cy="688029"/>
          </a:xfrm>
          <a:prstGeom prst="round2DiagRect">
            <a:avLst/>
          </a:prstGeom>
          <a:solidFill>
            <a:schemeClr val="accent3">
              <a:lumMod val="75000"/>
            </a:schemeClr>
          </a:solidFill>
          <a:ln w="19050">
            <a:solidFill>
              <a:schemeClr val="tx2"/>
            </a:solidFill>
            <a:prstDash val="solid"/>
          </a:ln>
        </p:spPr>
        <p:style>
          <a:lnRef idx="2">
            <a:schemeClr val="dk1"/>
          </a:lnRef>
          <a:fillRef idx="1">
            <a:schemeClr val="lt1"/>
          </a:fillRef>
          <a:effectRef idx="0">
            <a:schemeClr val="dk1"/>
          </a:effectRef>
          <a:fontRef idx="minor">
            <a:schemeClr val="dk1"/>
          </a:fontRef>
        </p:style>
        <p:txBody>
          <a:bodyPr wrap="square" lIns="97697" tIns="48849" rIns="97697" bIns="48849">
            <a:spAutoFit/>
          </a:bodyPr>
          <a:lstStyle/>
          <a:p>
            <a:pPr algn="ctr" eaLnBrk="0" hangingPunct="0">
              <a:defRPr/>
            </a:pPr>
            <a:r>
              <a:rPr lang="en-ZA" sz="1200" b="1" dirty="0">
                <a:solidFill>
                  <a:srgbClr val="000000"/>
                </a:solidFill>
                <a:latin typeface="Sanvito Pro" pitchFamily="66" charset="0"/>
                <a:cs typeface="Raavi" pitchFamily="34" charset="0"/>
              </a:rPr>
              <a:t>U</a:t>
            </a:r>
            <a:r>
              <a:rPr lang="en-ZA" sz="1100" b="1" dirty="0">
                <a:solidFill>
                  <a:srgbClr val="000000"/>
                </a:solidFill>
                <a:latin typeface="Sanvito Pro" pitchFamily="66" charset="0"/>
                <a:cs typeface="Raavi" pitchFamily="34" charset="0"/>
              </a:rPr>
              <a:t>MZA</a:t>
            </a:r>
            <a:r>
              <a:rPr lang="en-ZA" sz="1100" b="1" dirty="0">
                <a:solidFill>
                  <a:srgbClr val="000000"/>
                </a:solidFill>
                <a:latin typeface="Sanvito Pro" pitchFamily="66" charset="0"/>
                <a:cs typeface="Mongolian Baiti" pitchFamily="66" charset="0"/>
              </a:rPr>
              <a:t> INTERNATIONAL FARMS</a:t>
            </a:r>
            <a:endParaRPr lang="en-US" sz="1100" b="1" dirty="0">
              <a:solidFill>
                <a:srgbClr val="000000"/>
              </a:solidFill>
              <a:latin typeface="Sanvito Pro" pitchFamily="66" charset="0"/>
              <a:cs typeface="Mongolian Baiti" pitchFamily="66" charset="0"/>
            </a:endParaRPr>
          </a:p>
        </p:txBody>
      </p:sp>
      <p:pic>
        <p:nvPicPr>
          <p:cNvPr id="103440" name="Picture 91" descr="http://www.clicktgi.net/assets/images/logos/bu_chiltd.png">
            <a:hlinkClick r:id="rId18"/>
          </p:cNvPr>
          <p:cNvPicPr>
            <a:picLocks noChangeAspect="1" noChangeArrowheads="1"/>
          </p:cNvPicPr>
          <p:nvPr/>
        </p:nvPicPr>
        <p:blipFill>
          <a:blip r:embed="rId19" cstate="email">
            <a:extLst>
              <a:ext uri="{28A0092B-C50C-407E-A947-70E740481C1C}">
                <a14:useLocalDpi xmlns:a14="http://schemas.microsoft.com/office/drawing/2010/main" val="0"/>
              </a:ext>
            </a:extLst>
          </a:blip>
          <a:srcRect/>
          <a:stretch>
            <a:fillRect/>
          </a:stretch>
        </p:blipFill>
        <p:spPr bwMode="auto">
          <a:xfrm>
            <a:off x="6289902" y="2023151"/>
            <a:ext cx="1428979" cy="118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8" name="Rectangle 127043"/>
          <p:cNvSpPr>
            <a:spLocks noChangeArrowheads="1"/>
          </p:cNvSpPr>
          <p:nvPr/>
        </p:nvSpPr>
        <p:spPr bwMode="auto">
          <a:xfrm>
            <a:off x="4887198" y="1838417"/>
            <a:ext cx="4692408" cy="423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97" tIns="48849" rIns="97697" bIns="48849"/>
          <a:lstStyle/>
          <a:p>
            <a:pPr defTabSz="955133" eaLnBrk="0" hangingPunct="0">
              <a:buClr>
                <a:srgbClr val="000000"/>
              </a:buClr>
            </a:pPr>
            <a:endParaRPr lang="en-US" sz="1500" dirty="0">
              <a:solidFill>
                <a:srgbClr val="000000"/>
              </a:solidFill>
            </a:endParaRPr>
          </a:p>
        </p:txBody>
      </p:sp>
      <p:sp>
        <p:nvSpPr>
          <p:cNvPr id="103449" name="TextBox 112"/>
          <p:cNvSpPr txBox="1">
            <a:spLocks noChangeArrowheads="1"/>
          </p:cNvSpPr>
          <p:nvPr/>
        </p:nvSpPr>
        <p:spPr bwMode="gray">
          <a:xfrm>
            <a:off x="315681" y="1338244"/>
            <a:ext cx="8944509" cy="68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8849" tIns="48849" rIns="48849" bIns="48849">
            <a:spAutoFit/>
          </a:bodyPr>
          <a:lstStyle>
            <a:lvl1pPr marL="342900" indent="-342900" eaLnBrk="0" hangingPunct="0">
              <a:defRPr sz="1200">
                <a:solidFill>
                  <a:schemeClr val="bg2"/>
                </a:solidFill>
                <a:latin typeface="Arial" charset="0"/>
                <a:ea typeface="ＭＳ Ｐゴシック" charset="0"/>
                <a:cs typeface="ＭＳ Ｐゴシック" charset="0"/>
              </a:defRPr>
            </a:lvl1pPr>
            <a:lvl2pPr marL="10160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lvl="1" algn="ctr">
              <a:spcBef>
                <a:spcPts val="428"/>
              </a:spcBef>
              <a:buSzPct val="65000"/>
            </a:pPr>
            <a:r>
              <a:rPr lang="en-ZA" sz="1900" b="1" dirty="0">
                <a:solidFill>
                  <a:srgbClr val="008000"/>
                </a:solidFill>
                <a:latin typeface="+mj-lt"/>
              </a:rPr>
              <a:t>Local and international operational and financial investors have committed to investing across all stages of the agricultural supply chain</a:t>
            </a:r>
            <a:endParaRPr lang="en-US" sz="1900" b="1" dirty="0">
              <a:solidFill>
                <a:srgbClr val="008000"/>
              </a:solidFill>
              <a:latin typeface="+mj-lt"/>
            </a:endParaRPr>
          </a:p>
        </p:txBody>
      </p:sp>
      <p:pic>
        <p:nvPicPr>
          <p:cNvPr id="103455" name="Picture 10" descr="http://foodconceptsplc.com/manage/wp-content/uploads/FC_Subsidiaries_FRF_Img_01.jpg"/>
          <p:cNvPicPr>
            <a:picLocks noChangeAspect="1" noChangeArrowheads="1"/>
          </p:cNvPicPr>
          <p:nvPr/>
        </p:nvPicPr>
        <p:blipFill>
          <a:blip r:embed="rId20" cstate="email">
            <a:extLst>
              <a:ext uri="{28A0092B-C50C-407E-A947-70E740481C1C}">
                <a14:useLocalDpi xmlns:a14="http://schemas.microsoft.com/office/drawing/2010/main" val="0"/>
              </a:ext>
            </a:extLst>
          </a:blip>
          <a:srcRect l="61545" r="7240" b="69650"/>
          <a:stretch>
            <a:fillRect/>
          </a:stretch>
        </p:blipFill>
        <p:spPr bwMode="auto">
          <a:xfrm>
            <a:off x="6120581" y="4431498"/>
            <a:ext cx="2037898" cy="66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61" name="Slide Number Placeholder 1"/>
          <p:cNvSpPr txBox="1">
            <a:spLocks/>
          </p:cNvSpPr>
          <p:nvPr/>
        </p:nvSpPr>
        <p:spPr bwMode="auto">
          <a:xfrm>
            <a:off x="9295320" y="6456303"/>
            <a:ext cx="215843" cy="15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fld id="{7636E002-E73F-4341-AFAB-481B7D51543C}" type="slidenum">
              <a:rPr lang="en-US" sz="1100">
                <a:solidFill>
                  <a:srgbClr val="FFFFFF"/>
                </a:solidFill>
              </a:rPr>
              <a:pPr/>
              <a:t>43</a:t>
            </a:fld>
            <a:endParaRPr lang="en-US" sz="1100" dirty="0">
              <a:solidFill>
                <a:srgbClr val="FFFFFF"/>
              </a:solidFill>
            </a:endParaRPr>
          </a:p>
        </p:txBody>
      </p:sp>
      <p:sp>
        <p:nvSpPr>
          <p:cNvPr id="43" name="Rectangle 42"/>
          <p:cNvSpPr/>
          <p:nvPr/>
        </p:nvSpPr>
        <p:spPr>
          <a:xfrm>
            <a:off x="0" y="6185806"/>
            <a:ext cx="9906000" cy="6997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5764" tIns="47882" rIns="95764" bIns="47882" anchor="ctr"/>
          <a:lstStyle/>
          <a:p>
            <a:pPr algn="ctr" eaLnBrk="0" hangingPunct="0">
              <a:defRPr/>
            </a:pPr>
            <a:endParaRPr lang="en-US" dirty="0"/>
          </a:p>
        </p:txBody>
      </p:sp>
      <p:pic>
        <p:nvPicPr>
          <p:cNvPr id="103463" name="Picture 75" descr="Nigeria_Coat_of_Arms"/>
          <p:cNvPicPr>
            <a:picLocks noChangeAspect="1" noChangeArrowheads="1"/>
          </p:cNvPicPr>
          <p:nvPr/>
        </p:nvPicPr>
        <p:blipFill>
          <a:blip r:embed="rId21"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2314" y="6293338"/>
            <a:ext cx="572074" cy="45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64" name="Slide Number Placeholder 1"/>
          <p:cNvSpPr txBox="1">
            <a:spLocks/>
          </p:cNvSpPr>
          <p:nvPr/>
        </p:nvSpPr>
        <p:spPr bwMode="auto">
          <a:xfrm>
            <a:off x="9300584" y="6559967"/>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fld id="{024C4480-6E4A-A141-A830-656B469BBAA3}" type="slidenum">
              <a:rPr lang="en-GB" sz="1100">
                <a:solidFill>
                  <a:schemeClr val="bg1"/>
                </a:solidFill>
              </a:rPr>
              <a:pPr/>
              <a:t>43</a:t>
            </a:fld>
            <a:r>
              <a:rPr lang="en-GB" sz="1100" dirty="0">
                <a:solidFill>
                  <a:schemeClr val="bg1"/>
                </a:solidFill>
              </a:rPr>
              <a:t> </a:t>
            </a:r>
          </a:p>
        </p:txBody>
      </p:sp>
      <p:sp>
        <p:nvSpPr>
          <p:cNvPr id="103465" name="Subtitle 2"/>
          <p:cNvSpPr txBox="1">
            <a:spLocks/>
          </p:cNvSpPr>
          <p:nvPr/>
        </p:nvSpPr>
        <p:spPr bwMode="auto">
          <a:xfrm>
            <a:off x="987975" y="6441732"/>
            <a:ext cx="8256461" cy="41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64" tIns="47882" rIns="95764" bIns="47882"/>
          <a:lstStyle>
            <a:lvl1pPr defTabSz="895350" eaLnBrk="0" hangingPunct="0">
              <a:defRPr sz="1200">
                <a:solidFill>
                  <a:schemeClr val="bg2"/>
                </a:solidFill>
                <a:latin typeface="Arial" charset="0"/>
                <a:ea typeface="ＭＳ Ｐゴシック" charset="0"/>
                <a:cs typeface="ＭＳ Ｐゴシック" charset="0"/>
              </a:defRPr>
            </a:lvl1pPr>
            <a:lvl2pPr marL="742950" indent="-285750"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spcBef>
                <a:spcPct val="20000"/>
              </a:spcBef>
              <a:spcAft>
                <a:spcPts val="1256"/>
              </a:spcAft>
            </a:pPr>
            <a:r>
              <a:rPr lang="en-US" dirty="0">
                <a:solidFill>
                  <a:schemeClr val="bg1"/>
                </a:solidFill>
                <a:latin typeface="Book Antiqua" charset="0"/>
                <a:ea typeface="Batang" charset="0"/>
                <a:cs typeface="Batang" charset="0"/>
              </a:rPr>
              <a:t>Federal Ministry of Agriculture and Rural Development, Federal Republic of Nigeria</a:t>
            </a:r>
          </a:p>
        </p:txBody>
      </p:sp>
      <p:sp>
        <p:nvSpPr>
          <p:cNvPr id="47" name="Title 1"/>
          <p:cNvSpPr txBox="1">
            <a:spLocks/>
          </p:cNvSpPr>
          <p:nvPr>
            <p:custDataLst>
              <p:tags r:id="rId3"/>
            </p:custDataLst>
          </p:nvPr>
        </p:nvSpPr>
        <p:spPr bwMode="auto">
          <a:xfrm>
            <a:off x="1763" y="87466"/>
            <a:ext cx="9904238" cy="1064173"/>
          </a:xfrm>
          <a:prstGeom prst="rect">
            <a:avLst/>
          </a:prstGeom>
          <a:noFill/>
          <a:ln w="9525">
            <a:noFill/>
            <a:miter lim="800000"/>
            <a:headEnd/>
            <a:tailEnd/>
          </a:ln>
        </p:spPr>
        <p:txBody>
          <a:bodyPr lIns="97582" tIns="48792" rIns="97582" bIns="48792" anchor="ctr"/>
          <a:lstStyle/>
          <a:p>
            <a:pPr defTabSz="953436" eaLnBrk="0" hangingPunct="0">
              <a:defRPr/>
            </a:pPr>
            <a:r>
              <a:rPr lang="en-US" sz="2200" b="1" kern="0" dirty="0">
                <a:solidFill>
                  <a:srgbClr val="FF0000"/>
                </a:solidFill>
                <a:latin typeface="+mj-lt"/>
                <a:ea typeface="ＭＳ Ｐゴシック" pitchFamily="34" charset="-128"/>
              </a:rPr>
              <a:t>The Agricultural Transformation Agenda Has Attracted </a:t>
            </a:r>
            <a:r>
              <a:rPr lang="en-US" sz="2200" b="1" kern="0" dirty="0" smtClean="0">
                <a:solidFill>
                  <a:srgbClr val="FF0000"/>
                </a:solidFill>
                <a:latin typeface="+mj-lt"/>
                <a:ea typeface="ＭＳ Ｐゴシック" pitchFamily="34" charset="-128"/>
              </a:rPr>
              <a:t>Over $4 Billion of Private </a:t>
            </a:r>
            <a:r>
              <a:rPr lang="en-US" sz="2200" b="1" kern="0" dirty="0">
                <a:solidFill>
                  <a:srgbClr val="FF0000"/>
                </a:solidFill>
                <a:latin typeface="+mj-lt"/>
                <a:ea typeface="ＭＳ Ｐゴシック" pitchFamily="34" charset="-128"/>
              </a:rPr>
              <a:t>Sector </a:t>
            </a:r>
            <a:r>
              <a:rPr lang="en-US" sz="2200" b="1" kern="0" dirty="0" smtClean="0">
                <a:solidFill>
                  <a:srgbClr val="FF0000"/>
                </a:solidFill>
                <a:latin typeface="+mj-lt"/>
                <a:ea typeface="ＭＳ Ｐゴシック" pitchFamily="34" charset="-128"/>
              </a:rPr>
              <a:t>Investments Across all Major Value Chains</a:t>
            </a:r>
          </a:p>
          <a:p>
            <a:pPr defTabSz="953436" eaLnBrk="0" hangingPunct="0">
              <a:defRPr/>
            </a:pPr>
            <a:r>
              <a:rPr lang="en-US" sz="2100" b="1" kern="0" dirty="0" smtClean="0">
                <a:solidFill>
                  <a:srgbClr val="003300"/>
                </a:solidFill>
                <a:latin typeface="+mj-lt"/>
                <a:ea typeface="ＭＳ Ｐゴシック" pitchFamily="34" charset="-128"/>
              </a:rPr>
              <a:t>30 Executed Letters </a:t>
            </a:r>
            <a:r>
              <a:rPr lang="en-US" sz="2100" b="1" kern="0" dirty="0">
                <a:solidFill>
                  <a:srgbClr val="003300"/>
                </a:solidFill>
                <a:latin typeface="+mj-lt"/>
                <a:ea typeface="ＭＳ Ｐゴシック" pitchFamily="34" charset="-128"/>
              </a:rPr>
              <a:t>of </a:t>
            </a:r>
            <a:r>
              <a:rPr lang="en-US" sz="2100" b="1" kern="0" dirty="0" smtClean="0">
                <a:solidFill>
                  <a:srgbClr val="003300"/>
                </a:solidFill>
                <a:latin typeface="+mj-lt"/>
                <a:ea typeface="ＭＳ Ｐゴシック" pitchFamily="34" charset="-128"/>
              </a:rPr>
              <a:t>Intent (LOIs)</a:t>
            </a:r>
            <a:endParaRPr lang="en-US" sz="2100" b="1" kern="0" dirty="0">
              <a:solidFill>
                <a:srgbClr val="003300"/>
              </a:solidFill>
              <a:latin typeface="+mj-lt"/>
              <a:ea typeface="ＭＳ Ｐゴシック" pitchFamily="34" charset="-128"/>
            </a:endParaRPr>
          </a:p>
        </p:txBody>
      </p:sp>
      <p:pic>
        <p:nvPicPr>
          <p:cNvPr id="103467" name="Picture 7"/>
          <p:cNvPicPr>
            <a:picLocks noChangeArrowheads="1"/>
          </p:cNvPicPr>
          <p:nvPr>
            <p:custDataLst>
              <p:tags r:id="rId4"/>
            </p:custDataLst>
          </p:nvPr>
        </p:nvPicPr>
        <p:blipFill>
          <a:blip r:embed="rId22" cstate="email">
            <a:extLst>
              <a:ext uri="{28A0092B-C50C-407E-A947-70E740481C1C}">
                <a14:useLocalDpi xmlns:a14="http://schemas.microsoft.com/office/drawing/2010/main" val="0"/>
              </a:ext>
            </a:extLst>
          </a:blip>
          <a:srcRect t="3670"/>
          <a:stretch>
            <a:fillRect/>
          </a:stretch>
        </p:blipFill>
        <p:spPr bwMode="auto">
          <a:xfrm>
            <a:off x="4166372" y="4006922"/>
            <a:ext cx="1271370" cy="78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8" name="Picture 40" descr="https://encrypted-tbn3.gstatic.com/images?q=tbn:ANd9GcTzrhmvKrXZwZzikgIAjbu1HQIpE33b9D6XOCt87F2GK6KmTzTjzO0kpY0"/>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7779350" y="3378143"/>
            <a:ext cx="1780852" cy="583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9" name="Picture 12" descr="https://encrypted-tbn0.gstatic.com/images?q=tbn:ANd9GcSJJe2dbAdmV0hvkpeZVp5A0NjB1A859Y82PevzvH1RbaxnBw39mHF8EpyG"/>
          <p:cNvPicPr>
            <a:picLocks noChangeAspect="1" noChangeArrowheads="1"/>
          </p:cNvPicPr>
          <p:nvPr/>
        </p:nvPicPr>
        <p:blipFill>
          <a:blip r:embed="rId24" cstate="email">
            <a:extLst>
              <a:ext uri="{28A0092B-C50C-407E-A947-70E740481C1C}">
                <a14:useLocalDpi xmlns:a14="http://schemas.microsoft.com/office/drawing/2010/main" val="0"/>
              </a:ext>
            </a:extLst>
          </a:blip>
          <a:srcRect/>
          <a:stretch>
            <a:fillRect/>
          </a:stretch>
        </p:blipFill>
        <p:spPr bwMode="auto">
          <a:xfrm>
            <a:off x="8156056" y="4565367"/>
            <a:ext cx="1205241" cy="116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7"/>
          <p:cNvPicPr>
            <a:picLocks noChangeAspect="1"/>
          </p:cNvPicPr>
          <p:nvPr/>
        </p:nvPicPr>
        <p:blipFill rotWithShape="1">
          <a:blip r:embed="rId25" cstate="print"/>
          <a:srcRect l="8807" t="27892" r="8413" b="-20885"/>
          <a:stretch/>
        </p:blipFill>
        <p:spPr>
          <a:xfrm>
            <a:off x="2566556" y="4973638"/>
            <a:ext cx="1755648" cy="1207008"/>
          </a:xfrm>
          <a:prstGeom prst="rect">
            <a:avLst/>
          </a:prstGeom>
        </p:spPr>
      </p:pic>
      <p:pic>
        <p:nvPicPr>
          <p:cNvPr id="49" name="Picture 48"/>
          <p:cNvPicPr>
            <a:picLocks noChangeAspect="1"/>
          </p:cNvPicPr>
          <p:nvPr/>
        </p:nvPicPr>
        <p:blipFill>
          <a:blip r:embed="rId26" cstate="print"/>
          <a:stretch>
            <a:fillRect/>
          </a:stretch>
        </p:blipFill>
        <p:spPr>
          <a:xfrm>
            <a:off x="702838" y="2157573"/>
            <a:ext cx="1499374" cy="1644302"/>
          </a:xfrm>
          <a:prstGeom prst="rect">
            <a:avLst/>
          </a:prstGeom>
        </p:spPr>
      </p:pic>
      <p:pic>
        <p:nvPicPr>
          <p:cNvPr id="50" name="Picture 49"/>
          <p:cNvPicPr>
            <a:picLocks noChangeAspect="1"/>
          </p:cNvPicPr>
          <p:nvPr/>
        </p:nvPicPr>
        <p:blipFill>
          <a:blip r:embed="rId27"/>
          <a:stretch>
            <a:fillRect/>
          </a:stretch>
        </p:blipFill>
        <p:spPr>
          <a:xfrm>
            <a:off x="5672017" y="3271418"/>
            <a:ext cx="2071519" cy="1065695"/>
          </a:xfrm>
          <a:prstGeom prst="rect">
            <a:avLst/>
          </a:prstGeom>
        </p:spPr>
      </p:pic>
    </p:spTree>
    <p:extLst>
      <p:ext uri="{BB962C8B-B14F-4D97-AF65-F5344CB8AC3E}">
        <p14:creationId xmlns:p14="http://schemas.microsoft.com/office/powerpoint/2010/main" val="41127956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Connector 33"/>
          <p:cNvCxnSpPr/>
          <p:nvPr/>
        </p:nvCxnSpPr>
        <p:spPr bwMode="auto">
          <a:xfrm flipH="1" flipV="1">
            <a:off x="5841868" y="4882933"/>
            <a:ext cx="1211167" cy="763744"/>
          </a:xfrm>
          <a:prstGeom prst="line">
            <a:avLst/>
          </a:prstGeom>
          <a:solidFill>
            <a:schemeClr val="accent1"/>
          </a:solidFill>
          <a:ln w="57150" cap="flat" cmpd="sng" algn="ctr">
            <a:solidFill>
              <a:schemeClr val="accent6">
                <a:lumMod val="50000"/>
              </a:schemeClr>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p:cNvCxnSpPr/>
          <p:nvPr/>
        </p:nvCxnSpPr>
        <p:spPr bwMode="auto">
          <a:xfrm>
            <a:off x="2675714" y="2256205"/>
            <a:ext cx="1171659" cy="752063"/>
          </a:xfrm>
          <a:prstGeom prst="line">
            <a:avLst/>
          </a:prstGeom>
          <a:solidFill>
            <a:schemeClr val="accent1"/>
          </a:solidFill>
          <a:ln w="57150" cap="flat" cmpd="sng" algn="ctr">
            <a:solidFill>
              <a:schemeClr val="accent6">
                <a:lumMod val="50000"/>
              </a:schemeClr>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7219" name="Title 33"/>
          <p:cNvSpPr txBox="1">
            <a:spLocks/>
          </p:cNvSpPr>
          <p:nvPr/>
        </p:nvSpPr>
        <p:spPr bwMode="auto">
          <a:xfrm>
            <a:off x="108800" y="135619"/>
            <a:ext cx="9797200" cy="115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r>
              <a:rPr lang="en-US" sz="2200" b="1" dirty="0">
                <a:solidFill>
                  <a:srgbClr val="FF0000"/>
                </a:solidFill>
                <a:cs typeface="Times New Roman" charset="0"/>
              </a:rPr>
              <a:t>Global Leaders Are Supporting Nigeria’s Agricultural Transformation</a:t>
            </a:r>
          </a:p>
          <a:p>
            <a:r>
              <a:rPr lang="en-US" sz="2100" b="1" dirty="0">
                <a:solidFill>
                  <a:srgbClr val="008000"/>
                </a:solidFill>
              </a:rPr>
              <a:t>Presidential Eminent Persons Group (EPG) on Nigeria’s Agriculture </a:t>
            </a:r>
          </a:p>
        </p:txBody>
      </p:sp>
      <p:pic>
        <p:nvPicPr>
          <p:cNvPr id="7" name="Picture 4" descr="http://www.agra-alliance.org/silo/images/kofi-annan_115x115.jpg"/>
          <p:cNvPicPr>
            <a:picLocks noChangeAspect="1" noChangeArrowheads="1"/>
          </p:cNvPicPr>
          <p:nvPr/>
        </p:nvPicPr>
        <p:blipFill>
          <a:blip r:embed="rId2" cstate="print"/>
          <a:srcRect/>
          <a:stretch>
            <a:fillRect/>
          </a:stretch>
        </p:blipFill>
        <p:spPr bwMode="auto">
          <a:xfrm>
            <a:off x="753876" y="1081182"/>
            <a:ext cx="1767710" cy="1631637"/>
          </a:xfrm>
          <a:prstGeom prst="rect">
            <a:avLst/>
          </a:prstGeom>
          <a:noFill/>
        </p:spPr>
      </p:pic>
      <p:sp>
        <p:nvSpPr>
          <p:cNvPr id="8" name="Subtitle 2"/>
          <p:cNvSpPr txBox="1">
            <a:spLocks/>
          </p:cNvSpPr>
          <p:nvPr/>
        </p:nvSpPr>
        <p:spPr>
          <a:xfrm>
            <a:off x="-45651" y="2926644"/>
            <a:ext cx="3634400" cy="662294"/>
          </a:xfrm>
          <a:prstGeom prst="rect">
            <a:avLst/>
          </a:prstGeom>
          <a:effectLst/>
        </p:spPr>
        <p:txBody>
          <a:bodyPr vert="horz" lIns="97719" tIns="48859" rIns="97719" bIns="48859" rtlCol="0">
            <a:noAutofit/>
          </a:bodyPr>
          <a:lstStyle/>
          <a:p>
            <a:pPr algn="ctr">
              <a:tabLst>
                <a:tab pos="795662" algn="l"/>
              </a:tabLst>
            </a:pPr>
            <a:r>
              <a:rPr lang="en-US" b="1" dirty="0">
                <a:latin typeface="Book Antiqua" pitchFamily="18" charset="0"/>
                <a:ea typeface="Batang" pitchFamily="18" charset="-127"/>
              </a:rPr>
              <a:t>Chairman of the Board of AGRA; Secretary General of the United Nations (1997-2006); Nobel Peace Prize Laureate</a:t>
            </a:r>
          </a:p>
        </p:txBody>
      </p:sp>
      <p:sp>
        <p:nvSpPr>
          <p:cNvPr id="9" name="Subtitle 2"/>
          <p:cNvSpPr txBox="1">
            <a:spLocks/>
          </p:cNvSpPr>
          <p:nvPr/>
        </p:nvSpPr>
        <p:spPr>
          <a:xfrm>
            <a:off x="766499" y="2743380"/>
            <a:ext cx="2315461" cy="310991"/>
          </a:xfrm>
          <a:prstGeom prst="rect">
            <a:avLst/>
          </a:prstGeom>
          <a:effectLst/>
        </p:spPr>
        <p:txBody>
          <a:bodyPr vert="horz" lIns="97719" tIns="48859" rIns="97719" bIns="48859" rtlCol="0">
            <a:noAutofit/>
          </a:bodyPr>
          <a:lstStyle/>
          <a:p>
            <a:pPr defTabSz="977187" fontAlgn="auto">
              <a:spcBef>
                <a:spcPct val="20000"/>
              </a:spcBef>
              <a:spcAft>
                <a:spcPts val="1283"/>
              </a:spcAft>
              <a:defRPr/>
            </a:pPr>
            <a:r>
              <a:rPr lang="en-US" sz="1600" b="1" dirty="0">
                <a:solidFill>
                  <a:srgbClr val="FF0000"/>
                </a:solidFill>
                <a:latin typeface="Book Antiqua" pitchFamily="18" charset="0"/>
                <a:ea typeface="Batang" pitchFamily="18" charset="-127"/>
                <a:cs typeface="+mn-cs"/>
              </a:rPr>
              <a:t>KOFI  </a:t>
            </a:r>
            <a:r>
              <a:rPr lang="en-US" sz="1600" b="1" dirty="0">
                <a:solidFill>
                  <a:srgbClr val="FF0000"/>
                </a:solidFill>
                <a:latin typeface="Book Antiqua" pitchFamily="18" charset="0"/>
                <a:ea typeface="Batang" pitchFamily="18" charset="-127"/>
              </a:rPr>
              <a:t>A. </a:t>
            </a:r>
            <a:r>
              <a:rPr lang="en-US" sz="1600" b="1" dirty="0">
                <a:solidFill>
                  <a:srgbClr val="FF0000"/>
                </a:solidFill>
                <a:latin typeface="Book Antiqua" pitchFamily="18" charset="0"/>
                <a:ea typeface="Batang" pitchFamily="18" charset="-127"/>
                <a:cs typeface="+mn-cs"/>
              </a:rPr>
              <a:t>ANNAN</a:t>
            </a:r>
          </a:p>
        </p:txBody>
      </p:sp>
      <p:pic>
        <p:nvPicPr>
          <p:cNvPr id="10" name="Picture 2"/>
          <p:cNvPicPr>
            <a:picLocks noChangeAspect="1" noChangeArrowheads="1"/>
          </p:cNvPicPr>
          <p:nvPr/>
        </p:nvPicPr>
        <p:blipFill>
          <a:blip r:embed="rId3" cstate="print"/>
          <a:srcRect/>
          <a:stretch>
            <a:fillRect/>
          </a:stretch>
        </p:blipFill>
        <p:spPr bwMode="auto">
          <a:xfrm>
            <a:off x="7122834" y="4281954"/>
            <a:ext cx="1852891" cy="1936257"/>
          </a:xfrm>
          <a:prstGeom prst="rect">
            <a:avLst/>
          </a:prstGeom>
          <a:noFill/>
          <a:ln w="9525">
            <a:noFill/>
            <a:miter lim="800000"/>
            <a:headEnd/>
            <a:tailEnd/>
          </a:ln>
        </p:spPr>
      </p:pic>
      <p:sp>
        <p:nvSpPr>
          <p:cNvPr id="11" name="Subtitle 2"/>
          <p:cNvSpPr txBox="1">
            <a:spLocks/>
          </p:cNvSpPr>
          <p:nvPr/>
        </p:nvSpPr>
        <p:spPr>
          <a:xfrm>
            <a:off x="6205701" y="6399071"/>
            <a:ext cx="3789641" cy="139736"/>
          </a:xfrm>
          <a:prstGeom prst="rect">
            <a:avLst/>
          </a:prstGeom>
          <a:effectLst/>
        </p:spPr>
        <p:txBody>
          <a:bodyPr vert="horz" lIns="97719" tIns="48859" rIns="97719" bIns="48859" rtlCol="0">
            <a:noAutofit/>
          </a:bodyPr>
          <a:lstStyle/>
          <a:p>
            <a:pPr algn="ctr">
              <a:tabLst>
                <a:tab pos="795662" algn="l"/>
              </a:tabLst>
            </a:pPr>
            <a:r>
              <a:rPr lang="en-US" b="1" dirty="0">
                <a:latin typeface="Book Antiqua" pitchFamily="18" charset="0"/>
                <a:ea typeface="Batang" pitchFamily="18" charset="-127"/>
              </a:rPr>
              <a:t>President, International Fund for Agricultural Development (</a:t>
            </a:r>
            <a:r>
              <a:rPr lang="en-US" b="1" dirty="0" smtClean="0">
                <a:latin typeface="Book Antiqua" pitchFamily="18" charset="0"/>
                <a:ea typeface="Batang" pitchFamily="18" charset="-127"/>
              </a:rPr>
              <a:t>IFAD)</a:t>
            </a:r>
            <a:endParaRPr lang="en-US" b="1" dirty="0">
              <a:solidFill>
                <a:schemeClr val="tx1"/>
              </a:solidFill>
              <a:latin typeface="Cambria" pitchFamily="18" charset="0"/>
            </a:endParaRPr>
          </a:p>
        </p:txBody>
      </p:sp>
      <p:sp>
        <p:nvSpPr>
          <p:cNvPr id="12" name="Subtitle 2"/>
          <p:cNvSpPr txBox="1">
            <a:spLocks/>
          </p:cNvSpPr>
          <p:nvPr/>
        </p:nvSpPr>
        <p:spPr>
          <a:xfrm>
            <a:off x="6832417" y="6228301"/>
            <a:ext cx="2909748" cy="310991"/>
          </a:xfrm>
          <a:prstGeom prst="rect">
            <a:avLst/>
          </a:prstGeom>
          <a:effectLst/>
        </p:spPr>
        <p:txBody>
          <a:bodyPr vert="horz" lIns="97719" tIns="48859" rIns="97719" bIns="48859" rtlCol="0">
            <a:noAutofit/>
          </a:bodyPr>
          <a:lstStyle/>
          <a:p>
            <a:pPr defTabSz="977187" fontAlgn="auto">
              <a:spcBef>
                <a:spcPct val="20000"/>
              </a:spcBef>
              <a:spcAft>
                <a:spcPts val="1283"/>
              </a:spcAft>
              <a:defRPr/>
            </a:pPr>
            <a:r>
              <a:rPr lang="en-US" sz="1600" b="1" dirty="0">
                <a:solidFill>
                  <a:srgbClr val="FF0000"/>
                </a:solidFill>
                <a:latin typeface="Book Antiqua" pitchFamily="18" charset="0"/>
                <a:ea typeface="Batang" pitchFamily="18" charset="-127"/>
              </a:rPr>
              <a:t>KANAYO F. NWANZE</a:t>
            </a:r>
            <a:endParaRPr lang="en-US" sz="1600" b="1" dirty="0">
              <a:solidFill>
                <a:srgbClr val="FF0000"/>
              </a:solidFill>
              <a:latin typeface="Book Antiqua" pitchFamily="18" charset="0"/>
              <a:ea typeface="Batang" pitchFamily="18" charset="-127"/>
              <a:cs typeface="+mn-cs"/>
            </a:endParaRPr>
          </a:p>
        </p:txBody>
      </p:sp>
      <p:pic>
        <p:nvPicPr>
          <p:cNvPr id="13" name="Picture 3"/>
          <p:cNvPicPr>
            <a:picLocks noChangeAspect="1" noChangeArrowheads="1"/>
          </p:cNvPicPr>
          <p:nvPr/>
        </p:nvPicPr>
        <p:blipFill>
          <a:blip r:embed="rId4" cstate="print"/>
          <a:srcRect/>
          <a:stretch>
            <a:fillRect/>
          </a:stretch>
        </p:blipFill>
        <p:spPr bwMode="auto">
          <a:xfrm>
            <a:off x="6917399" y="1124682"/>
            <a:ext cx="1945787" cy="1833229"/>
          </a:xfrm>
          <a:prstGeom prst="rect">
            <a:avLst/>
          </a:prstGeom>
          <a:noFill/>
          <a:ln w="9525">
            <a:noFill/>
            <a:miter lim="800000"/>
            <a:headEnd/>
            <a:tailEnd/>
          </a:ln>
          <a:effectLst/>
        </p:spPr>
      </p:pic>
      <p:sp>
        <p:nvSpPr>
          <p:cNvPr id="14" name="Subtitle 2"/>
          <p:cNvSpPr txBox="1">
            <a:spLocks/>
          </p:cNvSpPr>
          <p:nvPr/>
        </p:nvSpPr>
        <p:spPr>
          <a:xfrm>
            <a:off x="7220410" y="2961732"/>
            <a:ext cx="1449206" cy="388739"/>
          </a:xfrm>
          <a:prstGeom prst="rect">
            <a:avLst/>
          </a:prstGeom>
          <a:effectLst/>
        </p:spPr>
        <p:txBody>
          <a:bodyPr vert="horz" lIns="97719" tIns="48859" rIns="97719" bIns="48859" rtlCol="0">
            <a:noAutofit/>
          </a:bodyPr>
          <a:lstStyle/>
          <a:p>
            <a:pPr defTabSz="977187" fontAlgn="auto">
              <a:spcBef>
                <a:spcPct val="20000"/>
              </a:spcBef>
              <a:spcAft>
                <a:spcPts val="1283"/>
              </a:spcAft>
              <a:defRPr/>
            </a:pPr>
            <a:r>
              <a:rPr lang="en-US" sz="1600" b="1" dirty="0">
                <a:solidFill>
                  <a:srgbClr val="FF0000"/>
                </a:solidFill>
                <a:latin typeface="Book Antiqua" pitchFamily="18" charset="0"/>
                <a:ea typeface="Batang" pitchFamily="18" charset="-127"/>
              </a:rPr>
              <a:t>BILL GATES</a:t>
            </a:r>
            <a:endParaRPr lang="en-US" sz="1600" b="1" dirty="0">
              <a:solidFill>
                <a:srgbClr val="FF0000"/>
              </a:solidFill>
              <a:latin typeface="Book Antiqua" pitchFamily="18" charset="0"/>
              <a:ea typeface="Batang" pitchFamily="18" charset="-127"/>
              <a:cs typeface="+mn-cs"/>
            </a:endParaRPr>
          </a:p>
        </p:txBody>
      </p:sp>
      <p:sp>
        <p:nvSpPr>
          <p:cNvPr id="15" name="Subtitle 2"/>
          <p:cNvSpPr txBox="1">
            <a:spLocks/>
          </p:cNvSpPr>
          <p:nvPr/>
        </p:nvSpPr>
        <p:spPr>
          <a:xfrm>
            <a:off x="6470403" y="3175476"/>
            <a:ext cx="3364965" cy="388739"/>
          </a:xfrm>
          <a:prstGeom prst="rect">
            <a:avLst/>
          </a:prstGeom>
          <a:effectLst/>
        </p:spPr>
        <p:txBody>
          <a:bodyPr vert="horz" lIns="97719" tIns="48859" rIns="97719" bIns="48859" rtlCol="0">
            <a:noAutofit/>
          </a:bodyPr>
          <a:lstStyle/>
          <a:p>
            <a:pPr>
              <a:tabLst>
                <a:tab pos="795662" algn="l"/>
              </a:tabLst>
            </a:pPr>
            <a:r>
              <a:rPr lang="en-US" b="1" dirty="0">
                <a:latin typeface="Book Antiqua" pitchFamily="18" charset="0"/>
                <a:ea typeface="Batang" pitchFamily="18" charset="-127"/>
              </a:rPr>
              <a:t>Co-Chair and Trustee, Bill and Melinda Gates Foundation; Chairman, Microsoft  </a:t>
            </a:r>
            <a:endParaRPr lang="en-US" b="1" dirty="0">
              <a:solidFill>
                <a:schemeClr val="tx1"/>
              </a:solidFill>
              <a:latin typeface="Cambria" pitchFamily="18" charset="0"/>
            </a:endParaRPr>
          </a:p>
        </p:txBody>
      </p:sp>
      <p:pic>
        <p:nvPicPr>
          <p:cNvPr id="16" name="Picture 1"/>
          <p:cNvPicPr>
            <a:picLocks noChangeAspect="1" noChangeArrowheads="1"/>
          </p:cNvPicPr>
          <p:nvPr/>
        </p:nvPicPr>
        <p:blipFill>
          <a:blip r:embed="rId5" cstate="print"/>
          <a:srcRect/>
          <a:stretch>
            <a:fillRect/>
          </a:stretch>
        </p:blipFill>
        <p:spPr bwMode="auto">
          <a:xfrm>
            <a:off x="570623" y="3981442"/>
            <a:ext cx="2191410" cy="2108188"/>
          </a:xfrm>
          <a:prstGeom prst="rect">
            <a:avLst/>
          </a:prstGeom>
          <a:noFill/>
          <a:ln w="9525">
            <a:noFill/>
            <a:miter lim="800000"/>
            <a:headEnd/>
            <a:tailEnd/>
          </a:ln>
          <a:effectLst/>
        </p:spPr>
      </p:pic>
      <p:sp>
        <p:nvSpPr>
          <p:cNvPr id="17" name="Subtitle 2"/>
          <p:cNvSpPr txBox="1">
            <a:spLocks/>
          </p:cNvSpPr>
          <p:nvPr/>
        </p:nvSpPr>
        <p:spPr>
          <a:xfrm>
            <a:off x="90317" y="6367840"/>
            <a:ext cx="5559293" cy="233243"/>
          </a:xfrm>
          <a:prstGeom prst="rect">
            <a:avLst/>
          </a:prstGeom>
          <a:effectLst/>
        </p:spPr>
        <p:txBody>
          <a:bodyPr vert="horz" lIns="97719" tIns="48859" rIns="97719" bIns="48859" rtlCol="0">
            <a:noAutofit/>
          </a:bodyPr>
          <a:lstStyle/>
          <a:p>
            <a:pPr>
              <a:tabLst>
                <a:tab pos="795662" algn="l"/>
              </a:tabLst>
            </a:pPr>
            <a:r>
              <a:rPr lang="en-US" b="1" dirty="0">
                <a:latin typeface="Book Antiqua" pitchFamily="18" charset="0"/>
                <a:ea typeface="Batang" pitchFamily="18" charset="-127"/>
              </a:rPr>
              <a:t>President, African Development Bank</a:t>
            </a:r>
            <a:endParaRPr lang="en-US" b="1" dirty="0">
              <a:solidFill>
                <a:schemeClr val="tx1"/>
              </a:solidFill>
              <a:latin typeface="Cambria" pitchFamily="18" charset="0"/>
            </a:endParaRPr>
          </a:p>
        </p:txBody>
      </p:sp>
      <p:sp>
        <p:nvSpPr>
          <p:cNvPr id="18" name="Subtitle 2"/>
          <p:cNvSpPr txBox="1">
            <a:spLocks/>
          </p:cNvSpPr>
          <p:nvPr/>
        </p:nvSpPr>
        <p:spPr>
          <a:xfrm>
            <a:off x="497226" y="6100691"/>
            <a:ext cx="2509120" cy="310991"/>
          </a:xfrm>
          <a:prstGeom prst="rect">
            <a:avLst/>
          </a:prstGeom>
          <a:effectLst/>
        </p:spPr>
        <p:txBody>
          <a:bodyPr vert="horz" lIns="97719" tIns="48859" rIns="97719" bIns="48859" rtlCol="0">
            <a:noAutofit/>
          </a:bodyPr>
          <a:lstStyle/>
          <a:p>
            <a:pPr defTabSz="977187" fontAlgn="auto">
              <a:spcBef>
                <a:spcPct val="20000"/>
              </a:spcBef>
              <a:spcAft>
                <a:spcPts val="1283"/>
              </a:spcAft>
              <a:defRPr/>
            </a:pPr>
            <a:r>
              <a:rPr lang="en-US" sz="1600" b="1" dirty="0">
                <a:solidFill>
                  <a:srgbClr val="FF0000"/>
                </a:solidFill>
                <a:latin typeface="Book Antiqua" pitchFamily="18" charset="0"/>
                <a:ea typeface="Batang" pitchFamily="18" charset="-127"/>
              </a:rPr>
              <a:t>DONALD KABERUKA</a:t>
            </a:r>
            <a:endParaRPr lang="en-US" sz="1600" b="1" dirty="0">
              <a:solidFill>
                <a:srgbClr val="FF0000"/>
              </a:solidFill>
              <a:latin typeface="Book Antiqua" pitchFamily="18" charset="0"/>
              <a:ea typeface="Batang" pitchFamily="18" charset="-127"/>
              <a:cs typeface="+mn-cs"/>
            </a:endParaRPr>
          </a:p>
        </p:txBody>
      </p:sp>
      <p:pic>
        <p:nvPicPr>
          <p:cNvPr id="19" name="Picture 2" descr="C:\Users\User\Downloads\goodluck-ebele-jonathan_2.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3917421" y="3047341"/>
            <a:ext cx="1912117" cy="190535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cxnSp>
        <p:nvCxnSpPr>
          <p:cNvPr id="29" name="Straight Connector 28"/>
          <p:cNvCxnSpPr/>
          <p:nvPr/>
        </p:nvCxnSpPr>
        <p:spPr bwMode="auto">
          <a:xfrm flipH="1">
            <a:off x="5829536" y="2108257"/>
            <a:ext cx="1013881" cy="865678"/>
          </a:xfrm>
          <a:prstGeom prst="line">
            <a:avLst/>
          </a:prstGeom>
          <a:solidFill>
            <a:schemeClr val="accent1"/>
          </a:solidFill>
          <a:ln w="57150" cap="flat" cmpd="sng" algn="ctr">
            <a:solidFill>
              <a:schemeClr val="accent6">
                <a:lumMod val="50000"/>
              </a:schemeClr>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p:cNvCxnSpPr/>
          <p:nvPr/>
        </p:nvCxnSpPr>
        <p:spPr bwMode="auto">
          <a:xfrm flipH="1">
            <a:off x="2589402" y="4973638"/>
            <a:ext cx="1220717" cy="678094"/>
          </a:xfrm>
          <a:prstGeom prst="line">
            <a:avLst/>
          </a:prstGeom>
          <a:solidFill>
            <a:schemeClr val="accent1"/>
          </a:solidFill>
          <a:ln w="57150" cap="flat" cmpd="sng" algn="ctr">
            <a:solidFill>
              <a:schemeClr val="accent6">
                <a:lumMod val="50000"/>
              </a:schemeClr>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Subtitle 2"/>
          <p:cNvSpPr txBox="1">
            <a:spLocks/>
          </p:cNvSpPr>
          <p:nvPr/>
        </p:nvSpPr>
        <p:spPr>
          <a:xfrm>
            <a:off x="3600500" y="1257557"/>
            <a:ext cx="2367445" cy="912345"/>
          </a:xfrm>
          <a:prstGeom prst="rect">
            <a:avLst/>
          </a:prstGeom>
          <a:solidFill>
            <a:srgbClr val="FFB43F"/>
          </a:solidFill>
          <a:effectLst/>
        </p:spPr>
        <p:txBody>
          <a:bodyPr vert="horz" lIns="97719" tIns="48859" rIns="97719" bIns="48859" rtlCol="0">
            <a:noAutofit/>
          </a:bodyPr>
          <a:lstStyle/>
          <a:p>
            <a:pPr algn="ctr">
              <a:tabLst>
                <a:tab pos="795662" algn="l"/>
              </a:tabLst>
            </a:pPr>
            <a:r>
              <a:rPr lang="en-US" sz="1600" b="1" dirty="0" smtClean="0">
                <a:solidFill>
                  <a:schemeClr val="tx1"/>
                </a:solidFill>
                <a:latin typeface="Book Antiqua" pitchFamily="18" charset="0"/>
                <a:ea typeface="Batang" pitchFamily="18" charset="-127"/>
              </a:rPr>
              <a:t>Meetings Held in January 2013 and September 2013</a:t>
            </a:r>
            <a:endParaRPr lang="en-US" sz="1600" b="1" dirty="0">
              <a:solidFill>
                <a:schemeClr val="tx1"/>
              </a:solidFill>
              <a:latin typeface="Book Antiqua" pitchFamily="18" charset="0"/>
              <a:ea typeface="Batang" pitchFamily="18" charset="-127"/>
            </a:endParaRPr>
          </a:p>
        </p:txBody>
      </p:sp>
    </p:spTree>
    <p:extLst>
      <p:ext uri="{BB962C8B-B14F-4D97-AF65-F5344CB8AC3E}">
        <p14:creationId xmlns:p14="http://schemas.microsoft.com/office/powerpoint/2010/main" val="35137888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Title 33"/>
          <p:cNvSpPr txBox="1">
            <a:spLocks/>
          </p:cNvSpPr>
          <p:nvPr/>
        </p:nvSpPr>
        <p:spPr bwMode="auto">
          <a:xfrm>
            <a:off x="108800" y="135619"/>
            <a:ext cx="9797200" cy="115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19" tIns="48859" rIns="97719" bIns="48859"/>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r>
              <a:rPr lang="en-US" sz="2200" b="1" dirty="0" smtClean="0">
                <a:solidFill>
                  <a:srgbClr val="FF0000"/>
                </a:solidFill>
                <a:cs typeface="Times New Roman" charset="0"/>
              </a:rPr>
              <a:t>We are Institutionalizing ATA Policies and Involving Private Sector to Ensure Sustainability of the  ATA’s Impact in Future Years</a:t>
            </a:r>
          </a:p>
        </p:txBody>
      </p:sp>
      <p:sp>
        <p:nvSpPr>
          <p:cNvPr id="21" name="Rectangle 5"/>
          <p:cNvSpPr txBox="1">
            <a:spLocks/>
          </p:cNvSpPr>
          <p:nvPr/>
        </p:nvSpPr>
        <p:spPr bwMode="auto">
          <a:xfrm>
            <a:off x="2515442" y="3945276"/>
            <a:ext cx="7188645" cy="1216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defTabSz="895350" eaLnBrk="0" hangingPunct="0">
              <a:defRPr sz="1200">
                <a:solidFill>
                  <a:schemeClr val="bg2"/>
                </a:solidFill>
                <a:latin typeface="Arial" charset="0"/>
                <a:ea typeface="ＭＳ Ｐゴシック" charset="0"/>
                <a:cs typeface="ＭＳ Ｐゴシック" charset="0"/>
              </a:defRPr>
            </a:lvl1pPr>
            <a:lvl2pPr marL="193675" indent="-192088" defTabSz="895350" eaLnBrk="0" hangingPunct="0">
              <a:defRPr sz="1200">
                <a:solidFill>
                  <a:schemeClr val="bg2"/>
                </a:solidFill>
                <a:latin typeface="Arial" charset="0"/>
                <a:ea typeface="ＭＳ Ｐゴシック" charset="0"/>
              </a:defRPr>
            </a:lvl2pPr>
            <a:lvl3pPr marL="1143000" indent="-228600" defTabSz="895350" eaLnBrk="0" hangingPunct="0">
              <a:defRPr sz="1200">
                <a:solidFill>
                  <a:schemeClr val="bg2"/>
                </a:solidFill>
                <a:latin typeface="Arial" charset="0"/>
                <a:ea typeface="ＭＳ Ｐゴシック" charset="0"/>
              </a:defRPr>
            </a:lvl3pPr>
            <a:lvl4pPr marL="1600200" indent="-228600" defTabSz="895350" eaLnBrk="0" hangingPunct="0">
              <a:defRPr sz="1200">
                <a:solidFill>
                  <a:schemeClr val="bg2"/>
                </a:solidFill>
                <a:latin typeface="Arial" charset="0"/>
                <a:ea typeface="ＭＳ Ｐゴシック" charset="0"/>
              </a:defRPr>
            </a:lvl4pPr>
            <a:lvl5pPr marL="2057400" indent="-228600" defTabSz="895350" eaLnBrk="0" hangingPunct="0">
              <a:defRPr sz="1200">
                <a:solidFill>
                  <a:schemeClr val="bg2"/>
                </a:solidFill>
                <a:latin typeface="Arial" charset="0"/>
                <a:ea typeface="ＭＳ Ｐゴシック" charset="0"/>
              </a:defRPr>
            </a:lvl5pPr>
            <a:lvl6pPr marL="2514600" indent="-228600" defTabSz="895350"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5350"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5350"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5350" eaLnBrk="0" fontAlgn="base" hangingPunct="0">
              <a:spcBef>
                <a:spcPct val="0"/>
              </a:spcBef>
              <a:spcAft>
                <a:spcPct val="0"/>
              </a:spcAft>
              <a:defRPr sz="1200">
                <a:solidFill>
                  <a:schemeClr val="bg2"/>
                </a:solidFill>
                <a:latin typeface="Arial" charset="0"/>
                <a:ea typeface="ＭＳ Ｐゴシック" charset="0"/>
              </a:defRPr>
            </a:lvl9pPr>
          </a:lstStyle>
          <a:p>
            <a:pPr marL="485158" lvl="2" indent="-276507" algn="just" defTabSz="953352">
              <a:spcAft>
                <a:spcPts val="1324"/>
              </a:spcAft>
              <a:buClr>
                <a:srgbClr val="355422"/>
              </a:buClr>
              <a:buSzPct val="125000"/>
              <a:buFont typeface="Wingdings" charset="2"/>
              <a:buChar char="§"/>
            </a:pPr>
            <a:r>
              <a:rPr lang="en-US" sz="1700" dirty="0" smtClean="0">
                <a:solidFill>
                  <a:schemeClr val="tx1"/>
                </a:solidFill>
                <a:ea typeface="ＭＳ Ｐゴシック" pitchFamily="34" charset="-128"/>
                <a:cs typeface="Times New Roman" charset="0"/>
              </a:rPr>
              <a:t>Private Sector industry body launched in 2013 to drive agribusiness sector developments and lead public-private engagements </a:t>
            </a:r>
          </a:p>
          <a:p>
            <a:pPr marL="485158" lvl="2" indent="-276507" algn="just" defTabSz="953352">
              <a:spcAft>
                <a:spcPts val="1324"/>
              </a:spcAft>
              <a:buClr>
                <a:srgbClr val="355422"/>
              </a:buClr>
              <a:buSzPct val="125000"/>
              <a:buFont typeface="Wingdings" charset="2"/>
              <a:buChar char="§"/>
            </a:pPr>
            <a:r>
              <a:rPr lang="en-US" sz="1700" dirty="0" smtClean="0">
                <a:solidFill>
                  <a:schemeClr val="tx1"/>
                </a:solidFill>
                <a:ea typeface="ＭＳ Ｐゴシック" pitchFamily="34" charset="-128"/>
                <a:cs typeface="Times New Roman" charset="0"/>
              </a:rPr>
              <a:t>Will hold subsequent governments accountable for effective policy-making</a:t>
            </a:r>
          </a:p>
        </p:txBody>
      </p:sp>
      <p:sp>
        <p:nvSpPr>
          <p:cNvPr id="2" name="Hexagon 1"/>
          <p:cNvSpPr/>
          <p:nvPr/>
        </p:nvSpPr>
        <p:spPr bwMode="auto">
          <a:xfrm>
            <a:off x="160298" y="1028832"/>
            <a:ext cx="2120842" cy="1362991"/>
          </a:xfrm>
          <a:prstGeom prst="hexagon">
            <a:avLst/>
          </a:prstGeom>
          <a:solidFill>
            <a:schemeClr val="accent5">
              <a:lumMod val="2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895350" rtl="0" eaLnBrk="1" fontAlgn="base" latinLnBrk="0" hangingPunct="1">
              <a:lnSpc>
                <a:spcPct val="100000"/>
              </a:lnSpc>
              <a:spcBef>
                <a:spcPct val="0"/>
              </a:spcBef>
              <a:spcAft>
                <a:spcPct val="0"/>
              </a:spcAft>
              <a:buClr>
                <a:schemeClr val="tx2"/>
              </a:buClr>
              <a:buSzTx/>
              <a:buFontTx/>
              <a:buNone/>
              <a:tabLst/>
            </a:pPr>
            <a:r>
              <a:rPr lang="en-US" sz="1600" b="1" dirty="0" smtClean="0">
                <a:solidFill>
                  <a:schemeClr val="bg1"/>
                </a:solidFill>
              </a:rPr>
              <a:t>Growth</a:t>
            </a:r>
          </a:p>
          <a:p>
            <a:pPr marL="0" marR="0" indent="0" algn="ctr" defTabSz="895350" rtl="0" eaLnBrk="1" fontAlgn="base" latinLnBrk="0" hangingPunct="1">
              <a:lnSpc>
                <a:spcPct val="100000"/>
              </a:lnSpc>
              <a:spcBef>
                <a:spcPct val="0"/>
              </a:spcBef>
              <a:spcAft>
                <a:spcPct val="0"/>
              </a:spcAft>
              <a:buClr>
                <a:schemeClr val="tx2"/>
              </a:buClr>
              <a:buSzTx/>
              <a:buFontTx/>
              <a:buNone/>
              <a:tabLst/>
            </a:pPr>
            <a:r>
              <a:rPr kumimoji="0" lang="en-US" sz="1600" b="1" i="0" u="none" strike="noStrike" cap="none" normalizeH="0" baseline="0" dirty="0" smtClean="0">
                <a:ln>
                  <a:noFill/>
                </a:ln>
                <a:solidFill>
                  <a:schemeClr val="bg1"/>
                </a:solidFill>
                <a:effectLst/>
              </a:rPr>
              <a:t>Enhance</a:t>
            </a:r>
            <a:r>
              <a:rPr lang="en-US" sz="1600" b="1" dirty="0" smtClean="0">
                <a:solidFill>
                  <a:schemeClr val="bg1"/>
                </a:solidFill>
              </a:rPr>
              <a:t>ment</a:t>
            </a:r>
          </a:p>
          <a:p>
            <a:pPr marL="0" marR="0" indent="0" algn="ctr" defTabSz="895350" rtl="0" eaLnBrk="1" fontAlgn="base" latinLnBrk="0" hangingPunct="1">
              <a:lnSpc>
                <a:spcPct val="100000"/>
              </a:lnSpc>
              <a:spcBef>
                <a:spcPct val="0"/>
              </a:spcBef>
              <a:spcAft>
                <a:spcPct val="0"/>
              </a:spcAft>
              <a:buClr>
                <a:schemeClr val="tx2"/>
              </a:buClr>
              <a:buSzTx/>
              <a:buFontTx/>
              <a:buNone/>
              <a:tabLst/>
            </a:pPr>
            <a:r>
              <a:rPr kumimoji="0" lang="en-US" sz="1600" b="1" i="0" u="none" strike="noStrike" cap="none" normalizeH="0" dirty="0" smtClean="0">
                <a:ln>
                  <a:noFill/>
                </a:ln>
                <a:solidFill>
                  <a:schemeClr val="bg1"/>
                </a:solidFill>
                <a:effectLst/>
              </a:rPr>
              <a:t>Scheme</a:t>
            </a:r>
          </a:p>
          <a:p>
            <a:pPr marL="0" marR="0" indent="0" algn="ctr" defTabSz="895350" rtl="0" eaLnBrk="1" fontAlgn="base" latinLnBrk="0" hangingPunct="1">
              <a:lnSpc>
                <a:spcPct val="100000"/>
              </a:lnSpc>
              <a:spcBef>
                <a:spcPct val="0"/>
              </a:spcBef>
              <a:spcAft>
                <a:spcPct val="0"/>
              </a:spcAft>
              <a:buClr>
                <a:schemeClr val="tx2"/>
              </a:buClr>
              <a:buSzTx/>
              <a:buFontTx/>
              <a:buNone/>
              <a:tabLst/>
            </a:pPr>
            <a:r>
              <a:rPr lang="en-US" sz="1600" b="1" dirty="0" smtClean="0">
                <a:solidFill>
                  <a:schemeClr val="bg1"/>
                </a:solidFill>
              </a:rPr>
              <a:t>(GES)</a:t>
            </a:r>
            <a:endParaRPr kumimoji="0" lang="en-US" sz="1600" b="1" i="0" u="none" strike="noStrike" cap="none" normalizeH="0" baseline="0" dirty="0" smtClean="0">
              <a:ln>
                <a:noFill/>
              </a:ln>
              <a:solidFill>
                <a:schemeClr val="bg1"/>
              </a:solidFill>
              <a:effectLst/>
            </a:endParaRPr>
          </a:p>
        </p:txBody>
      </p:sp>
      <p:sp>
        <p:nvSpPr>
          <p:cNvPr id="23" name="Content Placeholder 5"/>
          <p:cNvSpPr txBox="1">
            <a:spLocks/>
          </p:cNvSpPr>
          <p:nvPr/>
        </p:nvSpPr>
        <p:spPr>
          <a:xfrm>
            <a:off x="2404437" y="1042074"/>
            <a:ext cx="7213333" cy="548365"/>
          </a:xfrm>
          <a:prstGeom prst="rect">
            <a:avLst/>
          </a:prstGeom>
        </p:spPr>
        <p:txBody>
          <a:bodyPr/>
          <a:lstStyle>
            <a:lvl1pPr marL="363020" indent="-363020" algn="l" defTabSz="953352" rtl="0" eaLnBrk="0" fontAlgn="base" hangingPunct="0">
              <a:spcBef>
                <a:spcPct val="0"/>
              </a:spcBef>
              <a:spcAft>
                <a:spcPct val="0"/>
              </a:spcAft>
              <a:buClr>
                <a:schemeClr val="tx2"/>
              </a:buClr>
              <a:defRPr sz="1700">
                <a:solidFill>
                  <a:schemeClr val="tx1"/>
                </a:solidFill>
                <a:latin typeface="+mn-lt"/>
                <a:ea typeface="ＭＳ Ｐゴシック" pitchFamily="34" charset="-128"/>
                <a:cs typeface="ＭＳ Ｐゴシック" charset="0"/>
              </a:defRPr>
            </a:lvl1pPr>
            <a:lvl2pPr marL="203563" indent="-201867"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2pPr>
            <a:lvl3pPr marL="485158" indent="-276507"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3pPr>
            <a:lvl4pPr marL="653098" indent="-162848"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4pPr>
            <a:lvl5pPr marL="793896" indent="-135709"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5pPr>
            <a:lvl6pPr marL="1284066" indent="-138909" algn="l" defTabSz="955425" rtl="0" fontAlgn="base">
              <a:spcBef>
                <a:spcPct val="0"/>
              </a:spcBef>
              <a:spcAft>
                <a:spcPct val="0"/>
              </a:spcAft>
              <a:buClr>
                <a:srgbClr val="355422"/>
              </a:buClr>
              <a:buFont typeface="Arial" charset="0"/>
              <a:buChar char="-"/>
              <a:defRPr sz="1700">
                <a:solidFill>
                  <a:schemeClr val="tx1"/>
                </a:solidFill>
                <a:latin typeface="+mn-lt"/>
              </a:defRPr>
            </a:lvl6pPr>
            <a:lvl7pPr marL="1771945" indent="-138909" algn="l" defTabSz="955425" rtl="0" fontAlgn="base">
              <a:spcBef>
                <a:spcPct val="0"/>
              </a:spcBef>
              <a:spcAft>
                <a:spcPct val="0"/>
              </a:spcAft>
              <a:buClr>
                <a:srgbClr val="355422"/>
              </a:buClr>
              <a:buFont typeface="Arial" charset="0"/>
              <a:buChar char="-"/>
              <a:defRPr sz="1700">
                <a:solidFill>
                  <a:schemeClr val="tx1"/>
                </a:solidFill>
                <a:latin typeface="+mn-lt"/>
              </a:defRPr>
            </a:lvl7pPr>
            <a:lvl8pPr marL="2259823" indent="-138909" algn="l" defTabSz="955425" rtl="0" fontAlgn="base">
              <a:spcBef>
                <a:spcPct val="0"/>
              </a:spcBef>
              <a:spcAft>
                <a:spcPct val="0"/>
              </a:spcAft>
              <a:buClr>
                <a:srgbClr val="355422"/>
              </a:buClr>
              <a:buFont typeface="Arial" charset="0"/>
              <a:buChar char="-"/>
              <a:defRPr sz="1700">
                <a:solidFill>
                  <a:schemeClr val="tx1"/>
                </a:solidFill>
                <a:latin typeface="+mn-lt"/>
              </a:defRPr>
            </a:lvl8pPr>
            <a:lvl9pPr marL="2747700" indent="-138909" algn="l" defTabSz="955425" rtl="0" fontAlgn="base">
              <a:spcBef>
                <a:spcPct val="0"/>
              </a:spcBef>
              <a:spcAft>
                <a:spcPct val="0"/>
              </a:spcAft>
              <a:buClr>
                <a:srgbClr val="355422"/>
              </a:buClr>
              <a:buFont typeface="Arial" charset="0"/>
              <a:buChar char="-"/>
              <a:defRPr sz="1700">
                <a:solidFill>
                  <a:schemeClr val="tx1"/>
                </a:solidFill>
                <a:latin typeface="+mn-lt"/>
              </a:defRPr>
            </a:lvl9pPr>
          </a:lstStyle>
          <a:p>
            <a:pPr lvl="2" algn="just">
              <a:spcAft>
                <a:spcPts val="600"/>
              </a:spcAft>
              <a:buSzPct val="122000"/>
              <a:buFont typeface="Wingdings" charset="2"/>
              <a:buChar char="§"/>
            </a:pPr>
            <a:r>
              <a:rPr lang="en-US" dirty="0" smtClean="0">
                <a:solidFill>
                  <a:schemeClr val="accent4"/>
                </a:solidFill>
                <a:latin typeface="Arial" charset="0"/>
                <a:cs typeface="Times New Roman" charset="0"/>
              </a:rPr>
              <a:t>Legalizing the GES though a ‘GES LAW’ to ensure Nigerian farmers and agribusinesses have sustained access to critical agricultural inputs</a:t>
            </a:r>
          </a:p>
          <a:p>
            <a:pPr lvl="2" algn="just">
              <a:spcAft>
                <a:spcPts val="600"/>
              </a:spcAft>
              <a:buSzPct val="122000"/>
              <a:buFont typeface="Wingdings" charset="2"/>
              <a:buChar char="§"/>
            </a:pPr>
            <a:r>
              <a:rPr lang="en-US" dirty="0" smtClean="0">
                <a:solidFill>
                  <a:schemeClr val="accent4"/>
                </a:solidFill>
                <a:latin typeface="Arial" charset="0"/>
                <a:cs typeface="Times New Roman" charset="0"/>
              </a:rPr>
              <a:t>GES Bill has been drafted</a:t>
            </a:r>
          </a:p>
        </p:txBody>
      </p:sp>
      <p:grpSp>
        <p:nvGrpSpPr>
          <p:cNvPr id="4" name="Group 3"/>
          <p:cNvGrpSpPr/>
          <p:nvPr/>
        </p:nvGrpSpPr>
        <p:grpSpPr>
          <a:xfrm>
            <a:off x="123365" y="2539773"/>
            <a:ext cx="2305740" cy="1195911"/>
            <a:chOff x="123365" y="2515114"/>
            <a:chExt cx="2305740" cy="1597709"/>
          </a:xfrm>
        </p:grpSpPr>
        <p:sp>
          <p:nvSpPr>
            <p:cNvPr id="24" name="Freeform 23"/>
            <p:cNvSpPr/>
            <p:nvPr>
              <p:custDataLst>
                <p:tags r:id="rId2"/>
              </p:custDataLst>
            </p:nvPr>
          </p:nvSpPr>
          <p:spPr bwMode="gray">
            <a:xfrm>
              <a:off x="135630" y="2515114"/>
              <a:ext cx="2293475" cy="1287705"/>
            </a:xfrm>
            <a:custGeom>
              <a:avLst/>
              <a:gdLst>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664208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46504 w 1828800"/>
                <a:gd name="connsiteY1" fmla="*/ 0 h 914400"/>
                <a:gd name="connsiteX2" fmla="*/ 1828800 w 1828800"/>
                <a:gd name="connsiteY2" fmla="*/ 457200 h 914400"/>
                <a:gd name="connsiteX3" fmla="*/ 1664208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46504 w 1828800"/>
                <a:gd name="connsiteY1" fmla="*/ 0 h 914400"/>
                <a:gd name="connsiteX2" fmla="*/ 1828800 w 1828800"/>
                <a:gd name="connsiteY2" fmla="*/ 457200 h 914400"/>
                <a:gd name="connsiteX3" fmla="*/ 1746504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46504 w 1828800"/>
                <a:gd name="connsiteY1" fmla="*/ 0 h 914400"/>
                <a:gd name="connsiteX2" fmla="*/ 1828800 w 1828800"/>
                <a:gd name="connsiteY2" fmla="*/ 457200 h 914400"/>
                <a:gd name="connsiteX3" fmla="*/ 1746504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94322 w 1828800"/>
                <a:gd name="connsiteY1" fmla="*/ 0 h 914400"/>
                <a:gd name="connsiteX2" fmla="*/ 1828800 w 1828800"/>
                <a:gd name="connsiteY2" fmla="*/ 457200 h 914400"/>
                <a:gd name="connsiteX3" fmla="*/ 1746504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94322 w 1828800"/>
                <a:gd name="connsiteY1" fmla="*/ 0 h 914400"/>
                <a:gd name="connsiteX2" fmla="*/ 1828800 w 1828800"/>
                <a:gd name="connsiteY2" fmla="*/ 457200 h 914400"/>
                <a:gd name="connsiteX3" fmla="*/ 1794322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94322 w 1828800"/>
                <a:gd name="connsiteY1" fmla="*/ 0 h 914400"/>
                <a:gd name="connsiteX2" fmla="*/ 1828800 w 1828800"/>
                <a:gd name="connsiteY2" fmla="*/ 457200 h 914400"/>
                <a:gd name="connsiteX3" fmla="*/ 1794322 w 1828800"/>
                <a:gd name="connsiteY3" fmla="*/ 914400 h 914400"/>
                <a:gd name="connsiteX4" fmla="*/ 0 w 1828800"/>
                <a:gd name="connsiteY4" fmla="*/ 914400 h 914400"/>
                <a:gd name="connsiteX5" fmla="*/ 31857 w 1828800"/>
                <a:gd name="connsiteY5" fmla="*/ 457200 h 914400"/>
                <a:gd name="connsiteX0" fmla="*/ 0 w 1828800"/>
                <a:gd name="connsiteY0" fmla="*/ 0 h 914400"/>
                <a:gd name="connsiteX1" fmla="*/ 1796943 w 1828800"/>
                <a:gd name="connsiteY1" fmla="*/ 0 h 914400"/>
                <a:gd name="connsiteX2" fmla="*/ 1828800 w 1828800"/>
                <a:gd name="connsiteY2" fmla="*/ 457200 h 914400"/>
                <a:gd name="connsiteX3" fmla="*/ 1794322 w 1828800"/>
                <a:gd name="connsiteY3" fmla="*/ 914400 h 914400"/>
                <a:gd name="connsiteX4" fmla="*/ 0 w 1828800"/>
                <a:gd name="connsiteY4" fmla="*/ 914400 h 914400"/>
                <a:gd name="connsiteX5" fmla="*/ 31857 w 1828800"/>
                <a:gd name="connsiteY5" fmla="*/ 457200 h 914400"/>
                <a:gd name="connsiteX0" fmla="*/ 0 w 1828800"/>
                <a:gd name="connsiteY0" fmla="*/ 0 h 914400"/>
                <a:gd name="connsiteX1" fmla="*/ 1796943 w 1828800"/>
                <a:gd name="connsiteY1" fmla="*/ 0 h 914400"/>
                <a:gd name="connsiteX2" fmla="*/ 1828800 w 1828800"/>
                <a:gd name="connsiteY2" fmla="*/ 457200 h 914400"/>
                <a:gd name="connsiteX3" fmla="*/ 1796943 w 1828800"/>
                <a:gd name="connsiteY3" fmla="*/ 914400 h 914400"/>
                <a:gd name="connsiteX4" fmla="*/ 0 w 1828800"/>
                <a:gd name="connsiteY4" fmla="*/ 914400 h 914400"/>
                <a:gd name="connsiteX5" fmla="*/ 31857 w 1828800"/>
                <a:gd name="connsiteY5" fmla="*/ 457200 h 914400"/>
                <a:gd name="connsiteX0" fmla="*/ 0 w 1828800"/>
                <a:gd name="connsiteY0" fmla="*/ 0 h 914400"/>
                <a:gd name="connsiteX1" fmla="*/ 1796943 w 1828800"/>
                <a:gd name="connsiteY1" fmla="*/ 0 h 914400"/>
                <a:gd name="connsiteX2" fmla="*/ 1828800 w 1828800"/>
                <a:gd name="connsiteY2" fmla="*/ 457200 h 914400"/>
                <a:gd name="connsiteX3" fmla="*/ 1796943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95872 w 1828800"/>
                <a:gd name="connsiteY1" fmla="*/ 0 h 914400"/>
                <a:gd name="connsiteX2" fmla="*/ 1828800 w 1828800"/>
                <a:gd name="connsiteY2" fmla="*/ 457200 h 914400"/>
                <a:gd name="connsiteX3" fmla="*/ 1796943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95872 w 1828800"/>
                <a:gd name="connsiteY1" fmla="*/ 0 h 914400"/>
                <a:gd name="connsiteX2" fmla="*/ 1828800 w 1828800"/>
                <a:gd name="connsiteY2" fmla="*/ 457200 h 914400"/>
                <a:gd name="connsiteX3" fmla="*/ 1795872 w 1828800"/>
                <a:gd name="connsiteY3" fmla="*/ 914400 h 914400"/>
                <a:gd name="connsiteX4" fmla="*/ 0 w 1828800"/>
                <a:gd name="connsiteY4" fmla="*/ 914400 h 914400"/>
                <a:gd name="connsiteX5" fmla="*/ 0 w 1828800"/>
                <a:gd name="connsiteY5" fmla="*/ 457200 h 914400"/>
                <a:gd name="connsiteX0" fmla="*/ 0 w 1828800"/>
                <a:gd name="connsiteY0" fmla="*/ 0 h 914400"/>
                <a:gd name="connsiteX1" fmla="*/ 1795872 w 1828800"/>
                <a:gd name="connsiteY1" fmla="*/ 0 h 914400"/>
                <a:gd name="connsiteX2" fmla="*/ 1828800 w 1828800"/>
                <a:gd name="connsiteY2" fmla="*/ 457200 h 914400"/>
                <a:gd name="connsiteX3" fmla="*/ 1795872 w 1828800"/>
                <a:gd name="connsiteY3" fmla="*/ 914400 h 914400"/>
                <a:gd name="connsiteX4" fmla="*/ 0 w 1828800"/>
                <a:gd name="connsiteY4" fmla="*/ 914400 h 914400"/>
                <a:gd name="connsiteX5" fmla="*/ 32928 w 1828800"/>
                <a:gd name="connsiteY5" fmla="*/ 457200 h 914400"/>
                <a:gd name="connsiteX0" fmla="*/ 0 w 1828800"/>
                <a:gd name="connsiteY0" fmla="*/ 0 h 914400"/>
                <a:gd name="connsiteX1" fmla="*/ 1795872 w 1828800"/>
                <a:gd name="connsiteY1" fmla="*/ 0 h 914400"/>
                <a:gd name="connsiteX2" fmla="*/ 1828800 w 1828800"/>
                <a:gd name="connsiteY2" fmla="*/ 457200 h 914400"/>
                <a:gd name="connsiteX3" fmla="*/ 1795872 w 1828800"/>
                <a:gd name="connsiteY3" fmla="*/ 914400 h 914400"/>
                <a:gd name="connsiteX4" fmla="*/ 0 w 1828800"/>
                <a:gd name="connsiteY4" fmla="*/ 914400 h 914400"/>
                <a:gd name="connsiteX5" fmla="*/ 32928 w 1828800"/>
                <a:gd name="connsiteY5" fmla="*/ 457200 h 914400"/>
                <a:gd name="connsiteX0" fmla="*/ 0 w 1828800"/>
                <a:gd name="connsiteY0" fmla="*/ 0 h 914400"/>
                <a:gd name="connsiteX1" fmla="*/ 1795872 w 1828800"/>
                <a:gd name="connsiteY1" fmla="*/ 0 h 914400"/>
                <a:gd name="connsiteX2" fmla="*/ 1828800 w 1828800"/>
                <a:gd name="connsiteY2" fmla="*/ 457200 h 914400"/>
                <a:gd name="connsiteX3" fmla="*/ 1795872 w 1828800"/>
                <a:gd name="connsiteY3" fmla="*/ 914400 h 914400"/>
                <a:gd name="connsiteX4" fmla="*/ 0 w 1828800"/>
                <a:gd name="connsiteY4" fmla="*/ 914400 h 914400"/>
                <a:gd name="connsiteX5" fmla="*/ 32928 w 1828800"/>
                <a:gd name="connsiteY5" fmla="*/ 457200 h 914400"/>
                <a:gd name="connsiteX0" fmla="*/ 0 w 1828800"/>
                <a:gd name="connsiteY0" fmla="*/ 0 h 914400"/>
                <a:gd name="connsiteX1" fmla="*/ 1795872 w 1828800"/>
                <a:gd name="connsiteY1" fmla="*/ 0 h 914400"/>
                <a:gd name="connsiteX2" fmla="*/ 1828800 w 1828800"/>
                <a:gd name="connsiteY2" fmla="*/ 457200 h 914400"/>
                <a:gd name="connsiteX3" fmla="*/ 1795872 w 1828800"/>
                <a:gd name="connsiteY3" fmla="*/ 914400 h 914400"/>
                <a:gd name="connsiteX4" fmla="*/ 0 w 1828800"/>
                <a:gd name="connsiteY4" fmla="*/ 914400 h 914400"/>
                <a:gd name="connsiteX5" fmla="*/ 38229 w 1828800"/>
                <a:gd name="connsiteY5" fmla="*/ 457201 h 914400"/>
                <a:gd name="connsiteX0" fmla="*/ 0 w 1828800"/>
                <a:gd name="connsiteY0" fmla="*/ 0 h 914400"/>
                <a:gd name="connsiteX1" fmla="*/ 1790571 w 1828800"/>
                <a:gd name="connsiteY1" fmla="*/ 0 h 914400"/>
                <a:gd name="connsiteX2" fmla="*/ 1828800 w 1828800"/>
                <a:gd name="connsiteY2" fmla="*/ 457200 h 914400"/>
                <a:gd name="connsiteX3" fmla="*/ 1795872 w 1828800"/>
                <a:gd name="connsiteY3" fmla="*/ 914400 h 914400"/>
                <a:gd name="connsiteX4" fmla="*/ 0 w 1828800"/>
                <a:gd name="connsiteY4" fmla="*/ 914400 h 914400"/>
                <a:gd name="connsiteX5" fmla="*/ 38229 w 1828800"/>
                <a:gd name="connsiteY5" fmla="*/ 457201 h 914400"/>
                <a:gd name="connsiteX0" fmla="*/ 0 w 1828800"/>
                <a:gd name="connsiteY0" fmla="*/ 0 h 914400"/>
                <a:gd name="connsiteX1" fmla="*/ 1790571 w 1828800"/>
                <a:gd name="connsiteY1" fmla="*/ 0 h 914400"/>
                <a:gd name="connsiteX2" fmla="*/ 1828800 w 1828800"/>
                <a:gd name="connsiteY2" fmla="*/ 457200 h 914400"/>
                <a:gd name="connsiteX3" fmla="*/ 1790571 w 1828800"/>
                <a:gd name="connsiteY3" fmla="*/ 914400 h 914400"/>
                <a:gd name="connsiteX4" fmla="*/ 0 w 1828800"/>
                <a:gd name="connsiteY4" fmla="*/ 914400 h 914400"/>
                <a:gd name="connsiteX5" fmla="*/ 38229 w 1828800"/>
                <a:gd name="connsiteY5" fmla="*/ 457201 h 914400"/>
                <a:gd name="connsiteX0" fmla="*/ 0 w 1828800"/>
                <a:gd name="connsiteY0" fmla="*/ 0 h 914400"/>
                <a:gd name="connsiteX1" fmla="*/ 1790571 w 1828800"/>
                <a:gd name="connsiteY1" fmla="*/ 0 h 914400"/>
                <a:gd name="connsiteX2" fmla="*/ 1828800 w 1828800"/>
                <a:gd name="connsiteY2" fmla="*/ 457200 h 914400"/>
                <a:gd name="connsiteX3" fmla="*/ 1790571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89578 w 1828800"/>
                <a:gd name="connsiteY1" fmla="*/ 0 h 914400"/>
                <a:gd name="connsiteX2" fmla="*/ 1828800 w 1828800"/>
                <a:gd name="connsiteY2" fmla="*/ 457200 h 914400"/>
                <a:gd name="connsiteX3" fmla="*/ 1790571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89578 w 1828800"/>
                <a:gd name="connsiteY1" fmla="*/ 0 h 914400"/>
                <a:gd name="connsiteX2" fmla="*/ 1828800 w 1828800"/>
                <a:gd name="connsiteY2" fmla="*/ 457200 h 914400"/>
                <a:gd name="connsiteX3" fmla="*/ 1789578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89578 w 1828800"/>
                <a:gd name="connsiteY1" fmla="*/ 0 h 914400"/>
                <a:gd name="connsiteX2" fmla="*/ 1828800 w 1828800"/>
                <a:gd name="connsiteY2" fmla="*/ 457200 h 914400"/>
                <a:gd name="connsiteX3" fmla="*/ 1789578 w 1828800"/>
                <a:gd name="connsiteY3" fmla="*/ 914400 h 914400"/>
                <a:gd name="connsiteX4" fmla="*/ 0 w 1828800"/>
                <a:gd name="connsiteY4" fmla="*/ 914400 h 914400"/>
                <a:gd name="connsiteX5" fmla="*/ 39222 w 1828800"/>
                <a:gd name="connsiteY5" fmla="*/ 457201 h 914400"/>
                <a:gd name="connsiteX0" fmla="*/ 0 w 1828800"/>
                <a:gd name="connsiteY0" fmla="*/ 0 h 914400"/>
                <a:gd name="connsiteX1" fmla="*/ 1789578 w 1828800"/>
                <a:gd name="connsiteY1" fmla="*/ 0 h 914400"/>
                <a:gd name="connsiteX2" fmla="*/ 1828800 w 1828800"/>
                <a:gd name="connsiteY2" fmla="*/ 457200 h 914400"/>
                <a:gd name="connsiteX3" fmla="*/ 1789578 w 1828800"/>
                <a:gd name="connsiteY3" fmla="*/ 914400 h 914400"/>
                <a:gd name="connsiteX4" fmla="*/ 0 w 1828800"/>
                <a:gd name="connsiteY4" fmla="*/ 914400 h 914400"/>
                <a:gd name="connsiteX5" fmla="*/ 39222 w 1828800"/>
                <a:gd name="connsiteY5" fmla="*/ 457201 h 914400"/>
                <a:gd name="connsiteX0" fmla="*/ 0 w 1828800"/>
                <a:gd name="connsiteY0" fmla="*/ 0 h 914400"/>
                <a:gd name="connsiteX1" fmla="*/ 1789578 w 1828800"/>
                <a:gd name="connsiteY1" fmla="*/ 0 h 914400"/>
                <a:gd name="connsiteX2" fmla="*/ 1828800 w 1828800"/>
                <a:gd name="connsiteY2" fmla="*/ 457200 h 914400"/>
                <a:gd name="connsiteX3" fmla="*/ 1789578 w 1828800"/>
                <a:gd name="connsiteY3" fmla="*/ 914400 h 914400"/>
                <a:gd name="connsiteX4" fmla="*/ 0 w 1828800"/>
                <a:gd name="connsiteY4" fmla="*/ 914400 h 914400"/>
                <a:gd name="connsiteX5" fmla="*/ 39222 w 1828800"/>
                <a:gd name="connsiteY5" fmla="*/ 457201 h 914400"/>
                <a:gd name="connsiteX0" fmla="*/ 0 w 1828800"/>
                <a:gd name="connsiteY0" fmla="*/ 0 h 914400"/>
                <a:gd name="connsiteX1" fmla="*/ 1789578 w 1828800"/>
                <a:gd name="connsiteY1" fmla="*/ 0 h 914400"/>
                <a:gd name="connsiteX2" fmla="*/ 1828800 w 1828800"/>
                <a:gd name="connsiteY2" fmla="*/ 457200 h 914400"/>
                <a:gd name="connsiteX3" fmla="*/ 1789578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89578 w 1828800"/>
                <a:gd name="connsiteY1" fmla="*/ 0 h 914400"/>
                <a:gd name="connsiteX2" fmla="*/ 1828800 w 1828800"/>
                <a:gd name="connsiteY2" fmla="*/ 457200 h 914400"/>
                <a:gd name="connsiteX3" fmla="*/ 1789578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89578 w 1828800"/>
                <a:gd name="connsiteY1" fmla="*/ 0 h 914400"/>
                <a:gd name="connsiteX2" fmla="*/ 1828800 w 1828800"/>
                <a:gd name="connsiteY2" fmla="*/ 457200 h 914400"/>
                <a:gd name="connsiteX3" fmla="*/ 1789578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89578 w 1828800"/>
                <a:gd name="connsiteY1" fmla="*/ 0 h 914400"/>
                <a:gd name="connsiteX2" fmla="*/ 1828800 w 1828800"/>
                <a:gd name="connsiteY2" fmla="*/ 457200 h 914400"/>
                <a:gd name="connsiteX3" fmla="*/ 1789578 w 1828800"/>
                <a:gd name="connsiteY3" fmla="*/ 914400 h 914400"/>
                <a:gd name="connsiteX4" fmla="*/ 0 w 1828800"/>
                <a:gd name="connsiteY4" fmla="*/ 914400 h 914400"/>
                <a:gd name="connsiteX5" fmla="*/ 39222 w 1828800"/>
                <a:gd name="connsiteY5" fmla="*/ 457201 h 914400"/>
                <a:gd name="connsiteX0" fmla="*/ 0 w 1828800"/>
                <a:gd name="connsiteY0" fmla="*/ 0 h 914400"/>
                <a:gd name="connsiteX1" fmla="*/ 1789578 w 1828800"/>
                <a:gd name="connsiteY1" fmla="*/ 0 h 914400"/>
                <a:gd name="connsiteX2" fmla="*/ 1828800 w 1828800"/>
                <a:gd name="connsiteY2" fmla="*/ 457200 h 914400"/>
                <a:gd name="connsiteX3" fmla="*/ 1789578 w 1828800"/>
                <a:gd name="connsiteY3" fmla="*/ 914400 h 914400"/>
                <a:gd name="connsiteX4" fmla="*/ 0 w 1828800"/>
                <a:gd name="connsiteY4" fmla="*/ 914400 h 914400"/>
                <a:gd name="connsiteX5" fmla="*/ 39222 w 1828800"/>
                <a:gd name="connsiteY5" fmla="*/ 457201 h 914400"/>
                <a:gd name="connsiteX0" fmla="*/ 0 w 1828800"/>
                <a:gd name="connsiteY0" fmla="*/ 0 h 914400"/>
                <a:gd name="connsiteX1" fmla="*/ 1789578 w 1828800"/>
                <a:gd name="connsiteY1" fmla="*/ 0 h 914400"/>
                <a:gd name="connsiteX2" fmla="*/ 1828800 w 1828800"/>
                <a:gd name="connsiteY2" fmla="*/ 457200 h 914400"/>
                <a:gd name="connsiteX3" fmla="*/ 1789578 w 1828800"/>
                <a:gd name="connsiteY3" fmla="*/ 914400 h 914400"/>
                <a:gd name="connsiteX4" fmla="*/ 0 w 1828800"/>
                <a:gd name="connsiteY4" fmla="*/ 914400 h 914400"/>
                <a:gd name="connsiteX5" fmla="*/ 39222 w 1828800"/>
                <a:gd name="connsiteY5" fmla="*/ 457201 h 914400"/>
                <a:gd name="connsiteX0" fmla="*/ 0 w 1828800"/>
                <a:gd name="connsiteY0" fmla="*/ 0 h 914400"/>
                <a:gd name="connsiteX1" fmla="*/ 1789578 w 1828800"/>
                <a:gd name="connsiteY1" fmla="*/ 0 h 914400"/>
                <a:gd name="connsiteX2" fmla="*/ 1828800 w 1828800"/>
                <a:gd name="connsiteY2" fmla="*/ 457200 h 914400"/>
                <a:gd name="connsiteX3" fmla="*/ 1789578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85624 w 1828800"/>
                <a:gd name="connsiteY1" fmla="*/ 0 h 914400"/>
                <a:gd name="connsiteX2" fmla="*/ 1828800 w 1828800"/>
                <a:gd name="connsiteY2" fmla="*/ 457200 h 914400"/>
                <a:gd name="connsiteX3" fmla="*/ 1789578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85624 w 1828800"/>
                <a:gd name="connsiteY1" fmla="*/ 0 h 914400"/>
                <a:gd name="connsiteX2" fmla="*/ 1828800 w 1828800"/>
                <a:gd name="connsiteY2" fmla="*/ 457200 h 914400"/>
                <a:gd name="connsiteX3" fmla="*/ 1785624 w 1828800"/>
                <a:gd name="connsiteY3" fmla="*/ 914400 h 914400"/>
                <a:gd name="connsiteX4" fmla="*/ 0 w 1828800"/>
                <a:gd name="connsiteY4" fmla="*/ 914400 h 914400"/>
                <a:gd name="connsiteX5" fmla="*/ 0 w 1828800"/>
                <a:gd name="connsiteY5" fmla="*/ 457201 h 914400"/>
                <a:gd name="connsiteX0" fmla="*/ 0 w 1828800"/>
                <a:gd name="connsiteY0" fmla="*/ 0 h 914400"/>
                <a:gd name="connsiteX1" fmla="*/ 1785624 w 1828800"/>
                <a:gd name="connsiteY1" fmla="*/ 0 h 914400"/>
                <a:gd name="connsiteX2" fmla="*/ 1828800 w 1828800"/>
                <a:gd name="connsiteY2" fmla="*/ 457200 h 914400"/>
                <a:gd name="connsiteX3" fmla="*/ 1785624 w 1828800"/>
                <a:gd name="connsiteY3" fmla="*/ 914400 h 914400"/>
                <a:gd name="connsiteX4" fmla="*/ 0 w 1828800"/>
                <a:gd name="connsiteY4" fmla="*/ 914400 h 914400"/>
                <a:gd name="connsiteX5" fmla="*/ 43176 w 1828800"/>
                <a:gd name="connsiteY5" fmla="*/ 457201 h 914400"/>
                <a:gd name="connsiteX0" fmla="*/ 0 w 1828800"/>
                <a:gd name="connsiteY0" fmla="*/ 0 h 914400"/>
                <a:gd name="connsiteX1" fmla="*/ 1785624 w 1828800"/>
                <a:gd name="connsiteY1" fmla="*/ 0 h 914400"/>
                <a:gd name="connsiteX2" fmla="*/ 1828800 w 1828800"/>
                <a:gd name="connsiteY2" fmla="*/ 457200 h 914400"/>
                <a:gd name="connsiteX3" fmla="*/ 1785624 w 1828800"/>
                <a:gd name="connsiteY3" fmla="*/ 914400 h 914400"/>
                <a:gd name="connsiteX4" fmla="*/ 0 w 1828800"/>
                <a:gd name="connsiteY4" fmla="*/ 914400 h 914400"/>
                <a:gd name="connsiteX5" fmla="*/ 43176 w 1828800"/>
                <a:gd name="connsiteY5" fmla="*/ 457201 h 914400"/>
                <a:gd name="connsiteX0" fmla="*/ 0 w 1828800"/>
                <a:gd name="connsiteY0" fmla="*/ 0 h 914400"/>
                <a:gd name="connsiteX1" fmla="*/ 1785624 w 1828800"/>
                <a:gd name="connsiteY1" fmla="*/ 0 h 914400"/>
                <a:gd name="connsiteX2" fmla="*/ 1828800 w 1828800"/>
                <a:gd name="connsiteY2" fmla="*/ 457200 h 914400"/>
                <a:gd name="connsiteX3" fmla="*/ 1785624 w 1828800"/>
                <a:gd name="connsiteY3" fmla="*/ 914400 h 914400"/>
                <a:gd name="connsiteX4" fmla="*/ 0 w 1828800"/>
                <a:gd name="connsiteY4" fmla="*/ 914400 h 914400"/>
                <a:gd name="connsiteX5" fmla="*/ 43176 w 1828800"/>
                <a:gd name="connsiteY5" fmla="*/ 457201 h 914400"/>
                <a:gd name="connsiteX0" fmla="*/ 0 w 1828800"/>
                <a:gd name="connsiteY0" fmla="*/ 0 h 914400"/>
                <a:gd name="connsiteX1" fmla="*/ 1785624 w 1828800"/>
                <a:gd name="connsiteY1" fmla="*/ 0 h 914400"/>
                <a:gd name="connsiteX2" fmla="*/ 1828800 w 1828800"/>
                <a:gd name="connsiteY2" fmla="*/ 457200 h 914400"/>
                <a:gd name="connsiteX3" fmla="*/ 1785624 w 1828800"/>
                <a:gd name="connsiteY3" fmla="*/ 914400 h 914400"/>
                <a:gd name="connsiteX4" fmla="*/ 0 w 1828800"/>
                <a:gd name="connsiteY4" fmla="*/ 914400 h 914400"/>
                <a:gd name="connsiteX5" fmla="*/ 37080 w 1828800"/>
                <a:gd name="connsiteY5" fmla="*/ 457202 h 914400"/>
                <a:gd name="connsiteX0" fmla="*/ 0 w 1828800"/>
                <a:gd name="connsiteY0" fmla="*/ 0 h 914400"/>
                <a:gd name="connsiteX1" fmla="*/ 1791721 w 1828800"/>
                <a:gd name="connsiteY1" fmla="*/ 0 h 914400"/>
                <a:gd name="connsiteX2" fmla="*/ 1828800 w 1828800"/>
                <a:gd name="connsiteY2" fmla="*/ 457200 h 914400"/>
                <a:gd name="connsiteX3" fmla="*/ 1785624 w 1828800"/>
                <a:gd name="connsiteY3" fmla="*/ 914400 h 914400"/>
                <a:gd name="connsiteX4" fmla="*/ 0 w 1828800"/>
                <a:gd name="connsiteY4" fmla="*/ 914400 h 914400"/>
                <a:gd name="connsiteX5" fmla="*/ 37080 w 1828800"/>
                <a:gd name="connsiteY5" fmla="*/ 457202 h 914400"/>
                <a:gd name="connsiteX0" fmla="*/ 0 w 1828800"/>
                <a:gd name="connsiteY0" fmla="*/ 0 h 914400"/>
                <a:gd name="connsiteX1" fmla="*/ 1791721 w 1828800"/>
                <a:gd name="connsiteY1" fmla="*/ 0 h 914400"/>
                <a:gd name="connsiteX2" fmla="*/ 1828800 w 1828800"/>
                <a:gd name="connsiteY2" fmla="*/ 457200 h 914400"/>
                <a:gd name="connsiteX3" fmla="*/ 1791721 w 1828800"/>
                <a:gd name="connsiteY3" fmla="*/ 914400 h 914400"/>
                <a:gd name="connsiteX4" fmla="*/ 0 w 1828800"/>
                <a:gd name="connsiteY4" fmla="*/ 914400 h 914400"/>
                <a:gd name="connsiteX5" fmla="*/ 37080 w 1828800"/>
                <a:gd name="connsiteY5" fmla="*/ 457202 h 914400"/>
                <a:gd name="connsiteX0" fmla="*/ 0 w 1828800"/>
                <a:gd name="connsiteY0" fmla="*/ 0 h 914400"/>
                <a:gd name="connsiteX1" fmla="*/ 1791721 w 1828800"/>
                <a:gd name="connsiteY1" fmla="*/ 0 h 914400"/>
                <a:gd name="connsiteX2" fmla="*/ 1828800 w 1828800"/>
                <a:gd name="connsiteY2" fmla="*/ 457200 h 914400"/>
                <a:gd name="connsiteX3" fmla="*/ 1791721 w 1828800"/>
                <a:gd name="connsiteY3" fmla="*/ 914400 h 914400"/>
                <a:gd name="connsiteX4" fmla="*/ 0 w 1828800"/>
                <a:gd name="connsiteY4" fmla="*/ 914400 h 914400"/>
                <a:gd name="connsiteX5" fmla="*/ 0 w 1828800"/>
                <a:gd name="connsiteY5" fmla="*/ 457202 h 914400"/>
                <a:gd name="connsiteX0" fmla="*/ 0 w 1828800"/>
                <a:gd name="connsiteY0" fmla="*/ 0 h 914400"/>
                <a:gd name="connsiteX1" fmla="*/ 1791778 w 1828800"/>
                <a:gd name="connsiteY1" fmla="*/ 0 h 914400"/>
                <a:gd name="connsiteX2" fmla="*/ 1828800 w 1828800"/>
                <a:gd name="connsiteY2" fmla="*/ 457200 h 914400"/>
                <a:gd name="connsiteX3" fmla="*/ 1791721 w 1828800"/>
                <a:gd name="connsiteY3" fmla="*/ 914400 h 914400"/>
                <a:gd name="connsiteX4" fmla="*/ 0 w 1828800"/>
                <a:gd name="connsiteY4" fmla="*/ 914400 h 914400"/>
                <a:gd name="connsiteX5" fmla="*/ 0 w 1828800"/>
                <a:gd name="connsiteY5" fmla="*/ 457202 h 914400"/>
                <a:gd name="connsiteX0" fmla="*/ 0 w 1828800"/>
                <a:gd name="connsiteY0" fmla="*/ 0 h 914400"/>
                <a:gd name="connsiteX1" fmla="*/ 1791778 w 1828800"/>
                <a:gd name="connsiteY1" fmla="*/ 0 h 914400"/>
                <a:gd name="connsiteX2" fmla="*/ 1828800 w 1828800"/>
                <a:gd name="connsiteY2" fmla="*/ 457200 h 914400"/>
                <a:gd name="connsiteX3" fmla="*/ 1791778 w 1828800"/>
                <a:gd name="connsiteY3" fmla="*/ 914400 h 914400"/>
                <a:gd name="connsiteX4" fmla="*/ 0 w 1828800"/>
                <a:gd name="connsiteY4" fmla="*/ 914400 h 914400"/>
                <a:gd name="connsiteX5" fmla="*/ 0 w 1828800"/>
                <a:gd name="connsiteY5" fmla="*/ 457202 h 914400"/>
                <a:gd name="connsiteX0" fmla="*/ 0 w 1828800"/>
                <a:gd name="connsiteY0" fmla="*/ 0 h 914400"/>
                <a:gd name="connsiteX1" fmla="*/ 1791778 w 1828800"/>
                <a:gd name="connsiteY1" fmla="*/ 0 h 914400"/>
                <a:gd name="connsiteX2" fmla="*/ 1828800 w 1828800"/>
                <a:gd name="connsiteY2" fmla="*/ 457200 h 914400"/>
                <a:gd name="connsiteX3" fmla="*/ 1791778 w 1828800"/>
                <a:gd name="connsiteY3" fmla="*/ 914400 h 914400"/>
                <a:gd name="connsiteX4" fmla="*/ 0 w 1828800"/>
                <a:gd name="connsiteY4" fmla="*/ 914400 h 914400"/>
                <a:gd name="connsiteX5" fmla="*/ 37022 w 1828800"/>
                <a:gd name="connsiteY5" fmla="*/ 457202 h 914400"/>
                <a:gd name="connsiteX0" fmla="*/ 0 w 1828800"/>
                <a:gd name="connsiteY0" fmla="*/ 0 h 914400"/>
                <a:gd name="connsiteX1" fmla="*/ 1791778 w 1828800"/>
                <a:gd name="connsiteY1" fmla="*/ 0 h 914400"/>
                <a:gd name="connsiteX2" fmla="*/ 1828800 w 1828800"/>
                <a:gd name="connsiteY2" fmla="*/ 457200 h 914400"/>
                <a:gd name="connsiteX3" fmla="*/ 1791778 w 1828800"/>
                <a:gd name="connsiteY3" fmla="*/ 914400 h 914400"/>
                <a:gd name="connsiteX4" fmla="*/ 0 w 1828800"/>
                <a:gd name="connsiteY4" fmla="*/ 914400 h 914400"/>
                <a:gd name="connsiteX5" fmla="*/ 37022 w 1828800"/>
                <a:gd name="connsiteY5" fmla="*/ 457202 h 914400"/>
                <a:gd name="connsiteX0" fmla="*/ 0 w 1828800"/>
                <a:gd name="connsiteY0" fmla="*/ 0 h 914400"/>
                <a:gd name="connsiteX1" fmla="*/ 1791778 w 1828800"/>
                <a:gd name="connsiteY1" fmla="*/ 0 h 914400"/>
                <a:gd name="connsiteX2" fmla="*/ 1828800 w 1828800"/>
                <a:gd name="connsiteY2" fmla="*/ 457200 h 914400"/>
                <a:gd name="connsiteX3" fmla="*/ 1791778 w 1828800"/>
                <a:gd name="connsiteY3" fmla="*/ 914400 h 914400"/>
                <a:gd name="connsiteX4" fmla="*/ 0 w 1828800"/>
                <a:gd name="connsiteY4" fmla="*/ 914400 h 914400"/>
                <a:gd name="connsiteX5" fmla="*/ 37022 w 1828800"/>
                <a:gd name="connsiteY5" fmla="*/ 457202 h 914400"/>
                <a:gd name="connsiteX0" fmla="*/ 0 w 1828800"/>
                <a:gd name="connsiteY0" fmla="*/ 0 h 914400"/>
                <a:gd name="connsiteX1" fmla="*/ 1791778 w 1828800"/>
                <a:gd name="connsiteY1" fmla="*/ 0 h 914400"/>
                <a:gd name="connsiteX2" fmla="*/ 1828800 w 1828800"/>
                <a:gd name="connsiteY2" fmla="*/ 457200 h 914400"/>
                <a:gd name="connsiteX3" fmla="*/ 1791778 w 1828800"/>
                <a:gd name="connsiteY3" fmla="*/ 914400 h 914400"/>
                <a:gd name="connsiteX4" fmla="*/ 0 w 1828800"/>
                <a:gd name="connsiteY4" fmla="*/ 914400 h 914400"/>
                <a:gd name="connsiteX5" fmla="*/ 27042 w 1828800"/>
                <a:gd name="connsiteY5" fmla="*/ 457201 h 914400"/>
                <a:gd name="connsiteX0" fmla="*/ 0 w 1828800"/>
                <a:gd name="connsiteY0" fmla="*/ 0 h 914400"/>
                <a:gd name="connsiteX1" fmla="*/ 1801758 w 1828800"/>
                <a:gd name="connsiteY1" fmla="*/ 0 h 914400"/>
                <a:gd name="connsiteX2" fmla="*/ 1828800 w 1828800"/>
                <a:gd name="connsiteY2" fmla="*/ 457200 h 914400"/>
                <a:gd name="connsiteX3" fmla="*/ 1791778 w 1828800"/>
                <a:gd name="connsiteY3" fmla="*/ 914400 h 914400"/>
                <a:gd name="connsiteX4" fmla="*/ 0 w 1828800"/>
                <a:gd name="connsiteY4" fmla="*/ 914400 h 914400"/>
                <a:gd name="connsiteX5" fmla="*/ 27042 w 1828800"/>
                <a:gd name="connsiteY5" fmla="*/ 457201 h 914400"/>
                <a:gd name="connsiteX0" fmla="*/ 0 w 1828800"/>
                <a:gd name="connsiteY0" fmla="*/ 0 h 914400"/>
                <a:gd name="connsiteX1" fmla="*/ 1801758 w 1828800"/>
                <a:gd name="connsiteY1" fmla="*/ 0 h 914400"/>
                <a:gd name="connsiteX2" fmla="*/ 1828800 w 1828800"/>
                <a:gd name="connsiteY2" fmla="*/ 457200 h 914400"/>
                <a:gd name="connsiteX3" fmla="*/ 1801758 w 1828800"/>
                <a:gd name="connsiteY3" fmla="*/ 914400 h 914400"/>
                <a:gd name="connsiteX4" fmla="*/ 0 w 1828800"/>
                <a:gd name="connsiteY4" fmla="*/ 914400 h 914400"/>
                <a:gd name="connsiteX5" fmla="*/ 27042 w 1828800"/>
                <a:gd name="connsiteY5" fmla="*/ 457201 h 914400"/>
                <a:gd name="connsiteX0" fmla="*/ 0 w 1828800"/>
                <a:gd name="connsiteY0" fmla="*/ 0 h 914400"/>
                <a:gd name="connsiteX1" fmla="*/ 1801758 w 1828800"/>
                <a:gd name="connsiteY1" fmla="*/ 0 h 914400"/>
                <a:gd name="connsiteX2" fmla="*/ 1828800 w 1828800"/>
                <a:gd name="connsiteY2" fmla="*/ 457200 h 914400"/>
                <a:gd name="connsiteX3" fmla="*/ 1801758 w 1828800"/>
                <a:gd name="connsiteY3" fmla="*/ 914400 h 914400"/>
                <a:gd name="connsiteX4" fmla="*/ 0 w 1828800"/>
                <a:gd name="connsiteY4" fmla="*/ 914400 h 914400"/>
                <a:gd name="connsiteX5" fmla="*/ 33467 w 1828800"/>
                <a:gd name="connsiteY5" fmla="*/ 457202 h 914400"/>
                <a:gd name="connsiteX0" fmla="*/ 0 w 1828800"/>
                <a:gd name="connsiteY0" fmla="*/ 0 h 914400"/>
                <a:gd name="connsiteX1" fmla="*/ 1795333 w 1828800"/>
                <a:gd name="connsiteY1" fmla="*/ 0 h 914400"/>
                <a:gd name="connsiteX2" fmla="*/ 1828800 w 1828800"/>
                <a:gd name="connsiteY2" fmla="*/ 457200 h 914400"/>
                <a:gd name="connsiteX3" fmla="*/ 1801758 w 1828800"/>
                <a:gd name="connsiteY3" fmla="*/ 914400 h 914400"/>
                <a:gd name="connsiteX4" fmla="*/ 0 w 1828800"/>
                <a:gd name="connsiteY4" fmla="*/ 914400 h 914400"/>
                <a:gd name="connsiteX5" fmla="*/ 33467 w 1828800"/>
                <a:gd name="connsiteY5" fmla="*/ 457202 h 914400"/>
                <a:gd name="connsiteX0" fmla="*/ 0 w 1828800"/>
                <a:gd name="connsiteY0" fmla="*/ 0 h 914400"/>
                <a:gd name="connsiteX1" fmla="*/ 1795333 w 1828800"/>
                <a:gd name="connsiteY1" fmla="*/ 0 h 914400"/>
                <a:gd name="connsiteX2" fmla="*/ 1828800 w 1828800"/>
                <a:gd name="connsiteY2" fmla="*/ 457200 h 914400"/>
                <a:gd name="connsiteX3" fmla="*/ 1795333 w 1828800"/>
                <a:gd name="connsiteY3" fmla="*/ 914400 h 914400"/>
                <a:gd name="connsiteX4" fmla="*/ 0 w 1828800"/>
                <a:gd name="connsiteY4" fmla="*/ 914400 h 914400"/>
                <a:gd name="connsiteX5" fmla="*/ 33467 w 1828800"/>
                <a:gd name="connsiteY5" fmla="*/ 457202 h 914400"/>
                <a:gd name="connsiteX0" fmla="*/ 0 w 1828800"/>
                <a:gd name="connsiteY0" fmla="*/ 0 h 914400"/>
                <a:gd name="connsiteX1" fmla="*/ 1795333 w 1828800"/>
                <a:gd name="connsiteY1" fmla="*/ 0 h 914400"/>
                <a:gd name="connsiteX2" fmla="*/ 1828800 w 1828800"/>
                <a:gd name="connsiteY2" fmla="*/ 457200 h 914400"/>
                <a:gd name="connsiteX3" fmla="*/ 1795333 w 1828800"/>
                <a:gd name="connsiteY3" fmla="*/ 914400 h 914400"/>
                <a:gd name="connsiteX4" fmla="*/ 0 w 1828800"/>
                <a:gd name="connsiteY4" fmla="*/ 914400 h 914400"/>
                <a:gd name="connsiteX5" fmla="*/ 0 w 1828800"/>
                <a:gd name="connsiteY5" fmla="*/ 457202 h 914400"/>
                <a:gd name="connsiteX0" fmla="*/ 0 w 1828800"/>
                <a:gd name="connsiteY0" fmla="*/ 0 h 914400"/>
                <a:gd name="connsiteX1" fmla="*/ 1793072 w 1828800"/>
                <a:gd name="connsiteY1" fmla="*/ 0 h 914400"/>
                <a:gd name="connsiteX2" fmla="*/ 1828800 w 1828800"/>
                <a:gd name="connsiteY2" fmla="*/ 457200 h 914400"/>
                <a:gd name="connsiteX3" fmla="*/ 1795333 w 1828800"/>
                <a:gd name="connsiteY3" fmla="*/ 914400 h 914400"/>
                <a:gd name="connsiteX4" fmla="*/ 0 w 1828800"/>
                <a:gd name="connsiteY4" fmla="*/ 914400 h 914400"/>
                <a:gd name="connsiteX5" fmla="*/ 0 w 1828800"/>
                <a:gd name="connsiteY5" fmla="*/ 457202 h 914400"/>
                <a:gd name="connsiteX0" fmla="*/ 0 w 1828800"/>
                <a:gd name="connsiteY0" fmla="*/ 0 h 914400"/>
                <a:gd name="connsiteX1" fmla="*/ 1793072 w 1828800"/>
                <a:gd name="connsiteY1" fmla="*/ 0 h 914400"/>
                <a:gd name="connsiteX2" fmla="*/ 1828800 w 1828800"/>
                <a:gd name="connsiteY2" fmla="*/ 457200 h 914400"/>
                <a:gd name="connsiteX3" fmla="*/ 1793072 w 1828800"/>
                <a:gd name="connsiteY3" fmla="*/ 914400 h 914400"/>
                <a:gd name="connsiteX4" fmla="*/ 0 w 1828800"/>
                <a:gd name="connsiteY4" fmla="*/ 914400 h 914400"/>
                <a:gd name="connsiteX5" fmla="*/ 0 w 1828800"/>
                <a:gd name="connsiteY5" fmla="*/ 457202 h 914400"/>
                <a:gd name="connsiteX0" fmla="*/ 0 w 1828800"/>
                <a:gd name="connsiteY0" fmla="*/ 0 h 914400"/>
                <a:gd name="connsiteX1" fmla="*/ 1793072 w 1828800"/>
                <a:gd name="connsiteY1" fmla="*/ 0 h 914400"/>
                <a:gd name="connsiteX2" fmla="*/ 1828800 w 1828800"/>
                <a:gd name="connsiteY2" fmla="*/ 457200 h 914400"/>
                <a:gd name="connsiteX3" fmla="*/ 1793072 w 1828800"/>
                <a:gd name="connsiteY3" fmla="*/ 914400 h 914400"/>
                <a:gd name="connsiteX4" fmla="*/ 0 w 1828800"/>
                <a:gd name="connsiteY4" fmla="*/ 914400 h 914400"/>
                <a:gd name="connsiteX5" fmla="*/ 35727 w 1828800"/>
                <a:gd name="connsiteY5" fmla="*/ 457202 h 914400"/>
                <a:gd name="connsiteX0" fmla="*/ 0 w 1828800"/>
                <a:gd name="connsiteY0" fmla="*/ 0 h 914400"/>
                <a:gd name="connsiteX1" fmla="*/ 1793072 w 1828800"/>
                <a:gd name="connsiteY1" fmla="*/ 0 h 914400"/>
                <a:gd name="connsiteX2" fmla="*/ 1828800 w 1828800"/>
                <a:gd name="connsiteY2" fmla="*/ 457200 h 914400"/>
                <a:gd name="connsiteX3" fmla="*/ 1793072 w 1828800"/>
                <a:gd name="connsiteY3" fmla="*/ 914400 h 914400"/>
                <a:gd name="connsiteX4" fmla="*/ 0 w 1828800"/>
                <a:gd name="connsiteY4" fmla="*/ 914400 h 914400"/>
                <a:gd name="connsiteX5" fmla="*/ 35727 w 1828800"/>
                <a:gd name="connsiteY5" fmla="*/ 457202 h 914400"/>
                <a:gd name="connsiteX0" fmla="*/ 0 w 1828800"/>
                <a:gd name="connsiteY0" fmla="*/ 0 h 914400"/>
                <a:gd name="connsiteX1" fmla="*/ 1793072 w 1828800"/>
                <a:gd name="connsiteY1" fmla="*/ 0 h 914400"/>
                <a:gd name="connsiteX2" fmla="*/ 1828800 w 1828800"/>
                <a:gd name="connsiteY2" fmla="*/ 457200 h 914400"/>
                <a:gd name="connsiteX3" fmla="*/ 1793072 w 1828800"/>
                <a:gd name="connsiteY3" fmla="*/ 914400 h 914400"/>
                <a:gd name="connsiteX4" fmla="*/ 0 w 1828800"/>
                <a:gd name="connsiteY4" fmla="*/ 914400 h 914400"/>
                <a:gd name="connsiteX5" fmla="*/ 35727 w 1828800"/>
                <a:gd name="connsiteY5" fmla="*/ 457202 h 914400"/>
                <a:gd name="connsiteX0" fmla="*/ 0 w 1828800"/>
                <a:gd name="connsiteY0" fmla="*/ 0 h 914400"/>
                <a:gd name="connsiteX1" fmla="*/ 1793072 w 1828800"/>
                <a:gd name="connsiteY1" fmla="*/ 0 h 914400"/>
                <a:gd name="connsiteX2" fmla="*/ 1828800 w 1828800"/>
                <a:gd name="connsiteY2" fmla="*/ 457200 h 914400"/>
                <a:gd name="connsiteX3" fmla="*/ 1793072 w 1828800"/>
                <a:gd name="connsiteY3" fmla="*/ 914400 h 914400"/>
                <a:gd name="connsiteX4" fmla="*/ 0 w 1828800"/>
                <a:gd name="connsiteY4" fmla="*/ 914400 h 914400"/>
                <a:gd name="connsiteX5" fmla="*/ 56226 w 1828800"/>
                <a:gd name="connsiteY5" fmla="*/ 457202 h 914400"/>
                <a:gd name="connsiteX0" fmla="*/ 0 w 1828800"/>
                <a:gd name="connsiteY0" fmla="*/ 0 h 914400"/>
                <a:gd name="connsiteX1" fmla="*/ 1772574 w 1828800"/>
                <a:gd name="connsiteY1" fmla="*/ 0 h 914400"/>
                <a:gd name="connsiteX2" fmla="*/ 1828800 w 1828800"/>
                <a:gd name="connsiteY2" fmla="*/ 457200 h 914400"/>
                <a:gd name="connsiteX3" fmla="*/ 1793072 w 1828800"/>
                <a:gd name="connsiteY3" fmla="*/ 914400 h 914400"/>
                <a:gd name="connsiteX4" fmla="*/ 0 w 1828800"/>
                <a:gd name="connsiteY4" fmla="*/ 914400 h 914400"/>
                <a:gd name="connsiteX5" fmla="*/ 56226 w 1828800"/>
                <a:gd name="connsiteY5" fmla="*/ 457202 h 914400"/>
                <a:gd name="connsiteX0" fmla="*/ 0 w 1828800"/>
                <a:gd name="connsiteY0" fmla="*/ 0 h 914400"/>
                <a:gd name="connsiteX1" fmla="*/ 1772574 w 1828800"/>
                <a:gd name="connsiteY1" fmla="*/ 0 h 914400"/>
                <a:gd name="connsiteX2" fmla="*/ 1828800 w 1828800"/>
                <a:gd name="connsiteY2" fmla="*/ 457200 h 914400"/>
                <a:gd name="connsiteX3" fmla="*/ 1772574 w 1828800"/>
                <a:gd name="connsiteY3" fmla="*/ 914400 h 914400"/>
                <a:gd name="connsiteX4" fmla="*/ 0 w 1828800"/>
                <a:gd name="connsiteY4" fmla="*/ 914400 h 914400"/>
                <a:gd name="connsiteX5" fmla="*/ 56226 w 1828800"/>
                <a:gd name="connsiteY5" fmla="*/ 45720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8800" h="914400">
                  <a:moveTo>
                    <a:pt x="0" y="0"/>
                  </a:moveTo>
                  <a:lnTo>
                    <a:pt x="1772574" y="0"/>
                  </a:lnTo>
                  <a:lnTo>
                    <a:pt x="1828800" y="457200"/>
                  </a:lnTo>
                  <a:lnTo>
                    <a:pt x="1772574" y="914400"/>
                  </a:lnTo>
                  <a:lnTo>
                    <a:pt x="0" y="914400"/>
                  </a:lnTo>
                  <a:lnTo>
                    <a:pt x="56226" y="457202"/>
                  </a:lnTo>
                  <a:close/>
                </a:path>
              </a:pathLst>
            </a:custGeom>
            <a:blipFill dpi="0" rotWithShape="1">
              <a:blip r:embed="rId5" cstate="email">
                <a:extLst>
                  <a:ext uri="{28A0092B-C50C-407E-A947-70E740481C1C}">
                    <a14:useLocalDpi xmlns:a14="http://schemas.microsoft.com/office/drawing/2010/main" val="0"/>
                  </a:ext>
                </a:extLst>
              </a:blip>
              <a:srcRect/>
              <a:stretch>
                <a:fillRect t="-50000" b="-50000"/>
              </a:stretch>
            </a:blipFill>
            <a:ln w="190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7719" tIns="48859" rIns="97719" bIns="48859" anchor="ctr"/>
            <a:lstStyle/>
            <a:p>
              <a:pPr algn="ctr">
                <a:defRPr/>
              </a:pPr>
              <a:endParaRPr lang="en-US" b="1" dirty="0">
                <a:solidFill>
                  <a:srgbClr val="FF0000"/>
                </a:solidFill>
                <a:latin typeface="Calibri" pitchFamily="34" charset="0"/>
                <a:cs typeface="Calibri" pitchFamily="34" charset="0"/>
              </a:endParaRPr>
            </a:p>
          </p:txBody>
        </p:sp>
        <p:sp>
          <p:nvSpPr>
            <p:cNvPr id="26" name="Rectangle 7"/>
            <p:cNvSpPr txBox="1">
              <a:spLocks/>
            </p:cNvSpPr>
            <p:nvPr>
              <p:custDataLst>
                <p:tags r:id="rId3"/>
              </p:custDataLst>
            </p:nvPr>
          </p:nvSpPr>
          <p:spPr bwMode="auto">
            <a:xfrm>
              <a:off x="123365" y="3695173"/>
              <a:ext cx="2281079" cy="417650"/>
            </a:xfrm>
            <a:prstGeom prst="rect">
              <a:avLst/>
            </a:prstGeom>
            <a:solidFill>
              <a:srgbClr val="003300"/>
            </a:solidFill>
            <a:ln w="19050">
              <a:solidFill>
                <a:schemeClr val="accent1"/>
              </a:solidFill>
              <a:miter lim="800000"/>
              <a:headEnd/>
              <a:tailEnd/>
            </a:ln>
          </p:spPr>
          <p:txBody>
            <a:bodyPr lIns="76953" tIns="76953" rIns="76953" bIns="76953" anchor="ctr"/>
            <a:lstStyle>
              <a:lvl1pPr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buClr>
                  <a:schemeClr val="tx2"/>
                </a:buClr>
              </a:pPr>
              <a:r>
                <a:rPr lang="en-US" sz="1600" b="1" dirty="0" smtClean="0">
                  <a:solidFill>
                    <a:schemeClr val="bg1"/>
                  </a:solidFill>
                  <a:cs typeface="Calibri" charset="0"/>
                </a:rPr>
                <a:t>SCPZ</a:t>
              </a:r>
              <a:endParaRPr lang="en-US" sz="1600" b="1" dirty="0">
                <a:solidFill>
                  <a:schemeClr val="bg1"/>
                </a:solidFill>
                <a:cs typeface="Calibri" charset="0"/>
              </a:endParaRPr>
            </a:p>
          </p:txBody>
        </p:sp>
      </p:grpSp>
      <p:sp>
        <p:nvSpPr>
          <p:cNvPr id="31" name="Rectangle 7"/>
          <p:cNvSpPr txBox="1">
            <a:spLocks/>
          </p:cNvSpPr>
          <p:nvPr>
            <p:custDataLst>
              <p:tags r:id="rId1"/>
            </p:custDataLst>
          </p:nvPr>
        </p:nvSpPr>
        <p:spPr bwMode="auto">
          <a:xfrm>
            <a:off x="115476" y="3945277"/>
            <a:ext cx="2313630" cy="1380848"/>
          </a:xfrm>
          <a:prstGeom prst="rect">
            <a:avLst/>
          </a:prstGeom>
          <a:solidFill>
            <a:schemeClr val="accent2">
              <a:lumMod val="50000"/>
            </a:schemeClr>
          </a:solidFill>
          <a:ln w="19050">
            <a:solidFill>
              <a:schemeClr val="accent1"/>
            </a:solidFill>
            <a:miter lim="800000"/>
            <a:headEnd/>
            <a:tailEnd/>
          </a:ln>
        </p:spPr>
        <p:txBody>
          <a:bodyPr lIns="76953" tIns="76953" rIns="76953" bIns="76953" anchor="ctr"/>
          <a:lstStyle>
            <a:lvl1pPr defTabSz="892175" eaLnBrk="0" hangingPunct="0">
              <a:defRPr sz="1200">
                <a:solidFill>
                  <a:schemeClr val="bg2"/>
                </a:solidFill>
                <a:latin typeface="Arial" charset="0"/>
                <a:ea typeface="ＭＳ Ｐゴシック" charset="0"/>
                <a:cs typeface="ＭＳ Ｐゴシック" charset="0"/>
              </a:defRPr>
            </a:lvl1pPr>
            <a:lvl2pPr marL="742950" indent="-285750" defTabSz="892175" eaLnBrk="0" hangingPunct="0">
              <a:defRPr sz="1200">
                <a:solidFill>
                  <a:schemeClr val="bg2"/>
                </a:solidFill>
                <a:latin typeface="Arial" charset="0"/>
                <a:ea typeface="ＭＳ Ｐゴシック" charset="0"/>
              </a:defRPr>
            </a:lvl2pPr>
            <a:lvl3pPr marL="1143000" indent="-228600" defTabSz="892175" eaLnBrk="0" hangingPunct="0">
              <a:defRPr sz="1200">
                <a:solidFill>
                  <a:schemeClr val="bg2"/>
                </a:solidFill>
                <a:latin typeface="Arial" charset="0"/>
                <a:ea typeface="ＭＳ Ｐゴシック" charset="0"/>
              </a:defRPr>
            </a:lvl3pPr>
            <a:lvl4pPr marL="1600200" indent="-228600" defTabSz="892175" eaLnBrk="0" hangingPunct="0">
              <a:defRPr sz="1200">
                <a:solidFill>
                  <a:schemeClr val="bg2"/>
                </a:solidFill>
                <a:latin typeface="Arial" charset="0"/>
                <a:ea typeface="ＭＳ Ｐゴシック" charset="0"/>
              </a:defRPr>
            </a:lvl4pPr>
            <a:lvl5pPr marL="2057400" indent="-228600" defTabSz="892175" eaLnBrk="0" hangingPunct="0">
              <a:defRPr sz="1200">
                <a:solidFill>
                  <a:schemeClr val="bg2"/>
                </a:solidFill>
                <a:latin typeface="Arial" charset="0"/>
                <a:ea typeface="ＭＳ Ｐゴシック" charset="0"/>
              </a:defRPr>
            </a:lvl5pPr>
            <a:lvl6pPr marL="2514600" indent="-228600" defTabSz="892175"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2175"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2175"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2175" eaLnBrk="0" fontAlgn="base" hangingPunct="0">
              <a:spcBef>
                <a:spcPct val="0"/>
              </a:spcBef>
              <a:spcAft>
                <a:spcPct val="0"/>
              </a:spcAft>
              <a:defRPr sz="1200">
                <a:solidFill>
                  <a:schemeClr val="bg2"/>
                </a:solidFill>
                <a:latin typeface="Arial" charset="0"/>
                <a:ea typeface="ＭＳ Ｐゴシック" charset="0"/>
              </a:defRPr>
            </a:lvl9pPr>
          </a:lstStyle>
          <a:p>
            <a:pPr algn="ctr" eaLnBrk="1" hangingPunct="1">
              <a:buClr>
                <a:schemeClr val="tx2"/>
              </a:buClr>
            </a:pPr>
            <a:r>
              <a:rPr lang="en-US" sz="1600" b="1" dirty="0" smtClean="0">
                <a:solidFill>
                  <a:schemeClr val="bg1"/>
                </a:solidFill>
                <a:cs typeface="Calibri" charset="0"/>
              </a:rPr>
              <a:t>Nigeria </a:t>
            </a:r>
          </a:p>
          <a:p>
            <a:pPr algn="ctr" eaLnBrk="1" hangingPunct="1">
              <a:buClr>
                <a:schemeClr val="tx2"/>
              </a:buClr>
            </a:pPr>
            <a:r>
              <a:rPr lang="en-US" sz="1600" b="1" dirty="0" smtClean="0">
                <a:solidFill>
                  <a:schemeClr val="bg1"/>
                </a:solidFill>
                <a:cs typeface="Calibri" charset="0"/>
              </a:rPr>
              <a:t>Agribusiness </a:t>
            </a:r>
          </a:p>
          <a:p>
            <a:pPr algn="ctr" eaLnBrk="1" hangingPunct="1">
              <a:buClr>
                <a:schemeClr val="tx2"/>
              </a:buClr>
            </a:pPr>
            <a:r>
              <a:rPr lang="en-US" sz="1600" b="1" dirty="0" smtClean="0">
                <a:solidFill>
                  <a:schemeClr val="bg1"/>
                </a:solidFill>
                <a:cs typeface="Calibri" charset="0"/>
              </a:rPr>
              <a:t>Group</a:t>
            </a:r>
          </a:p>
          <a:p>
            <a:pPr algn="ctr" eaLnBrk="1" hangingPunct="1">
              <a:buClr>
                <a:schemeClr val="tx2"/>
              </a:buClr>
            </a:pPr>
            <a:r>
              <a:rPr lang="en-US" sz="1600" b="1" dirty="0" smtClean="0">
                <a:solidFill>
                  <a:schemeClr val="bg1"/>
                </a:solidFill>
                <a:cs typeface="Calibri" charset="0"/>
              </a:rPr>
              <a:t> (NABG)</a:t>
            </a:r>
            <a:endParaRPr lang="en-US" sz="1600" b="1" dirty="0">
              <a:solidFill>
                <a:schemeClr val="bg1"/>
              </a:solidFill>
              <a:cs typeface="Calibri" charset="0"/>
            </a:endParaRPr>
          </a:p>
        </p:txBody>
      </p:sp>
      <p:sp>
        <p:nvSpPr>
          <p:cNvPr id="33" name="Content Placeholder 5"/>
          <p:cNvSpPr txBox="1">
            <a:spLocks/>
          </p:cNvSpPr>
          <p:nvPr/>
        </p:nvSpPr>
        <p:spPr>
          <a:xfrm>
            <a:off x="2408869" y="2415394"/>
            <a:ext cx="7196576" cy="548365"/>
          </a:xfrm>
          <a:prstGeom prst="rect">
            <a:avLst/>
          </a:prstGeom>
        </p:spPr>
        <p:txBody>
          <a:bodyPr/>
          <a:lstStyle>
            <a:lvl1pPr marL="363020" indent="-363020" algn="l" defTabSz="953352" rtl="0" eaLnBrk="0" fontAlgn="base" hangingPunct="0">
              <a:spcBef>
                <a:spcPct val="0"/>
              </a:spcBef>
              <a:spcAft>
                <a:spcPct val="0"/>
              </a:spcAft>
              <a:buClr>
                <a:schemeClr val="tx2"/>
              </a:buClr>
              <a:defRPr sz="1700">
                <a:solidFill>
                  <a:schemeClr val="tx1"/>
                </a:solidFill>
                <a:latin typeface="+mn-lt"/>
                <a:ea typeface="ＭＳ Ｐゴシック" pitchFamily="34" charset="-128"/>
                <a:cs typeface="ＭＳ Ｐゴシック" charset="0"/>
              </a:defRPr>
            </a:lvl1pPr>
            <a:lvl2pPr marL="203563" indent="-201867"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2pPr>
            <a:lvl3pPr marL="485158" indent="-276507"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3pPr>
            <a:lvl4pPr marL="653098" indent="-162848"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4pPr>
            <a:lvl5pPr marL="793896" indent="-135709"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5pPr>
            <a:lvl6pPr marL="1284066" indent="-138909" algn="l" defTabSz="955425" rtl="0" fontAlgn="base">
              <a:spcBef>
                <a:spcPct val="0"/>
              </a:spcBef>
              <a:spcAft>
                <a:spcPct val="0"/>
              </a:spcAft>
              <a:buClr>
                <a:srgbClr val="355422"/>
              </a:buClr>
              <a:buFont typeface="Arial" charset="0"/>
              <a:buChar char="-"/>
              <a:defRPr sz="1700">
                <a:solidFill>
                  <a:schemeClr val="tx1"/>
                </a:solidFill>
                <a:latin typeface="+mn-lt"/>
              </a:defRPr>
            </a:lvl6pPr>
            <a:lvl7pPr marL="1771945" indent="-138909" algn="l" defTabSz="955425" rtl="0" fontAlgn="base">
              <a:spcBef>
                <a:spcPct val="0"/>
              </a:spcBef>
              <a:spcAft>
                <a:spcPct val="0"/>
              </a:spcAft>
              <a:buClr>
                <a:srgbClr val="355422"/>
              </a:buClr>
              <a:buFont typeface="Arial" charset="0"/>
              <a:buChar char="-"/>
              <a:defRPr sz="1700">
                <a:solidFill>
                  <a:schemeClr val="tx1"/>
                </a:solidFill>
                <a:latin typeface="+mn-lt"/>
              </a:defRPr>
            </a:lvl7pPr>
            <a:lvl8pPr marL="2259823" indent="-138909" algn="l" defTabSz="955425" rtl="0" fontAlgn="base">
              <a:spcBef>
                <a:spcPct val="0"/>
              </a:spcBef>
              <a:spcAft>
                <a:spcPct val="0"/>
              </a:spcAft>
              <a:buClr>
                <a:srgbClr val="355422"/>
              </a:buClr>
              <a:buFont typeface="Arial" charset="0"/>
              <a:buChar char="-"/>
              <a:defRPr sz="1700">
                <a:solidFill>
                  <a:schemeClr val="tx1"/>
                </a:solidFill>
                <a:latin typeface="+mn-lt"/>
              </a:defRPr>
            </a:lvl8pPr>
            <a:lvl9pPr marL="2747700" indent="-138909" algn="l" defTabSz="955425" rtl="0" fontAlgn="base">
              <a:spcBef>
                <a:spcPct val="0"/>
              </a:spcBef>
              <a:spcAft>
                <a:spcPct val="0"/>
              </a:spcAft>
              <a:buClr>
                <a:srgbClr val="355422"/>
              </a:buClr>
              <a:buFont typeface="Arial" charset="0"/>
              <a:buChar char="-"/>
              <a:defRPr sz="1700">
                <a:solidFill>
                  <a:schemeClr val="tx1"/>
                </a:solidFill>
                <a:latin typeface="+mn-lt"/>
              </a:defRPr>
            </a:lvl9pPr>
          </a:lstStyle>
          <a:p>
            <a:pPr lvl="2" algn="just">
              <a:spcAft>
                <a:spcPts val="1324"/>
              </a:spcAft>
              <a:buSzPct val="125000"/>
              <a:buFont typeface="Wingdings" charset="2"/>
              <a:buChar char="§"/>
            </a:pPr>
            <a:r>
              <a:rPr lang="en-US" dirty="0" smtClean="0">
                <a:cs typeface="Times New Roman" charset="0"/>
              </a:rPr>
              <a:t>State governments and anchor </a:t>
            </a:r>
            <a:r>
              <a:rPr lang="en-US" dirty="0">
                <a:cs typeface="Times New Roman" charset="0"/>
              </a:rPr>
              <a:t>investors </a:t>
            </a:r>
            <a:r>
              <a:rPr lang="en-US" dirty="0" smtClean="0">
                <a:cs typeface="Times New Roman" charset="0"/>
              </a:rPr>
              <a:t>have committed</a:t>
            </a:r>
            <a:r>
              <a:rPr lang="en-US" dirty="0">
                <a:cs typeface="Times New Roman" charset="0"/>
              </a:rPr>
              <a:t>, </a:t>
            </a:r>
            <a:r>
              <a:rPr lang="en-US" dirty="0" smtClean="0">
                <a:cs typeface="Times New Roman" charset="0"/>
              </a:rPr>
              <a:t>to </a:t>
            </a:r>
            <a:r>
              <a:rPr lang="en-US" dirty="0">
                <a:cs typeface="Times New Roman" charset="0"/>
              </a:rPr>
              <a:t>ensure lasting implementation of value-added agro-processing through broad-based private-sector engagement</a:t>
            </a:r>
          </a:p>
          <a:p>
            <a:pPr lvl="2" algn="just">
              <a:spcAft>
                <a:spcPts val="1324"/>
              </a:spcAft>
              <a:buSzPct val="125000"/>
              <a:buFont typeface="Wingdings" charset="2"/>
              <a:buChar char="§"/>
            </a:pPr>
            <a:r>
              <a:rPr lang="en-US" dirty="0" smtClean="0">
                <a:cs typeface="Times New Roman" charset="0"/>
              </a:rPr>
              <a:t>SCPZ </a:t>
            </a:r>
            <a:r>
              <a:rPr lang="en-US" dirty="0">
                <a:cs typeface="Times New Roman" charset="0"/>
              </a:rPr>
              <a:t>Policy and Bill </a:t>
            </a:r>
            <a:r>
              <a:rPr lang="en-US" dirty="0" smtClean="0">
                <a:cs typeface="Times New Roman" charset="0"/>
              </a:rPr>
              <a:t>have </a:t>
            </a:r>
            <a:r>
              <a:rPr lang="en-US" dirty="0">
                <a:cs typeface="Times New Roman" charset="0"/>
              </a:rPr>
              <a:t>been </a:t>
            </a:r>
            <a:r>
              <a:rPr lang="en-US" dirty="0" smtClean="0">
                <a:cs typeface="Times New Roman" charset="0"/>
              </a:rPr>
              <a:t>drafted</a:t>
            </a:r>
            <a:endParaRPr lang="en-US" dirty="0">
              <a:cs typeface="Times New Roman" charset="0"/>
            </a:endParaRPr>
          </a:p>
        </p:txBody>
      </p:sp>
      <p:sp>
        <p:nvSpPr>
          <p:cNvPr id="5" name="Oval 4"/>
          <p:cNvSpPr/>
          <p:nvPr/>
        </p:nvSpPr>
        <p:spPr bwMode="auto">
          <a:xfrm>
            <a:off x="73980" y="5474071"/>
            <a:ext cx="2626392" cy="1183583"/>
          </a:xfrm>
          <a:prstGeom prst="ellipse">
            <a:avLst/>
          </a:prstGeom>
          <a:solidFill>
            <a:schemeClr val="accent1">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895350" rtl="0" eaLnBrk="1" fontAlgn="base" latinLnBrk="0" hangingPunct="1">
              <a:lnSpc>
                <a:spcPct val="100000"/>
              </a:lnSpc>
              <a:spcBef>
                <a:spcPct val="0"/>
              </a:spcBef>
              <a:spcAft>
                <a:spcPct val="0"/>
              </a:spcAft>
              <a:buClr>
                <a:schemeClr val="tx2"/>
              </a:buClr>
              <a:buSzTx/>
              <a:buFontTx/>
              <a:buNone/>
              <a:tabLst/>
            </a:pPr>
            <a:r>
              <a:rPr kumimoji="0" lang="en-US" sz="1400" b="1" i="0" u="none" strike="noStrike" cap="none" normalizeH="0" baseline="0" dirty="0" smtClean="0">
                <a:ln>
                  <a:noFill/>
                </a:ln>
                <a:solidFill>
                  <a:srgbClr val="000000"/>
                </a:solidFill>
                <a:effectLst/>
                <a:latin typeface="Arial" charset="0"/>
              </a:rPr>
              <a:t>STATE AGRICULTURAL</a:t>
            </a:r>
            <a:r>
              <a:rPr kumimoji="0" lang="en-US" sz="1400" b="1" i="0" u="none" strike="noStrike" cap="none" normalizeH="0" dirty="0" smtClean="0">
                <a:ln>
                  <a:noFill/>
                </a:ln>
                <a:solidFill>
                  <a:srgbClr val="000000"/>
                </a:solidFill>
                <a:effectLst/>
                <a:latin typeface="Arial" charset="0"/>
              </a:rPr>
              <a:t> TRANSFORMATION AGENDA (SATA)</a:t>
            </a:r>
            <a:endParaRPr kumimoji="0" lang="en-US" sz="1400" b="1" i="0" u="none" strike="noStrike" cap="none" normalizeH="0" baseline="0" dirty="0" smtClean="0">
              <a:ln>
                <a:noFill/>
              </a:ln>
              <a:solidFill>
                <a:srgbClr val="000000"/>
              </a:solidFill>
              <a:effectLst/>
              <a:latin typeface="Arial" charset="0"/>
            </a:endParaRPr>
          </a:p>
        </p:txBody>
      </p:sp>
      <p:sp>
        <p:nvSpPr>
          <p:cNvPr id="36" name="Content Placeholder 5"/>
          <p:cNvSpPr txBox="1">
            <a:spLocks/>
          </p:cNvSpPr>
          <p:nvPr/>
        </p:nvSpPr>
        <p:spPr>
          <a:xfrm>
            <a:off x="2495387" y="5435646"/>
            <a:ext cx="7319675" cy="548365"/>
          </a:xfrm>
          <a:prstGeom prst="rect">
            <a:avLst/>
          </a:prstGeom>
        </p:spPr>
        <p:txBody>
          <a:bodyPr/>
          <a:lstStyle>
            <a:lvl1pPr marL="363020" indent="-363020" algn="l" defTabSz="953352" rtl="0" eaLnBrk="0" fontAlgn="base" hangingPunct="0">
              <a:spcBef>
                <a:spcPct val="0"/>
              </a:spcBef>
              <a:spcAft>
                <a:spcPct val="0"/>
              </a:spcAft>
              <a:buClr>
                <a:schemeClr val="tx2"/>
              </a:buClr>
              <a:defRPr sz="1700">
                <a:solidFill>
                  <a:schemeClr val="tx1"/>
                </a:solidFill>
                <a:latin typeface="+mn-lt"/>
                <a:ea typeface="ＭＳ Ｐゴシック" pitchFamily="34" charset="-128"/>
                <a:cs typeface="ＭＳ Ｐゴシック" charset="0"/>
              </a:defRPr>
            </a:lvl1pPr>
            <a:lvl2pPr marL="203563" indent="-201867"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2pPr>
            <a:lvl3pPr marL="485158" indent="-276507"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3pPr>
            <a:lvl4pPr marL="653098" indent="-162848"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4pPr>
            <a:lvl5pPr marL="793896" indent="-135709" algn="l" defTabSz="953352" rtl="0" eaLnBrk="0" fontAlgn="base" hangingPunct="0">
              <a:spcBef>
                <a:spcPct val="0"/>
              </a:spcBef>
              <a:spcAft>
                <a:spcPct val="0"/>
              </a:spcAft>
              <a:buClr>
                <a:srgbClr val="355422"/>
              </a:buClr>
              <a:buFont typeface="Arial" charset="0"/>
              <a:buChar char="-"/>
              <a:defRPr sz="1700">
                <a:solidFill>
                  <a:schemeClr val="tx1"/>
                </a:solidFill>
                <a:latin typeface="+mn-lt"/>
                <a:ea typeface="ＭＳ Ｐゴシック" pitchFamily="34" charset="-128"/>
                <a:cs typeface="MS PGothic" charset="0"/>
              </a:defRPr>
            </a:lvl5pPr>
            <a:lvl6pPr marL="1284066" indent="-138909" algn="l" defTabSz="955425" rtl="0" fontAlgn="base">
              <a:spcBef>
                <a:spcPct val="0"/>
              </a:spcBef>
              <a:spcAft>
                <a:spcPct val="0"/>
              </a:spcAft>
              <a:buClr>
                <a:srgbClr val="355422"/>
              </a:buClr>
              <a:buFont typeface="Arial" charset="0"/>
              <a:buChar char="-"/>
              <a:defRPr sz="1700">
                <a:solidFill>
                  <a:schemeClr val="tx1"/>
                </a:solidFill>
                <a:latin typeface="+mn-lt"/>
              </a:defRPr>
            </a:lvl6pPr>
            <a:lvl7pPr marL="1771945" indent="-138909" algn="l" defTabSz="955425" rtl="0" fontAlgn="base">
              <a:spcBef>
                <a:spcPct val="0"/>
              </a:spcBef>
              <a:spcAft>
                <a:spcPct val="0"/>
              </a:spcAft>
              <a:buClr>
                <a:srgbClr val="355422"/>
              </a:buClr>
              <a:buFont typeface="Arial" charset="0"/>
              <a:buChar char="-"/>
              <a:defRPr sz="1700">
                <a:solidFill>
                  <a:schemeClr val="tx1"/>
                </a:solidFill>
                <a:latin typeface="+mn-lt"/>
              </a:defRPr>
            </a:lvl7pPr>
            <a:lvl8pPr marL="2259823" indent="-138909" algn="l" defTabSz="955425" rtl="0" fontAlgn="base">
              <a:spcBef>
                <a:spcPct val="0"/>
              </a:spcBef>
              <a:spcAft>
                <a:spcPct val="0"/>
              </a:spcAft>
              <a:buClr>
                <a:srgbClr val="355422"/>
              </a:buClr>
              <a:buFont typeface="Arial" charset="0"/>
              <a:buChar char="-"/>
              <a:defRPr sz="1700">
                <a:solidFill>
                  <a:schemeClr val="tx1"/>
                </a:solidFill>
                <a:latin typeface="+mn-lt"/>
              </a:defRPr>
            </a:lvl8pPr>
            <a:lvl9pPr marL="2747700" indent="-138909" algn="l" defTabSz="955425" rtl="0" fontAlgn="base">
              <a:spcBef>
                <a:spcPct val="0"/>
              </a:spcBef>
              <a:spcAft>
                <a:spcPct val="0"/>
              </a:spcAft>
              <a:buClr>
                <a:srgbClr val="355422"/>
              </a:buClr>
              <a:buFont typeface="Arial" charset="0"/>
              <a:buChar char="-"/>
              <a:defRPr sz="1700">
                <a:solidFill>
                  <a:schemeClr val="tx1"/>
                </a:solidFill>
                <a:latin typeface="+mn-lt"/>
              </a:defRPr>
            </a:lvl9pPr>
          </a:lstStyle>
          <a:p>
            <a:pPr lvl="2" algn="just">
              <a:spcAft>
                <a:spcPts val="600"/>
              </a:spcAft>
              <a:buSzPct val="109000"/>
              <a:buFont typeface="Wingdings" charset="2"/>
              <a:buChar char="§"/>
            </a:pPr>
            <a:r>
              <a:rPr lang="en-US" dirty="0" smtClean="0">
                <a:solidFill>
                  <a:schemeClr val="accent4"/>
                </a:solidFill>
                <a:latin typeface="Arial" charset="0"/>
                <a:cs typeface="Times New Roman" charset="0"/>
              </a:rPr>
              <a:t>Entrenching the Agricultural Transformation Agenda at the State-level</a:t>
            </a:r>
          </a:p>
          <a:p>
            <a:pPr lvl="2" algn="just">
              <a:spcAft>
                <a:spcPts val="600"/>
              </a:spcAft>
              <a:buSzPct val="109000"/>
              <a:buFont typeface="Wingdings" charset="2"/>
              <a:buChar char="§"/>
            </a:pPr>
            <a:r>
              <a:rPr lang="en-US" dirty="0" smtClean="0">
                <a:solidFill>
                  <a:schemeClr val="accent4"/>
                </a:solidFill>
                <a:latin typeface="Arial" charset="0"/>
                <a:cs typeface="Times New Roman" charset="0"/>
              </a:rPr>
              <a:t>Implementation underway in </a:t>
            </a:r>
            <a:r>
              <a:rPr lang="en-US" dirty="0" err="1" smtClean="0">
                <a:solidFill>
                  <a:schemeClr val="accent4"/>
                </a:solidFill>
                <a:latin typeface="Arial" charset="0"/>
                <a:cs typeface="Times New Roman" charset="0"/>
              </a:rPr>
              <a:t>Kogi</a:t>
            </a:r>
            <a:r>
              <a:rPr lang="en-US" dirty="0" smtClean="0">
                <a:solidFill>
                  <a:schemeClr val="accent4"/>
                </a:solidFill>
                <a:latin typeface="Arial" charset="0"/>
                <a:cs typeface="Times New Roman" charset="0"/>
              </a:rPr>
              <a:t> and Benue states</a:t>
            </a:r>
          </a:p>
        </p:txBody>
      </p:sp>
      <p:cxnSp>
        <p:nvCxnSpPr>
          <p:cNvPr id="22" name="Straight Connector 21"/>
          <p:cNvCxnSpPr/>
          <p:nvPr/>
        </p:nvCxnSpPr>
        <p:spPr bwMode="auto">
          <a:xfrm flipV="1">
            <a:off x="2897656" y="5232875"/>
            <a:ext cx="6424181" cy="49316"/>
          </a:xfrm>
          <a:prstGeom prst="line">
            <a:avLst/>
          </a:prstGeom>
          <a:solidFill>
            <a:schemeClr val="accent1"/>
          </a:solidFill>
          <a:ln w="19050" cap="flat" cmpd="sng" algn="ctr">
            <a:solidFill>
              <a:srgbClr val="003300"/>
            </a:solidFill>
            <a:prstDash val="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p:cNvCxnSpPr/>
          <p:nvPr/>
        </p:nvCxnSpPr>
        <p:spPr bwMode="auto">
          <a:xfrm flipV="1">
            <a:off x="2902089" y="3696204"/>
            <a:ext cx="6424181" cy="49316"/>
          </a:xfrm>
          <a:prstGeom prst="line">
            <a:avLst/>
          </a:prstGeom>
          <a:solidFill>
            <a:schemeClr val="accent1"/>
          </a:solidFill>
          <a:ln w="19050" cap="flat" cmpd="sng" algn="ctr">
            <a:solidFill>
              <a:srgbClr val="003300"/>
            </a:solidFill>
            <a:prstDash val="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p:cNvCxnSpPr/>
          <p:nvPr/>
        </p:nvCxnSpPr>
        <p:spPr bwMode="auto">
          <a:xfrm flipV="1">
            <a:off x="2931184" y="2295152"/>
            <a:ext cx="6424181" cy="49316"/>
          </a:xfrm>
          <a:prstGeom prst="line">
            <a:avLst/>
          </a:prstGeom>
          <a:solidFill>
            <a:schemeClr val="accent1"/>
          </a:solidFill>
          <a:ln w="19050" cap="flat" cmpd="sng" algn="ctr">
            <a:solidFill>
              <a:srgbClr val="003300"/>
            </a:solidFill>
            <a:prstDash val="dot"/>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0640795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Title 33"/>
          <p:cNvSpPr txBox="1">
            <a:spLocks/>
          </p:cNvSpPr>
          <p:nvPr/>
        </p:nvSpPr>
        <p:spPr bwMode="auto">
          <a:xfrm>
            <a:off x="191217" y="35995"/>
            <a:ext cx="7155482" cy="115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27" tIns="48864" rIns="97727" bIns="48864"/>
          <a:lstStyle>
            <a:lvl1pPr defTabSz="893763" eaLnBrk="0" hangingPunct="0">
              <a:defRPr sz="1200">
                <a:solidFill>
                  <a:schemeClr val="bg2"/>
                </a:solidFill>
                <a:latin typeface="Arial" charset="0"/>
                <a:ea typeface="ＭＳ Ｐゴシック" charset="0"/>
                <a:cs typeface="ＭＳ Ｐゴシック" charset="0"/>
              </a:defRPr>
            </a:lvl1pPr>
            <a:lvl2pPr marL="742950" indent="-285750" defTabSz="893763" eaLnBrk="0" hangingPunct="0">
              <a:defRPr sz="1200">
                <a:solidFill>
                  <a:schemeClr val="bg2"/>
                </a:solidFill>
                <a:latin typeface="Arial" charset="0"/>
                <a:ea typeface="ＭＳ Ｐゴシック" charset="0"/>
              </a:defRPr>
            </a:lvl2pPr>
            <a:lvl3pPr marL="1143000" indent="-228600" defTabSz="893763" eaLnBrk="0" hangingPunct="0">
              <a:defRPr sz="1200">
                <a:solidFill>
                  <a:schemeClr val="bg2"/>
                </a:solidFill>
                <a:latin typeface="Arial" charset="0"/>
                <a:ea typeface="ＭＳ Ｐゴシック" charset="0"/>
              </a:defRPr>
            </a:lvl3pPr>
            <a:lvl4pPr marL="1600200" indent="-228600" defTabSz="893763" eaLnBrk="0" hangingPunct="0">
              <a:defRPr sz="1200">
                <a:solidFill>
                  <a:schemeClr val="bg2"/>
                </a:solidFill>
                <a:latin typeface="Arial" charset="0"/>
                <a:ea typeface="ＭＳ Ｐゴシック" charset="0"/>
              </a:defRPr>
            </a:lvl4pPr>
            <a:lvl5pPr marL="2057400" indent="-228600" defTabSz="893763" eaLnBrk="0" hangingPunct="0">
              <a:defRPr sz="1200">
                <a:solidFill>
                  <a:schemeClr val="bg2"/>
                </a:solidFill>
                <a:latin typeface="Arial" charset="0"/>
                <a:ea typeface="ＭＳ Ｐゴシック" charset="0"/>
              </a:defRPr>
            </a:lvl5pPr>
            <a:lvl6pPr marL="2514600" indent="-228600" defTabSz="893763" eaLnBrk="0" fontAlgn="base" hangingPunct="0">
              <a:spcBef>
                <a:spcPct val="0"/>
              </a:spcBef>
              <a:spcAft>
                <a:spcPct val="0"/>
              </a:spcAft>
              <a:defRPr sz="1200">
                <a:solidFill>
                  <a:schemeClr val="bg2"/>
                </a:solidFill>
                <a:latin typeface="Arial" charset="0"/>
                <a:ea typeface="ＭＳ Ｐゴシック" charset="0"/>
              </a:defRPr>
            </a:lvl6pPr>
            <a:lvl7pPr marL="2971800" indent="-228600" defTabSz="893763" eaLnBrk="0" fontAlgn="base" hangingPunct="0">
              <a:spcBef>
                <a:spcPct val="0"/>
              </a:spcBef>
              <a:spcAft>
                <a:spcPct val="0"/>
              </a:spcAft>
              <a:defRPr sz="1200">
                <a:solidFill>
                  <a:schemeClr val="bg2"/>
                </a:solidFill>
                <a:latin typeface="Arial" charset="0"/>
                <a:ea typeface="ＭＳ Ｐゴシック" charset="0"/>
              </a:defRPr>
            </a:lvl7pPr>
            <a:lvl8pPr marL="3429000" indent="-228600" defTabSz="893763" eaLnBrk="0" fontAlgn="base" hangingPunct="0">
              <a:spcBef>
                <a:spcPct val="0"/>
              </a:spcBef>
              <a:spcAft>
                <a:spcPct val="0"/>
              </a:spcAft>
              <a:defRPr sz="1200">
                <a:solidFill>
                  <a:schemeClr val="bg2"/>
                </a:solidFill>
                <a:latin typeface="Arial" charset="0"/>
                <a:ea typeface="ＭＳ Ｐゴシック" charset="0"/>
              </a:defRPr>
            </a:lvl8pPr>
            <a:lvl9pPr marL="3886200" indent="-228600" defTabSz="893763" eaLnBrk="0" fontAlgn="base" hangingPunct="0">
              <a:spcBef>
                <a:spcPct val="0"/>
              </a:spcBef>
              <a:spcAft>
                <a:spcPct val="0"/>
              </a:spcAft>
              <a:defRPr sz="1200">
                <a:solidFill>
                  <a:schemeClr val="bg2"/>
                </a:solidFill>
                <a:latin typeface="Arial" charset="0"/>
                <a:ea typeface="ＭＳ Ｐゴシック" charset="0"/>
              </a:defRPr>
            </a:lvl9pPr>
          </a:lstStyle>
          <a:p>
            <a:r>
              <a:rPr lang="en-US" sz="2200" b="1" dirty="0" smtClean="0">
                <a:solidFill>
                  <a:srgbClr val="FF0000"/>
                </a:solidFill>
                <a:cs typeface="Times New Roman" charset="0"/>
              </a:rPr>
              <a:t>“We Have Gone Back to the Farm”</a:t>
            </a:r>
          </a:p>
          <a:p>
            <a:r>
              <a:rPr lang="en-US" sz="2000" b="1" dirty="0" smtClean="0">
                <a:solidFill>
                  <a:srgbClr val="008000"/>
                </a:solidFill>
                <a:cs typeface="Times New Roman" charset="0"/>
              </a:rPr>
              <a:t>Nigeria’s Business Magnates Are Aggressively Moving Into Agriculture </a:t>
            </a:r>
            <a:endParaRPr lang="en-US" sz="2000" b="1" dirty="0">
              <a:solidFill>
                <a:srgbClr val="008000"/>
              </a:solidFill>
            </a:endParaRPr>
          </a:p>
        </p:txBody>
      </p:sp>
      <p:sp>
        <p:nvSpPr>
          <p:cNvPr id="123914" name="Slide Number Placeholder 1"/>
          <p:cNvSpPr txBox="1">
            <a:spLocks/>
          </p:cNvSpPr>
          <p:nvPr/>
        </p:nvSpPr>
        <p:spPr bwMode="auto">
          <a:xfrm>
            <a:off x="9270753" y="6532432"/>
            <a:ext cx="484332" cy="20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727" tIns="48864" rIns="97727" bIns="48864"/>
          <a:lstStyle>
            <a:lvl1pPr eaLnBrk="0" hangingPunct="0">
              <a:defRPr sz="1200">
                <a:solidFill>
                  <a:schemeClr val="bg2"/>
                </a:solidFill>
                <a:latin typeface="Arial" charset="0"/>
                <a:ea typeface="ＭＳ Ｐゴシック" charset="0"/>
                <a:cs typeface="ＭＳ Ｐゴシック" charset="0"/>
              </a:defRPr>
            </a:lvl1pPr>
            <a:lvl2pPr marL="742950" indent="-285750" eaLnBrk="0" hangingPunct="0">
              <a:defRPr sz="1200">
                <a:solidFill>
                  <a:schemeClr val="bg2"/>
                </a:solidFill>
                <a:latin typeface="Arial" charset="0"/>
                <a:ea typeface="ＭＳ Ｐゴシック" charset="0"/>
              </a:defRPr>
            </a:lvl2pPr>
            <a:lvl3pPr marL="1143000" indent="-228600" eaLnBrk="0" hangingPunct="0">
              <a:defRPr sz="1200">
                <a:solidFill>
                  <a:schemeClr val="bg2"/>
                </a:solidFill>
                <a:latin typeface="Arial" charset="0"/>
                <a:ea typeface="ＭＳ Ｐゴシック" charset="0"/>
              </a:defRPr>
            </a:lvl3pPr>
            <a:lvl4pPr marL="1600200" indent="-228600" eaLnBrk="0" hangingPunct="0">
              <a:defRPr sz="1200">
                <a:solidFill>
                  <a:schemeClr val="bg2"/>
                </a:solidFill>
                <a:latin typeface="Arial" charset="0"/>
                <a:ea typeface="ＭＳ Ｐゴシック" charset="0"/>
              </a:defRPr>
            </a:lvl4pPr>
            <a:lvl5pPr marL="2057400" indent="-228600" eaLnBrk="0" hangingPunct="0">
              <a:defRPr sz="1200">
                <a:solidFill>
                  <a:schemeClr val="bg2"/>
                </a:solidFill>
                <a:latin typeface="Arial" charset="0"/>
                <a:ea typeface="ＭＳ Ｐゴシック" charset="0"/>
              </a:defRPr>
            </a:lvl5pPr>
            <a:lvl6pPr marL="2514600" indent="-228600" eaLnBrk="0" fontAlgn="base" hangingPunct="0">
              <a:spcBef>
                <a:spcPct val="0"/>
              </a:spcBef>
              <a:spcAft>
                <a:spcPct val="0"/>
              </a:spcAft>
              <a:defRPr sz="1200">
                <a:solidFill>
                  <a:schemeClr val="bg2"/>
                </a:solidFill>
                <a:latin typeface="Arial" charset="0"/>
                <a:ea typeface="ＭＳ Ｐゴシック" charset="0"/>
              </a:defRPr>
            </a:lvl6pPr>
            <a:lvl7pPr marL="2971800" indent="-228600" eaLnBrk="0" fontAlgn="base" hangingPunct="0">
              <a:spcBef>
                <a:spcPct val="0"/>
              </a:spcBef>
              <a:spcAft>
                <a:spcPct val="0"/>
              </a:spcAft>
              <a:defRPr sz="1200">
                <a:solidFill>
                  <a:schemeClr val="bg2"/>
                </a:solidFill>
                <a:latin typeface="Arial" charset="0"/>
                <a:ea typeface="ＭＳ Ｐゴシック" charset="0"/>
              </a:defRPr>
            </a:lvl7pPr>
            <a:lvl8pPr marL="3429000" indent="-228600" eaLnBrk="0" fontAlgn="base" hangingPunct="0">
              <a:spcBef>
                <a:spcPct val="0"/>
              </a:spcBef>
              <a:spcAft>
                <a:spcPct val="0"/>
              </a:spcAft>
              <a:defRPr sz="1200">
                <a:solidFill>
                  <a:schemeClr val="bg2"/>
                </a:solidFill>
                <a:latin typeface="Arial" charset="0"/>
                <a:ea typeface="ＭＳ Ｐゴシック" charset="0"/>
              </a:defRPr>
            </a:lvl8pPr>
            <a:lvl9pPr marL="3886200" indent="-228600" eaLnBrk="0" fontAlgn="base" hangingPunct="0">
              <a:spcBef>
                <a:spcPct val="0"/>
              </a:spcBef>
              <a:spcAft>
                <a:spcPct val="0"/>
              </a:spcAft>
              <a:defRPr sz="1200">
                <a:solidFill>
                  <a:schemeClr val="bg2"/>
                </a:solidFill>
                <a:latin typeface="Arial" charset="0"/>
                <a:ea typeface="ＭＳ Ｐゴシック" charset="0"/>
              </a:defRPr>
            </a:lvl9pPr>
          </a:lstStyle>
          <a:p>
            <a:pPr eaLnBrk="1" hangingPunct="1"/>
            <a:fld id="{4EDF3EE0-BC18-7E4B-B0F3-882BBE5A6DBE}" type="slidenum">
              <a:rPr lang="en-GB" sz="1100">
                <a:solidFill>
                  <a:schemeClr val="tx1"/>
                </a:solidFill>
              </a:rPr>
              <a:pPr eaLnBrk="1" hangingPunct="1"/>
              <a:t>46</a:t>
            </a:fld>
            <a:r>
              <a:rPr lang="en-GB" sz="1100" dirty="0">
                <a:solidFill>
                  <a:schemeClr val="tx1"/>
                </a:solidFill>
              </a:rPr>
              <a:t> </a:t>
            </a:r>
          </a:p>
        </p:txBody>
      </p:sp>
      <p:pic>
        <p:nvPicPr>
          <p:cNvPr id="7" name="Picture 6"/>
          <p:cNvPicPr>
            <a:picLocks noChangeAspect="1"/>
          </p:cNvPicPr>
          <p:nvPr/>
        </p:nvPicPr>
        <p:blipFill>
          <a:blip r:embed="rId2"/>
          <a:stretch>
            <a:fillRect/>
          </a:stretch>
        </p:blipFill>
        <p:spPr>
          <a:xfrm>
            <a:off x="8015520" y="3558887"/>
            <a:ext cx="1714987" cy="2150052"/>
          </a:xfrm>
          <a:prstGeom prst="rect">
            <a:avLst/>
          </a:prstGeom>
        </p:spPr>
      </p:pic>
      <p:pic>
        <p:nvPicPr>
          <p:cNvPr id="9" name="Picture 8"/>
          <p:cNvPicPr>
            <a:picLocks noChangeAspect="1"/>
          </p:cNvPicPr>
          <p:nvPr/>
        </p:nvPicPr>
        <p:blipFill>
          <a:blip r:embed="rId3"/>
          <a:stretch>
            <a:fillRect/>
          </a:stretch>
        </p:blipFill>
        <p:spPr>
          <a:xfrm>
            <a:off x="2616695" y="1132645"/>
            <a:ext cx="1986661" cy="2568021"/>
          </a:xfrm>
          <a:prstGeom prst="rect">
            <a:avLst/>
          </a:prstGeom>
        </p:spPr>
      </p:pic>
      <p:pic>
        <p:nvPicPr>
          <p:cNvPr id="11" name="Picture 10"/>
          <p:cNvPicPr>
            <a:picLocks noChangeAspect="1"/>
          </p:cNvPicPr>
          <p:nvPr/>
        </p:nvPicPr>
        <p:blipFill>
          <a:blip r:embed="rId4"/>
          <a:stretch>
            <a:fillRect/>
          </a:stretch>
        </p:blipFill>
        <p:spPr>
          <a:xfrm>
            <a:off x="262773" y="4114800"/>
            <a:ext cx="2364215" cy="2377787"/>
          </a:xfrm>
          <a:prstGeom prst="rect">
            <a:avLst/>
          </a:prstGeom>
        </p:spPr>
      </p:pic>
      <p:pic>
        <p:nvPicPr>
          <p:cNvPr id="14" name="Picture 13"/>
          <p:cNvPicPr>
            <a:picLocks noChangeAspect="1"/>
          </p:cNvPicPr>
          <p:nvPr/>
        </p:nvPicPr>
        <p:blipFill>
          <a:blip r:embed="rId5"/>
          <a:stretch>
            <a:fillRect/>
          </a:stretch>
        </p:blipFill>
        <p:spPr>
          <a:xfrm>
            <a:off x="280118" y="1499974"/>
            <a:ext cx="2038988" cy="2263876"/>
          </a:xfrm>
          <a:prstGeom prst="rect">
            <a:avLst/>
          </a:prstGeom>
        </p:spPr>
      </p:pic>
      <p:pic>
        <p:nvPicPr>
          <p:cNvPr id="15" name="Picture 14"/>
          <p:cNvPicPr>
            <a:picLocks noChangeAspect="1"/>
          </p:cNvPicPr>
          <p:nvPr/>
        </p:nvPicPr>
        <p:blipFill>
          <a:blip r:embed="rId6"/>
          <a:stretch>
            <a:fillRect/>
          </a:stretch>
        </p:blipFill>
        <p:spPr>
          <a:xfrm>
            <a:off x="7209881" y="755461"/>
            <a:ext cx="2447669" cy="2529153"/>
          </a:xfrm>
          <a:prstGeom prst="rect">
            <a:avLst/>
          </a:prstGeom>
        </p:spPr>
      </p:pic>
      <p:pic>
        <p:nvPicPr>
          <p:cNvPr id="18" name="Picture 17"/>
          <p:cNvPicPr>
            <a:picLocks noChangeAspect="1"/>
          </p:cNvPicPr>
          <p:nvPr/>
        </p:nvPicPr>
        <p:blipFill>
          <a:blip r:embed="rId7"/>
          <a:stretch>
            <a:fillRect/>
          </a:stretch>
        </p:blipFill>
        <p:spPr>
          <a:xfrm>
            <a:off x="4762765" y="1213752"/>
            <a:ext cx="2316426" cy="2206353"/>
          </a:xfrm>
          <a:prstGeom prst="rect">
            <a:avLst/>
          </a:prstGeom>
        </p:spPr>
      </p:pic>
      <p:pic>
        <p:nvPicPr>
          <p:cNvPr id="10" name="Picture 9"/>
          <p:cNvPicPr>
            <a:picLocks noChangeAspect="1"/>
          </p:cNvPicPr>
          <p:nvPr/>
        </p:nvPicPr>
        <p:blipFill>
          <a:blip r:embed="rId8"/>
          <a:stretch>
            <a:fillRect/>
          </a:stretch>
        </p:blipFill>
        <p:spPr>
          <a:xfrm>
            <a:off x="2901453" y="3862388"/>
            <a:ext cx="2134297" cy="1884218"/>
          </a:xfrm>
          <a:prstGeom prst="rect">
            <a:avLst/>
          </a:prstGeom>
        </p:spPr>
      </p:pic>
      <p:pic>
        <p:nvPicPr>
          <p:cNvPr id="19" name="Picture 18"/>
          <p:cNvPicPr>
            <a:picLocks noChangeAspect="1"/>
          </p:cNvPicPr>
          <p:nvPr/>
        </p:nvPicPr>
        <p:blipFill>
          <a:blip r:embed="rId9"/>
          <a:stretch>
            <a:fillRect/>
          </a:stretch>
        </p:blipFill>
        <p:spPr>
          <a:xfrm>
            <a:off x="5277362" y="4114210"/>
            <a:ext cx="2554538" cy="2446439"/>
          </a:xfrm>
          <a:prstGeom prst="rect">
            <a:avLst/>
          </a:prstGeom>
        </p:spPr>
      </p:pic>
    </p:spTree>
    <p:extLst>
      <p:ext uri="{BB962C8B-B14F-4D97-AF65-F5344CB8AC3E}">
        <p14:creationId xmlns:p14="http://schemas.microsoft.com/office/powerpoint/2010/main" val="30074157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219355" y="280216"/>
            <a:ext cx="9690156" cy="594446"/>
          </a:xfrm>
        </p:spPr>
        <p:txBody>
          <a:bodyPr>
            <a:normAutofit/>
          </a:bodyPr>
          <a:lstStyle/>
          <a:p>
            <a:endParaRPr lang="en-US">
              <a:latin typeface="Arial" charset="0"/>
              <a:ea typeface="MS PGothic" charset="0"/>
            </a:endParaRPr>
          </a:p>
        </p:txBody>
      </p:sp>
      <p:sp>
        <p:nvSpPr>
          <p:cNvPr id="75778" name="Slide Number Placeholder 2"/>
          <p:cNvSpPr>
            <a:spLocks noGrp="1"/>
          </p:cNvSpPr>
          <p:nvPr>
            <p:ph type="sldNum" sz="quarter"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bg2"/>
                </a:solidFill>
                <a:latin typeface="Arial" charset="0"/>
                <a:ea typeface="MS PGothic" charset="0"/>
                <a:cs typeface="MS PGothic" charset="0"/>
              </a:defRPr>
            </a:lvl1pPr>
            <a:lvl2pPr marL="758032" indent="-291551" eaLnBrk="0" hangingPunct="0">
              <a:defRPr sz="1200">
                <a:solidFill>
                  <a:schemeClr val="bg2"/>
                </a:solidFill>
                <a:latin typeface="Arial" charset="0"/>
                <a:ea typeface="MS PGothic" charset="0"/>
                <a:cs typeface="MS PGothic" charset="0"/>
              </a:defRPr>
            </a:lvl2pPr>
            <a:lvl3pPr marL="1166203" indent="-233241" eaLnBrk="0" hangingPunct="0">
              <a:defRPr sz="1200">
                <a:solidFill>
                  <a:schemeClr val="bg2"/>
                </a:solidFill>
                <a:latin typeface="Arial" charset="0"/>
                <a:ea typeface="MS PGothic" charset="0"/>
                <a:cs typeface="MS PGothic" charset="0"/>
              </a:defRPr>
            </a:lvl3pPr>
            <a:lvl4pPr marL="1632684" indent="-233241" eaLnBrk="0" hangingPunct="0">
              <a:defRPr sz="1200">
                <a:solidFill>
                  <a:schemeClr val="bg2"/>
                </a:solidFill>
                <a:latin typeface="Arial" charset="0"/>
                <a:ea typeface="MS PGothic" charset="0"/>
                <a:cs typeface="MS PGothic" charset="0"/>
              </a:defRPr>
            </a:lvl4pPr>
            <a:lvl5pPr marL="2099165" indent="-233241" eaLnBrk="0" hangingPunct="0">
              <a:defRPr sz="1200">
                <a:solidFill>
                  <a:schemeClr val="bg2"/>
                </a:solidFill>
                <a:latin typeface="Arial" charset="0"/>
                <a:ea typeface="MS PGothic" charset="0"/>
                <a:cs typeface="MS PGothic" charset="0"/>
              </a:defRPr>
            </a:lvl5pPr>
            <a:lvl6pPr marL="2565646" indent="-233241" eaLnBrk="0" fontAlgn="base" hangingPunct="0">
              <a:spcBef>
                <a:spcPct val="0"/>
              </a:spcBef>
              <a:spcAft>
                <a:spcPct val="0"/>
              </a:spcAft>
              <a:defRPr sz="1200">
                <a:solidFill>
                  <a:schemeClr val="bg2"/>
                </a:solidFill>
                <a:latin typeface="Arial" charset="0"/>
                <a:ea typeface="MS PGothic" charset="0"/>
                <a:cs typeface="MS PGothic" charset="0"/>
              </a:defRPr>
            </a:lvl6pPr>
            <a:lvl7pPr marL="3032128" indent="-233241" eaLnBrk="0" fontAlgn="base" hangingPunct="0">
              <a:spcBef>
                <a:spcPct val="0"/>
              </a:spcBef>
              <a:spcAft>
                <a:spcPct val="0"/>
              </a:spcAft>
              <a:defRPr sz="1200">
                <a:solidFill>
                  <a:schemeClr val="bg2"/>
                </a:solidFill>
                <a:latin typeface="Arial" charset="0"/>
                <a:ea typeface="MS PGothic" charset="0"/>
                <a:cs typeface="MS PGothic" charset="0"/>
              </a:defRPr>
            </a:lvl7pPr>
            <a:lvl8pPr marL="3498609" indent="-233241" eaLnBrk="0" fontAlgn="base" hangingPunct="0">
              <a:spcBef>
                <a:spcPct val="0"/>
              </a:spcBef>
              <a:spcAft>
                <a:spcPct val="0"/>
              </a:spcAft>
              <a:defRPr sz="1200">
                <a:solidFill>
                  <a:schemeClr val="bg2"/>
                </a:solidFill>
                <a:latin typeface="Arial" charset="0"/>
                <a:ea typeface="MS PGothic" charset="0"/>
                <a:cs typeface="MS PGothic" charset="0"/>
              </a:defRPr>
            </a:lvl8pPr>
            <a:lvl9pPr marL="3965090" indent="-233241" eaLnBrk="0" fontAlgn="base" hangingPunct="0">
              <a:spcBef>
                <a:spcPct val="0"/>
              </a:spcBef>
              <a:spcAft>
                <a:spcPct val="0"/>
              </a:spcAft>
              <a:defRPr sz="1200">
                <a:solidFill>
                  <a:schemeClr val="bg2"/>
                </a:solidFill>
                <a:latin typeface="Arial" charset="0"/>
                <a:ea typeface="MS PGothic" charset="0"/>
                <a:cs typeface="MS PGothic" charset="0"/>
              </a:defRPr>
            </a:lvl9pPr>
          </a:lstStyle>
          <a:p>
            <a:pPr eaLnBrk="1" hangingPunct="1"/>
            <a:fld id="{FF6A3F60-0D26-1240-936D-B47496E1FFCB}" type="slidenum">
              <a:rPr lang="en-GB" sz="1000">
                <a:solidFill>
                  <a:srgbClr val="FFFFFF"/>
                </a:solidFill>
              </a:rPr>
              <a:pPr eaLnBrk="1" hangingPunct="1"/>
              <a:t>47</a:t>
            </a:fld>
            <a:r>
              <a:rPr lang="en-GB" sz="1000">
                <a:solidFill>
                  <a:srgbClr val="FFFFFF"/>
                </a:solidFill>
              </a:rPr>
              <a:t> </a:t>
            </a:r>
          </a:p>
        </p:txBody>
      </p:sp>
      <p:sp>
        <p:nvSpPr>
          <p:cNvPr id="75779" name="Rectangle 1"/>
          <p:cNvSpPr>
            <a:spLocks noChangeArrowheads="1"/>
          </p:cNvSpPr>
          <p:nvPr/>
        </p:nvSpPr>
        <p:spPr bwMode="auto">
          <a:xfrm>
            <a:off x="0" y="1"/>
            <a:ext cx="9906000" cy="6858000"/>
          </a:xfrm>
          <a:prstGeom prst="rect">
            <a:avLst/>
          </a:prstGeom>
          <a:solidFill>
            <a:schemeClr val="tx1"/>
          </a:solidFill>
          <a:ln w="9525">
            <a:solidFill>
              <a:schemeClr val="tx1"/>
            </a:solidFill>
            <a:round/>
            <a:headEnd/>
            <a:tailEnd/>
          </a:ln>
        </p:spPr>
        <p:txBody>
          <a:bodyPr lIns="93292" tIns="46646" rIns="93292" bIns="46646"/>
          <a:lstStyle/>
          <a:p>
            <a:pPr defTabSz="911906" eaLnBrk="0" hangingPunct="0">
              <a:buClr>
                <a:srgbClr val="000000"/>
              </a:buClr>
            </a:pPr>
            <a:endParaRPr lang="en-US">
              <a:solidFill>
                <a:srgbClr val="355422"/>
              </a:solidFill>
            </a:endParaRPr>
          </a:p>
        </p:txBody>
      </p:sp>
      <p:pic>
        <p:nvPicPr>
          <p:cNvPr id="75780" name="Picture 2" descr="D:\__ATA_OLOTU\ATA 2012_ WALLPAPER v0.3.jpg"/>
          <p:cNvPicPr>
            <a:picLocks noChangeAspect="1" noChangeArrowheads="1"/>
          </p:cNvPicPr>
          <p:nvPr/>
        </p:nvPicPr>
        <p:blipFill>
          <a:blip r:embed="rId2">
            <a:extLst>
              <a:ext uri="{28A0092B-C50C-407E-A947-70E740481C1C}">
                <a14:useLocalDpi xmlns:a14="http://schemas.microsoft.com/office/drawing/2010/main" val="0"/>
              </a:ext>
            </a:extLst>
          </a:blip>
          <a:srcRect l="-2" r="-465"/>
          <a:stretch>
            <a:fillRect/>
          </a:stretch>
        </p:blipFill>
        <p:spPr bwMode="auto">
          <a:xfrm>
            <a:off x="-124593" y="-136059"/>
            <a:ext cx="10155185" cy="712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25520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S" val="1,2"/>
  <p:tag name="THINKCELLPRESENTATIONDONOTDELETE" val="&lt;?xml version=&quot;1.0&quot; encoding=&quot;UTF-16&quot; standalone=&quot;yes&quot;?&gt;&#10;&lt;root reqver=&quot;16160&quot;&gt;&lt;version val=&quot;1798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mruColor&gt;&lt;m_vecMRU length=&quot;0&quot;/&gt;&lt;/m_mruColor&gt;&lt;m_agendatheme&gt;&lt;m_aagendaitemprops&gt;&lt;elem&gt;&lt;m_bVisible val=&quot;1&quot;/&gt;&lt;m_font&gt;&lt;m_bBold val=&quot;1&quot;/&gt;&lt;/m_font&gt;&lt;m_colFont&gt;&lt;m_ppcolschidx val=&quot;2&quot;/&gt;&lt;/m_colFont&gt;&lt;m_fill&gt;&lt;m_bVisible val=&quot;1&quot;/&gt;&lt;m_msofilltype val=&quot;1&quot;/&gt;&lt;m_col&gt;&lt;m_ppcolschidx val=&quot;5&quot;/&gt;&lt;/m_col&gt;&lt;/m_fill&gt;&lt;m_linestyle&gt;&lt;m_bVisible val=&quot;1&quot;/&gt;&lt;m_nWeight val=&quot;6&quot;/&gt;&lt;m_col&gt;&lt;m_ppcolschidx val=&quot;0&quot;/&gt;&lt;m_rgb r=&quot;80&quot; g=&quot;80&quot; b=&quot;80&quot;/&gt;&lt;/m_col&gt;&lt;m_msolinedashstyle val=&quot;1&quot;/&gt;&lt;m_msoarrowheadstyleBegin val=&quot;1&quot;/&gt;&lt;m_msoarrowheadstyleEnd val=&quot;1&quot;/&gt;&lt;/m_linestyle&gt;&lt;/elem&gt;&lt;elem&gt;&lt;m_bVisible val=&quot;1&quot;/&gt;&lt;m_font&gt;&lt;m_bBold val=&quot;0&quot;/&gt;&lt;/m_font&gt;&lt;m_colFont&gt;&lt;m_ppcolschidx val=&quot;2&quot;/&gt;&lt;/m_colFont&gt;&lt;m_fill&gt;&lt;m_bVisible val=&quot;0&quot;/&gt;&lt;/m_fill&gt;&lt;m_linestyle&gt;&lt;m_bVisible val=&quot;0&quot;/&gt;&lt;/m_linestyle&gt;&lt;/elem&gt;&lt;elem&gt;&lt;m_bVisible val=&quot;1&quot;/&gt;&lt;m_font&gt;&lt;m_bBold val=&quot;0&quot;/&gt;&lt;/m_font&gt;&lt;m_colFont&gt;&lt;m_ppcolschidx val=&quot;2&quot;/&gt;&lt;/m_colFont&gt;&lt;m_fill&gt;&lt;m_bVisible val=&quot;0&quot;/&gt;&lt;/m_fill&gt;&lt;m_linestyle&gt;&lt;m_bVisible val=&quot;0&quot;/&gt;&lt;/m_linestyle&gt;&lt;/elem&gt;&lt;elem&gt;&lt;m_bVisible val=&quot;1&quot;/&gt;&lt;m_font&gt;&lt;m_bBold val=&quot;1&quot;/&gt;&lt;/m_font&gt;&lt;m_colFont&gt;&lt;m_ppcolschidx val=&quot;2&quot;/&gt;&lt;/m_colFont&gt;&lt;m_fill&gt;&lt;m_bVisible val=&quot;1&quot;/&gt;&lt;m_msofilltype val=&quot;1&quot;/&gt;&lt;m_col&gt;&lt;m_ppcolschidx val=&quot;5&quot;/&gt;&lt;/m_col&gt;&lt;/m_fill&gt;&lt;m_linestyle&gt;&lt;m_bVisible val=&quot;1&quot;/&gt;&lt;m_nWeight val=&quot;6&quot;/&gt;&lt;m_col&gt;&lt;m_ppcolschidx val=&quot;0&quot;/&gt;&lt;m_rgb r=&quot;80&quot; g=&quot;80&quot; b=&quot;80&quot;/&gt;&lt;/m_col&gt;&lt;m_msolinedashstyle val=&quot;1&quot;/&gt;&lt;m_msoarrowheadstyleBegin val=&quot;1&quot;/&gt;&lt;m_msoarrowheadstyleEnd val=&quot;1&quot;/&gt;&lt;/m_linestyle&gt;&lt;/elem&gt;&lt;elem&gt;&lt;m_bVisible val=&quot;1&quot;/&gt;&lt;m_font&gt;&lt;m_bBold val=&quot;0&quot;/&gt;&lt;/m_font&gt;&lt;m_colFont&gt;&lt;m_ppcolschidx val=&quot;2&quot;/&gt;&lt;/m_colFont&gt;&lt;m_fill&gt;&lt;m_bVisible val=&quot;0&quot;/&gt;&lt;/m_fill&gt;&lt;m_linestyle&gt;&lt;m_bVisible val=&quot;0&quot;/&gt;&lt;/m_linestyle&gt;&lt;/elem&gt;&lt;elem&gt;&lt;m_bVisible val=&quot;1&quot;/&gt;&lt;m_font&gt;&lt;m_bBold val=&quot;0&quot;/&gt;&lt;/m_font&gt;&lt;m_colFont&gt;&lt;m_ppcolschidx val=&quot;2&quot;/&gt;&lt;/m_colFont&gt;&lt;m_fill&gt;&lt;m_bVisible val=&quot;0&quot;/&gt;&lt;/m_fill&gt;&lt;m_linestyle&gt;&lt;m_bVisible val=&quot;0&quot;/&gt;&lt;/m_linestyle&gt;&lt;/elem&gt;&lt;elem&gt;&lt;m_bVisible val=&quot;0&quot;/&gt;&lt;/elem&gt;&lt;elem&gt;&lt;m_bVisible val=&quot;0&quot;/&gt;&lt;/elem&gt;&lt;elem&gt;&lt;m_bVisible val=&quot;0&quot;/&gt;&lt;/elem&gt;&lt;elem&gt;&lt;m_bVisible val=&quot;1&quot;/&gt;&lt;m_font&gt;&lt;m_bBold val=&quot;0&quot;/&gt;&lt;/m_font&gt;&lt;m_colFont&gt;&lt;m_ppcolschidx val=&quot;2&quot;/&gt;&lt;/m_colFont&gt;&lt;m_fill&gt;&lt;m_bVisible val=&quot;0&quot;/&gt;&lt;/m_fill&gt;&lt;m_linestyle&gt;&lt;m_bVisible val=&quot;0&quot;/&gt;&lt;/m_linestyle&gt;&lt;/elem&gt;&lt;elem&gt;&lt;m_bVisible val=&quot;0&quot;/&gt;&lt;/elem&gt;&lt;/m_aagendaitemprops&gt;&lt;m_linestyleTopBottomLine&gt;&lt;m_bVisible val=&quot;0&quot;/&gt;&lt;/m_linestyleTopBottomLine&gt;&lt;/m_agendatheme&gt;&lt;m_mapectfillschemeMRU&gt;&lt;key val=&quot;0&quot;/&gt;&lt;elem&gt;&lt;m_nPartnerID val=&quot;536&quot;/&gt;&lt;m_nIndex val=&quot;1&quot;/&gt;&lt;/elem&gt;&lt;key val=&quot;3&quot;/&gt;&lt;elem&gt;&lt;m_nPartnerID val=&quot;536&quot;/&gt;&lt;m_nIndex val=&quot;1&quot;/&gt;&lt;/elem&gt;&lt;/m_mapectfillschemeMRU&gt;&lt;m_eweekdayFirstOfWeek val=&quot;2&quot;/&gt;&lt;m_eweekdayFirstOfWorkweek val=&quot;2&quot;/&gt;&lt;m_eweekdayFirstOfWeekend val=&quot;7&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 &lt;/m_chGroupingSymbol&gt;&lt;m_chMinusSymbol&gt;-&lt;/m_chMinusSymbol&gt;&lt;m_chDecimalSymbol17909&gt;.&lt;/m_chDecimalSymbol17909&gt;&lt;m_nGroupingDigits17909 val=&quot;3&quot;/&gt;&lt;m_chGroupingSymbol17909&gt; &lt;/m_chGroupingSymbol17909&gt;&lt;/m_precDefault&gt;&lt;/CDefaultPrec&gt;&lt;/root&gt;"/>
  <p:tag name="THINKCELLUNDODONOTDELETE" val="10366"/>
  <p:tag name="NP_IDX" val="2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erPPi6G1uE2k8uckDQ4mS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6cFs865Dk0icYNnWqBCQU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kWVgOkIs8Ui7ibmRlZPDE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kWVgOkIs8Ui7ibmRlZPDE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kWVgOkIs8Ui7ibmRlZPDE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kWVgOkIs8Ui7ibmRlZPDE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kWVgOkIs8Ui7ibmRlZPDE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kWVgOkIs8Ui7ibmRlZPDE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kWVgOkIs8Ui7ibmRlZPDE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kWVgOkIs8Ui7ibmRlZPDEA"/>
</p:tagLst>
</file>

<file path=ppt/tags/tag46.xml><?xml version="1.0" encoding="utf-8"?>
<p:tagLst xmlns:a="http://schemas.openxmlformats.org/drawingml/2006/main" xmlns:r="http://schemas.openxmlformats.org/officeDocument/2006/relationships" xmlns:p="http://schemas.openxmlformats.org/presentationml/2006/main">
  <p:tag name="SMARTLOCKSHAPE" val="Yes"/>
  <p:tag name="SMARTOBJECT" val="Grid"/>
  <p:tag name="SMARTISVISIBLE" val="{@GridOn}=Yes"/>
</p:tagLst>
</file>

<file path=ppt/tags/tag47.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48.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p:tag name="SMARTISVISIBLE" val="{$SmartDividernumber} !="/>
  <p:tag name="SMARTWRITE" val="{$SmartDividertext} {$SmartDividernumber} – {$Smart Divider title}"/>
</p:tagLst>
</file>

<file path=ppt/tags/tag49.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50.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p:tagLst>
</file>

<file path=ppt/tags/tag51.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52.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53.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54.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55.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p:tag name="SMARTISVISIBLE" val="{$SmartDividernumber} !="/>
  <p:tag name="SMARTWRITE" val="{$SmartDividertext} {$SmartDividernumber} – {$Smart Divider title}"/>
</p:tagLst>
</file>

<file path=ppt/tags/tag56.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57.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p:tagLst>
</file>

<file path=ppt/tags/tag58.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59.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60.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61.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62.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p:tag name="SMARTISVISIBLE" val="{$SmartDividernumber} !="/>
  <p:tag name="SMARTWRITE" val="{$SmartDividertext} {$SmartDividernumber} – {$Smart Divider title}"/>
</p:tagLst>
</file>

<file path=ppt/tags/tag63.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64.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p:tagLst>
</file>

<file path=ppt/tags/tag65.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66.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67.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68.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p:tag name="SMARTISVISIBLE" val="{$SmartDividernumber} !="/>
  <p:tag name="SMARTWRITE" val="{$SmartDividertext} {$SmartDividernumber} – {$Smart Divider title}"/>
</p:tagLst>
</file>

<file path=ppt/tags/tag69.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70.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p:tagLst>
</file>

<file path=ppt/tags/tag71.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72.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73.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74.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p:tag name="SMARTISVISIBLE" val="{$SmartDividernumber} !="/>
  <p:tag name="SMARTWRITE" val="{$SmartDividertext} {$SmartDividernumber} – {$Smart Divider title}"/>
</p:tagLst>
</file>

<file path=ppt/tags/tag75.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76.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p:tagLst>
</file>

<file path=ppt/tags/tag77.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78.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79.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80.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p:tag name="SMARTISVISIBLE" val="{$SmartDividernumber} !="/>
  <p:tag name="SMARTWRITE" val="{$SmartDividertext} {$SmartDividernumber} – {$Smart Divider title}"/>
</p:tagLst>
</file>

<file path=ppt/tags/tag81.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82.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p:tagLst>
</file>

<file path=ppt/tags/tag83.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84.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85.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86.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p:tag name="SMARTISVISIBLE" val="{$SmartDividernumber} !="/>
  <p:tag name="SMARTWRITE" val="{$SmartDividertext} {$SmartDividernumber} – {$Smart Divider title}"/>
</p:tagLst>
</file>

<file path=ppt/tags/tag87.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88.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p:tagLst>
</file>

<file path=ppt/tags/tag89.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90.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91.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92.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p:tag name="SMARTISVISIBLE" val="{$SmartDividernumber} !="/>
  <p:tag name="SMARTWRITE" val="{$SmartDividertext} {$SmartDividernumber} – {$Smart Divider title}"/>
</p:tagLst>
</file>

<file path=ppt/tags/tag93.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94.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p:tagLst>
</file>

<file path=ppt/tags/tag95.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96.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97.xml><?xml version="1.0" encoding="utf-8"?>
<p:tagLst xmlns:a="http://schemas.openxmlformats.org/drawingml/2006/main" xmlns:r="http://schemas.openxmlformats.org/officeDocument/2006/relationships" xmlns:p="http://schemas.openxmlformats.org/presentationml/2006/main">
  <p:tag name="SMARTISVISIBLE" val="{@Show Draft stamp} = Yes"/>
  <p:tag name="SMARTWRITE" val="{@Draft stamp}"/>
  <p:tag name="SMARTLOCKSHAPE" val="Yes"/>
</p:tagLst>
</file>

<file path=ppt/tags/tag98.xml><?xml version="1.0" encoding="utf-8"?>
<p:tagLst xmlns:a="http://schemas.openxmlformats.org/drawingml/2006/main" xmlns:r="http://schemas.openxmlformats.org/officeDocument/2006/relationships" xmlns:p="http://schemas.openxmlformats.org/presentationml/2006/main">
  <p:tag name="SMARTLOCKSHAPE" val="Yes"/>
  <p:tag name="SMARTOBJECT" val="Section Header"/>
  <p:tag name="SMARTISVISIBLE" val="{$SmartDividernumber} !="/>
  <p:tag name="SMARTWRITE" val="{$SmartDividertext} {$SmartDividernumber} – {$Smart Divider title}"/>
</p:tagLst>
</file>

<file path=ppt/tags/tag99.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100.xml><?xml version="1.0" encoding="utf-8"?>
<p:tagLst xmlns:a="http://schemas.openxmlformats.org/drawingml/2006/main" xmlns:r="http://schemas.openxmlformats.org/officeDocument/2006/relationships" xmlns:p="http://schemas.openxmlformats.org/presentationml/2006/main">
  <p:tag name="SMARTWRITE" val="{!PageNumber}"/>
  <p:tag name="SMARTLOCKSHAPE" val="Yes"/>
  <p:tag name="SMARTOBJECT" val="Page Number"/>
</p:tagLst>
</file>

<file path=ppt/tags/tag101.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02.xml><?xml version="1.0" encoding="utf-8"?>
<p:tagLst xmlns:a="http://schemas.openxmlformats.org/drawingml/2006/main" xmlns:r="http://schemas.openxmlformats.org/officeDocument/2006/relationships" xmlns:p="http://schemas.openxmlformats.org/presentationml/2006/main">
  <p:tag name="SMARTISVISIBLE" val="{@Show Date FilePath} = Yes"/>
  <p:tag name="SMARTWRITE" val="{!Today} {!FilePath}"/>
  <p:tag name="SMARTLOCKSHAPE" val="Yes"/>
</p:tagLst>
</file>

<file path=ppt/tags/tag103.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104.xml><?xml version="1.0" encoding="utf-8"?>
<p:tagLst xmlns:a="http://schemas.openxmlformats.org/drawingml/2006/main" xmlns:r="http://schemas.openxmlformats.org/officeDocument/2006/relationships" xmlns:p="http://schemas.openxmlformats.org/presentationml/2006/main">
  <p:tag name="SMARTLOCKSHAPE" val="Yes"/>
  <p:tag name="SMARTOBJECT" val="Section Footer"/>
  <p:tag name="SMARTWRITE" val="{@Title} • {@Subtitle}"/>
</p:tagLst>
</file>

<file path=ppt/tags/tag105.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 name="EXECUTIVE SUMMARY" val="Executive Summary"/>
</p:tagLst>
</file>

<file path=ppt/tags/tag106.xml><?xml version="1.0" encoding="utf-8"?>
<p:tagLst xmlns:a="http://schemas.openxmlformats.org/drawingml/2006/main" xmlns:r="http://schemas.openxmlformats.org/officeDocument/2006/relationships" xmlns:p="http://schemas.openxmlformats.org/presentationml/2006/main">
  <p:tag name="SMARTWRITE" val="{@Descriptor}"/>
</p:tagLst>
</file>

<file path=ppt/tags/tag107.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HOW EXECUTIVE SUMMARY" val="No"/>
  <p:tag name="SMARTDIVIDERTYPE" val="Appendix"/>
</p:tagLst>
</file>

<file path=ppt/tags/tag108.xml><?xml version="1.0" encoding="utf-8"?>
<p:tagLst xmlns:a="http://schemas.openxmlformats.org/drawingml/2006/main" xmlns:r="http://schemas.openxmlformats.org/officeDocument/2006/relationships" xmlns:p="http://schemas.openxmlformats.org/presentationml/2006/main">
  <p:tag name="SMARTWRITE" val="{@Descriptor}"/>
</p:tagLst>
</file>

<file path=ppt/tags/tag109.xml><?xml version="1.0" encoding="utf-8"?>
<p:tagLst xmlns:a="http://schemas.openxmlformats.org/drawingml/2006/main" xmlns:r="http://schemas.openxmlformats.org/officeDocument/2006/relationships" xmlns:p="http://schemas.openxmlformats.org/presentationml/2006/main">
  <p:tag name="SMARTWRITE" val="{@Report date}"/>
  <p:tag name="SMARTREAD" val="{@Report date}"/>
  <p:tag name="SMARTOBJECT" val="Report date"/>
</p:tagLst>
</file>

<file path=ppt/tags/tag110.xml><?xml version="1.0" encoding="utf-8"?>
<p:tagLst xmlns:a="http://schemas.openxmlformats.org/drawingml/2006/main" xmlns:r="http://schemas.openxmlformats.org/officeDocument/2006/relationships" xmlns:p="http://schemas.openxmlformats.org/presentationml/2006/main">
  <p:tag name="SMARTWRITE" val="{@Descriptor}"/>
  <p:tag name="SMARTREAD" val="{@Descriptor}"/>
  <p:tag name="SMARTOBJECT" val="Descriptor"/>
</p:tagLst>
</file>

<file path=ppt/tags/tag111.xml><?xml version="1.0" encoding="utf-8"?>
<p:tagLst xmlns:a="http://schemas.openxmlformats.org/drawingml/2006/main" xmlns:r="http://schemas.openxmlformats.org/officeDocument/2006/relationships" xmlns:p="http://schemas.openxmlformats.org/presentationml/2006/main">
  <p:tag name="SMARTWRITE" val="{@Confidentiality stamp}"/>
  <p:tag name="SMARTREAD" val="{@Confidentiality stamp}"/>
  <p:tag name="SMARTOBJECT" val="Confidentiality stamp"/>
</p:tagLst>
</file>

<file path=ppt/tags/tag112.xml><?xml version="1.0" encoding="utf-8"?>
<p:tagLst xmlns:a="http://schemas.openxmlformats.org/drawingml/2006/main" xmlns:r="http://schemas.openxmlformats.org/officeDocument/2006/relationships" xmlns:p="http://schemas.openxmlformats.org/presentationml/2006/main">
  <p:tag name="SMARTWRITE" val="{@Draft stamp}"/>
  <p:tag name="SMARTOBJECT" val="Draft stamp"/>
  <p:tag name="SMARTREAD" val="{@Draft stamp}"/>
  <p:tag name="SMARTISVISIBLE" val="{@Show Draft stamp} = Yes"/>
</p:tagLst>
</file>

<file path=ppt/tags/tag113.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erPPi6G1uE2k8uckDQ4mS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6cFs865Dk0icYNnWqBCQU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OrgnWG.28UKWGAOL69yRjw"/>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RXV_Jl.yZUCZAt_GYhqroQ"/>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mH99NhLmAUmMOPXcbR7T1Q"/>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wQcBb7oR8UGorKUIuUd3i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Gdg995CtKkS3Zq8cP7nrgA"/>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gWfA7LS1kkmIJD__3.slKg"/>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A1qbHCtOska2KEc1OXwirw"/>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nrVNN7slik6Naum823B8Fg"/>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iqjG6HjvSEyd0EQytqZMY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NHhV4yYLOUqF3bR0uve_mA"/>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ypNVaJU_20qlgIQF99cQHQ"/>
</p:tagLst>
</file>

<file path=ppt/tags/tag142.xml><?xml version="1.0" encoding="utf-8"?>
<p:tagLst xmlns:a="http://schemas.openxmlformats.org/drawingml/2006/main" xmlns:r="http://schemas.openxmlformats.org/officeDocument/2006/relationships" xmlns:p="http://schemas.openxmlformats.org/presentationml/2006/main">
  <p:tag name="NAME" val="RectangleShap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iqjG6HjvSEyd0EQytqZMYg"/>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I9_N9akIj0GxfEJ5rdJ64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I9_N9akIj0GxfEJ5rdJ64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I9_N9akIj0GxfEJ5rdJ64w"/>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xNb.wV87qU.iMpt6zqiVhg"/>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MaTZ7lOukqH00vGfp.esw"/>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pPd0zQgU0meD50Xe449dA"/>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4wpSOmvtT0.7ZJq3HRXgYQ"/>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XOJbztjsHEqAphv_IZLUN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j7rfC9w3Y0yeKaEsUxhUfw"/>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naEkak0XvU2HwQzkXeSm0g"/>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6DE5tSAoj0qO8l.nJaYtdw"/>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GKGUW4R8AEqUgW34nFpU_w"/>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d8zfBb3oN0C9WO3ZNGigO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Wu04AuY12kaR5xK2PHicZQ"/>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AuF8kLJshk6N.p9yDAthSQ"/>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qcwdEQcbFUSs312guA7fsQ"/>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xfrWxfd7PUyPK6pnHl2j6g"/>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492P5U79IUmezsQecVip3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TL_yYiONUE.swQz8xp5A7g"/>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XUDgSCYEOE6fELSkjIlVAg"/>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JGpc7BYi2EShP23ZGLs8jQ"/>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eDa2rIZEgk2oVGYfX1XgYA"/>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I7ZzyQEHqEiM_lnQA7vJwQ"/>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ZMvUdIyWCEaci6DY7.uWi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vceXG8hflEe6rrP.Rh6Dr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_oxXp7h37kCqeNPqmGbVY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dD65HJgI00SpXHqJu5Zflw"/>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tWvYA.CxIk6T2mReFTjbNg"/>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I9_N9akIj0GxfEJ5rdJ64w"/>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Sl_XgLzJ6k2lXXV5GwCTPg"/>
</p:tagLst>
</file>

<file path=ppt/tags/tag175.xml><?xml version="1.0" encoding="utf-8"?>
<p:tagLst xmlns:a="http://schemas.openxmlformats.org/drawingml/2006/main" xmlns:r="http://schemas.openxmlformats.org/officeDocument/2006/relationships" xmlns:p="http://schemas.openxmlformats.org/presentationml/2006/main">
  <p:tag name="NAME" val="SingleBoatText"/>
  <p:tag name="THINKCELLSHAPEDONOTDELETE" val="p72gmbS7Qfkq0RJrt3PmPXw"/>
</p:tagLst>
</file>

<file path=ppt/tags/tag176.xml><?xml version="1.0" encoding="utf-8"?>
<p:tagLst xmlns:a="http://schemas.openxmlformats.org/drawingml/2006/main" xmlns:r="http://schemas.openxmlformats.org/officeDocument/2006/relationships" xmlns:p="http://schemas.openxmlformats.org/presentationml/2006/main">
  <p:tag name="NAME" val="SingleBoatText"/>
  <p:tag name="THINKCELLSHAPEDONOTDELETE" val="pJtPPjfR1ekW03YKwj5Vyww"/>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LgHPguItgU6wG_8iHF_.q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e_E5uPJQ8EKNxMEueSL.Hg"/>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YkKJt9jzQEGrTf1cPA8sRQ"/>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Ro4nIyGJkE.7BDRBGd6AV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WeKdN_4OgU.qUojFpXYPjw"/>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ggQBy48l5Eqy0J8l1Umme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48_aL9nxTUymvy_8TmVNyg"/>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kp8dQa0DoU2JoMXSzsYxV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gS8_PSn3UalUZPgYKUmS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LgHPguItgU6wG_8iHF_.qw"/>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e_E5uPJQ8EKNxMEueSL.Hg"/>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YkKJt9jzQEGrTf1cPA8sRQ"/>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Ro4nIyGJkE.7BDRBGd6AV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WeKdN_4OgU.qUojFpXYPjw"/>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ggQBy48l5Eqy0J8l1Ummew"/>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48_aL9nxTUymvy_8TmVNy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kp8dQa0DoU2JoMXSzsYxVg"/>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I9_N9akIj0GxfEJ5rdJ64w"/>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I9_N9akIj0GxfEJ5rdJ64w"/>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ndKqgFhTUa8p1Ogth_E3w"/>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DuqZzktE7UWmz1A2tH5_vg"/>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l6kmWZF15U2CWZeyZy8eSg"/>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vk1hV3IBX0yUlMf4YTbqOA"/>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kWVgOkIs8Ui7ibmRlZPDEA"/>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slyyoncif0qfq46V0gXiWg"/>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kWVgOkIs8Ui7ibmRlZPDEA"/>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UC6O8vuNLEKjOYt8mlPs5g"/>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zkDoHe21Y0SjIH2fgugRvg"/>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chF9xEK.lEuS.HiTM7uLkA"/>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dYb9Th8tJkO3IzdY8h1XBw"/>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ORmWgClFyEOL7_2tY8zFLg"/>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yQ.lPLfHM06V3ODivTW4Ag"/>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McotmX8MYUyCF5QWW.4TTQ"/>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cRA5Vk5h80.KYmWWIEQe5Q"/>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rxOfRGwH2k27adPweho2pQ"/>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fzK_ecBkvkq0e9xtO78QdA"/>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eJYjujAeJEC.dTTNhHMxAA"/>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vLjzi0mpZkGCT.hYSjUUPQ"/>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9VUZb5Wyn0W_FojONoZfVA"/>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gpE6vCwS40ekWPSMamb8gQ"/>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An_9bG4jC06eZMNyyni0MA"/>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aZe7X84Q1kSEquOecHLhrA"/>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VLOmI5HS8k65QoUIVsNlNg"/>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ksoJyjXP50qTe5Vfz09Z1A"/>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JGXoF0Y8wESKuOTkbOjv_w"/>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zOsZ1hVRwkSC.J9BuL7iQA"/>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7Y9Jfcv68EqfnmrAvuOEAw"/>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v0Y1Z9S_LECeI24UCyLC7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1yJAn44xkWlSZ5HfF_BtA"/>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S60g0frG9UuPCrIsBbxQfA"/>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nvAevgxP.kGqMxRsm9Phag"/>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vQAjsf.890iZ1t3ZTINDdg"/>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Yhqeut9zWEa.92eyf9P4WA"/>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8dACndCUOEqf8ZiaXLgEHA"/>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9Bb6_4hxRE2cSrfU1YC97A"/>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xCS3lnoJ.U6H4HMJlkIk0Q"/>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xCS3lnoJ.U6H4HMJlkIk0Q"/>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xCS3lnoJ.U6H4HMJlkIk0Q"/>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xCS3lnoJ.U6H4HMJlkIk0Q"/>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xCS3lnoJ.U6H4HMJlkIk0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xCS3lnoJ.U6H4HMJlkIk0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xCS3lnoJ.U6H4HMJlkIk0Q"/>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xCS3lnoJ.U6H4HMJlkIk0Q"/>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kWVgOkIs8Ui7ibmRlZPDEA"/>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WM_pSpknikmMtOIUHvJvNg"/>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Sn51DDmBwkGOUGDMudKrrQ"/>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CRpX4FXoREW9X_XtPbPDew"/>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KMfWxg0rHEuBM4Zeb_5P4Q"/>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1WekC7GjZk6aVIuPgxbAeg"/>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RnXLFFabqE6GvJx29MK_AQ"/>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xJ6Eqx055Ei_tul5MYoTDQ"/>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eoKIyIzd8EC7ZRnT0b6YCg"/>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U7LYGefDCEuF8Ca29LJbPQ"/>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D9L8m2fu9EWr0J8jp377Cw"/>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F84Zmn3b3E6PR1g686gbnQ"/>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afK2yLe9uE2QgbKbAdqOVQ"/>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0nGrp4U6YUGdvzcjWX1y9Q"/>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UVH0KBSNeEWtAURtm6kbMQ"/>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BLV7VxplsUeOH.4ZCWbhBQ"/>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Yj4xFQY88k2gZxPJGBa2iw"/>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t81ZkqsstDUiSCoYqEnjOP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tVZOHjcLA.UuJ.4UX0CesgA"/>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tC7Ml9eyE2E2SskeqywKImg"/>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tOMhKKQmFYUutjvE9NvSLyw"/>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ts4WDuIDBO0KIpiUZOoI5P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_wl3EsbvaUS7BDgugbxslg"/>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ipzawY17RUiKFgFJ1PNVtw"/>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t9QVvK56yIkS5BqEdJG.Z_g"/>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tJ0_J3P.0BEOmVQmuXdcLnA"/>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meZvaKDgXEyJpGYpEQmUJA"/>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trDAe8qf3qkmo2ll2j7zRMA"/>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UsTZzB1_Y0av00W2IjlG8A"/>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XCuc3REko0.vg0pMjHdszw"/>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_Oiv3WrQR0ekxVhzhPH2Zw"/>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iX9e8Q6zC0egOCqlfEfrKQ"/>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uOv3uENvX0yWcdBg.1D70A"/>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t92yyA0i_C0umAtEneNO39w"/>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tODwqKWyH.k69AYQdXDQ6Ag"/>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tbgzG6k4nBEyJwxTDInYX8g"/>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t580mPBf_HUORqq5TmbKJZ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qeIGjt1wKkaS9syBc7fH0g"/>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iSiBbafybkmIuBc5r1WiqA"/>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lHpqy1zFmEuKdtuD4Js.tg"/>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ts7rtNp6XEEWWT_abyUyn6Q"/>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tdC5ECxzHY0yrY40XNjs.V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t2aQoQuYvsEmIayQdGHIwNA"/>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t.PHKWsEHUEeVDPVDE5NsAA"/>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tjMKchsGTgkC8TpCHgwClb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Jc.ERktJAEusyfv.Z30WE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aXykNxIoak.7Rll0TZTiMg"/>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rjus606q.EuOnk5k_saVAA"/>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wbO5zY16VU28U3sOb3o.Xg"/>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tAJ9GxDzNI02HSJa_YWuKPw"/>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ksvPn3Cuy02dPDgetHtKhA"/>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J1hDuMYmIEucXnzU.WnDNg"/>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Rz_JcDmfNEiV8JhNq9c8rg"/>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t8PT3TLWcjUaXPlUezXizlQ"/>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odjzNfMuJ0W2tVw3uGz_CA"/>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PKeUFUQgcU.MawmpBcoMMg"/>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tBn5JZQfO_EyxHK2jjuk3cQ"/>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tp4tMYKATQUmdXy18q9uklQ"/>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tyPJvKl9S_UmKf24BzRrQpQ"/>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tHIu3pB.rKUOrqsapXBmPbw"/>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p7EVYge7wu0eFLzY6679Z7A"/>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pKccnbLxQZ0mdwlkN_MioJQ"/>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puF5CBt4AukqX.YSeDrX1C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pSQQE4KR3WkK1LGbLq6BZVQ"/>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p4QeQ.rFKlkmp725XSBw1Ag"/>
</p:tagLst>
</file>

<file path=ppt/tags/tag320.xml><?xml version="1.0" encoding="utf-8"?>
<p:tagLst xmlns:a="http://schemas.openxmlformats.org/drawingml/2006/main" xmlns:r="http://schemas.openxmlformats.org/officeDocument/2006/relationships" xmlns:p="http://schemas.openxmlformats.org/presentationml/2006/main">
  <p:tag name="NAME" val="Rectangle"/>
  <p:tag name="THINKCELLSHAPEDONOTDELETE" val="p_YYXu2jIdEOYE0rzdha0sg"/>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tJc.ERktJAEusyfv.Z30WEw"/>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pcGBjF9AahE.FhWg3YgFFAQ"/>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JfZVaAh1NEi8TVO80rR30A"/>
</p:tagLst>
</file>

<file path=ppt/tags/tag325.xml><?xml version="1.0" encoding="utf-8"?>
<p:tagLst xmlns:a="http://schemas.openxmlformats.org/drawingml/2006/main" xmlns:r="http://schemas.openxmlformats.org/officeDocument/2006/relationships" xmlns:p="http://schemas.openxmlformats.org/presentationml/2006/main">
  <p:tag name="NAME" val="Rectangle"/>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WEr2UQSu7k.i9SoxNY44b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tAmWB5GMgeUC_qLIncl81Eg"/>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tZVmtmaO1B0uehEEWqx9UAQ"/>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nkoWE5cItUePiYl.poRK2w"/>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TW2atDS98kaTQh7yYIqp0w"/>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AspdGkHP4kWHomYk4zmkrg"/>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tMDMA5RRFU0Gsoc4_JqFBh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tv.8RHHh3f0uHikycWPYRNQ"/>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tGEco8tzhHU.zUo6kV17Z2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pyuwvKE0O0CJMo8.x4SO5A"/>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tOChpmUSdMUiCqOqGDfPEig"/>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iMHllqXOkUOxS8tg04Cw6w"/>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tqEHwN2.RckaZQx8HHXgCU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usRnPpAbSU2TM1dzwx8C5Q"/>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tQ8mO53WYfkOd1GHqmpPtdA"/>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kWVgOkIs8Ui7ibmRlZPDEA"/>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piqjG6HjvSEyd0EQytqZMYg"/>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iqjG6HjvSEyd0EQytqZMYg"/>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iqjG6HjvSEyd0EQytqZMY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iqjG6HjvSEyd0EQytqZMYg"/>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xNb.wV87qU.iMpt6zqiVhg"/>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ttMpkv8JIyUGA7tiWkgUwBw"/>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Mkw1LINx0Ueh46PGX8tJBg"/>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tPcEyyjtRZ06oxeveCvi_SQ"/>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cs508f8wCUWLEnnI2ckMFw"/>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tAptE08q9W0C69cc3IDYTFg"/>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aYCjw_YRN0mMnGPQt4rPzA"/>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tevLEHXESP0ay1tVIa93FAA"/>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2YF1W5Qf0kyu02n9GaK4Tg"/>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ttXSU92yd0UagPVrY6AXF8Q"/>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prSHV7qUrqUCOi8LMRHnNmQ"/>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pIZQBCOxdP0KG1mG7WQSUHw"/>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piqjG6HjvSEyd0EQytqZMYg"/>
</p:tagLst>
</file>

<file path=ppt/tags/tag361.xml><?xml version="1.0" encoding="utf-8"?>
<p:tagLst xmlns:a="http://schemas.openxmlformats.org/drawingml/2006/main" xmlns:r="http://schemas.openxmlformats.org/officeDocument/2006/relationships" xmlns:p="http://schemas.openxmlformats.org/presentationml/2006/main">
  <p:tag name="NAME" val="SingleBoatShape"/>
  <p:tag name="THINKCELLSHAPEDONOTDELETE" val="paDLbtoVRN0GstwcjTXwaVQ"/>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piqjG6HjvSEyd0EQytqZMYg"/>
</p:tagLst>
</file>

<file path=ppt/theme/theme1.xml><?xml version="1.0" encoding="utf-8"?>
<a:theme xmlns:a="http://schemas.openxmlformats.org/drawingml/2006/main" name="Firm Format - English (UK)">
  <a:themeElements>
    <a:clrScheme name="Firm Format - English (UK) 3">
      <a:dk1>
        <a:srgbClr val="000000"/>
      </a:dk1>
      <a:lt1>
        <a:srgbClr val="FFFFFF"/>
      </a:lt1>
      <a:dk2>
        <a:srgbClr val="000000"/>
      </a:dk2>
      <a:lt2>
        <a:srgbClr val="355422"/>
      </a:lt2>
      <a:accent1>
        <a:srgbClr val="DBDEC8"/>
      </a:accent1>
      <a:accent2>
        <a:srgbClr val="9CCB7F"/>
      </a:accent2>
      <a:accent3>
        <a:srgbClr val="FFFFFF"/>
      </a:accent3>
      <a:accent4>
        <a:srgbClr val="000000"/>
      </a:accent4>
      <a:accent5>
        <a:srgbClr val="EAECE0"/>
      </a:accent5>
      <a:accent6>
        <a:srgbClr val="8DB872"/>
      </a:accent6>
      <a:hlink>
        <a:srgbClr val="7EAF2F"/>
      </a:hlink>
      <a:folHlink>
        <a:srgbClr val="456E2C"/>
      </a:folHlink>
    </a:clrScheme>
    <a:fontScheme name="Firm Format - English (U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895350" rtl="0" eaLnBrk="1" fontAlgn="base" latinLnBrk="0" hangingPunct="1">
          <a:lnSpc>
            <a:spcPct val="100000"/>
          </a:lnSpc>
          <a:spcBef>
            <a:spcPct val="0"/>
          </a:spcBef>
          <a:spcAft>
            <a:spcPct val="0"/>
          </a:spcAft>
          <a:buClr>
            <a:schemeClr val="tx2"/>
          </a:buClr>
          <a:buSzTx/>
          <a:buFontTx/>
          <a:buNone/>
          <a:tabLst/>
          <a:defRPr kumimoji="0" lang="en-GB" sz="1200" b="0" i="0" u="none" strike="noStrike" cap="none" normalizeH="0" baseline="0" smtClean="0">
            <a:ln>
              <a:noFill/>
            </a:ln>
            <a:solidFill>
              <a:schemeClr val="bg2"/>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895350" rtl="0" eaLnBrk="1" fontAlgn="base" latinLnBrk="0" hangingPunct="1">
          <a:lnSpc>
            <a:spcPct val="100000"/>
          </a:lnSpc>
          <a:spcBef>
            <a:spcPct val="0"/>
          </a:spcBef>
          <a:spcAft>
            <a:spcPct val="0"/>
          </a:spcAft>
          <a:buClr>
            <a:schemeClr val="tx2"/>
          </a:buClr>
          <a:buSzTx/>
          <a:buFontTx/>
          <a:buNone/>
          <a:tabLst/>
          <a:defRPr kumimoji="0" lang="en-GB" sz="1200" b="0" i="0" u="none" strike="noStrike" cap="none" normalizeH="0" baseline="0" smtClean="0">
            <a:ln>
              <a:noFill/>
            </a:ln>
            <a:solidFill>
              <a:schemeClr val="bg2"/>
            </a:solidFill>
            <a:effectLst/>
            <a:latin typeface="Arial" charset="0"/>
          </a:defRPr>
        </a:defPPr>
      </a:lstStyle>
    </a:lnDef>
  </a:objectDefaults>
  <a:extraClrSchemeLst>
    <a:extraClrScheme>
      <a:clrScheme name="Firm Format - English (U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Firm Format - English (UK) 2">
        <a:dk1>
          <a:srgbClr val="000000"/>
        </a:dk1>
        <a:lt1>
          <a:srgbClr val="FFFFFF"/>
        </a:lt1>
        <a:dk2>
          <a:srgbClr val="000000"/>
        </a:dk2>
        <a:lt2>
          <a:srgbClr val="FFFFFF"/>
        </a:lt2>
        <a:accent1>
          <a:srgbClr val="DBDEC8"/>
        </a:accent1>
        <a:accent2>
          <a:srgbClr val="9CCB7F"/>
        </a:accent2>
        <a:accent3>
          <a:srgbClr val="FFFFFF"/>
        </a:accent3>
        <a:accent4>
          <a:srgbClr val="000000"/>
        </a:accent4>
        <a:accent5>
          <a:srgbClr val="EAECE0"/>
        </a:accent5>
        <a:accent6>
          <a:srgbClr val="8DB872"/>
        </a:accent6>
        <a:hlink>
          <a:srgbClr val="7EAF2F"/>
        </a:hlink>
        <a:folHlink>
          <a:srgbClr val="456E2C"/>
        </a:folHlink>
      </a:clrScheme>
      <a:clrMap bg1="lt1" tx1="dk1" bg2="lt2" tx2="dk2" accent1="accent1" accent2="accent2" accent3="accent3" accent4="accent4" accent5="accent5" accent6="accent6" hlink="hlink" folHlink="folHlink"/>
    </a:extraClrScheme>
    <a:extraClrScheme>
      <a:clrScheme name="Firm Format - English (UK) 3">
        <a:dk1>
          <a:srgbClr val="000000"/>
        </a:dk1>
        <a:lt1>
          <a:srgbClr val="FFFFFF"/>
        </a:lt1>
        <a:dk2>
          <a:srgbClr val="000000"/>
        </a:dk2>
        <a:lt2>
          <a:srgbClr val="355422"/>
        </a:lt2>
        <a:accent1>
          <a:srgbClr val="DBDEC8"/>
        </a:accent1>
        <a:accent2>
          <a:srgbClr val="9CCB7F"/>
        </a:accent2>
        <a:accent3>
          <a:srgbClr val="FFFFFF"/>
        </a:accent3>
        <a:accent4>
          <a:srgbClr val="000000"/>
        </a:accent4>
        <a:accent5>
          <a:srgbClr val="EAECE0"/>
        </a:accent5>
        <a:accent6>
          <a:srgbClr val="8DB872"/>
        </a:accent6>
        <a:hlink>
          <a:srgbClr val="7EAF2F"/>
        </a:hlink>
        <a:folHlink>
          <a:srgbClr val="456E2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entation">
  <a:themeElements>
    <a:clrScheme name="PwC PowerPoint Olive Palette">
      <a:dk1>
        <a:srgbClr val="000000"/>
      </a:dk1>
      <a:lt1>
        <a:srgbClr val="FFFFFF"/>
      </a:lt1>
      <a:dk2>
        <a:srgbClr val="707014"/>
      </a:dk2>
      <a:lt2>
        <a:srgbClr val="DFEB9E"/>
      </a:lt2>
      <a:accent1>
        <a:srgbClr val="8D9C00"/>
      </a:accent1>
      <a:accent2>
        <a:srgbClr val="AFCC0D"/>
      </a:accent2>
      <a:accent3>
        <a:srgbClr val="CFE06E"/>
      </a:accent3>
      <a:accent4>
        <a:srgbClr val="DFEB9E"/>
      </a:accent4>
      <a:accent5>
        <a:srgbClr val="EFF5CF"/>
      </a:accent5>
      <a:accent6>
        <a:srgbClr val="707014"/>
      </a:accent6>
      <a:hlink>
        <a:srgbClr val="AFCC0D"/>
      </a:hlink>
      <a:folHlink>
        <a:srgbClr val="707014"/>
      </a:folHlink>
    </a:clrScheme>
    <a:fontScheme name="Sma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0C0C0"/>
        </a:solidFill>
        <a:ln w="12700">
          <a:solidFill>
            <a:schemeClr val="accent1"/>
          </a:solidFill>
        </a:ln>
      </a:spPr>
      <a:bodyPr lIns="45720" rIns="45720" rtlCol="0" anchor="t" anchorCtr="0"/>
      <a:lstStyle>
        <a:defPPr algn="ctr">
          <a:defRPr sz="10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2_Firm Format - English (UK)">
  <a:themeElements>
    <a:clrScheme name="Firm Format - English (UK) 3">
      <a:dk1>
        <a:srgbClr val="000000"/>
      </a:dk1>
      <a:lt1>
        <a:srgbClr val="FFFFFF"/>
      </a:lt1>
      <a:dk2>
        <a:srgbClr val="000000"/>
      </a:dk2>
      <a:lt2>
        <a:srgbClr val="355422"/>
      </a:lt2>
      <a:accent1>
        <a:srgbClr val="DBDEC8"/>
      </a:accent1>
      <a:accent2>
        <a:srgbClr val="9CCB7F"/>
      </a:accent2>
      <a:accent3>
        <a:srgbClr val="FFFFFF"/>
      </a:accent3>
      <a:accent4>
        <a:srgbClr val="000000"/>
      </a:accent4>
      <a:accent5>
        <a:srgbClr val="EAECE0"/>
      </a:accent5>
      <a:accent6>
        <a:srgbClr val="8DB872"/>
      </a:accent6>
      <a:hlink>
        <a:srgbClr val="7EAF2F"/>
      </a:hlink>
      <a:folHlink>
        <a:srgbClr val="456E2C"/>
      </a:folHlink>
    </a:clrScheme>
    <a:fontScheme name="Firm Format - English (U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895350" rtl="0" eaLnBrk="1" fontAlgn="base" latinLnBrk="0" hangingPunct="1">
          <a:lnSpc>
            <a:spcPct val="100000"/>
          </a:lnSpc>
          <a:spcBef>
            <a:spcPct val="0"/>
          </a:spcBef>
          <a:spcAft>
            <a:spcPct val="0"/>
          </a:spcAft>
          <a:buClr>
            <a:schemeClr val="tx2"/>
          </a:buClr>
          <a:buSzTx/>
          <a:buFontTx/>
          <a:buNone/>
          <a:tabLst/>
          <a:defRPr kumimoji="0" lang="en-GB" sz="1200" b="0" i="0" u="none" strike="noStrike" cap="none" normalizeH="0" baseline="0" smtClean="0">
            <a:ln>
              <a:noFill/>
            </a:ln>
            <a:solidFill>
              <a:schemeClr val="bg2"/>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895350" rtl="0" eaLnBrk="1" fontAlgn="base" latinLnBrk="0" hangingPunct="1">
          <a:lnSpc>
            <a:spcPct val="100000"/>
          </a:lnSpc>
          <a:spcBef>
            <a:spcPct val="0"/>
          </a:spcBef>
          <a:spcAft>
            <a:spcPct val="0"/>
          </a:spcAft>
          <a:buClr>
            <a:schemeClr val="tx2"/>
          </a:buClr>
          <a:buSzTx/>
          <a:buFontTx/>
          <a:buNone/>
          <a:tabLst/>
          <a:defRPr kumimoji="0" lang="en-GB" sz="1200" b="0" i="0" u="none" strike="noStrike" cap="none" normalizeH="0" baseline="0" smtClean="0">
            <a:ln>
              <a:noFill/>
            </a:ln>
            <a:solidFill>
              <a:schemeClr val="bg2"/>
            </a:solidFill>
            <a:effectLst/>
            <a:latin typeface="Arial" charset="0"/>
          </a:defRPr>
        </a:defPPr>
      </a:lstStyle>
    </a:lnDef>
  </a:objectDefaults>
  <a:extraClrSchemeLst>
    <a:extraClrScheme>
      <a:clrScheme name="Firm Format - English (UK)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Firm Format - English (UK) 2">
        <a:dk1>
          <a:srgbClr val="000000"/>
        </a:dk1>
        <a:lt1>
          <a:srgbClr val="FFFFFF"/>
        </a:lt1>
        <a:dk2>
          <a:srgbClr val="000000"/>
        </a:dk2>
        <a:lt2>
          <a:srgbClr val="FFFFFF"/>
        </a:lt2>
        <a:accent1>
          <a:srgbClr val="DBDEC8"/>
        </a:accent1>
        <a:accent2>
          <a:srgbClr val="9CCB7F"/>
        </a:accent2>
        <a:accent3>
          <a:srgbClr val="FFFFFF"/>
        </a:accent3>
        <a:accent4>
          <a:srgbClr val="000000"/>
        </a:accent4>
        <a:accent5>
          <a:srgbClr val="EAECE0"/>
        </a:accent5>
        <a:accent6>
          <a:srgbClr val="8DB872"/>
        </a:accent6>
        <a:hlink>
          <a:srgbClr val="7EAF2F"/>
        </a:hlink>
        <a:folHlink>
          <a:srgbClr val="456E2C"/>
        </a:folHlink>
      </a:clrScheme>
      <a:clrMap bg1="lt1" tx1="dk1" bg2="lt2" tx2="dk2" accent1="accent1" accent2="accent2" accent3="accent3" accent4="accent4" accent5="accent5" accent6="accent6" hlink="hlink" folHlink="folHlink"/>
    </a:extraClrScheme>
    <a:extraClrScheme>
      <a:clrScheme name="Firm Format - English (UK) 3">
        <a:dk1>
          <a:srgbClr val="000000"/>
        </a:dk1>
        <a:lt1>
          <a:srgbClr val="FFFFFF"/>
        </a:lt1>
        <a:dk2>
          <a:srgbClr val="000000"/>
        </a:dk2>
        <a:lt2>
          <a:srgbClr val="355422"/>
        </a:lt2>
        <a:accent1>
          <a:srgbClr val="DBDEC8"/>
        </a:accent1>
        <a:accent2>
          <a:srgbClr val="9CCB7F"/>
        </a:accent2>
        <a:accent3>
          <a:srgbClr val="FFFFFF"/>
        </a:accent3>
        <a:accent4>
          <a:srgbClr val="000000"/>
        </a:accent4>
        <a:accent5>
          <a:srgbClr val="EAECE0"/>
        </a:accent5>
        <a:accent6>
          <a:srgbClr val="8DB872"/>
        </a:accent6>
        <a:hlink>
          <a:srgbClr val="7EAF2F"/>
        </a:hlink>
        <a:folHlink>
          <a:srgbClr val="456E2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Firm Format - English (UK)</Template>
  <TotalTime>159483</TotalTime>
  <Words>3517</Words>
  <Application>Microsoft Office PowerPoint</Application>
  <PresentationFormat>A4 Paper (210x297 mm)</PresentationFormat>
  <Paragraphs>665</Paragraphs>
  <Slides>48</Slides>
  <Notes>21</Notes>
  <HiddenSlides>0</HiddenSlides>
  <MMClips>0</MMClips>
  <ScaleCrop>false</ScaleCrop>
  <HeadingPairs>
    <vt:vector size="6" baseType="variant">
      <vt:variant>
        <vt:lpstr>Theme</vt:lpstr>
      </vt:variant>
      <vt:variant>
        <vt:i4>3</vt:i4>
      </vt:variant>
      <vt:variant>
        <vt:lpstr>Embedded OLE Servers</vt:lpstr>
      </vt:variant>
      <vt:variant>
        <vt:i4>5</vt:i4>
      </vt:variant>
      <vt:variant>
        <vt:lpstr>Slide Titles</vt:lpstr>
      </vt:variant>
      <vt:variant>
        <vt:i4>48</vt:i4>
      </vt:variant>
    </vt:vector>
  </HeadingPairs>
  <TitlesOfParts>
    <vt:vector size="56" baseType="lpstr">
      <vt:lpstr>Firm Format - English (UK)</vt:lpstr>
      <vt:lpstr>Presentation</vt:lpstr>
      <vt:lpstr>2_Firm Format - English (UK)</vt:lpstr>
      <vt:lpstr>think-cell Slide</vt:lpstr>
      <vt:lpstr>Chart</vt:lpstr>
      <vt:lpstr>Bitmap Image</vt:lpstr>
      <vt:lpstr>Worksheet</vt:lpstr>
      <vt:lpstr>Microsoft Excel 97-2003 Worksheet</vt:lpstr>
      <vt:lpstr>PowerPoint Presentation</vt:lpstr>
      <vt:lpstr>PowerPoint Presentation</vt:lpstr>
      <vt:lpstr>Agriculture Holds the Key to Unlocking New Growth Frontiers in Nigeria and Ensuring Prosperity for All</vt:lpstr>
      <vt:lpstr>President Jonathan Launched a Time-Bound, Aggressive Plan to Unlock Nigeria’s Agricultural Potential  Agricultural Transformation Agenda  (2011 – 2015)</vt:lpstr>
      <vt:lpstr>PowerPoint Presentation</vt:lpstr>
      <vt:lpstr>We Ended 40 Years of Corruption in the Fertilizer Sector within 90 Days Launch of the Growth Enhancement Support (GES) Scheme </vt:lpstr>
      <vt:lpstr>The GES Initiative Has Ensured that Agricultural Inputs Has Reached More Farmers than Every Before GES has experienced wide-spread participation from every state of the federation</vt:lpstr>
      <vt:lpstr>The Federal Government Has Observed Continuous Improvements Since the Launch of the GES  </vt:lpstr>
      <vt:lpstr>We are Ensuring GES Is Sustained and More Accessible to Farmers across All of Nigeria The GES TAP Is a World First   </vt:lpstr>
      <vt:lpstr>PowerPoint Presentation</vt:lpstr>
      <vt:lpstr>We are Turning Comparative Advantage into Competitive Advantage Through Food Processing for Import Substitution</vt:lpstr>
      <vt:lpstr> We Are Turning Nigeria Into the Largest Cassava Processor In the World</vt:lpstr>
      <vt:lpstr>PowerPoint Presentation</vt:lpstr>
      <vt:lpstr>PowerPoint Presentation</vt:lpstr>
      <vt:lpstr>PowerPoint Presentation</vt:lpstr>
      <vt:lpstr>PowerPoint Presentation</vt:lpstr>
      <vt:lpstr>Leading Indigenous and Global Firms are Expanding Operations and Establishing New Cassava Processing Facilities in Nigeria Cassava Starch, Sweetners, Sobitol, Beer and Ethanol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are Acutely Aware of the Challenges Facing Private Sector Agribusiness Investors  Infrastructure, Financing and Supply Security are the Most Common Challenges Cited by Private Sector</vt:lpstr>
      <vt:lpstr>PowerPoint Presentation</vt:lpstr>
      <vt:lpstr>13 SCPZ Sites Have Been Identified Across All Regions of Nigeria Masterplans have been produced for the development of 6 sites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Since its Launch, the Agricultural Transformation Agenda Has Recorded Achievements that Have Impacted the Nigerian Economy</vt:lpstr>
      <vt:lpstr>Nigeria’s Import Bill of Wheat, Rice, Sugar and Fish Declined From $11billion in 2011 to US$8 billion in 2012 Similar downward trend expected to have occurred in 2013</vt:lpstr>
      <vt:lpstr>Nigeria Achieved MDG 1 Target on Hunger by 2012, Three Years Ahead of 2015 Target</vt:lpstr>
      <vt:lpstr>PowerPoint Presentation</vt:lpstr>
      <vt:lpstr>PowerPoint Presentation</vt:lpstr>
      <vt:lpstr>PowerPoint Presentation</vt:lpstr>
      <vt:lpstr>PowerPoint Presentation</vt:lpstr>
      <vt:lpstr>PowerPoint Presentation</vt:lpstr>
    </vt:vector>
  </TitlesOfParts>
  <Company>Corporate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Beth Devine</dc:creator>
  <cp:lastModifiedBy>Engr. Tunde Bello</cp:lastModifiedBy>
  <cp:revision>4149</cp:revision>
  <cp:lastPrinted>2013-09-05T23:05:35Z</cp:lastPrinted>
  <dcterms:created xsi:type="dcterms:W3CDTF">2009-03-31T15:09:25Z</dcterms:created>
  <dcterms:modified xsi:type="dcterms:W3CDTF">2014-06-18T19:11:05Z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McKPaperSize">
    <vt:lpwstr>A4</vt:lpwstr>
  </property>
  <property fmtid="{D5CDD505-2E9C-101B-9397-08002B2CF9AE}" pid="4" name="NotesPageLayout">
    <vt:lpwstr>Message</vt:lpwstr>
  </property>
  <property fmtid="{D5CDD505-2E9C-101B-9397-08002B2CF9AE}" pid="5" name="DocID">
    <vt:lpwstr/>
  </property>
  <property fmtid="{D5CDD505-2E9C-101B-9397-08002B2CF9AE}" pid="6" name="DocIDinTitle">
    <vt:bool>false</vt:bool>
  </property>
  <property fmtid="{D5CDD505-2E9C-101B-9397-08002B2CF9AE}" pid="7" name="DocIDinSlide">
    <vt:bool>true</vt:bool>
  </property>
  <property fmtid="{D5CDD505-2E9C-101B-9397-08002B2CF9AE}" pid="8" name="DocIDPosition">
    <vt:i4>1</vt:i4>
  </property>
  <property fmtid="{D5CDD505-2E9C-101B-9397-08002B2CF9AE}" pid="9" name="Final">
    <vt:bool>true</vt:bool>
  </property>
  <property fmtid="{D5CDD505-2E9C-101B-9397-08002B2CF9AE}" pid="10" name="Title">
    <vt:lpwstr>Title</vt:lpwstr>
  </property>
  <property fmtid="{D5CDD505-2E9C-101B-9397-08002B2CF9AE}" pid="11" name="Event">
    <vt:lpwstr/>
  </property>
  <property fmtid="{D5CDD505-2E9C-101B-9397-08002B2CF9AE}" pid="12" name="Delivery Date">
    <vt:lpwstr>January 31, 2011</vt:lpwstr>
  </property>
</Properties>
</file>