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2.xml" ContentType="application/vnd.openxmlformats-officedocument.presentationml.notesSlide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notesSlides/notesSlide6.xml" ContentType="application/vnd.openxmlformats-officedocument.presentationml.notesSlide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7.xml" ContentType="application/vnd.openxmlformats-officedocument.presentationml.notesSl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notesSlides/notesSlide8.xml" ContentType="application/vnd.openxmlformats-officedocument.presentationml.notesSlide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notesSlides/notesSlide9.xml" ContentType="application/vnd.openxmlformats-officedocument.presentationml.notesSlide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notesSlides/notesSlide10.xml" ContentType="application/vnd.openxmlformats-officedocument.presentationml.notesSlide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notesSlides/notesSlide11.xml" ContentType="application/vnd.openxmlformats-officedocument.presentationml.notesSlide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notesSlides/notesSlide12.xml" ContentType="application/vnd.openxmlformats-officedocument.presentationml.notesSlide+xml"/>
  <Override PartName="/ppt/tags/tag128.xml" ContentType="application/vnd.openxmlformats-officedocument.presentationml.tags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60" r:id="rId1"/>
    <p:sldMasterId id="2147483675" r:id="rId2"/>
  </p:sldMasterIdLst>
  <p:notesMasterIdLst>
    <p:notesMasterId r:id="rId23"/>
  </p:notesMasterIdLst>
  <p:sldIdLst>
    <p:sldId id="268" r:id="rId3"/>
    <p:sldId id="341" r:id="rId4"/>
    <p:sldId id="323" r:id="rId5"/>
    <p:sldId id="342" r:id="rId6"/>
    <p:sldId id="344" r:id="rId7"/>
    <p:sldId id="345" r:id="rId8"/>
    <p:sldId id="348" r:id="rId9"/>
    <p:sldId id="346" r:id="rId10"/>
    <p:sldId id="328" r:id="rId11"/>
    <p:sldId id="353" r:id="rId12"/>
    <p:sldId id="336" r:id="rId13"/>
    <p:sldId id="349" r:id="rId14"/>
    <p:sldId id="347" r:id="rId15"/>
    <p:sldId id="355" r:id="rId16"/>
    <p:sldId id="357" r:id="rId17"/>
    <p:sldId id="354" r:id="rId18"/>
    <p:sldId id="359" r:id="rId19"/>
    <p:sldId id="361" r:id="rId20"/>
    <p:sldId id="363" r:id="rId21"/>
    <p:sldId id="356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15" autoAdjust="0"/>
    <p:restoredTop sz="94576" autoAdjust="0"/>
  </p:normalViewPr>
  <p:slideViewPr>
    <p:cSldViewPr>
      <p:cViewPr varScale="1">
        <p:scale>
          <a:sx n="55" d="100"/>
          <a:sy n="55" d="100"/>
        </p:scale>
        <p:origin x="-1044" y="-7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5" d="100"/>
          <a:sy n="55" d="100"/>
        </p:scale>
        <p:origin x="-2856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Chinelo.Umeugochukwu\Documents\CBN%20IITP\CBN\Cash%20management\CPA\CPA%20ANALYSIS%205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Book1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235636365499627"/>
          <c:y val="5.2576452355659116E-2"/>
          <c:w val="0.7764363634500363"/>
          <c:h val="0.92749816691227749"/>
        </c:manualLayout>
      </c:layout>
      <c:barChart>
        <c:barDir val="col"/>
        <c:grouping val="clustered"/>
        <c:varyColors val="0"/>
        <c:ser>
          <c:idx val="0"/>
          <c:order val="0"/>
          <c:invertIfNegative val="0"/>
          <c:trendline>
            <c:trendlineType val="exp"/>
            <c:dispRSqr val="0"/>
            <c:dispEq val="0"/>
          </c:trendline>
          <c:val>
            <c:numRef>
              <c:f>Sheet2!$G$14:$G$18</c:f>
              <c:numCache>
                <c:formatCode>_(* #,##0_);_(* \(#,##0\);_(* "-"_);_(@_)</c:formatCode>
                <c:ptCount val="5"/>
                <c:pt idx="0">
                  <c:v>39387</c:v>
                </c:pt>
                <c:pt idx="1">
                  <c:v>114500</c:v>
                </c:pt>
                <c:pt idx="2">
                  <c:v>140338.21599126846</c:v>
                </c:pt>
                <c:pt idx="3">
                  <c:v>166176.43198253273</c:v>
                </c:pt>
                <c:pt idx="4">
                  <c:v>192014.64797379987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2063872"/>
        <c:axId val="32065408"/>
      </c:barChart>
      <c:catAx>
        <c:axId val="32063872"/>
        <c:scaling>
          <c:orientation val="minMax"/>
        </c:scaling>
        <c:delete val="1"/>
        <c:axPos val="b"/>
        <c:majorTickMark val="out"/>
        <c:minorTickMark val="none"/>
        <c:tickLblPos val="none"/>
        <c:crossAx val="32065408"/>
        <c:crosses val="autoZero"/>
        <c:auto val="1"/>
        <c:lblAlgn val="ctr"/>
        <c:lblOffset val="100"/>
        <c:noMultiLvlLbl val="0"/>
      </c:catAx>
      <c:valAx>
        <c:axId val="32065408"/>
        <c:scaling>
          <c:orientation val="minMax"/>
        </c:scaling>
        <c:delete val="0"/>
        <c:axPos val="l"/>
        <c:majorGridlines/>
        <c:numFmt formatCode="_(* #,##0_);_(* \(#,##0\);_(* &quot;-&quot;_);_(@_)" sourceLinked="1"/>
        <c:majorTickMark val="out"/>
        <c:minorTickMark val="none"/>
        <c:tickLblPos val="nextTo"/>
        <c:crossAx val="3206387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6.7091661619222434E-2"/>
          <c:y val="0.12571816453977741"/>
          <c:w val="0.66364526549567915"/>
          <c:h val="0.77155217666758724"/>
        </c:manualLayout>
      </c:layout>
      <c:pie3DChart>
        <c:varyColors val="1"/>
        <c:ser>
          <c:idx val="0"/>
          <c:order val="0"/>
          <c:dLbls>
            <c:dLbl>
              <c:idx val="0"/>
              <c:layout>
                <c:manualLayout>
                  <c:x val="3.1038713910761812E-2"/>
                  <c:y val="1.1042213473315835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layout>
                <c:manualLayout>
                  <c:x val="1.3689851268591923E-3"/>
                  <c:y val="-1.9688684747740403E-3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layout>
                <c:manualLayout>
                  <c:x val="-1.6434164479440069E-2"/>
                  <c:y val="-1.034448818897638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layout>
                <c:manualLayout>
                  <c:x val="5.6783464566929127E-2"/>
                  <c:y val="-3.349263633712452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</c:dLbl>
            <c:spPr>
              <a:ln>
                <a:solidFill>
                  <a:schemeClr val="accent1">
                    <a:shade val="50000"/>
                  </a:schemeClr>
                </a:solidFill>
              </a:ln>
            </c:spPr>
            <c:txPr>
              <a:bodyPr/>
              <a:lstStyle/>
              <a:p>
                <a:pPr>
                  <a:defRPr>
                    <a:latin typeface="Arial" pitchFamily="34" charset="0"/>
                    <a:cs typeface="Arial" pitchFamily="34" charset="0"/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Sheet1!$F$19:$F$22</c:f>
              <c:strCache>
                <c:ptCount val="4"/>
                <c:pt idx="0">
                  <c:v>Cash</c:v>
                </c:pt>
                <c:pt idx="1">
                  <c:v>Cheque</c:v>
                </c:pt>
                <c:pt idx="2">
                  <c:v>POS</c:v>
                </c:pt>
                <c:pt idx="3">
                  <c:v>Web</c:v>
                </c:pt>
              </c:strCache>
            </c:strRef>
          </c:cat>
          <c:val>
            <c:numRef>
              <c:f>Sheet1!$G$19:$G$22</c:f>
              <c:numCache>
                <c:formatCode>_-* #,##0.00_-;\-* #,##0.00_-;_-* "-"??_-;_-@_-</c:formatCode>
                <c:ptCount val="4"/>
                <c:pt idx="0">
                  <c:v>182092458</c:v>
                </c:pt>
                <c:pt idx="1">
                  <c:v>29159960</c:v>
                </c:pt>
                <c:pt idx="2">
                  <c:v>1059069</c:v>
                </c:pt>
                <c:pt idx="3">
                  <c:v>2703516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0.81089588801401469"/>
          <c:y val="0.34200714494021578"/>
          <c:w val="0.17243744531934077"/>
          <c:h val="0.31598571011957993"/>
        </c:manualLayout>
      </c:layout>
      <c:overlay val="0"/>
      <c:txPr>
        <a:bodyPr/>
        <a:lstStyle/>
        <a:p>
          <a:pPr>
            <a:defRPr>
              <a:latin typeface="Arial" pitchFamily="34" charset="0"/>
              <a:cs typeface="Arial" pitchFamily="34" charset="0"/>
            </a:defRPr>
          </a:pPr>
          <a:endParaRPr lang="en-U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296296296296741E-2"/>
          <c:y val="1.3921113689095186E-2"/>
          <c:w val="0.41481481481481691"/>
          <c:h val="0.974477958236658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364D6E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"/>
            <c:invertIfNegative val="0"/>
            <c:bubble3D val="0"/>
            <c:spPr>
              <a:solidFill>
                <a:srgbClr val="364D6E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invertIfNegative val="0"/>
            <c:bubble3D val="0"/>
            <c:spPr>
              <a:solidFill>
                <a:srgbClr val="364D6E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invertIfNegative val="0"/>
            <c:bubble3D val="0"/>
            <c:spPr>
              <a:solidFill>
                <a:srgbClr val="364D6E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4"/>
            <c:invertIfNegative val="0"/>
            <c:bubble3D val="0"/>
            <c:spPr>
              <a:solidFill>
                <a:srgbClr val="364D6E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8.6114540704943898E-2"/>
                  <c:y val="7.6987763404928952E-3"/>
                </c:manualLayout>
              </c:layout>
              <c:tx>
                <c:rich>
                  <a:bodyPr/>
                  <a:lstStyle/>
                  <a:p>
                    <a:pPr>
                      <a:defRPr sz="1000" b="0" i="0" u="none" strike="noStrike" baseline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 dirty="0" smtClean="0"/>
                      <a:t>17.</a:t>
                    </a:r>
                    <a:endParaRPr lang="en-US" dirty="0"/>
                  </a:p>
                </c:rich>
              </c:tx>
              <c:spPr>
                <a:noFill/>
                <a:ln w="25400"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7.0836491179438174E-2"/>
                  <c:y val="7.6987372825780744E-3"/>
                </c:manualLayout>
              </c:layout>
              <c:tx>
                <c:rich>
                  <a:bodyPr/>
                  <a:lstStyle/>
                  <a:p>
                    <a:pPr>
                      <a:defRPr sz="1000" b="0" i="0" u="none" strike="noStrike" baseline="0">
                        <a:solidFill>
                          <a:schemeClr val="tx1"/>
                        </a:solidFill>
                        <a:latin typeface="Arial"/>
                        <a:ea typeface="Arial"/>
                        <a:cs typeface="Arial"/>
                      </a:defRPr>
                    </a:pPr>
                    <a:r>
                      <a:rPr lang="en-US" dirty="0" smtClean="0"/>
                      <a:t>1.4</a:t>
                    </a:r>
                    <a:endParaRPr lang="en-US" dirty="0"/>
                  </a:p>
                </c:rich>
              </c:tx>
              <c:spPr>
                <a:noFill/>
                <a:ln w="25400">
                  <a:noFill/>
                </a:ln>
              </c:sp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7.0532718469903541E-2"/>
                  <c:y val="7.6989421951164701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3953174342024067E-2"/>
                  <c:y val="7.6989031372016372E-3"/>
                </c:manualLayout>
              </c:layout>
              <c:spPr>
                <a:noFill/>
                <a:ln w="25400">
                  <a:noFill/>
                </a:ln>
              </c:spPr>
              <c:txPr>
                <a:bodyPr/>
                <a:lstStyle/>
                <a:p>
                  <a:pPr>
                    <a:defRPr sz="1000" b="0" i="0" u="none" strike="noStrike" baseline="0">
                      <a:solidFill>
                        <a:schemeClr val="tx1"/>
                      </a:solidFill>
                      <a:latin typeface="Arial"/>
                      <a:ea typeface="Arial"/>
                      <a:cs typeface="Arial"/>
                    </a:defRPr>
                  </a:pPr>
                  <a:endParaRPr lang="en-US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0"/>
            <c:showCatName val="0"/>
            <c:showSerName val="0"/>
            <c:showPercent val="0"/>
            <c:showBubbleSize val="0"/>
          </c:dLbls>
          <c:cat>
            <c:numRef>
              <c:f>Sheet1!$A$2:$A$6</c:f>
              <c:numCache>
                <c:formatCode>General</c:formatCode>
                <c:ptCount val="5"/>
              </c:numCache>
            </c:numRef>
          </c:cat>
          <c:val>
            <c:numRef>
              <c:f>Sheet1!$B$2:$B$6</c:f>
              <c:numCache>
                <c:formatCode>""#,##0"";""\-""#,##0""</c:formatCode>
                <c:ptCount val="5"/>
                <c:pt idx="0">
                  <c:v>9.010000000001023</c:v>
                </c:pt>
                <c:pt idx="1">
                  <c:v>0.77600000000009106</c:v>
                </c:pt>
                <c:pt idx="2">
                  <c:v>5.2000000000005917</c:v>
                </c:pt>
                <c:pt idx="3">
                  <c:v>6.0000000000006821</c:v>
                </c:pt>
                <c:pt idx="4">
                  <c:v>119.00000000001353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36626816"/>
        <c:axId val="36628352"/>
      </c:barChart>
      <c:catAx>
        <c:axId val="3662681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12700">
            <a:solidFill>
              <a:schemeClr val="tx1"/>
            </a:solidFill>
            <a:prstDash val="solid"/>
          </a:ln>
        </c:spPr>
        <c:crossAx val="36628352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36628352"/>
        <c:scaling>
          <c:orientation val="minMax"/>
          <c:max val="119"/>
          <c:min val="0"/>
        </c:scaling>
        <c:delete val="0"/>
        <c:axPos val="t"/>
        <c:numFmt formatCode="&quot;&quot;#,##0&quot;&quot;;&quot;&quot;\-&quot;&quot;#,##0&quot;&quot;" sourceLinked="1"/>
        <c:majorTickMark val="none"/>
        <c:minorTickMark val="none"/>
        <c:tickLblPos val="none"/>
        <c:spPr>
          <a:ln w="9525">
            <a:noFill/>
          </a:ln>
        </c:spPr>
        <c:crossAx val="3662681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296296296296741E-2"/>
          <c:y val="1.3921113689095186E-2"/>
          <c:w val="0.41481481481481691"/>
          <c:h val="0.974477958236658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364D6E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"/>
            <c:invertIfNegative val="0"/>
            <c:bubble3D val="0"/>
            <c:spPr>
              <a:solidFill>
                <a:srgbClr val="364D6E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invertIfNegative val="0"/>
            <c:bubble3D val="0"/>
            <c:spPr>
              <a:solidFill>
                <a:srgbClr val="364D6E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invertIfNegative val="0"/>
            <c:bubble3D val="0"/>
            <c:spPr>
              <a:solidFill>
                <a:srgbClr val="364D6E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4"/>
            <c:invertIfNegative val="0"/>
            <c:bubble3D val="0"/>
            <c:spPr>
              <a:solidFill>
                <a:srgbClr val="364D6E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0.30719133793007447"/>
                  <c:y val="7.698776340492895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29176896032749644"/>
                  <c:y val="7.698737282578074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9.6839554380621196E-2"/>
                  <c:y val="7.698942195116470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7.2796206977775627E-2"/>
                  <c:y val="7.698903137201637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7.2796206977775627E-2"/>
                  <c:y val="7.698864079286895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Sheet1!$A$2:$A$6</c:f>
              <c:numCache>
                <c:formatCode>General</c:formatCode>
                <c:ptCount val="5"/>
              </c:numCache>
            </c:numRef>
          </c:cat>
          <c:val>
            <c:numRef>
              <c:f>Sheet1!$B$2:$B$6</c:f>
              <c:numCache>
                <c:formatCode>""#,##0"";""\-""#,##0""</c:formatCode>
                <c:ptCount val="5"/>
                <c:pt idx="0">
                  <c:v>61.000000000006935</c:v>
                </c:pt>
                <c:pt idx="1">
                  <c:v>59.000000000006708</c:v>
                </c:pt>
                <c:pt idx="2">
                  <c:v>8.0000000000009095</c:v>
                </c:pt>
                <c:pt idx="3">
                  <c:v>2.0000000000002274</c:v>
                </c:pt>
                <c:pt idx="4">
                  <c:v>2.0000000000002274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36724736"/>
        <c:axId val="36726272"/>
      </c:barChart>
      <c:catAx>
        <c:axId val="3672473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12700">
            <a:solidFill>
              <a:schemeClr val="tx1"/>
            </a:solidFill>
            <a:prstDash val="solid"/>
          </a:ln>
        </c:spPr>
        <c:crossAx val="36726272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36726272"/>
        <c:scaling>
          <c:orientation val="minMax"/>
          <c:max val="61"/>
          <c:min val="0"/>
        </c:scaling>
        <c:delete val="0"/>
        <c:axPos val="t"/>
        <c:numFmt formatCode="&quot;&quot;#,##0&quot;&quot;;&quot;&quot;\-&quot;&quot;#,##0&quot;&quot;" sourceLinked="1"/>
        <c:majorTickMark val="none"/>
        <c:minorTickMark val="none"/>
        <c:tickLblPos val="none"/>
        <c:spPr>
          <a:ln w="9525">
            <a:noFill/>
          </a:ln>
        </c:spPr>
        <c:crossAx val="3672473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296296296296741E-2"/>
          <c:y val="1.3921113689095186E-2"/>
          <c:w val="0.41481481481481691"/>
          <c:h val="0.974477958236658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364D6E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"/>
            <c:invertIfNegative val="0"/>
            <c:bubble3D val="0"/>
            <c:spPr>
              <a:solidFill>
                <a:srgbClr val="364D6E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invertIfNegative val="0"/>
            <c:bubble3D val="0"/>
            <c:spPr>
              <a:solidFill>
                <a:srgbClr val="364D6E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invertIfNegative val="0"/>
            <c:bubble3D val="0"/>
            <c:spPr>
              <a:solidFill>
                <a:srgbClr val="364D6E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4"/>
            <c:invertIfNegative val="0"/>
            <c:bubble3D val="0"/>
            <c:spPr>
              <a:solidFill>
                <a:srgbClr val="364D6E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0.24793151129340141"/>
                  <c:y val="7.698776340492895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30719133793007447"/>
                  <c:y val="7.698737282578074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1663312337184772"/>
                  <c:y val="7.698942195116470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8.7003476373521585E-2"/>
                  <c:y val="7.698903137201637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8.7003476373521585E-2"/>
                  <c:y val="7.698864079286895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Sheet1!$A$2:$A$6</c:f>
              <c:numCache>
                <c:formatCode>General</c:formatCode>
                <c:ptCount val="5"/>
              </c:numCache>
            </c:numRef>
          </c:cat>
          <c:val>
            <c:numRef>
              <c:f>Sheet1!$B$2:$B$6</c:f>
              <c:numCache>
                <c:formatCode>""#,##0"";""\-""#,##0""</c:formatCode>
                <c:ptCount val="5"/>
                <c:pt idx="0">
                  <c:v>20.000000000002274</c:v>
                </c:pt>
                <c:pt idx="1">
                  <c:v>28.000000000003183</c:v>
                </c:pt>
                <c:pt idx="2">
                  <c:v>6.0000000000006821</c:v>
                </c:pt>
                <c:pt idx="3">
                  <c:v>3.0000000000003411</c:v>
                </c:pt>
                <c:pt idx="4">
                  <c:v>3.0000000000003411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36760576"/>
        <c:axId val="36762368"/>
      </c:barChart>
      <c:catAx>
        <c:axId val="36760576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12700">
            <a:solidFill>
              <a:schemeClr val="tx1"/>
            </a:solidFill>
            <a:prstDash val="solid"/>
          </a:ln>
        </c:spPr>
        <c:crossAx val="36762368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36762368"/>
        <c:scaling>
          <c:orientation val="minMax"/>
          <c:max val="28"/>
          <c:min val="0"/>
        </c:scaling>
        <c:delete val="0"/>
        <c:axPos val="t"/>
        <c:numFmt formatCode="&quot;&quot;#,##0&quot;&quot;;&quot;&quot;\-&quot;&quot;#,##0&quot;&quot;" sourceLinked="1"/>
        <c:majorTickMark val="none"/>
        <c:minorTickMark val="none"/>
        <c:tickLblPos val="none"/>
        <c:spPr>
          <a:ln w="9525">
            <a:noFill/>
          </a:ln>
        </c:spPr>
        <c:crossAx val="36760576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9.6296296296296741E-2"/>
          <c:y val="1.3921113689095186E-2"/>
          <c:w val="0.41481481481481691"/>
          <c:h val="0.974477958236658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</c:strCache>
            </c:strRef>
          </c:tx>
          <c:spPr>
            <a:solidFill>
              <a:schemeClr val="accent1"/>
            </a:solidFill>
            <a:ln w="12700">
              <a:solidFill>
                <a:srgbClr val="000000"/>
              </a:solidFill>
              <a:prstDash val="solid"/>
            </a:ln>
          </c:spPr>
          <c:invertIfNegative val="0"/>
          <c:dPt>
            <c:idx val="0"/>
            <c:invertIfNegative val="0"/>
            <c:bubble3D val="0"/>
            <c:spPr>
              <a:solidFill>
                <a:srgbClr val="364D6E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1"/>
            <c:invertIfNegative val="0"/>
            <c:bubble3D val="0"/>
            <c:spPr>
              <a:solidFill>
                <a:srgbClr val="364D6E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2"/>
            <c:invertIfNegative val="0"/>
            <c:bubble3D val="0"/>
            <c:spPr>
              <a:solidFill>
                <a:srgbClr val="364D6E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3"/>
            <c:invertIfNegative val="0"/>
            <c:bubble3D val="0"/>
            <c:spPr>
              <a:solidFill>
                <a:srgbClr val="364D6E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Pt>
            <c:idx val="4"/>
            <c:invertIfNegative val="0"/>
            <c:bubble3D val="0"/>
            <c:spPr>
              <a:solidFill>
                <a:srgbClr val="364D6E"/>
              </a:solidFill>
              <a:ln w="12700">
                <a:solidFill>
                  <a:srgbClr val="000000"/>
                </a:solidFill>
                <a:prstDash val="solid"/>
              </a:ln>
            </c:spPr>
          </c:dPt>
          <c:dLbls>
            <c:dLbl>
              <c:idx val="0"/>
              <c:layout>
                <c:manualLayout>
                  <c:x val="0.25772877605373218"/>
                  <c:y val="7.698776340492895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0.30719133793007447"/>
                  <c:y val="7.6987372825780744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2"/>
              <c:layout>
                <c:manualLayout>
                  <c:x val="0.11352681308419793"/>
                  <c:y val="7.6989421951164701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9.6561823136476127E-2"/>
                  <c:y val="7.6989031372016372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8.8437430154320706E-2"/>
                  <c:y val="7.6988640792868953E-3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</c:dLbl>
            <c:spPr>
              <a:noFill/>
              <a:ln w="25400">
                <a:noFill/>
              </a:ln>
            </c:spPr>
            <c:txPr>
              <a:bodyPr/>
              <a:lstStyle/>
              <a:p>
                <a:pPr>
                  <a:defRPr sz="1000" b="0" i="0" u="none" strike="noStrike" baseline="0">
                    <a:solidFill>
                      <a:schemeClr val="tx1"/>
                    </a:solidFill>
                    <a:latin typeface="Arial"/>
                    <a:ea typeface="Arial"/>
                    <a:cs typeface="Arial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numRef>
              <c:f>Sheet1!$A$2:$A$6</c:f>
              <c:numCache>
                <c:formatCode>General</c:formatCode>
                <c:ptCount val="5"/>
              </c:numCache>
            </c:numRef>
          </c:cat>
          <c:val>
            <c:numRef>
              <c:f>Sheet1!$B$2:$B$6</c:f>
              <c:numCache>
                <c:formatCode>""#,##0"";""\-""#,##0""</c:formatCode>
                <c:ptCount val="5"/>
                <c:pt idx="0">
                  <c:v>24.000000000002728</c:v>
                </c:pt>
                <c:pt idx="1">
                  <c:v>31.000000000003524</c:v>
                </c:pt>
                <c:pt idx="2">
                  <c:v>6.0000000000006821</c:v>
                </c:pt>
                <c:pt idx="3">
                  <c:v>3.0000000000003411</c:v>
                </c:pt>
                <c:pt idx="4">
                  <c:v>2.0000000000002274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100"/>
        <c:axId val="36784384"/>
        <c:axId val="36790272"/>
      </c:barChart>
      <c:catAx>
        <c:axId val="3678438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one"/>
        <c:spPr>
          <a:ln w="12700">
            <a:solidFill>
              <a:schemeClr val="tx1"/>
            </a:solidFill>
            <a:prstDash val="solid"/>
          </a:ln>
        </c:spPr>
        <c:crossAx val="36790272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36790272"/>
        <c:scaling>
          <c:orientation val="minMax"/>
          <c:max val="31"/>
          <c:min val="0"/>
        </c:scaling>
        <c:delete val="0"/>
        <c:axPos val="t"/>
        <c:numFmt formatCode="&quot;&quot;#,##0&quot;&quot;;&quot;&quot;\-&quot;&quot;#,##0&quot;&quot;" sourceLinked="1"/>
        <c:majorTickMark val="none"/>
        <c:minorTickMark val="none"/>
        <c:tickLblPos val="none"/>
        <c:spPr>
          <a:ln w="9525">
            <a:noFill/>
          </a:ln>
        </c:spPr>
        <c:crossAx val="36784384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200" b="1" i="0" u="none" strike="noStrike" baseline="0">
          <a:solidFill>
            <a:schemeClr val="tx1"/>
          </a:solidFill>
          <a:latin typeface="Calibri"/>
          <a:ea typeface="Calibri"/>
          <a:cs typeface="Calibri"/>
        </a:defRPr>
      </a:pPr>
      <a:endParaRPr lang="en-US"/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image" Target="../media/image3.e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9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NUL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7859EF-ECF6-4C05-A7D3-3AD0F8DDCA55}" type="datetimeFigureOut">
              <a:rPr lang="en-US" smtClean="0"/>
              <a:pPr/>
              <a:t>11/15/2011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4612D6-BA0B-4E17-8CA6-D356664CD44E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92973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7CE0CED-C9FC-4C42-8AD7-7E9A6B171AE0}" type="slidenum">
              <a:rPr lang="en-GB" smtClean="0">
                <a:solidFill>
                  <a:prstClr val="black"/>
                </a:solidFill>
              </a:rPr>
              <a:pPr/>
              <a:t>1</a:t>
            </a:fld>
            <a:endParaRPr lang="en-GB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EBB6AD-395C-4D72-81A4-79EA4B4A0553}" type="slidenum">
              <a:rPr lang="en-US"/>
              <a:pPr/>
              <a:t>2</a:t>
            </a:fld>
            <a:endParaRPr lang="en-US"/>
          </a:p>
        </p:txBody>
      </p:sp>
      <p:sp>
        <p:nvSpPr>
          <p:cNvPr id="1077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701675"/>
            <a:ext cx="4586287" cy="3441700"/>
          </a:xfrm>
          <a:ln/>
        </p:spPr>
      </p:sp>
      <p:sp>
        <p:nvSpPr>
          <p:cNvPr id="1077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9169" y="4288267"/>
            <a:ext cx="5041199" cy="153152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4FBB6D-98AF-4D47-99B2-A10B4D7C67CA}" type="slidenum">
              <a:rPr lang="en-US"/>
              <a:pPr/>
              <a:t>3</a:t>
            </a:fld>
            <a:endParaRPr lang="en-US"/>
          </a:p>
        </p:txBody>
      </p:sp>
      <p:sp>
        <p:nvSpPr>
          <p:cNvPr id="1145858" name="Rectangle 7"/>
          <p:cNvSpPr txBox="1">
            <a:spLocks noGrp="1" noChangeArrowheads="1"/>
          </p:cNvSpPr>
          <p:nvPr/>
        </p:nvSpPr>
        <p:spPr bwMode="auto">
          <a:xfrm>
            <a:off x="3884355" y="8684544"/>
            <a:ext cx="2972108" cy="457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/>
            <a:fld id="{267ECCB8-BE22-40AA-A66C-A7A2C991BA59}" type="slidenum">
              <a:rPr lang="en-US" sz="1200">
                <a:latin typeface="Times New Roman" pitchFamily="18" charset="0"/>
              </a:rPr>
              <a:pPr algn="r"/>
              <a:t>3</a:t>
            </a:fld>
            <a:endParaRPr lang="en-US" sz="1200" dirty="0">
              <a:latin typeface="Times New Roman" pitchFamily="18" charset="0"/>
            </a:endParaRPr>
          </a:p>
        </p:txBody>
      </p:sp>
      <p:sp>
        <p:nvSpPr>
          <p:cNvPr id="1145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00225" y="1177925"/>
            <a:ext cx="10415588" cy="7812088"/>
          </a:xfrm>
          <a:ln/>
        </p:spPr>
      </p:sp>
      <p:sp>
        <p:nvSpPr>
          <p:cNvPr id="11458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2272" y="328875"/>
            <a:ext cx="6101127" cy="288571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8CA64-2506-446D-8963-24CD5EC93AA7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0F8CA64-2506-446D-8963-24CD5EC93AA7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BBDFAB-FA77-4EBD-A2A9-37CCCDF98652}" type="slidenum">
              <a:rPr lang="en-US"/>
              <a:pPr/>
              <a:t>7</a:t>
            </a:fld>
            <a:endParaRPr lang="en-US"/>
          </a:p>
        </p:txBody>
      </p:sp>
      <p:sp>
        <p:nvSpPr>
          <p:cNvPr id="1170434" name="pg num"/>
          <p:cNvSpPr txBox="1">
            <a:spLocks noGrp="1" noChangeArrowheads="1"/>
          </p:cNvSpPr>
          <p:nvPr/>
        </p:nvSpPr>
        <p:spPr bwMode="gray">
          <a:xfrm>
            <a:off x="6105743" y="8732907"/>
            <a:ext cx="54611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 defTabSz="906648"/>
            <a:fld id="{B763326B-0C41-46D5-BDAA-AFB7DE5566B1}" type="slidenum">
              <a:rPr lang="en-GB" sz="1200"/>
              <a:pPr algn="r" defTabSz="906648"/>
              <a:t>7</a:t>
            </a:fld>
            <a:endParaRPr lang="en-GB" sz="1200" dirty="0"/>
          </a:p>
        </p:txBody>
      </p:sp>
      <p:sp>
        <p:nvSpPr>
          <p:cNvPr id="1170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38238" y="149225"/>
            <a:ext cx="9096376" cy="6823075"/>
          </a:xfrm>
          <a:ln/>
        </p:spPr>
      </p:sp>
      <p:sp>
        <p:nvSpPr>
          <p:cNvPr id="1170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7629" y="7177202"/>
            <a:ext cx="5521167" cy="296632"/>
          </a:xfrm>
        </p:spPr>
        <p:txBody>
          <a:bodyPr lIns="0" tIns="0" rIns="0" bIns="0"/>
          <a:lstStyle/>
          <a:p>
            <a:endParaRPr lang="en-GB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3BBDFAB-FA77-4EBD-A2A9-37CCCDF98652}" type="slidenum">
              <a:rPr lang="en-US"/>
              <a:pPr/>
              <a:t>8</a:t>
            </a:fld>
            <a:endParaRPr lang="en-US"/>
          </a:p>
        </p:txBody>
      </p:sp>
      <p:sp>
        <p:nvSpPr>
          <p:cNvPr id="1170434" name="pg num"/>
          <p:cNvSpPr txBox="1">
            <a:spLocks noGrp="1" noChangeArrowheads="1"/>
          </p:cNvSpPr>
          <p:nvPr/>
        </p:nvSpPr>
        <p:spPr bwMode="gray">
          <a:xfrm>
            <a:off x="6105743" y="8732907"/>
            <a:ext cx="546117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 anchor="b">
            <a:spAutoFit/>
          </a:bodyPr>
          <a:lstStyle/>
          <a:p>
            <a:pPr algn="r" defTabSz="906648"/>
            <a:fld id="{B763326B-0C41-46D5-BDAA-AFB7DE5566B1}" type="slidenum">
              <a:rPr lang="en-GB" sz="1200"/>
              <a:pPr algn="r" defTabSz="906648"/>
              <a:t>8</a:t>
            </a:fld>
            <a:endParaRPr lang="en-GB" sz="1200" dirty="0"/>
          </a:p>
        </p:txBody>
      </p:sp>
      <p:sp>
        <p:nvSpPr>
          <p:cNvPr id="11704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138238" y="149225"/>
            <a:ext cx="9096376" cy="6823075"/>
          </a:xfrm>
          <a:ln/>
        </p:spPr>
      </p:sp>
      <p:sp>
        <p:nvSpPr>
          <p:cNvPr id="11704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47629" y="7177202"/>
            <a:ext cx="5521167" cy="296632"/>
          </a:xfrm>
        </p:spPr>
        <p:txBody>
          <a:bodyPr lIns="0" tIns="0" rIns="0" bIns="0"/>
          <a:lstStyle/>
          <a:p>
            <a:endParaRPr lang="en-GB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46C4F17-57A3-4F23-A4DC-265F78F9DF16}" type="slidenum">
              <a:rPr lang="en-US"/>
              <a:pPr/>
              <a:t>9</a:t>
            </a:fld>
            <a:endParaRPr lang="en-US"/>
          </a:p>
        </p:txBody>
      </p:sp>
      <p:sp>
        <p:nvSpPr>
          <p:cNvPr id="1174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797050" y="1176338"/>
            <a:ext cx="10415588" cy="7812087"/>
          </a:xfrm>
          <a:ln/>
        </p:spPr>
      </p:sp>
      <p:sp>
        <p:nvSpPr>
          <p:cNvPr id="11745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19946" y="341772"/>
            <a:ext cx="5841145" cy="198292"/>
          </a:xfrm>
        </p:spPr>
        <p:txBody>
          <a:bodyPr/>
          <a:lstStyle/>
          <a:p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EBB6AD-395C-4D72-81A4-79EA4B4A0553}" type="slidenum">
              <a:rPr lang="en-US"/>
              <a:pPr/>
              <a:t>11</a:t>
            </a:fld>
            <a:endParaRPr lang="en-US"/>
          </a:p>
        </p:txBody>
      </p:sp>
      <p:sp>
        <p:nvSpPr>
          <p:cNvPr id="1077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701675"/>
            <a:ext cx="4586287" cy="3441700"/>
          </a:xfrm>
          <a:ln/>
        </p:spPr>
      </p:sp>
      <p:sp>
        <p:nvSpPr>
          <p:cNvPr id="1077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9169" y="4288267"/>
            <a:ext cx="5041199" cy="153152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6EBB6AD-395C-4D72-81A4-79EA4B4A0553}" type="slidenum">
              <a:rPr lang="en-US"/>
              <a:pPr/>
              <a:t>12</a:t>
            </a:fld>
            <a:endParaRPr lang="en-US"/>
          </a:p>
        </p:txBody>
      </p:sp>
      <p:sp>
        <p:nvSpPr>
          <p:cNvPr id="1077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7288" y="701675"/>
            <a:ext cx="4586287" cy="3441700"/>
          </a:xfrm>
          <a:ln/>
        </p:spPr>
      </p:sp>
      <p:sp>
        <p:nvSpPr>
          <p:cNvPr id="1077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9169" y="4288267"/>
            <a:ext cx="5041199" cy="153152"/>
          </a:xfrm>
        </p:spPr>
        <p:txBody>
          <a:bodyPr/>
          <a:lstStyle/>
          <a:p>
            <a:endParaRPr lang="en-GB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4FBB6D-98AF-4D47-99B2-A10B4D7C67CA}" type="slidenum">
              <a:rPr lang="en-US">
                <a:solidFill>
                  <a:prstClr val="black"/>
                </a:solidFill>
              </a:rPr>
              <a:pPr/>
              <a:t>14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45858" name="Rectangle 7"/>
          <p:cNvSpPr txBox="1">
            <a:spLocks noGrp="1" noChangeArrowheads="1"/>
          </p:cNvSpPr>
          <p:nvPr/>
        </p:nvSpPr>
        <p:spPr bwMode="auto">
          <a:xfrm>
            <a:off x="3884355" y="8684544"/>
            <a:ext cx="2972108" cy="457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/>
            <a:fld id="{267ECCB8-BE22-40AA-A66C-A7A2C991BA59}" type="slidenum">
              <a:rPr lang="en-US" sz="1200">
                <a:solidFill>
                  <a:prstClr val="black"/>
                </a:solidFill>
                <a:latin typeface="Times New Roman" pitchFamily="18" charset="0"/>
              </a:rPr>
              <a:pPr algn="r"/>
              <a:t>14</a:t>
            </a:fld>
            <a:endParaRPr lang="en-US" sz="12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145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00225" y="1177925"/>
            <a:ext cx="10415588" cy="7812088"/>
          </a:xfrm>
          <a:ln/>
        </p:spPr>
      </p:sp>
      <p:sp>
        <p:nvSpPr>
          <p:cNvPr id="11458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2272" y="328875"/>
            <a:ext cx="6101127" cy="288571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4FBB6D-98AF-4D47-99B2-A10B4D7C67CA}" type="slidenum">
              <a:rPr lang="en-US">
                <a:solidFill>
                  <a:prstClr val="black"/>
                </a:solidFill>
              </a:rPr>
              <a:pPr/>
              <a:t>16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45858" name="Rectangle 7"/>
          <p:cNvSpPr txBox="1">
            <a:spLocks noGrp="1" noChangeArrowheads="1"/>
          </p:cNvSpPr>
          <p:nvPr/>
        </p:nvSpPr>
        <p:spPr bwMode="auto">
          <a:xfrm>
            <a:off x="3884355" y="8684544"/>
            <a:ext cx="2972108" cy="457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/>
            <a:fld id="{267ECCB8-BE22-40AA-A66C-A7A2C991BA59}" type="slidenum">
              <a:rPr lang="en-US" sz="1200">
                <a:solidFill>
                  <a:prstClr val="black"/>
                </a:solidFill>
                <a:latin typeface="Times New Roman" pitchFamily="18" charset="0"/>
              </a:rPr>
              <a:pPr algn="r"/>
              <a:t>16</a:t>
            </a:fld>
            <a:endParaRPr lang="en-US" sz="12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145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00225" y="1177925"/>
            <a:ext cx="10415588" cy="7812088"/>
          </a:xfrm>
          <a:ln/>
        </p:spPr>
      </p:sp>
      <p:sp>
        <p:nvSpPr>
          <p:cNvPr id="11458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2272" y="328875"/>
            <a:ext cx="6101127" cy="288571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4FBB6D-98AF-4D47-99B2-A10B4D7C67CA}" type="slidenum">
              <a:rPr lang="en-US">
                <a:solidFill>
                  <a:prstClr val="black"/>
                </a:solidFill>
              </a:rPr>
              <a:pPr/>
              <a:t>20</a:t>
            </a:fld>
            <a:endParaRPr lang="en-US">
              <a:solidFill>
                <a:prstClr val="black"/>
              </a:solidFill>
            </a:endParaRPr>
          </a:p>
        </p:txBody>
      </p:sp>
      <p:sp>
        <p:nvSpPr>
          <p:cNvPr id="1145858" name="Rectangle 7"/>
          <p:cNvSpPr txBox="1">
            <a:spLocks noGrp="1" noChangeArrowheads="1"/>
          </p:cNvSpPr>
          <p:nvPr/>
        </p:nvSpPr>
        <p:spPr bwMode="auto">
          <a:xfrm>
            <a:off x="3884355" y="8684544"/>
            <a:ext cx="2972108" cy="4578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89730" tIns="44865" rIns="89730" bIns="44865" anchor="b"/>
          <a:lstStyle/>
          <a:p>
            <a:pPr algn="r"/>
            <a:fld id="{267ECCB8-BE22-40AA-A66C-A7A2C991BA59}" type="slidenum">
              <a:rPr lang="en-US" sz="1200">
                <a:solidFill>
                  <a:prstClr val="black"/>
                </a:solidFill>
                <a:latin typeface="Times New Roman" pitchFamily="18" charset="0"/>
              </a:rPr>
              <a:pPr algn="r"/>
              <a:t>20</a:t>
            </a:fld>
            <a:endParaRPr lang="en-US" sz="1200" dirty="0">
              <a:solidFill>
                <a:prstClr val="black"/>
              </a:solidFill>
              <a:latin typeface="Times New Roman" pitchFamily="18" charset="0"/>
            </a:endParaRPr>
          </a:p>
        </p:txBody>
      </p:sp>
      <p:sp>
        <p:nvSpPr>
          <p:cNvPr id="11458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-1800225" y="1177925"/>
            <a:ext cx="10415588" cy="7812088"/>
          </a:xfrm>
          <a:ln/>
        </p:spPr>
      </p:sp>
      <p:sp>
        <p:nvSpPr>
          <p:cNvPr id="11458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52272" y="328875"/>
            <a:ext cx="6101127" cy="288571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Leap_Ad_Crop_PPTImage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27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 userDrawn="1"/>
        </p:nvSpPr>
        <p:spPr>
          <a:xfrm>
            <a:off x="0" y="0"/>
            <a:ext cx="9144000" cy="976313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977900"/>
            <a:ext cx="9144000" cy="30321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11" descr="CBN.png"/>
          <p:cNvPicPr>
            <a:picLocks noChangeAspect="1"/>
          </p:cNvPicPr>
          <p:nvPr userDrawn="1"/>
        </p:nvPicPr>
        <p:blipFill>
          <a:blip r:embed="rId3" cstate="print">
            <a:lum bright="20000" contrast="30000"/>
          </a:blip>
          <a:srcRect/>
          <a:stretch>
            <a:fillRect/>
          </a:stretch>
        </p:blipFill>
        <p:spPr bwMode="auto">
          <a:xfrm>
            <a:off x="8177213" y="5854700"/>
            <a:ext cx="725487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8925" y="214291"/>
            <a:ext cx="8577263" cy="56694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rgbClr val="FFC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11"/>
          <p:cNvSpPr txBox="1">
            <a:spLocks noChangeArrowheads="1"/>
          </p:cNvSpPr>
          <p:nvPr/>
        </p:nvSpPr>
        <p:spPr bwMode="gray">
          <a:xfrm>
            <a:off x="173038" y="6557963"/>
            <a:ext cx="8478837" cy="2428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r>
              <a:rPr lang="en-GB" sz="1000" dirty="0">
                <a:solidFill>
                  <a:srgbClr val="666666"/>
                </a:solidFill>
                <a:latin typeface="Arial" pitchFamily="34" charset="0"/>
                <a:cs typeface="Arial" pitchFamily="34" charset="0"/>
              </a:rPr>
              <a:t>Copyright © 2010 Accenture  All Rights Reserved.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40763" y="6532563"/>
            <a:ext cx="338137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fld id="{A6A4F055-3135-4B61-B70F-B2E1D36B8414}" type="slidenum">
              <a:rPr lang="en-US" sz="1000">
                <a:solidFill>
                  <a:srgbClr val="666666"/>
                </a:solidFill>
                <a:latin typeface="Arial" pitchFamily="34" charset="0"/>
                <a:cs typeface="Arial" pitchFamily="3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6666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0" y="0"/>
            <a:ext cx="9144000" cy="1155700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896938"/>
            <a:ext cx="9144000" cy="25876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8" name="Picture 11" descr="CBN.png"/>
          <p:cNvPicPr>
            <a:picLocks noChangeAspect="1"/>
          </p:cNvPicPr>
          <p:nvPr/>
        </p:nvPicPr>
        <p:blipFill>
          <a:blip r:embed="rId2" cstate="print">
            <a:lum bright="20000" contrast="30000"/>
          </a:blip>
          <a:srcRect/>
          <a:stretch>
            <a:fillRect/>
          </a:stretch>
        </p:blipFill>
        <p:spPr bwMode="auto">
          <a:xfrm>
            <a:off x="8140700" y="204788"/>
            <a:ext cx="725488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0"/>
            <a:ext cx="5829312" cy="868346"/>
          </a:xfrm>
        </p:spPr>
        <p:txBody>
          <a:bodyPr>
            <a:noAutofit/>
          </a:bodyPr>
          <a:lstStyle>
            <a:lvl1pPr>
              <a:defRPr sz="2600">
                <a:solidFill>
                  <a:srgbClr val="FFC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7338" y="3429000"/>
            <a:ext cx="4292600" cy="2501900"/>
          </a:xfrm>
        </p:spPr>
        <p:txBody>
          <a:bodyPr>
            <a:noAutofit/>
          </a:bodyPr>
          <a:lstStyle>
            <a:lvl1pPr marL="0" indent="0">
              <a:buNone/>
              <a:defRPr sz="3600" b="0" baseline="0">
                <a:solidFill>
                  <a:srgbClr val="66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111"/>
          <p:cNvSpPr txBox="1">
            <a:spLocks noChangeArrowheads="1"/>
          </p:cNvSpPr>
          <p:nvPr/>
        </p:nvSpPr>
        <p:spPr bwMode="gray">
          <a:xfrm>
            <a:off x="173038" y="6557963"/>
            <a:ext cx="8478837" cy="2428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r>
              <a:rPr lang="en-GB" sz="1000" dirty="0">
                <a:solidFill>
                  <a:srgbClr val="666666"/>
                </a:solidFill>
                <a:latin typeface="Arial" pitchFamily="34" charset="0"/>
                <a:cs typeface="Arial" pitchFamily="34" charset="0"/>
              </a:rPr>
              <a:t>Copyright © 2011 Accenture  All Rights Reserved.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640763" y="6532563"/>
            <a:ext cx="338137" cy="2460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fld id="{0D712A46-FE67-4BB9-85F1-B70E90351402}" type="slidenum">
              <a:rPr lang="en-US" sz="1000">
                <a:solidFill>
                  <a:srgbClr val="666666"/>
                </a:solidFill>
                <a:latin typeface="Arial" pitchFamily="34" charset="0"/>
                <a:cs typeface="Arial" pitchFamily="3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6666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1155700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896938"/>
            <a:ext cx="9144000" cy="25876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9" name="Picture 11" descr="CBN.png"/>
          <p:cNvPicPr>
            <a:picLocks noChangeAspect="1"/>
          </p:cNvPicPr>
          <p:nvPr/>
        </p:nvPicPr>
        <p:blipFill>
          <a:blip r:embed="rId2" cstate="print">
            <a:lum bright="20000" contrast="30000"/>
          </a:blip>
          <a:srcRect/>
          <a:stretch>
            <a:fillRect/>
          </a:stretch>
        </p:blipFill>
        <p:spPr bwMode="auto">
          <a:xfrm>
            <a:off x="8140700" y="204788"/>
            <a:ext cx="725488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11" descr="CBN.png"/>
          <p:cNvPicPr>
            <a:picLocks noChangeAspect="1"/>
          </p:cNvPicPr>
          <p:nvPr userDrawn="1"/>
        </p:nvPicPr>
        <p:blipFill>
          <a:blip r:embed="rId2" cstate="print">
            <a:lum bright="20000" contrast="30000"/>
          </a:blip>
          <a:srcRect/>
          <a:stretch>
            <a:fillRect/>
          </a:stretch>
        </p:blipFill>
        <p:spPr bwMode="auto">
          <a:xfrm>
            <a:off x="8140700" y="204788"/>
            <a:ext cx="725488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74638" y="1828799"/>
            <a:ext cx="8396287" cy="4822371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buFont typeface="Lucida Grande"/>
              <a:buChar char="−"/>
              <a:defRPr/>
            </a:lvl3pPr>
            <a:lvl4pPr>
              <a:defRPr baseline="0"/>
            </a:lvl4pPr>
            <a:lvl5pPr>
              <a:buFont typeface="Lucida Grande"/>
              <a:buChar char="−"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213769" y="141094"/>
            <a:ext cx="7827942" cy="673100"/>
          </a:xfrm>
        </p:spPr>
        <p:txBody>
          <a:bodyPr>
            <a:noAutofit/>
          </a:bodyPr>
          <a:lstStyle>
            <a:lvl1pPr>
              <a:defRPr sz="2600">
                <a:solidFill>
                  <a:srgbClr val="FFC000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74638" y="1403367"/>
            <a:ext cx="4143404" cy="4525963"/>
          </a:xfrm>
        </p:spPr>
        <p:txBody>
          <a:bodyPr/>
          <a:lstStyle>
            <a:lvl1pPr marL="0" indent="0">
              <a:defRPr sz="2400" baseline="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68825" y="1403367"/>
            <a:ext cx="4143404" cy="4525963"/>
          </a:xfrm>
        </p:spPr>
        <p:txBody>
          <a:bodyPr/>
          <a:lstStyle>
            <a:lvl1pPr marL="0" indent="0"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 dirty="0"/>
          </a:p>
        </p:txBody>
      </p:sp>
      <p:sp>
        <p:nvSpPr>
          <p:cNvPr id="6" name="Title 1"/>
          <p:cNvSpPr>
            <a:spLocks noGrp="1"/>
          </p:cNvSpPr>
          <p:nvPr>
            <p:ph type="title"/>
          </p:nvPr>
        </p:nvSpPr>
        <p:spPr>
          <a:xfrm>
            <a:off x="2428860" y="266675"/>
            <a:ext cx="5829312" cy="868346"/>
          </a:xfrm>
        </p:spPr>
        <p:txBody>
          <a:bodyPr>
            <a:noAutofit/>
          </a:bodyPr>
          <a:lstStyle>
            <a:lvl1pPr>
              <a:defRPr sz="2600">
                <a:solidFill>
                  <a:srgbClr val="DDCC6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1"/>
          <p:cNvSpPr>
            <a:spLocks noGrp="1"/>
          </p:cNvSpPr>
          <p:nvPr>
            <p:ph type="title"/>
          </p:nvPr>
        </p:nvSpPr>
        <p:spPr>
          <a:xfrm>
            <a:off x="2428860" y="256356"/>
            <a:ext cx="5829312" cy="868346"/>
          </a:xfrm>
        </p:spPr>
        <p:txBody>
          <a:bodyPr>
            <a:noAutofit/>
          </a:bodyPr>
          <a:lstStyle>
            <a:lvl1pPr>
              <a:defRPr sz="2600">
                <a:solidFill>
                  <a:srgbClr val="DDCC66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8" descr="Leap_Ad_Crop_PPTImage.jpg"/>
          <p:cNvPicPr>
            <a:picLocks noChangeAspect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-1270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Rectangle 3"/>
          <p:cNvSpPr/>
          <p:nvPr userDrawn="1"/>
        </p:nvSpPr>
        <p:spPr>
          <a:xfrm>
            <a:off x="0" y="0"/>
            <a:ext cx="9144000" cy="976313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977900"/>
            <a:ext cx="9144000" cy="303213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6" name="Picture 11" descr="CBN.png"/>
          <p:cNvPicPr>
            <a:picLocks noChangeAspect="1"/>
          </p:cNvPicPr>
          <p:nvPr userDrawn="1"/>
        </p:nvPicPr>
        <p:blipFill>
          <a:blip r:embed="rId3" cstate="print">
            <a:lum bright="20000" contrast="30000"/>
          </a:blip>
          <a:srcRect/>
          <a:stretch>
            <a:fillRect/>
          </a:stretch>
        </p:blipFill>
        <p:spPr bwMode="auto">
          <a:xfrm>
            <a:off x="8177213" y="5854700"/>
            <a:ext cx="725487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88925" y="214291"/>
            <a:ext cx="8577263" cy="56694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rgbClr val="FFC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GB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1571612"/>
            <a:ext cx="8553450" cy="44354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285750" y="1000125"/>
            <a:ext cx="8572500" cy="500063"/>
          </a:xfrm>
        </p:spPr>
        <p:txBody>
          <a:bodyPr/>
          <a:lstStyle>
            <a:lvl1pPr marL="0" indent="0">
              <a:defRPr sz="1600"/>
            </a:lvl1pPr>
            <a:lvl2pPr>
              <a:buNone/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  <a:endParaRPr lang="en-GB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3"/>
          </p:nvPr>
        </p:nvSpPr>
        <p:spPr>
          <a:xfrm>
            <a:off x="7950200" y="6500813"/>
            <a:ext cx="1693863" cy="2698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2DB57B0-0A2F-44B3-BF93-B94CE5DC21DC}" type="slidenum">
              <a:rPr lang="en-GB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zh-SG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2pPr marL="446088" indent="-258763">
              <a:defRPr/>
            </a:lvl2pPr>
            <a:lvl3pPr marL="620713" indent="-163513">
              <a:defRPr/>
            </a:lvl3pPr>
            <a:lvl4pPr marL="809625" indent="-188913">
              <a:defRPr/>
            </a:lvl4pPr>
            <a:lvl5pPr marL="1254125" indent="-257175"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Leap_Ad_Crop_PPTImage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-12526"/>
            <a:ext cx="9144000" cy="6858000"/>
          </a:xfrm>
          <a:prstGeom prst="rect">
            <a:avLst/>
          </a:prstGeom>
        </p:spPr>
      </p:pic>
      <p:sp>
        <p:nvSpPr>
          <p:cNvPr id="4" name="Rectangle 3"/>
          <p:cNvSpPr/>
          <p:nvPr userDrawn="1"/>
        </p:nvSpPr>
        <p:spPr>
          <a:xfrm>
            <a:off x="0" y="-1"/>
            <a:ext cx="9144000" cy="977031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977517"/>
            <a:ext cx="9144000" cy="30344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288925" y="214291"/>
            <a:ext cx="8577263" cy="566944"/>
          </a:xfrm>
        </p:spPr>
        <p:txBody>
          <a:bodyPr anchor="t">
            <a:noAutofit/>
          </a:bodyPr>
          <a:lstStyle>
            <a:lvl1pPr algn="ctr">
              <a:defRPr sz="2800" baseline="0">
                <a:solidFill>
                  <a:srgbClr val="FFC000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dirty="0" smtClean="0"/>
              <a:t>Title: can span up to two lines and uses this font color (30pt)</a:t>
            </a:r>
            <a:endParaRPr lang="en-GB" dirty="0"/>
          </a:p>
        </p:txBody>
      </p:sp>
      <p:pic>
        <p:nvPicPr>
          <p:cNvPr id="6" name="Picture 11" descr="CBN.png"/>
          <p:cNvPicPr>
            <a:picLocks noChangeAspect="1"/>
          </p:cNvPicPr>
          <p:nvPr userDrawn="1"/>
        </p:nvPicPr>
        <p:blipFill>
          <a:blip r:embed="rId3" cstate="print">
            <a:lum bright="20000" contrast="30000"/>
          </a:blip>
          <a:srcRect/>
          <a:stretch>
            <a:fillRect/>
          </a:stretch>
        </p:blipFill>
        <p:spPr bwMode="auto">
          <a:xfrm>
            <a:off x="8177468" y="5854933"/>
            <a:ext cx="725296" cy="844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200" y="0"/>
            <a:ext cx="5829312" cy="868346"/>
          </a:xfrm>
        </p:spPr>
        <p:txBody>
          <a:bodyPr>
            <a:noAutofit/>
          </a:bodyPr>
          <a:lstStyle>
            <a:lvl1pPr>
              <a:defRPr sz="2600">
                <a:solidFill>
                  <a:srgbClr val="FFC000"/>
                </a:solidFill>
              </a:defRPr>
            </a:lvl1pPr>
          </a:lstStyle>
          <a:p>
            <a:r>
              <a:rPr lang="en-US" dirty="0" smtClean="0"/>
              <a:t>Presentation title: can span up to two lines and uses this font color (26pt)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287338" y="3429000"/>
            <a:ext cx="4292600" cy="2501900"/>
          </a:xfrm>
        </p:spPr>
        <p:txBody>
          <a:bodyPr lIns="0" tIns="0" bIns="0" anchor="t">
            <a:noAutofit/>
          </a:bodyPr>
          <a:lstStyle>
            <a:lvl1pPr marL="0" indent="0">
              <a:buNone/>
              <a:defRPr sz="3600" b="0" baseline="0">
                <a:solidFill>
                  <a:srgbClr val="660000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Section title: can span multiple lines and uses this font color (36pt) 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274638" y="1828799"/>
            <a:ext cx="8396287" cy="4822371"/>
          </a:xfrm>
        </p:spPr>
        <p:txBody>
          <a:bodyPr lIns="0" tIns="0" rIns="0" bIns="0"/>
          <a:lstStyle>
            <a:lvl1pPr>
              <a:defRPr/>
            </a:lvl1pPr>
            <a:lvl2pPr>
              <a:defRPr/>
            </a:lvl2pPr>
            <a:lvl3pPr>
              <a:buFont typeface="Lucida Grande"/>
              <a:buChar char="−"/>
              <a:defRPr/>
            </a:lvl3pPr>
            <a:lvl4pPr>
              <a:defRPr baseline="0"/>
            </a:lvl4pPr>
            <a:lvl5pPr>
              <a:buFont typeface="Lucida Grande"/>
              <a:buChar char="−"/>
              <a:defRPr/>
            </a:lvl5pPr>
          </a:lstStyle>
          <a:p>
            <a:pPr lvl="0"/>
            <a:r>
              <a:rPr lang="en-US" dirty="0" smtClean="0"/>
              <a:t>Slide copy uses this color (26pt)</a:t>
            </a:r>
          </a:p>
          <a:p>
            <a:pPr lvl="1"/>
            <a:r>
              <a:rPr lang="en-US" dirty="0" smtClean="0"/>
              <a:t>Bullet point level 1 (26pt)</a:t>
            </a:r>
          </a:p>
          <a:p>
            <a:pPr lvl="2"/>
            <a:r>
              <a:rPr lang="en-US" dirty="0" smtClean="0"/>
              <a:t>Bullet point level 2 (24pt)</a:t>
            </a:r>
          </a:p>
          <a:p>
            <a:pPr lvl="3"/>
            <a:r>
              <a:rPr lang="en-US" dirty="0" smtClean="0"/>
              <a:t>Bullet point level 3 (22pt)</a:t>
            </a:r>
          </a:p>
          <a:p>
            <a:pPr lvl="4"/>
            <a:r>
              <a:rPr lang="en-US" dirty="0" smtClean="0"/>
              <a:t>Bullet point level 4 (20pt)</a:t>
            </a:r>
            <a:endParaRPr lang="en-GB" dirty="0"/>
          </a:p>
        </p:txBody>
      </p:sp>
      <p:sp>
        <p:nvSpPr>
          <p:cNvPr id="5" name="Title 1"/>
          <p:cNvSpPr>
            <a:spLocks noGrp="1"/>
          </p:cNvSpPr>
          <p:nvPr>
            <p:ph type="title" hasCustomPrompt="1"/>
          </p:nvPr>
        </p:nvSpPr>
        <p:spPr>
          <a:xfrm>
            <a:off x="213769" y="141094"/>
            <a:ext cx="7827942" cy="673100"/>
          </a:xfrm>
        </p:spPr>
        <p:txBody>
          <a:bodyPr>
            <a:noAutofit/>
          </a:bodyPr>
          <a:lstStyle>
            <a:lvl1pPr>
              <a:defRPr sz="2600">
                <a:solidFill>
                  <a:srgbClr val="FFC000"/>
                </a:solidFill>
              </a:defRPr>
            </a:lvl1pPr>
          </a:lstStyle>
          <a:p>
            <a:r>
              <a:rPr lang="en-US" dirty="0" smtClean="0"/>
              <a:t>Slide title: can span up to two lines and uses this font color (26pt)</a:t>
            </a:r>
            <a:endParaRPr lang="en-GB" dirty="0"/>
          </a:p>
        </p:txBody>
      </p:sp>
      <p:pic>
        <p:nvPicPr>
          <p:cNvPr id="4" name="Picture 11" descr="CBN.png"/>
          <p:cNvPicPr>
            <a:picLocks noChangeAspect="1"/>
          </p:cNvPicPr>
          <p:nvPr userDrawn="1"/>
        </p:nvPicPr>
        <p:blipFill>
          <a:blip r:embed="rId2" cstate="print">
            <a:lum bright="20000" contrast="30000"/>
          </a:blip>
          <a:srcRect/>
          <a:stretch>
            <a:fillRect/>
          </a:stretch>
        </p:blipFill>
        <p:spPr bwMode="auto">
          <a:xfrm>
            <a:off x="8140892" y="204597"/>
            <a:ext cx="725296" cy="844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Column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274638" y="1403367"/>
            <a:ext cx="4143404" cy="4525963"/>
          </a:xfrm>
        </p:spPr>
        <p:txBody>
          <a:bodyPr/>
          <a:lstStyle>
            <a:lvl1pPr marL="0" indent="0">
              <a:defRPr sz="2400" baseline="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Slide copy uses this color (24pt)</a:t>
            </a:r>
          </a:p>
          <a:p>
            <a:pPr lvl="1"/>
            <a:r>
              <a:rPr lang="en-US" dirty="0" smtClean="0"/>
              <a:t>First level (22pt)</a:t>
            </a:r>
          </a:p>
          <a:p>
            <a:pPr lvl="2"/>
            <a:r>
              <a:rPr lang="en-US" dirty="0" smtClean="0"/>
              <a:t>Second level (20pt)</a:t>
            </a:r>
          </a:p>
          <a:p>
            <a:pPr lvl="3"/>
            <a:r>
              <a:rPr lang="en-US" dirty="0" smtClean="0"/>
              <a:t>Third level (18pt)</a:t>
            </a:r>
          </a:p>
          <a:p>
            <a:pPr lvl="4"/>
            <a:r>
              <a:rPr lang="en-US" dirty="0" smtClean="0"/>
              <a:t>Fourth level (16pt)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568825" y="1403367"/>
            <a:ext cx="4143404" cy="4525963"/>
          </a:xfrm>
        </p:spPr>
        <p:txBody>
          <a:bodyPr/>
          <a:lstStyle>
            <a:lvl1pPr marL="0" indent="0"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Slide copy uses this color (24pt)</a:t>
            </a:r>
          </a:p>
          <a:p>
            <a:pPr lvl="1"/>
            <a:r>
              <a:rPr lang="en-US" dirty="0" smtClean="0"/>
              <a:t>First level (22pt)</a:t>
            </a:r>
          </a:p>
          <a:p>
            <a:pPr lvl="2"/>
            <a:r>
              <a:rPr lang="en-US" dirty="0" smtClean="0"/>
              <a:t>Second level (20pt)</a:t>
            </a:r>
          </a:p>
          <a:p>
            <a:pPr lvl="3"/>
            <a:r>
              <a:rPr lang="en-US" dirty="0" smtClean="0"/>
              <a:t>Third level (18pt)</a:t>
            </a:r>
          </a:p>
          <a:p>
            <a:pPr lvl="4"/>
            <a:r>
              <a:rPr lang="en-US" dirty="0" smtClean="0"/>
              <a:t>Fourth level (16pt)</a:t>
            </a:r>
            <a:endParaRPr lang="en-GB" dirty="0"/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2428860" y="266675"/>
            <a:ext cx="5829312" cy="868346"/>
          </a:xfrm>
        </p:spPr>
        <p:txBody>
          <a:bodyPr>
            <a:noAutofit/>
          </a:bodyPr>
          <a:lstStyle>
            <a:lvl1pPr>
              <a:defRPr sz="2600">
                <a:solidFill>
                  <a:srgbClr val="DDCC66"/>
                </a:solidFill>
              </a:defRPr>
            </a:lvl1pPr>
          </a:lstStyle>
          <a:p>
            <a:r>
              <a:rPr lang="en-US" dirty="0" smtClean="0"/>
              <a:t>Slide title: can span up to two lines and uses this font color (26pt)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le 1"/>
          <p:cNvSpPr>
            <a:spLocks noGrp="1"/>
          </p:cNvSpPr>
          <p:nvPr>
            <p:ph type="title" hasCustomPrompt="1"/>
          </p:nvPr>
        </p:nvSpPr>
        <p:spPr>
          <a:xfrm>
            <a:off x="2428860" y="256356"/>
            <a:ext cx="5829312" cy="868346"/>
          </a:xfrm>
        </p:spPr>
        <p:txBody>
          <a:bodyPr>
            <a:noAutofit/>
          </a:bodyPr>
          <a:lstStyle>
            <a:lvl1pPr>
              <a:defRPr sz="2600">
                <a:solidFill>
                  <a:srgbClr val="DDCC66"/>
                </a:solidFill>
              </a:defRPr>
            </a:lvl1pPr>
          </a:lstStyle>
          <a:p>
            <a:r>
              <a:rPr lang="en-US" dirty="0" smtClean="0"/>
              <a:t>Slide title: can span up to two lines and uses this font color (26pt)</a:t>
            </a:r>
            <a:endParaRPr lang="en-GB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5750" y="1571612"/>
            <a:ext cx="8553450" cy="44354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2"/>
          </p:nvPr>
        </p:nvSpPr>
        <p:spPr>
          <a:xfrm>
            <a:off x="285750" y="1000125"/>
            <a:ext cx="8572500" cy="500063"/>
          </a:xfrm>
        </p:spPr>
        <p:txBody>
          <a:bodyPr/>
          <a:lstStyle>
            <a:lvl1pPr marL="0" indent="0">
              <a:defRPr sz="1600"/>
            </a:lvl1pPr>
            <a:lvl2pPr>
              <a:buNone/>
              <a:defRPr/>
            </a:lvl2pPr>
          </a:lstStyle>
          <a:p>
            <a:pPr lvl="0"/>
            <a:r>
              <a:rPr lang="en-US" dirty="0" smtClean="0"/>
              <a:t>Click to edit Master text styles</a:t>
            </a:r>
            <a:endParaRPr lang="en-GB" dirty="0"/>
          </a:p>
        </p:txBody>
      </p:sp>
      <p:sp>
        <p:nvSpPr>
          <p:cNvPr id="5" name="Slide Number Placeholder 3"/>
          <p:cNvSpPr>
            <a:spLocks noGrp="1"/>
          </p:cNvSpPr>
          <p:nvPr>
            <p:ph type="sldNum" sz="quarter" idx="13"/>
          </p:nvPr>
        </p:nvSpPr>
        <p:spPr>
          <a:xfrm>
            <a:off x="7950200" y="6500813"/>
            <a:ext cx="1693863" cy="269875"/>
          </a:xfrm>
          <a:prstGeom prst="rect">
            <a:avLst/>
          </a:prstGeom>
        </p:spPr>
        <p:txBody>
          <a:bodyPr/>
          <a:lstStyle>
            <a:lvl1pPr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3EF9E5B-8FAA-4C13-A9BE-160A580FBAD0}" type="slidenum">
              <a:rPr lang="en-GB" sz="1200">
                <a:solidFill>
                  <a:prstClr val="black"/>
                </a:solidFill>
                <a:latin typeface="Trebuchet MS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‹#›</a:t>
            </a:fld>
            <a:endParaRPr lang="en-GB" altLang="zh-SG" sz="1200" dirty="0">
              <a:solidFill>
                <a:prstClr val="black"/>
              </a:solidFill>
              <a:latin typeface="Trebuchet MS" pitchFamily="34" charset="0"/>
              <a:cs typeface="Arial" pitchFamily="34" charset="0"/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4"/>
          </p:nvPr>
        </p:nvSpPr>
        <p:spPr>
          <a:xfrm>
            <a:off x="214313" y="6286500"/>
            <a:ext cx="8451850" cy="457200"/>
          </a:xfrm>
          <a:prstGeom prst="rect">
            <a:avLst/>
          </a:prstGeom>
        </p:spPr>
        <p:txBody>
          <a:bodyPr/>
          <a:lstStyle>
            <a:lvl1pPr eaLnBrk="0" hangingPunct="0"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en-US" altLang="zh-SG" sz="1200" dirty="0">
              <a:solidFill>
                <a:prstClr val="black"/>
              </a:solidFill>
              <a:latin typeface="Trebuchet MS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7269163" y="6503988"/>
            <a:ext cx="1693862" cy="26987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6D097408-5E20-4B0B-8007-3BEE79D20F83}" type="slidenum">
              <a:rPr lang="en-US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‹#›</a:t>
            </a:fld>
            <a:endParaRPr lang="en-US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49438" y="6375400"/>
            <a:ext cx="4489450" cy="4572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10" Type="http://schemas.openxmlformats.org/officeDocument/2006/relationships/image" Target="../media/image1.png"/><Relationship Id="rId4" Type="http://schemas.openxmlformats.org/officeDocument/2006/relationships/slideLayout" Target="../slideLayouts/slideLayout14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263525" y="203200"/>
            <a:ext cx="6624638" cy="654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Slide title: uses this font color (26pt)</a:t>
            </a:r>
            <a:endParaRPr lang="en-GB" smtClean="0"/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274638" y="1243013"/>
            <a:ext cx="8396287" cy="4779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Slide copy uses this color (26pt)</a:t>
            </a:r>
          </a:p>
          <a:p>
            <a:pPr lvl="1"/>
            <a:r>
              <a:rPr lang="en-US" smtClean="0"/>
              <a:t>Bullet point level 1 (26pt)</a:t>
            </a:r>
          </a:p>
          <a:p>
            <a:pPr lvl="2"/>
            <a:r>
              <a:rPr lang="en-US" smtClean="0"/>
              <a:t>Bullet point level 2 (24pt)</a:t>
            </a:r>
          </a:p>
          <a:p>
            <a:pPr lvl="3"/>
            <a:r>
              <a:rPr lang="en-US" smtClean="0"/>
              <a:t>Bullet point level 3 (22pt)</a:t>
            </a:r>
          </a:p>
          <a:p>
            <a:pPr lvl="4"/>
            <a:r>
              <a:rPr lang="en-US" smtClean="0"/>
              <a:t>Bullet point level 4 (20pt)</a:t>
            </a:r>
            <a:endParaRPr lang="en-GB" smtClean="0"/>
          </a:p>
        </p:txBody>
      </p:sp>
      <p:sp>
        <p:nvSpPr>
          <p:cNvPr id="8" name="Text Box 111"/>
          <p:cNvSpPr txBox="1">
            <a:spLocks noChangeArrowheads="1"/>
          </p:cNvSpPr>
          <p:nvPr/>
        </p:nvSpPr>
        <p:spPr bwMode="gray">
          <a:xfrm>
            <a:off x="-1588" y="6608763"/>
            <a:ext cx="8478838" cy="24288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lIns="90488" tIns="44450" rIns="90488" bIns="44450">
            <a:spAutoFit/>
          </a:bodyPr>
          <a:lstStyle/>
          <a:p>
            <a:pPr>
              <a:defRPr/>
            </a:pPr>
            <a:r>
              <a:rPr lang="en-GB" sz="1000" dirty="0">
                <a:solidFill>
                  <a:srgbClr val="666666"/>
                </a:solidFill>
                <a:latin typeface="Arial" pitchFamily="34" charset="0"/>
                <a:cs typeface="Arial" pitchFamily="34" charset="0"/>
              </a:rPr>
              <a:t>Copyright © 2011 Accenture  All Rights Reserved.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804275" y="6532563"/>
            <a:ext cx="338138" cy="396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fld id="{A913AE8A-81AA-48CD-9B25-F5219A13B00C}" type="slidenum">
              <a:rPr lang="en-US" sz="1000">
                <a:solidFill>
                  <a:srgbClr val="666666"/>
                </a:solidFill>
                <a:latin typeface="Arial" pitchFamily="34" charset="0"/>
                <a:cs typeface="Arial" pitchFamily="34" charset="0"/>
              </a:rPr>
              <a:pPr algn="r">
                <a:defRPr/>
              </a:pPr>
              <a:t>‹#›</a:t>
            </a:fld>
            <a:endParaRPr lang="en-US" sz="1000" dirty="0">
              <a:solidFill>
                <a:srgbClr val="6666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1155700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896938"/>
            <a:ext cx="9144000" cy="258762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2056" name="Picture 11" descr="CBN.png"/>
          <p:cNvPicPr>
            <a:picLocks noChangeAspect="1"/>
          </p:cNvPicPr>
          <p:nvPr/>
        </p:nvPicPr>
        <p:blipFill>
          <a:blip r:embed="rId12" cstate="print">
            <a:lum bright="20000" contrast="30000"/>
          </a:blip>
          <a:srcRect/>
          <a:stretch>
            <a:fillRect/>
          </a:stretch>
        </p:blipFill>
        <p:spPr bwMode="auto">
          <a:xfrm>
            <a:off x="8140700" y="204788"/>
            <a:ext cx="725488" cy="84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9" r:id="rId8"/>
    <p:sldLayoutId id="2147483670" r:id="rId9"/>
    <p:sldLayoutId id="2147483701" r:id="rId10"/>
  </p:sldLayoutIdLst>
  <p:timing>
    <p:tnLst>
      <p:par>
        <p:cTn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sz="2600" kern="1200">
          <a:solidFill>
            <a:srgbClr val="008000"/>
          </a:solidFill>
          <a:latin typeface="Arial" pitchFamily="34" charset="0"/>
          <a:ea typeface="+mj-ea"/>
          <a:cs typeface="Arial" pitchFamily="34" charset="0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8000"/>
          </a:solidFill>
          <a:latin typeface="Arial" pitchFamily="34" charset="0"/>
          <a:cs typeface="Arial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8000"/>
          </a:solidFill>
          <a:latin typeface="Arial" pitchFamily="34" charset="0"/>
          <a:cs typeface="Arial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8000"/>
          </a:solidFill>
          <a:latin typeface="Arial" pitchFamily="34" charset="0"/>
          <a:cs typeface="Arial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600">
          <a:solidFill>
            <a:srgbClr val="008000"/>
          </a:solidFill>
          <a:latin typeface="Arial" pitchFamily="34" charset="0"/>
          <a:cs typeface="Arial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2600">
          <a:solidFill>
            <a:srgbClr val="008000"/>
          </a:solidFill>
          <a:latin typeface="Arial" pitchFamily="34" charset="0"/>
          <a:cs typeface="Arial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2600">
          <a:solidFill>
            <a:srgbClr val="008000"/>
          </a:solidFill>
          <a:latin typeface="Arial" pitchFamily="34" charset="0"/>
          <a:cs typeface="Arial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2600">
          <a:solidFill>
            <a:srgbClr val="008000"/>
          </a:solidFill>
          <a:latin typeface="Arial" pitchFamily="34" charset="0"/>
          <a:cs typeface="Arial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2600">
          <a:solidFill>
            <a:srgbClr val="008000"/>
          </a:solidFill>
          <a:latin typeface="Arial" pitchFamily="34" charset="0"/>
          <a:cs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defRPr sz="2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269875" indent="-269875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269875" indent="-269875" algn="l" rtl="0" eaLnBrk="0" fontAlgn="base" hangingPunct="0">
        <a:spcBef>
          <a:spcPct val="20000"/>
        </a:spcBef>
        <a:spcAft>
          <a:spcPct val="0"/>
        </a:spcAft>
        <a:buFont typeface="Lucida Grande"/>
        <a:buChar char="−"/>
        <a:defRPr sz="24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69875" indent="-269875" algn="l" rtl="0" eaLnBrk="0" fontAlgn="base" hangingPunct="0">
        <a:spcBef>
          <a:spcPct val="20000"/>
        </a:spcBef>
        <a:spcAft>
          <a:spcPct val="0"/>
        </a:spcAft>
        <a:buFont typeface="Arial" pitchFamily="34" charset="0"/>
        <a:buChar char="•"/>
        <a:defRPr sz="2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69875" indent="-269875" algn="l" rtl="0" eaLnBrk="0" fontAlgn="base" hangingPunct="0">
        <a:spcBef>
          <a:spcPct val="20000"/>
        </a:spcBef>
        <a:spcAft>
          <a:spcPct val="0"/>
        </a:spcAft>
        <a:buFont typeface="Lucida Grande"/>
        <a:buChar char="−"/>
        <a:defRPr sz="20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3873" y="203722"/>
            <a:ext cx="6623504" cy="6540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Slide title: uses this font color (26pt)</a:t>
            </a:r>
            <a:endParaRPr lang="en-GB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4638" y="1243359"/>
            <a:ext cx="8396287" cy="477882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en-US" dirty="0" smtClean="0"/>
              <a:t>Slide copy uses this color (26pt)</a:t>
            </a:r>
          </a:p>
          <a:p>
            <a:pPr lvl="1"/>
            <a:r>
              <a:rPr lang="en-US" dirty="0" smtClean="0"/>
              <a:t>Bullet point level 1 (26pt)</a:t>
            </a:r>
          </a:p>
          <a:p>
            <a:pPr lvl="2"/>
            <a:r>
              <a:rPr lang="en-US" dirty="0" smtClean="0"/>
              <a:t>Bullet point level 2 (24pt)</a:t>
            </a:r>
          </a:p>
          <a:p>
            <a:pPr lvl="3"/>
            <a:r>
              <a:rPr lang="en-US" dirty="0" smtClean="0"/>
              <a:t>Bullet point level 3 (22pt)</a:t>
            </a:r>
          </a:p>
          <a:p>
            <a:pPr lvl="4"/>
            <a:r>
              <a:rPr lang="en-US" dirty="0" smtClean="0"/>
              <a:t>Bullet point level 4 (20pt)</a:t>
            </a:r>
            <a:endParaRPr lang="en-GB" dirty="0"/>
          </a:p>
        </p:txBody>
      </p:sp>
      <p:sp>
        <p:nvSpPr>
          <p:cNvPr id="7" name="TextBox 6"/>
          <p:cNvSpPr txBox="1"/>
          <p:nvPr/>
        </p:nvSpPr>
        <p:spPr>
          <a:xfrm>
            <a:off x="8640098" y="6532225"/>
            <a:ext cx="33904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59C0C9EA-59B6-42E9-BB58-4C2DE34B2563}" type="slidenum">
              <a:rPr lang="en-US" sz="1000">
                <a:solidFill>
                  <a:srgbClr val="666666"/>
                </a:solidFill>
                <a:latin typeface="Arial" pitchFamily="34" charset="0"/>
                <a:cs typeface="Arial" pitchFamily="34" charset="0"/>
              </a:rPr>
              <a:pPr algn="r"/>
              <a:t>‹#›</a:t>
            </a:fld>
            <a:endParaRPr lang="en-US" sz="1000" dirty="0">
              <a:solidFill>
                <a:srgbClr val="666666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1155700"/>
          </a:xfrm>
          <a:prstGeom prst="rect">
            <a:avLst/>
          </a:prstGeom>
          <a:solidFill>
            <a:srgbClr val="0033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896645"/>
            <a:ext cx="9144000" cy="259054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11" descr="CBN.png"/>
          <p:cNvPicPr>
            <a:picLocks noChangeAspect="1"/>
          </p:cNvPicPr>
          <p:nvPr/>
        </p:nvPicPr>
        <p:blipFill>
          <a:blip r:embed="rId10" cstate="print">
            <a:lum bright="20000" contrast="30000"/>
          </a:blip>
          <a:srcRect/>
          <a:stretch>
            <a:fillRect/>
          </a:stretch>
        </p:blipFill>
        <p:spPr bwMode="auto">
          <a:xfrm>
            <a:off x="8140892" y="204597"/>
            <a:ext cx="725296" cy="8445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2600" kern="1200" baseline="0">
          <a:solidFill>
            <a:srgbClr val="008000"/>
          </a:solidFill>
          <a:latin typeface="Arial" pitchFamily="34" charset="0"/>
          <a:ea typeface="+mj-ea"/>
          <a:cs typeface="Arial" pitchFamily="34" charset="0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buFont typeface="Arial" pitchFamily="34" charset="0"/>
        <a:buNone/>
        <a:defRPr sz="26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1pPr>
      <a:lvl2pPr marL="270000" indent="-270000" algn="l" defTabSz="914400" rtl="0" eaLnBrk="1" latinLnBrk="0" hangingPunct="1">
        <a:spcBef>
          <a:spcPct val="20000"/>
        </a:spcBef>
        <a:buFont typeface="Arial" pitchFamily="34" charset="0"/>
        <a:buChar char="•"/>
        <a:defRPr sz="2600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2pPr>
      <a:lvl3pPr marL="270000" indent="-270000" algn="l" defTabSz="914400" rtl="0" eaLnBrk="1" latinLnBrk="0" hangingPunct="1">
        <a:spcBef>
          <a:spcPct val="20000"/>
        </a:spcBef>
        <a:buFont typeface="Lucida Grande"/>
        <a:buChar char="−"/>
        <a:defRPr sz="2400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3pPr>
      <a:lvl4pPr marL="270000" indent="-270000" algn="l" defTabSz="914400" rtl="0" eaLnBrk="1" latinLnBrk="0" hangingPunct="1">
        <a:spcBef>
          <a:spcPct val="20000"/>
        </a:spcBef>
        <a:buFont typeface="Arial" pitchFamily="34" charset="0"/>
        <a:buChar char="•"/>
        <a:defRPr sz="2200" kern="120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4pPr>
      <a:lvl5pPr marL="270000" indent="-270000" algn="l" defTabSz="914400" rtl="0" eaLnBrk="1" latinLnBrk="0" hangingPunct="1">
        <a:spcBef>
          <a:spcPct val="20000"/>
        </a:spcBef>
        <a:buFont typeface="Lucida Grande"/>
        <a:buChar char="−"/>
        <a:defRPr sz="2000" kern="1200" baseline="0">
          <a:solidFill>
            <a:schemeClr val="tx1"/>
          </a:solidFill>
          <a:latin typeface="Arial" pitchFamily="34" charset="0"/>
          <a:ea typeface="+mn-ea"/>
          <a:cs typeface="Arial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2.xml"/><Relationship Id="rId7" Type="http://schemas.openxmlformats.org/officeDocument/2006/relationships/oleObject" Target="../embeddings/oleObject1.bin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8.xml"/><Relationship Id="rId4" Type="http://schemas.openxmlformats.org/officeDocument/2006/relationships/tags" Target="../tags/tag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tags" Target="../tags/tag10.xml"/><Relationship Id="rId13" Type="http://schemas.openxmlformats.org/officeDocument/2006/relationships/tags" Target="../tags/tag15.xml"/><Relationship Id="rId18" Type="http://schemas.openxmlformats.org/officeDocument/2006/relationships/tags" Target="../tags/tag20.xml"/><Relationship Id="rId26" Type="http://schemas.openxmlformats.org/officeDocument/2006/relationships/notesSlide" Target="../notesSlides/notesSlide3.xml"/><Relationship Id="rId3" Type="http://schemas.openxmlformats.org/officeDocument/2006/relationships/tags" Target="../tags/tag5.xml"/><Relationship Id="rId21" Type="http://schemas.openxmlformats.org/officeDocument/2006/relationships/tags" Target="../tags/tag23.xml"/><Relationship Id="rId7" Type="http://schemas.openxmlformats.org/officeDocument/2006/relationships/tags" Target="../tags/tag9.xml"/><Relationship Id="rId12" Type="http://schemas.openxmlformats.org/officeDocument/2006/relationships/tags" Target="../tags/tag14.xml"/><Relationship Id="rId17" Type="http://schemas.openxmlformats.org/officeDocument/2006/relationships/tags" Target="../tags/tag19.xml"/><Relationship Id="rId25" Type="http://schemas.openxmlformats.org/officeDocument/2006/relationships/slideLayout" Target="../slideLayouts/slideLayout6.xml"/><Relationship Id="rId2" Type="http://schemas.openxmlformats.org/officeDocument/2006/relationships/tags" Target="../tags/tag4.xml"/><Relationship Id="rId16" Type="http://schemas.openxmlformats.org/officeDocument/2006/relationships/tags" Target="../tags/tag18.xml"/><Relationship Id="rId20" Type="http://schemas.openxmlformats.org/officeDocument/2006/relationships/tags" Target="../tags/tag22.xml"/><Relationship Id="rId1" Type="http://schemas.openxmlformats.org/officeDocument/2006/relationships/vmlDrawing" Target="../drawings/vmlDrawing2.vml"/><Relationship Id="rId6" Type="http://schemas.openxmlformats.org/officeDocument/2006/relationships/tags" Target="../tags/tag8.xml"/><Relationship Id="rId11" Type="http://schemas.openxmlformats.org/officeDocument/2006/relationships/tags" Target="../tags/tag13.xml"/><Relationship Id="rId24" Type="http://schemas.openxmlformats.org/officeDocument/2006/relationships/tags" Target="../tags/tag26.xml"/><Relationship Id="rId5" Type="http://schemas.openxmlformats.org/officeDocument/2006/relationships/tags" Target="../tags/tag7.xml"/><Relationship Id="rId15" Type="http://schemas.openxmlformats.org/officeDocument/2006/relationships/tags" Target="../tags/tag17.xml"/><Relationship Id="rId23" Type="http://schemas.openxmlformats.org/officeDocument/2006/relationships/tags" Target="../tags/tag25.xml"/><Relationship Id="rId10" Type="http://schemas.openxmlformats.org/officeDocument/2006/relationships/tags" Target="../tags/tag12.xml"/><Relationship Id="rId19" Type="http://schemas.openxmlformats.org/officeDocument/2006/relationships/tags" Target="../tags/tag21.xml"/><Relationship Id="rId4" Type="http://schemas.openxmlformats.org/officeDocument/2006/relationships/tags" Target="../tags/tag6.xml"/><Relationship Id="rId9" Type="http://schemas.openxmlformats.org/officeDocument/2006/relationships/tags" Target="../tags/tag11.xml"/><Relationship Id="rId14" Type="http://schemas.openxmlformats.org/officeDocument/2006/relationships/tags" Target="../tags/tag16.xml"/><Relationship Id="rId22" Type="http://schemas.openxmlformats.org/officeDocument/2006/relationships/tags" Target="../tags/tag24.xml"/><Relationship Id="rId27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33.xml"/><Relationship Id="rId13" Type="http://schemas.openxmlformats.org/officeDocument/2006/relationships/tags" Target="../tags/tag38.xml"/><Relationship Id="rId18" Type="http://schemas.openxmlformats.org/officeDocument/2006/relationships/tags" Target="../tags/tag43.xml"/><Relationship Id="rId26" Type="http://schemas.openxmlformats.org/officeDocument/2006/relationships/tags" Target="../tags/tag51.xml"/><Relationship Id="rId3" Type="http://schemas.openxmlformats.org/officeDocument/2006/relationships/tags" Target="../tags/tag28.xml"/><Relationship Id="rId21" Type="http://schemas.openxmlformats.org/officeDocument/2006/relationships/tags" Target="../tags/tag46.xml"/><Relationship Id="rId34" Type="http://schemas.openxmlformats.org/officeDocument/2006/relationships/oleObject" Target="../embeddings/oleObject4.bin"/><Relationship Id="rId7" Type="http://schemas.openxmlformats.org/officeDocument/2006/relationships/tags" Target="../tags/tag32.xml"/><Relationship Id="rId12" Type="http://schemas.openxmlformats.org/officeDocument/2006/relationships/tags" Target="../tags/tag37.xml"/><Relationship Id="rId17" Type="http://schemas.openxmlformats.org/officeDocument/2006/relationships/tags" Target="../tags/tag42.xml"/><Relationship Id="rId25" Type="http://schemas.openxmlformats.org/officeDocument/2006/relationships/tags" Target="../tags/tag50.xml"/><Relationship Id="rId33" Type="http://schemas.openxmlformats.org/officeDocument/2006/relationships/image" Target="../media/image3.emf"/><Relationship Id="rId2" Type="http://schemas.openxmlformats.org/officeDocument/2006/relationships/tags" Target="../tags/tag27.xml"/><Relationship Id="rId16" Type="http://schemas.openxmlformats.org/officeDocument/2006/relationships/tags" Target="../tags/tag41.xml"/><Relationship Id="rId20" Type="http://schemas.openxmlformats.org/officeDocument/2006/relationships/tags" Target="../tags/tag45.xml"/><Relationship Id="rId29" Type="http://schemas.openxmlformats.org/officeDocument/2006/relationships/tags" Target="../tags/tag54.xml"/><Relationship Id="rId1" Type="http://schemas.openxmlformats.org/officeDocument/2006/relationships/vmlDrawing" Target="../drawings/vmlDrawing3.vml"/><Relationship Id="rId6" Type="http://schemas.openxmlformats.org/officeDocument/2006/relationships/tags" Target="../tags/tag31.xml"/><Relationship Id="rId11" Type="http://schemas.openxmlformats.org/officeDocument/2006/relationships/tags" Target="../tags/tag36.xml"/><Relationship Id="rId24" Type="http://schemas.openxmlformats.org/officeDocument/2006/relationships/tags" Target="../tags/tag49.xml"/><Relationship Id="rId32" Type="http://schemas.openxmlformats.org/officeDocument/2006/relationships/oleObject" Target="../embeddings/oleObject3.bin"/><Relationship Id="rId37" Type="http://schemas.openxmlformats.org/officeDocument/2006/relationships/image" Target="../media/image5.emf"/><Relationship Id="rId5" Type="http://schemas.openxmlformats.org/officeDocument/2006/relationships/tags" Target="../tags/tag30.xml"/><Relationship Id="rId15" Type="http://schemas.openxmlformats.org/officeDocument/2006/relationships/tags" Target="../tags/tag40.xml"/><Relationship Id="rId23" Type="http://schemas.openxmlformats.org/officeDocument/2006/relationships/tags" Target="../tags/tag48.xml"/><Relationship Id="rId28" Type="http://schemas.openxmlformats.org/officeDocument/2006/relationships/tags" Target="../tags/tag53.xml"/><Relationship Id="rId36" Type="http://schemas.openxmlformats.org/officeDocument/2006/relationships/oleObject" Target="../embeddings/oleObject5.bin"/><Relationship Id="rId10" Type="http://schemas.openxmlformats.org/officeDocument/2006/relationships/tags" Target="../tags/tag35.xml"/><Relationship Id="rId19" Type="http://schemas.openxmlformats.org/officeDocument/2006/relationships/tags" Target="../tags/tag44.xml"/><Relationship Id="rId31" Type="http://schemas.openxmlformats.org/officeDocument/2006/relationships/slideLayout" Target="../slideLayouts/slideLayout8.xml"/><Relationship Id="rId4" Type="http://schemas.openxmlformats.org/officeDocument/2006/relationships/tags" Target="../tags/tag29.xml"/><Relationship Id="rId9" Type="http://schemas.openxmlformats.org/officeDocument/2006/relationships/tags" Target="../tags/tag34.xml"/><Relationship Id="rId14" Type="http://schemas.openxmlformats.org/officeDocument/2006/relationships/tags" Target="../tags/tag39.xml"/><Relationship Id="rId22" Type="http://schemas.openxmlformats.org/officeDocument/2006/relationships/tags" Target="../tags/tag47.xml"/><Relationship Id="rId27" Type="http://schemas.openxmlformats.org/officeDocument/2006/relationships/tags" Target="../tags/tag52.xml"/><Relationship Id="rId30" Type="http://schemas.openxmlformats.org/officeDocument/2006/relationships/tags" Target="../tags/tag55.xml"/><Relationship Id="rId35" Type="http://schemas.openxmlformats.org/officeDocument/2006/relationships/image" Target="../media/image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57.xml"/><Relationship Id="rId2" Type="http://schemas.openxmlformats.org/officeDocument/2006/relationships/tags" Target="../tags/tag5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6.bin"/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.xml"/><Relationship Id="rId3" Type="http://schemas.openxmlformats.org/officeDocument/2006/relationships/tags" Target="../tags/tag59.xml"/><Relationship Id="rId7" Type="http://schemas.openxmlformats.org/officeDocument/2006/relationships/tags" Target="../tags/tag63.xml"/><Relationship Id="rId2" Type="http://schemas.openxmlformats.org/officeDocument/2006/relationships/tags" Target="../tags/tag58.xml"/><Relationship Id="rId1" Type="http://schemas.openxmlformats.org/officeDocument/2006/relationships/vmlDrawing" Target="../drawings/vmlDrawing5.vml"/><Relationship Id="rId6" Type="http://schemas.openxmlformats.org/officeDocument/2006/relationships/tags" Target="../tags/tag62.xml"/><Relationship Id="rId5" Type="http://schemas.openxmlformats.org/officeDocument/2006/relationships/tags" Target="../tags/tag61.xml"/><Relationship Id="rId10" Type="http://schemas.openxmlformats.org/officeDocument/2006/relationships/oleObject" Target="../embeddings/oleObject7.bin"/><Relationship Id="rId4" Type="http://schemas.openxmlformats.org/officeDocument/2006/relationships/tags" Target="../tags/tag60.xml"/><Relationship Id="rId9" Type="http://schemas.openxmlformats.org/officeDocument/2006/relationships/notesSlide" Target="../notesSlides/notesSlide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tags" Target="../tags/tag70.xml"/><Relationship Id="rId13" Type="http://schemas.openxmlformats.org/officeDocument/2006/relationships/notesSlide" Target="../notesSlides/notesSlide8.xml"/><Relationship Id="rId18" Type="http://schemas.openxmlformats.org/officeDocument/2006/relationships/image" Target="../media/image9.jpeg"/><Relationship Id="rId3" Type="http://schemas.openxmlformats.org/officeDocument/2006/relationships/tags" Target="../tags/tag65.xml"/><Relationship Id="rId7" Type="http://schemas.openxmlformats.org/officeDocument/2006/relationships/tags" Target="../tags/tag69.xml"/><Relationship Id="rId12" Type="http://schemas.openxmlformats.org/officeDocument/2006/relationships/slideLayout" Target="../slideLayouts/slideLayout8.xml"/><Relationship Id="rId17" Type="http://schemas.openxmlformats.org/officeDocument/2006/relationships/image" Target="../media/image8.jpeg"/><Relationship Id="rId2" Type="http://schemas.openxmlformats.org/officeDocument/2006/relationships/tags" Target="../tags/tag64.xml"/><Relationship Id="rId16" Type="http://schemas.openxmlformats.org/officeDocument/2006/relationships/image" Target="../media/image7.png"/><Relationship Id="rId1" Type="http://schemas.openxmlformats.org/officeDocument/2006/relationships/vmlDrawing" Target="../drawings/vmlDrawing6.vml"/><Relationship Id="rId6" Type="http://schemas.openxmlformats.org/officeDocument/2006/relationships/tags" Target="../tags/tag68.xml"/><Relationship Id="rId11" Type="http://schemas.openxmlformats.org/officeDocument/2006/relationships/tags" Target="../tags/tag73.xml"/><Relationship Id="rId5" Type="http://schemas.openxmlformats.org/officeDocument/2006/relationships/tags" Target="../tags/tag67.xml"/><Relationship Id="rId15" Type="http://schemas.openxmlformats.org/officeDocument/2006/relationships/image" Target="../media/image6.jpeg"/><Relationship Id="rId10" Type="http://schemas.openxmlformats.org/officeDocument/2006/relationships/tags" Target="../tags/tag72.xml"/><Relationship Id="rId4" Type="http://schemas.openxmlformats.org/officeDocument/2006/relationships/tags" Target="../tags/tag66.xml"/><Relationship Id="rId9" Type="http://schemas.openxmlformats.org/officeDocument/2006/relationships/tags" Target="../tags/tag71.xml"/><Relationship Id="rId14" Type="http://schemas.openxmlformats.org/officeDocument/2006/relationships/oleObject" Target="../embeddings/oleObject8.bin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80.xml"/><Relationship Id="rId13" Type="http://schemas.openxmlformats.org/officeDocument/2006/relationships/tags" Target="../tags/tag85.xml"/><Relationship Id="rId18" Type="http://schemas.openxmlformats.org/officeDocument/2006/relationships/tags" Target="../tags/tag90.xml"/><Relationship Id="rId26" Type="http://schemas.openxmlformats.org/officeDocument/2006/relationships/tags" Target="../tags/tag98.xml"/><Relationship Id="rId39" Type="http://schemas.openxmlformats.org/officeDocument/2006/relationships/chart" Target="../charts/chart6.xml"/><Relationship Id="rId3" Type="http://schemas.openxmlformats.org/officeDocument/2006/relationships/tags" Target="../tags/tag75.xml"/><Relationship Id="rId21" Type="http://schemas.openxmlformats.org/officeDocument/2006/relationships/tags" Target="../tags/tag93.xml"/><Relationship Id="rId34" Type="http://schemas.openxmlformats.org/officeDocument/2006/relationships/image" Target="../media/image12.png"/><Relationship Id="rId7" Type="http://schemas.openxmlformats.org/officeDocument/2006/relationships/tags" Target="../tags/tag79.xml"/><Relationship Id="rId12" Type="http://schemas.openxmlformats.org/officeDocument/2006/relationships/tags" Target="../tags/tag84.xml"/><Relationship Id="rId17" Type="http://schemas.openxmlformats.org/officeDocument/2006/relationships/tags" Target="../tags/tag89.xml"/><Relationship Id="rId25" Type="http://schemas.openxmlformats.org/officeDocument/2006/relationships/tags" Target="../tags/tag97.xml"/><Relationship Id="rId33" Type="http://schemas.openxmlformats.org/officeDocument/2006/relationships/image" Target="../media/image11.png"/><Relationship Id="rId38" Type="http://schemas.openxmlformats.org/officeDocument/2006/relationships/chart" Target="../charts/chart5.xml"/><Relationship Id="rId2" Type="http://schemas.openxmlformats.org/officeDocument/2006/relationships/tags" Target="../tags/tag74.xml"/><Relationship Id="rId16" Type="http://schemas.openxmlformats.org/officeDocument/2006/relationships/tags" Target="../tags/tag88.xml"/><Relationship Id="rId20" Type="http://schemas.openxmlformats.org/officeDocument/2006/relationships/tags" Target="../tags/tag92.xml"/><Relationship Id="rId29" Type="http://schemas.openxmlformats.org/officeDocument/2006/relationships/oleObject" Target="../embeddings/oleObject9.bin"/><Relationship Id="rId1" Type="http://schemas.openxmlformats.org/officeDocument/2006/relationships/vmlDrawing" Target="../drawings/vmlDrawing7.vml"/><Relationship Id="rId6" Type="http://schemas.openxmlformats.org/officeDocument/2006/relationships/tags" Target="../tags/tag78.xml"/><Relationship Id="rId11" Type="http://schemas.openxmlformats.org/officeDocument/2006/relationships/tags" Target="../tags/tag83.xml"/><Relationship Id="rId24" Type="http://schemas.openxmlformats.org/officeDocument/2006/relationships/tags" Target="../tags/tag96.xml"/><Relationship Id="rId32" Type="http://schemas.openxmlformats.org/officeDocument/2006/relationships/chart" Target="../charts/chart3.xml"/><Relationship Id="rId37" Type="http://schemas.openxmlformats.org/officeDocument/2006/relationships/chart" Target="../charts/chart4.xml"/><Relationship Id="rId5" Type="http://schemas.openxmlformats.org/officeDocument/2006/relationships/tags" Target="../tags/tag77.xml"/><Relationship Id="rId15" Type="http://schemas.openxmlformats.org/officeDocument/2006/relationships/tags" Target="../tags/tag87.xml"/><Relationship Id="rId23" Type="http://schemas.openxmlformats.org/officeDocument/2006/relationships/tags" Target="../tags/tag95.xml"/><Relationship Id="rId28" Type="http://schemas.openxmlformats.org/officeDocument/2006/relationships/slideLayout" Target="../slideLayouts/slideLayout3.xml"/><Relationship Id="rId36" Type="http://schemas.openxmlformats.org/officeDocument/2006/relationships/image" Target="../media/image14.png"/><Relationship Id="rId10" Type="http://schemas.openxmlformats.org/officeDocument/2006/relationships/tags" Target="../tags/tag82.xml"/><Relationship Id="rId19" Type="http://schemas.openxmlformats.org/officeDocument/2006/relationships/tags" Target="../tags/tag91.xml"/><Relationship Id="rId31" Type="http://schemas.openxmlformats.org/officeDocument/2006/relationships/image" Target="../media/image10.png"/><Relationship Id="rId4" Type="http://schemas.openxmlformats.org/officeDocument/2006/relationships/tags" Target="../tags/tag76.xml"/><Relationship Id="rId9" Type="http://schemas.openxmlformats.org/officeDocument/2006/relationships/tags" Target="../tags/tag81.xml"/><Relationship Id="rId14" Type="http://schemas.openxmlformats.org/officeDocument/2006/relationships/tags" Target="../tags/tag86.xml"/><Relationship Id="rId22" Type="http://schemas.openxmlformats.org/officeDocument/2006/relationships/tags" Target="../tags/tag94.xml"/><Relationship Id="rId27" Type="http://schemas.openxmlformats.org/officeDocument/2006/relationships/tags" Target="../tags/tag99.xml"/><Relationship Id="rId30" Type="http://schemas.openxmlformats.org/officeDocument/2006/relationships/image" Target="../media/image3.emf"/><Relationship Id="rId35" Type="http://schemas.openxmlformats.org/officeDocument/2006/relationships/image" Target="../media/image1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0.bin"/><Relationship Id="rId3" Type="http://schemas.openxmlformats.org/officeDocument/2006/relationships/tags" Target="../tags/tag101.xml"/><Relationship Id="rId7" Type="http://schemas.openxmlformats.org/officeDocument/2006/relationships/notesSlide" Target="../notesSlides/notesSlide9.xml"/><Relationship Id="rId2" Type="http://schemas.openxmlformats.org/officeDocument/2006/relationships/tags" Target="../tags/tag100.xml"/><Relationship Id="rId1" Type="http://schemas.openxmlformats.org/officeDocument/2006/relationships/vmlDrawing" Target="../drawings/vmlDrawing8.vml"/><Relationship Id="rId6" Type="http://schemas.openxmlformats.org/officeDocument/2006/relationships/slideLayout" Target="../slideLayouts/slideLayout10.xml"/><Relationship Id="rId11" Type="http://schemas.openxmlformats.org/officeDocument/2006/relationships/image" Target="../media/image17.jpeg"/><Relationship Id="rId5" Type="http://schemas.openxmlformats.org/officeDocument/2006/relationships/tags" Target="../tags/tag103.xml"/><Relationship Id="rId10" Type="http://schemas.openxmlformats.org/officeDocument/2006/relationships/image" Target="../media/image16.png"/><Relationship Id="rId4" Type="http://schemas.openxmlformats.org/officeDocument/2006/relationships/tags" Target="../tags/tag102.xml"/><Relationship Id="rId9" Type="http://schemas.openxmlformats.org/officeDocument/2006/relationships/image" Target="../media/image15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tags" Target="../tags/tag105.xml"/><Relationship Id="rId7" Type="http://schemas.openxmlformats.org/officeDocument/2006/relationships/image" Target="../media/image18.png"/><Relationship Id="rId2" Type="http://schemas.openxmlformats.org/officeDocument/2006/relationships/tags" Target="../tags/tag104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1.bin"/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0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tags" Target="../tags/tag113.xml"/><Relationship Id="rId13" Type="http://schemas.openxmlformats.org/officeDocument/2006/relationships/tags" Target="../tags/tag118.xml"/><Relationship Id="rId18" Type="http://schemas.openxmlformats.org/officeDocument/2006/relationships/image" Target="../media/image19.png"/><Relationship Id="rId3" Type="http://schemas.openxmlformats.org/officeDocument/2006/relationships/tags" Target="../tags/tag108.xml"/><Relationship Id="rId21" Type="http://schemas.openxmlformats.org/officeDocument/2006/relationships/image" Target="../media/image22.gif"/><Relationship Id="rId7" Type="http://schemas.openxmlformats.org/officeDocument/2006/relationships/tags" Target="../tags/tag112.xml"/><Relationship Id="rId12" Type="http://schemas.openxmlformats.org/officeDocument/2006/relationships/tags" Target="../tags/tag117.xml"/><Relationship Id="rId17" Type="http://schemas.openxmlformats.org/officeDocument/2006/relationships/slideLayout" Target="../slideLayouts/slideLayout10.xml"/><Relationship Id="rId2" Type="http://schemas.openxmlformats.org/officeDocument/2006/relationships/tags" Target="../tags/tag107.xml"/><Relationship Id="rId16" Type="http://schemas.openxmlformats.org/officeDocument/2006/relationships/tags" Target="../tags/tag121.xml"/><Relationship Id="rId20" Type="http://schemas.openxmlformats.org/officeDocument/2006/relationships/image" Target="../media/image21.gif"/><Relationship Id="rId1" Type="http://schemas.openxmlformats.org/officeDocument/2006/relationships/tags" Target="../tags/tag106.xml"/><Relationship Id="rId6" Type="http://schemas.openxmlformats.org/officeDocument/2006/relationships/tags" Target="../tags/tag111.xml"/><Relationship Id="rId11" Type="http://schemas.openxmlformats.org/officeDocument/2006/relationships/tags" Target="../tags/tag116.xml"/><Relationship Id="rId5" Type="http://schemas.openxmlformats.org/officeDocument/2006/relationships/tags" Target="../tags/tag110.xml"/><Relationship Id="rId15" Type="http://schemas.openxmlformats.org/officeDocument/2006/relationships/tags" Target="../tags/tag120.xml"/><Relationship Id="rId10" Type="http://schemas.openxmlformats.org/officeDocument/2006/relationships/tags" Target="../tags/tag115.xml"/><Relationship Id="rId19" Type="http://schemas.openxmlformats.org/officeDocument/2006/relationships/image" Target="../media/image20.gif"/><Relationship Id="rId4" Type="http://schemas.openxmlformats.org/officeDocument/2006/relationships/tags" Target="../tags/tag109.xml"/><Relationship Id="rId9" Type="http://schemas.openxmlformats.org/officeDocument/2006/relationships/tags" Target="../tags/tag114.xml"/><Relationship Id="rId14" Type="http://schemas.openxmlformats.org/officeDocument/2006/relationships/tags" Target="../tags/tag11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22.xml"/><Relationship Id="rId1" Type="http://schemas.openxmlformats.org/officeDocument/2006/relationships/vmlDrawing" Target="../drawings/vmlDrawing10.vml"/><Relationship Id="rId6" Type="http://schemas.openxmlformats.org/officeDocument/2006/relationships/image" Target="../media/image23.png"/><Relationship Id="rId5" Type="http://schemas.openxmlformats.org/officeDocument/2006/relationships/oleObject" Target="../embeddings/oleObject12.bin"/><Relationship Id="rId4" Type="http://schemas.openxmlformats.org/officeDocument/2006/relationships/notesSlide" Target="../notesSlides/notesSlid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125.xml"/><Relationship Id="rId2" Type="http://schemas.openxmlformats.org/officeDocument/2006/relationships/tags" Target="../tags/tag124.xml"/><Relationship Id="rId1" Type="http://schemas.openxmlformats.org/officeDocument/2006/relationships/tags" Target="../tags/tag123.xml"/><Relationship Id="rId5" Type="http://schemas.openxmlformats.org/officeDocument/2006/relationships/slideLayout" Target="../slideLayouts/slideLayout10.xml"/><Relationship Id="rId4" Type="http://schemas.openxmlformats.org/officeDocument/2006/relationships/tags" Target="../tags/tag12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27.xml"/><Relationship Id="rId1" Type="http://schemas.openxmlformats.org/officeDocument/2006/relationships/vmlDrawing" Target="../drawings/vmlDrawing11.vml"/><Relationship Id="rId6" Type="http://schemas.openxmlformats.org/officeDocument/2006/relationships/image" Target="../media/image24.png"/><Relationship Id="rId5" Type="http://schemas.openxmlformats.org/officeDocument/2006/relationships/oleObject" Target="../embeddings/oleObject13.bin"/><Relationship Id="rId4" Type="http://schemas.openxmlformats.org/officeDocument/2006/relationships/notesSlide" Target="../notesSlides/notesSlide1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tags" Target="../tags/tag128.xml"/><Relationship Id="rId1" Type="http://schemas.openxmlformats.org/officeDocument/2006/relationships/vmlDrawing" Target="../drawings/vmlDrawing12.vml"/><Relationship Id="rId5" Type="http://schemas.openxmlformats.org/officeDocument/2006/relationships/oleObject" Target="../embeddings/oleObject14.bin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4"/>
          <p:cNvSpPr txBox="1">
            <a:spLocks/>
          </p:cNvSpPr>
          <p:nvPr/>
        </p:nvSpPr>
        <p:spPr>
          <a:xfrm>
            <a:off x="25400" y="226990"/>
            <a:ext cx="9131300" cy="38261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pPr algn="ctr">
              <a:spcBef>
                <a:spcPct val="0"/>
              </a:spcBef>
              <a:defRPr/>
            </a:pPr>
            <a:r>
              <a:rPr lang="en-US" sz="2800" b="1" dirty="0" smtClean="0">
                <a:solidFill>
                  <a:srgbClr val="FFC000"/>
                </a:solidFill>
                <a:latin typeface="Arial" pitchFamily="34" charset="0"/>
                <a:cs typeface="Arial" pitchFamily="34" charset="0"/>
              </a:rPr>
              <a:t>New Cash Policy </a:t>
            </a:r>
            <a:endParaRPr lang="en-US" sz="2800" b="1" dirty="0">
              <a:solidFill>
                <a:srgbClr val="FFC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itle 4"/>
          <p:cNvSpPr>
            <a:spLocks noGrp="1"/>
          </p:cNvSpPr>
          <p:nvPr>
            <p:ph type="ctrTitle"/>
          </p:nvPr>
        </p:nvSpPr>
        <p:spPr>
          <a:xfrm>
            <a:off x="771525" y="968375"/>
            <a:ext cx="7131049" cy="288926"/>
          </a:xfrm>
        </p:spPr>
        <p:txBody>
          <a:bodyPr>
            <a:normAutofit fontScale="90000"/>
          </a:bodyPr>
          <a:lstStyle/>
          <a:p>
            <a:pPr>
              <a:defRPr/>
            </a:pPr>
            <a:r>
              <a:rPr lang="en-US" sz="1800" b="1" dirty="0" smtClean="0">
                <a:solidFill>
                  <a:srgbClr val="003300"/>
                </a:solidFill>
              </a:rPr>
              <a:t>     </a:t>
            </a:r>
            <a:endParaRPr lang="en-US" sz="1800" b="1" dirty="0">
              <a:solidFill>
                <a:srgbClr val="003300"/>
              </a:solidFill>
            </a:endParaRPr>
          </a:p>
        </p:txBody>
      </p:sp>
      <p:sp>
        <p:nvSpPr>
          <p:cNvPr id="5" name="Title 5"/>
          <p:cNvSpPr txBox="1">
            <a:spLocks/>
          </p:cNvSpPr>
          <p:nvPr/>
        </p:nvSpPr>
        <p:spPr bwMode="auto">
          <a:xfrm>
            <a:off x="517525" y="5878513"/>
            <a:ext cx="8080375" cy="674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2000" b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Cashless Lagos Implementation</a:t>
            </a:r>
            <a:endParaRPr lang="en-US" b="1" dirty="0">
              <a:solidFill>
                <a:srgbClr val="003300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en-US" sz="1600" b="1" dirty="0" smtClean="0">
              <a:solidFill>
                <a:srgbClr val="003300"/>
              </a:solidFill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en-US" sz="1600" b="1" dirty="0" smtClean="0">
                <a:solidFill>
                  <a:srgbClr val="003300"/>
                </a:solidFill>
                <a:latin typeface="Arial" pitchFamily="34" charset="0"/>
                <a:cs typeface="Arial" pitchFamily="34" charset="0"/>
              </a:rPr>
              <a:t>November 2011</a:t>
            </a:r>
            <a:endParaRPr lang="en-US" sz="2000" b="1" dirty="0">
              <a:solidFill>
                <a:srgbClr val="0033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split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6229" name="Rectangle 5"/>
          <p:cNvSpPr>
            <a:spLocks noGrp="1" noChangeArrowheads="1"/>
          </p:cNvSpPr>
          <p:nvPr>
            <p:ph type="title"/>
            <p:custDataLst>
              <p:tags r:id="rId2"/>
            </p:custDataLst>
          </p:nvPr>
        </p:nvSpPr>
        <p:spPr bwMode="gray">
          <a:xfrm>
            <a:off x="96838" y="179388"/>
            <a:ext cx="7523162" cy="506412"/>
          </a:xfrm>
        </p:spPr>
        <p:txBody>
          <a:bodyPr>
            <a:normAutofit/>
          </a:bodyPr>
          <a:lstStyle/>
          <a:p>
            <a:r>
              <a:rPr lang="en-US" sz="2200" b="1" dirty="0">
                <a:solidFill>
                  <a:schemeClr val="bg1"/>
                </a:solidFill>
              </a:rPr>
              <a:t>Outline</a:t>
            </a:r>
            <a:endParaRPr lang="en-GB" sz="2200" b="1" dirty="0">
              <a:solidFill>
                <a:schemeClr val="bg1"/>
              </a:solidFill>
            </a:endParaRPr>
          </a:p>
        </p:txBody>
      </p:sp>
      <p:sp>
        <p:nvSpPr>
          <p:cNvPr id="1076230" name="Rectangle 6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371600" y="1716881"/>
            <a:ext cx="6934200" cy="424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144463" lvl="1" indent="-142875" algn="l" defTabSz="895350">
              <a:buSzPct val="120000"/>
              <a:buFontTx/>
              <a:buChar char="•"/>
            </a:pPr>
            <a:r>
              <a:rPr lang="en-US" sz="18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Context – Shared Services Program</a:t>
            </a:r>
            <a:endParaRPr lang="en-US" sz="18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95275" lvl="2" indent="-149225" algn="l" defTabSz="895350">
              <a:buFontTx/>
              <a:buChar char="–"/>
            </a:pPr>
            <a:endParaRPr lang="en-US" sz="18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95275" lvl="2" indent="-149225" algn="l" defTabSz="895350">
              <a:buFontTx/>
              <a:buChar char="–"/>
            </a:pPr>
            <a:endParaRPr lang="en-US" sz="18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44463" lvl="1" indent="-142875" algn="l" defTabSz="895350">
              <a:buSzPct val="120000"/>
              <a:buFontTx/>
              <a:buChar char="•"/>
            </a:pPr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Overview &amp; Implications of Nigeria’s Cash Economy</a:t>
            </a:r>
          </a:p>
          <a:p>
            <a:pPr marL="144463" lvl="1" indent="-142875" algn="l" defTabSz="895350">
              <a:buSzPct val="120000"/>
              <a:buFontTx/>
              <a:buChar char="•"/>
            </a:pPr>
            <a:endParaRPr lang="en-US" sz="18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44463" lvl="1" indent="-142875" algn="l" defTabSz="895350">
              <a:buSzPct val="120000"/>
              <a:buFontTx/>
              <a:buChar char="•"/>
            </a:pPr>
            <a:endParaRPr lang="en-US" sz="18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44463" lvl="1" indent="-142875" algn="l" defTabSz="895350">
              <a:buSzPct val="120000"/>
              <a:buFontTx/>
              <a:buChar char="•"/>
            </a:pPr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Cash-Less Lagos</a:t>
            </a:r>
          </a:p>
          <a:p>
            <a:pPr marL="144463" lvl="1" indent="-142875" algn="l" defTabSz="895350">
              <a:buSzPct val="120000"/>
              <a:buFontTx/>
              <a:buChar char="•"/>
            </a:pPr>
            <a:endParaRPr lang="en-US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44463" lvl="1" indent="-142875" algn="l" defTabSz="895350">
              <a:buSzPct val="120000"/>
              <a:buFontTx/>
              <a:buChar char="•"/>
            </a:pPr>
            <a:endParaRPr lang="en-US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44463" lvl="1" indent="-142875" algn="l" defTabSz="895350">
              <a:buSzPct val="120000"/>
              <a:buFontTx/>
              <a:buChar char="•"/>
            </a:pPr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Are you ready?</a:t>
            </a:r>
          </a:p>
          <a:p>
            <a:pPr marL="144463" lvl="1" indent="-142875" algn="l" defTabSz="895350">
              <a:buSzPct val="120000"/>
              <a:buFontTx/>
              <a:buChar char="•"/>
            </a:pPr>
            <a:endParaRPr lang="en-US" sz="18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44463" lvl="1" indent="-142875" algn="l" defTabSz="895350">
              <a:buSzPct val="120000"/>
              <a:buFontTx/>
              <a:buChar char="•"/>
            </a:pPr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Regulating Payment System – What Issues?</a:t>
            </a:r>
            <a:endParaRPr lang="en-US" sz="18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95275" lvl="2" indent="-149225" algn="l" defTabSz="895350">
              <a:buFontTx/>
              <a:buChar char="–"/>
            </a:pPr>
            <a:endParaRPr lang="en-US" sz="18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95275" lvl="2" indent="-149225" algn="l" defTabSz="895350">
              <a:buFontTx/>
              <a:buChar char="–"/>
            </a:pPr>
            <a:endParaRPr lang="en-US" sz="18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95275" lvl="2" indent="-149225" algn="l" defTabSz="895350">
              <a:buFontTx/>
              <a:buChar char="–"/>
            </a:pPr>
            <a:endParaRPr lang="en-US" sz="18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076231" name="Rectangle 7" hidden="1"/>
          <p:cNvGraphicFramePr>
            <a:graphicFrameLocks/>
          </p:cNvGraphicFramePr>
          <p:nvPr>
            <p:custDataLst>
              <p:tags r:id="rId4"/>
            </p:custDataLst>
          </p:nvPr>
        </p:nvGraphicFramePr>
        <p:xfrm>
          <a:off x="0" y="0"/>
          <a:ext cx="161925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6021" name="think-cell Slide" r:id="rId7" imgW="0" imgH="0" progId="">
                  <p:embed/>
                </p:oleObj>
              </mc:Choice>
              <mc:Fallback>
                <p:oleObj name="think-cell Slide" r:id="rId7" imgW="0" imgH="0" progId="">
                  <p:embed/>
                  <p:pic>
                    <p:nvPicPr>
                      <p:cNvPr id="0" name="Rectangle 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gray">
                      <a:xfrm>
                        <a:off x="0" y="0"/>
                        <a:ext cx="161925" cy="16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4854" name="Line 22"/>
          <p:cNvSpPr>
            <a:spLocks noChangeShapeType="1"/>
          </p:cNvSpPr>
          <p:nvPr/>
        </p:nvSpPr>
        <p:spPr bwMode="auto">
          <a:xfrm flipH="1">
            <a:off x="1600200" y="1676400"/>
            <a:ext cx="1903412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144855" name="Line 23"/>
          <p:cNvSpPr>
            <a:spLocks noChangeShapeType="1"/>
          </p:cNvSpPr>
          <p:nvPr/>
        </p:nvSpPr>
        <p:spPr bwMode="auto">
          <a:xfrm>
            <a:off x="6324600" y="1555751"/>
            <a:ext cx="1828800" cy="425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144856" name="Line 24"/>
          <p:cNvSpPr>
            <a:spLocks noChangeShapeType="1"/>
          </p:cNvSpPr>
          <p:nvPr/>
        </p:nvSpPr>
        <p:spPr bwMode="auto">
          <a:xfrm flipH="1">
            <a:off x="3276599" y="1758951"/>
            <a:ext cx="989012" cy="298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144857" name="Line 25"/>
          <p:cNvSpPr>
            <a:spLocks noChangeShapeType="1"/>
          </p:cNvSpPr>
          <p:nvPr/>
        </p:nvSpPr>
        <p:spPr bwMode="auto">
          <a:xfrm>
            <a:off x="5345112" y="1727200"/>
            <a:ext cx="1055688" cy="330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144858" name="Line 26"/>
          <p:cNvSpPr>
            <a:spLocks noChangeShapeType="1"/>
          </p:cNvSpPr>
          <p:nvPr/>
        </p:nvSpPr>
        <p:spPr bwMode="auto">
          <a:xfrm>
            <a:off x="4833936" y="1758950"/>
            <a:ext cx="45719" cy="2984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8" name="Rectangle 37"/>
          <p:cNvSpPr/>
          <p:nvPr/>
        </p:nvSpPr>
        <p:spPr>
          <a:xfrm>
            <a:off x="0" y="6324600"/>
            <a:ext cx="5867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Rectangle 8"/>
          <p:cNvSpPr>
            <a:spLocks noChangeArrowheads="1"/>
          </p:cNvSpPr>
          <p:nvPr/>
        </p:nvSpPr>
        <p:spPr bwMode="gray">
          <a:xfrm>
            <a:off x="608012" y="1905000"/>
            <a:ext cx="8382000" cy="4648200"/>
          </a:xfrm>
          <a:prstGeom prst="rect">
            <a:avLst/>
          </a:prstGeom>
          <a:solidFill>
            <a:schemeClr val="bg1"/>
          </a:solidFill>
          <a:ln w="9525">
            <a:solidFill>
              <a:srgbClr val="00B050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44834" name="Rectangle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-1588" y="0"/>
          <a:ext cx="161926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7349" name="think-cell Slide" r:id="rId27" imgW="0" imgH="0" progId="">
                  <p:embed/>
                </p:oleObj>
              </mc:Choice>
              <mc:Fallback>
                <p:oleObj name="think-cell Slide" r:id="rId27" imgW="0" imgH="0" progId="">
                  <p:embed/>
                  <p:pic>
                    <p:nvPicPr>
                      <p:cNvPr id="0" name="Rectangle 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588" y="0"/>
                        <a:ext cx="161926" cy="16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"/>
          <p:cNvGrpSpPr>
            <a:grpSpLocks/>
          </p:cNvGrpSpPr>
          <p:nvPr>
            <p:custDataLst>
              <p:tags r:id="rId3"/>
            </p:custDataLst>
          </p:nvPr>
        </p:nvGrpSpPr>
        <p:grpSpPr bwMode="auto">
          <a:xfrm>
            <a:off x="7277100" y="2024063"/>
            <a:ext cx="1600200" cy="757237"/>
            <a:chOff x="1240" y="1968"/>
            <a:chExt cx="960" cy="960"/>
          </a:xfrm>
        </p:grpSpPr>
        <p:sp>
          <p:nvSpPr>
            <p:cNvPr id="1144837" name="Rectangle 5"/>
            <p:cNvSpPr>
              <a:spLocks noChangeArrowheads="1"/>
            </p:cNvSpPr>
            <p:nvPr>
              <p:custDataLst>
                <p:tags r:id="rId23"/>
              </p:custDataLst>
            </p:nvPr>
          </p:nvSpPr>
          <p:spPr bwMode="auto">
            <a:xfrm>
              <a:off x="1240" y="1968"/>
              <a:ext cx="960" cy="960"/>
            </a:xfrm>
            <a:prstGeom prst="rect">
              <a:avLst/>
            </a:prstGeom>
            <a:solidFill>
              <a:srgbClr val="D8EE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4838" name="Rectangle 6"/>
            <p:cNvSpPr>
              <a:spLocks noChangeArrowheads="1"/>
            </p:cNvSpPr>
            <p:nvPr>
              <p:custDataLst>
                <p:tags r:id="rId24"/>
              </p:custDataLst>
            </p:nvPr>
          </p:nvSpPr>
          <p:spPr bwMode="auto">
            <a:xfrm>
              <a:off x="1240" y="1968"/>
              <a:ext cx="960" cy="9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4775" tIns="64775" rIns="64775" bIns="0"/>
            <a:lstStyle/>
            <a:p>
              <a:pPr algn="l" defTabSz="895350">
                <a:buSzPct val="120000"/>
              </a:pPr>
              <a:r>
                <a:rPr lang="en-US" sz="1300" b="1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Back Office Operations</a:t>
              </a:r>
              <a:endParaRPr lang="en-US" sz="13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Group 7"/>
          <p:cNvGrpSpPr>
            <a:grpSpLocks/>
          </p:cNvGrpSpPr>
          <p:nvPr>
            <p:custDataLst>
              <p:tags r:id="rId4"/>
            </p:custDataLst>
          </p:nvPr>
        </p:nvGrpSpPr>
        <p:grpSpPr bwMode="auto">
          <a:xfrm>
            <a:off x="533400" y="2022475"/>
            <a:ext cx="1600200" cy="757238"/>
            <a:chOff x="1240" y="1968"/>
            <a:chExt cx="960" cy="960"/>
          </a:xfrm>
        </p:grpSpPr>
        <p:sp>
          <p:nvSpPr>
            <p:cNvPr id="1144840" name="Rectangle 8"/>
            <p:cNvSpPr>
              <a:spLocks noChangeArrowheads="1"/>
            </p:cNvSpPr>
            <p:nvPr>
              <p:custDataLst>
                <p:tags r:id="rId21"/>
              </p:custDataLst>
            </p:nvPr>
          </p:nvSpPr>
          <p:spPr bwMode="auto">
            <a:xfrm>
              <a:off x="1240" y="1968"/>
              <a:ext cx="960" cy="960"/>
            </a:xfrm>
            <a:prstGeom prst="rect">
              <a:avLst/>
            </a:prstGeom>
            <a:solidFill>
              <a:srgbClr val="D8EE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4841" name="Rectangle 9"/>
            <p:cNvSpPr>
              <a:spLocks noChangeArrowheads="1"/>
            </p:cNvSpPr>
            <p:nvPr>
              <p:custDataLst>
                <p:tags r:id="rId22"/>
              </p:custDataLst>
            </p:nvPr>
          </p:nvSpPr>
          <p:spPr bwMode="auto">
            <a:xfrm>
              <a:off x="1240" y="1968"/>
              <a:ext cx="960" cy="9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4775" tIns="64775" rIns="64775" bIns="0"/>
            <a:lstStyle/>
            <a:p>
              <a:pPr algn="l" defTabSz="895350">
                <a:buSzPct val="120000"/>
              </a:pPr>
              <a:r>
                <a:rPr lang="en-US" sz="1300" b="1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Cash Management	</a:t>
              </a:r>
              <a:endParaRPr lang="en-US" sz="13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Group 10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5581650" y="2022475"/>
            <a:ext cx="1600200" cy="757238"/>
            <a:chOff x="1240" y="1968"/>
            <a:chExt cx="960" cy="960"/>
          </a:xfrm>
        </p:grpSpPr>
        <p:sp>
          <p:nvSpPr>
            <p:cNvPr id="1144843" name="Rectangle 11"/>
            <p:cNvSpPr>
              <a:spLocks noChangeArrowheads="1"/>
            </p:cNvSpPr>
            <p:nvPr>
              <p:custDataLst>
                <p:tags r:id="rId19"/>
              </p:custDataLst>
            </p:nvPr>
          </p:nvSpPr>
          <p:spPr bwMode="auto">
            <a:xfrm>
              <a:off x="1240" y="1968"/>
              <a:ext cx="960" cy="960"/>
            </a:xfrm>
            <a:prstGeom prst="rect">
              <a:avLst/>
            </a:prstGeom>
            <a:solidFill>
              <a:schemeClr val="accent2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4844" name="Rectangle 12"/>
            <p:cNvSpPr>
              <a:spLocks noChangeArrowheads="1"/>
            </p:cNvSpPr>
            <p:nvPr>
              <p:custDataLst>
                <p:tags r:id="rId20"/>
              </p:custDataLst>
            </p:nvPr>
          </p:nvSpPr>
          <p:spPr bwMode="auto">
            <a:xfrm>
              <a:off x="1240" y="1968"/>
              <a:ext cx="960" cy="960"/>
            </a:xfrm>
            <a:prstGeom prst="rect">
              <a:avLst/>
            </a:prstGeom>
            <a:solidFill>
              <a:srgbClr val="D8EE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64775" tIns="64775" rIns="64775" bIns="0"/>
            <a:lstStyle/>
            <a:p>
              <a:pPr algn="l" defTabSz="895350">
                <a:buSzPct val="120000"/>
              </a:pPr>
              <a:r>
                <a:rPr lang="en-US" sz="1300" b="1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IT Standards	</a:t>
              </a:r>
              <a:endParaRPr lang="en-US" sz="13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5" name="Group 13"/>
          <p:cNvGrpSpPr>
            <a:grpSpLocks/>
          </p:cNvGrpSpPr>
          <p:nvPr>
            <p:custDataLst>
              <p:tags r:id="rId6"/>
            </p:custDataLst>
          </p:nvPr>
        </p:nvGrpSpPr>
        <p:grpSpPr bwMode="auto">
          <a:xfrm>
            <a:off x="3894137" y="2024063"/>
            <a:ext cx="1600200" cy="757237"/>
            <a:chOff x="1240" y="1968"/>
            <a:chExt cx="960" cy="960"/>
          </a:xfrm>
        </p:grpSpPr>
        <p:sp>
          <p:nvSpPr>
            <p:cNvPr id="1144846" name="Rectangle 14"/>
            <p:cNvSpPr>
              <a:spLocks noChangeArrowheads="1"/>
            </p:cNvSpPr>
            <p:nvPr>
              <p:custDataLst>
                <p:tags r:id="rId17"/>
              </p:custDataLst>
            </p:nvPr>
          </p:nvSpPr>
          <p:spPr bwMode="auto">
            <a:xfrm>
              <a:off x="1240" y="1968"/>
              <a:ext cx="960" cy="960"/>
            </a:xfrm>
            <a:prstGeom prst="rect">
              <a:avLst/>
            </a:prstGeom>
            <a:solidFill>
              <a:srgbClr val="D8EEC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4847" name="Rectangle 15"/>
            <p:cNvSpPr>
              <a:spLocks noChangeArrowheads="1"/>
            </p:cNvSpPr>
            <p:nvPr>
              <p:custDataLst>
                <p:tags r:id="rId18"/>
              </p:custDataLst>
            </p:nvPr>
          </p:nvSpPr>
          <p:spPr bwMode="auto">
            <a:xfrm>
              <a:off x="1240" y="1968"/>
              <a:ext cx="960" cy="9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4775" tIns="64775" rIns="64775" bIns="0"/>
            <a:lstStyle/>
            <a:p>
              <a:pPr algn="l" defTabSz="895350">
                <a:buSzPct val="120000"/>
              </a:pPr>
              <a:r>
                <a:rPr lang="en-US" sz="1300" b="1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IT Infrastructure &amp; Services</a:t>
              </a:r>
              <a:endParaRPr lang="en-US" sz="13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6" name="Group 16"/>
          <p:cNvGrpSpPr>
            <a:grpSpLocks/>
          </p:cNvGrpSpPr>
          <p:nvPr>
            <p:custDataLst>
              <p:tags r:id="rId7"/>
            </p:custDataLst>
          </p:nvPr>
        </p:nvGrpSpPr>
        <p:grpSpPr bwMode="auto">
          <a:xfrm>
            <a:off x="2200275" y="2022475"/>
            <a:ext cx="1600200" cy="757238"/>
            <a:chOff x="1240" y="1968"/>
            <a:chExt cx="960" cy="960"/>
          </a:xfrm>
        </p:grpSpPr>
        <p:sp>
          <p:nvSpPr>
            <p:cNvPr id="1144849" name="Rectangle 17"/>
            <p:cNvSpPr>
              <a:spLocks noChangeArrowheads="1"/>
            </p:cNvSpPr>
            <p:nvPr>
              <p:custDataLst>
                <p:tags r:id="rId15"/>
              </p:custDataLst>
            </p:nvPr>
          </p:nvSpPr>
          <p:spPr bwMode="auto">
            <a:xfrm>
              <a:off x="1240" y="1968"/>
              <a:ext cx="960" cy="960"/>
            </a:xfrm>
            <a:prstGeom prst="rect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4850" name="Rectangle 18"/>
            <p:cNvSpPr>
              <a:spLocks noChangeArrowheads="1"/>
            </p:cNvSpPr>
            <p:nvPr>
              <p:custDataLst>
                <p:tags r:id="rId16"/>
              </p:custDataLst>
            </p:nvPr>
          </p:nvSpPr>
          <p:spPr bwMode="auto">
            <a:xfrm>
              <a:off x="1240" y="1968"/>
              <a:ext cx="960" cy="96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64775" tIns="64775" rIns="64775" bIns="0"/>
            <a:lstStyle/>
            <a:p>
              <a:pPr algn="l" defTabSz="895350">
                <a:buSzPct val="120000"/>
              </a:pPr>
              <a:r>
                <a:rPr lang="en-US" sz="13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Payment Systems Transformation*</a:t>
              </a:r>
              <a:r>
                <a:rPr lang="en-US" sz="1300" b="1" dirty="0" smtClean="0">
                  <a:solidFill>
                    <a:srgbClr val="000000"/>
                  </a:solidFill>
                  <a:latin typeface="Arial" pitchFamily="34" charset="0"/>
                  <a:cs typeface="Arial" pitchFamily="34" charset="0"/>
                </a:rPr>
                <a:t>	</a:t>
              </a:r>
              <a:endParaRPr lang="en-US" sz="13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" name="Group 19"/>
          <p:cNvGrpSpPr>
            <a:grpSpLocks/>
          </p:cNvGrpSpPr>
          <p:nvPr>
            <p:custDataLst>
              <p:tags r:id="rId8"/>
            </p:custDataLst>
          </p:nvPr>
        </p:nvGrpSpPr>
        <p:grpSpPr bwMode="auto">
          <a:xfrm>
            <a:off x="3200400" y="1060450"/>
            <a:ext cx="3449638" cy="768350"/>
            <a:chOff x="160" y="1968"/>
            <a:chExt cx="960" cy="960"/>
          </a:xfrm>
        </p:grpSpPr>
        <p:sp>
          <p:nvSpPr>
            <p:cNvPr id="1144852" name="Oval 20"/>
            <p:cNvSpPr>
              <a:spLocks noChangeArrowheads="1"/>
            </p:cNvSpPr>
            <p:nvPr>
              <p:custDataLst>
                <p:tags r:id="rId13"/>
              </p:custDataLst>
            </p:nvPr>
          </p:nvSpPr>
          <p:spPr bwMode="auto">
            <a:xfrm>
              <a:off x="160" y="1968"/>
              <a:ext cx="960" cy="960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44853" name="Rectangle 21"/>
            <p:cNvSpPr>
              <a:spLocks noChangeArrowheads="1"/>
            </p:cNvSpPr>
            <p:nvPr>
              <p:custDataLst>
                <p:tags r:id="rId14"/>
              </p:custDataLst>
            </p:nvPr>
          </p:nvSpPr>
          <p:spPr bwMode="auto">
            <a:xfrm>
              <a:off x="171" y="2008"/>
              <a:ext cx="880" cy="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87" tIns="0" rIns="3887" bIns="0" anchor="ctr"/>
            <a:lstStyle/>
            <a:p>
              <a:pPr defTabSz="895350">
                <a:buSzPct val="120000"/>
              </a:pPr>
              <a:r>
                <a:rPr lang="en-ZA" sz="16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         Shared Services Program</a:t>
              </a:r>
              <a:endParaRPr lang="en-US" sz="16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1144859" name="Rectangle 27"/>
          <p:cNvSpPr>
            <a:spLocks noChangeArrowheads="1"/>
          </p:cNvSpPr>
          <p:nvPr/>
        </p:nvSpPr>
        <p:spPr bwMode="auto">
          <a:xfrm>
            <a:off x="7340600" y="2890838"/>
            <a:ext cx="1449387" cy="140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44463" lvl="1" indent="-142875" algn="l" defTabSz="895350">
              <a:buSzPct val="120000"/>
              <a:buFontTx/>
              <a:buChar char="•"/>
            </a:pPr>
            <a:r>
              <a:rPr lang="en-ZA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Enable cost reduction through shared back office operations </a:t>
            </a:r>
            <a:r>
              <a:rPr lang="en-ZA" sz="13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(centralized processing, collections; etc)</a:t>
            </a:r>
            <a:endParaRPr lang="en-ZA" sz="1300" i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44860" name="Rectangle 28"/>
          <p:cNvSpPr>
            <a:spLocks noChangeArrowheads="1"/>
          </p:cNvSpPr>
          <p:nvPr/>
        </p:nvSpPr>
        <p:spPr bwMode="auto">
          <a:xfrm>
            <a:off x="3973512" y="2890838"/>
            <a:ext cx="1512888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44463" lvl="1" indent="-142875" algn="l" defTabSz="895350">
              <a:buSzPct val="120000"/>
              <a:buFontTx/>
              <a:buChar char="•"/>
            </a:pPr>
            <a:r>
              <a:rPr lang="en-US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Increase efficiency and reduce cost of operations/maintenance for IT and infrastructure </a:t>
            </a:r>
            <a:r>
              <a:rPr lang="en-US" sz="13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(application management,      data centre, shared network, shared power, etc)</a:t>
            </a:r>
            <a:endParaRPr lang="en-ZA" sz="1300" i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44861" name="Rectangle 29"/>
          <p:cNvSpPr>
            <a:spLocks noChangeArrowheads="1"/>
          </p:cNvSpPr>
          <p:nvPr/>
        </p:nvSpPr>
        <p:spPr bwMode="auto">
          <a:xfrm>
            <a:off x="2238375" y="2890838"/>
            <a:ext cx="1449387" cy="1800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44463" lvl="1" indent="-142875" algn="l" defTabSz="895350">
              <a:buSzPct val="120000"/>
              <a:buFontTx/>
              <a:buChar char="•"/>
            </a:pPr>
            <a:r>
              <a:rPr lang="en-ZA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Facilitate growth of electronic payments</a:t>
            </a:r>
            <a:endParaRPr lang="en-US" sz="13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44463" lvl="1" indent="-142875" algn="l" defTabSz="895350">
              <a:buSzPct val="120000"/>
              <a:buFontTx/>
              <a:buChar char="•"/>
            </a:pPr>
            <a:r>
              <a:rPr lang="en-US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Increase availability,  reliability and security of electronic channels</a:t>
            </a:r>
          </a:p>
        </p:txBody>
      </p:sp>
      <p:sp>
        <p:nvSpPr>
          <p:cNvPr id="1144862" name="Rectangle 30"/>
          <p:cNvSpPr>
            <a:spLocks noChangeArrowheads="1"/>
          </p:cNvSpPr>
          <p:nvPr/>
        </p:nvSpPr>
        <p:spPr bwMode="auto">
          <a:xfrm>
            <a:off x="606425" y="2890838"/>
            <a:ext cx="1447800" cy="14003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44463" lvl="1" indent="-142875" algn="l" defTabSz="895350">
              <a:buSzPct val="120000"/>
              <a:buFontTx/>
              <a:buChar char="•"/>
            </a:pPr>
            <a:r>
              <a:rPr lang="en-US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Industrialize Cash Management &amp; Logistics (Storage, Processing &amp; Movement)</a:t>
            </a:r>
            <a:endParaRPr lang="en-US" sz="13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44863" name="Rectangle 31"/>
          <p:cNvSpPr>
            <a:spLocks noChangeArrowheads="1"/>
          </p:cNvSpPr>
          <p:nvPr/>
        </p:nvSpPr>
        <p:spPr bwMode="auto">
          <a:xfrm>
            <a:off x="5607050" y="2890838"/>
            <a:ext cx="1447800" cy="20005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marL="144463" lvl="1" indent="-142875" algn="l" defTabSz="895350">
              <a:buSzPct val="120000"/>
              <a:buFontTx/>
              <a:buChar char="•"/>
            </a:pPr>
            <a:r>
              <a:rPr lang="en-ZA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Align IT standards across the Industry to improve efficiency, while driving data integrity and enabling information exchange</a:t>
            </a:r>
            <a:endParaRPr lang="en-US" sz="13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AutoShape 16"/>
          <p:cNvSpPr>
            <a:spLocks noChangeArrowheads="1"/>
          </p:cNvSpPr>
          <p:nvPr/>
        </p:nvSpPr>
        <p:spPr bwMode="auto">
          <a:xfrm>
            <a:off x="684212" y="5929312"/>
            <a:ext cx="8001000" cy="547688"/>
          </a:xfrm>
          <a:prstGeom prst="roundRect">
            <a:avLst>
              <a:gd name="adj" fmla="val 16667"/>
            </a:avLst>
          </a:prstGeom>
          <a:solidFill>
            <a:srgbClr val="D8EEC0"/>
          </a:solidFill>
          <a:ln w="15875" cmpd="dbl">
            <a:gradFill>
              <a:gsLst>
                <a:gs pos="0">
                  <a:srgbClr val="00B050"/>
                </a:gs>
                <a:gs pos="50000">
                  <a:schemeClr val="accent1">
                    <a:tint val="44500"/>
                    <a:satMod val="160000"/>
                  </a:schemeClr>
                </a:gs>
                <a:gs pos="100000">
                  <a:schemeClr val="accent1">
                    <a:tint val="23500"/>
                    <a:satMod val="160000"/>
                  </a:schemeClr>
                </a:gs>
              </a:gsLst>
              <a:lin ang="5400000" scaled="0"/>
            </a:gradFill>
            <a:prstDash val="dashDot"/>
            <a:round/>
            <a:headEnd/>
            <a:tailEnd/>
          </a:ln>
        </p:spPr>
        <p:txBody>
          <a:bodyPr wrap="none" lIns="93296" tIns="46648" rIns="93296" bIns="46648" anchor="ctr"/>
          <a:lstStyle/>
          <a:p>
            <a:pPr defTabSz="933450"/>
            <a:endParaRPr lang="en-GB" sz="160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Rectangle 17"/>
          <p:cNvSpPr>
            <a:spLocks noChangeArrowheads="1"/>
          </p:cNvSpPr>
          <p:nvPr/>
        </p:nvSpPr>
        <p:spPr bwMode="auto">
          <a:xfrm>
            <a:off x="1987550" y="5935313"/>
            <a:ext cx="6296025" cy="5416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 algn="l" defTabSz="895350">
              <a:spcAft>
                <a:spcPct val="20000"/>
              </a:spcAft>
              <a:buSzPct val="120000"/>
            </a:pPr>
            <a:r>
              <a:rPr lang="en-US" sz="1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                      NIBSS Transformation</a:t>
            </a:r>
          </a:p>
          <a:p>
            <a:pPr algn="l" defTabSz="895350">
              <a:spcAft>
                <a:spcPct val="20000"/>
              </a:spcAft>
              <a:buSzPct val="120000"/>
            </a:pPr>
            <a:r>
              <a:rPr lang="en-US" sz="1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                        CBN Process Re-Engineering</a:t>
            </a:r>
            <a:endParaRPr lang="en-US" sz="18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9" name="Title 5"/>
          <p:cNvSpPr txBox="1">
            <a:spLocks/>
          </p:cNvSpPr>
          <p:nvPr/>
        </p:nvSpPr>
        <p:spPr>
          <a:xfrm>
            <a:off x="152400" y="46038"/>
            <a:ext cx="8153400" cy="86836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Overview: CBN, in conjunction with the Banker’s committee embarked</a:t>
            </a:r>
            <a:r>
              <a:rPr kumimoji="0" lang="en-US" sz="2200" b="1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on a Shared Services program with three key objectives, including a drastic cost reduction of 30%</a:t>
            </a: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40" name="Rectangle 3"/>
          <p:cNvSpPr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914400" y="4953000"/>
            <a:ext cx="3200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44463" lvl="1" indent="-142875" defTabSz="895350">
              <a:buSzPct val="120000"/>
            </a:pPr>
            <a:endParaRPr lang="en-US" sz="12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44463" lvl="1" indent="-142875" defTabSz="895350">
              <a:buSzPct val="120000"/>
              <a:buFontTx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Reduce Industry cost-to-serve by 30%</a:t>
            </a:r>
          </a:p>
        </p:txBody>
      </p:sp>
      <p:sp>
        <p:nvSpPr>
          <p:cNvPr id="41" name="Oval 83"/>
          <p:cNvSpPr>
            <a:spLocks noChangeArrowheads="1"/>
          </p:cNvSpPr>
          <p:nvPr/>
        </p:nvSpPr>
        <p:spPr bwMode="gray">
          <a:xfrm>
            <a:off x="685800" y="5079087"/>
            <a:ext cx="342900" cy="342900"/>
          </a:xfrm>
          <a:prstGeom prst="ellipse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 anchorCtr="1"/>
          <a:lstStyle/>
          <a:p>
            <a:pPr defTabSz="817563"/>
            <a:r>
              <a:rPr 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  <p:sp>
        <p:nvSpPr>
          <p:cNvPr id="44" name="Rectangle 3"/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4343400" y="5117068"/>
            <a:ext cx="45720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44463" lvl="1" indent="-142875" defTabSz="895350">
              <a:buSzPct val="120000"/>
              <a:buFontTx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Increase access, convenience and service levels across the Industry</a:t>
            </a:r>
          </a:p>
        </p:txBody>
      </p:sp>
      <p:sp>
        <p:nvSpPr>
          <p:cNvPr id="45" name="Rectangle 3"/>
          <p:cNvSpPr>
            <a:spLocks noChangeArrowheads="1"/>
          </p:cNvSpPr>
          <p:nvPr>
            <p:custDataLst>
              <p:tags r:id="rId11"/>
            </p:custDataLst>
          </p:nvPr>
        </p:nvSpPr>
        <p:spPr bwMode="gray">
          <a:xfrm>
            <a:off x="2286000" y="5486400"/>
            <a:ext cx="586740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44463" lvl="1" indent="-142875" defTabSz="895350">
              <a:buSzPct val="120000"/>
              <a:buFontTx/>
              <a:buChar char="•"/>
            </a:pPr>
            <a:r>
              <a:rPr lang="en-US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Enable greater financial inclusion and integration of financial services into the economy, with its attendant positive impact on economic development </a:t>
            </a:r>
            <a:endParaRPr lang="en-US" sz="12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2" name="Oval 84"/>
          <p:cNvSpPr>
            <a:spLocks noChangeArrowheads="1"/>
          </p:cNvSpPr>
          <p:nvPr/>
        </p:nvSpPr>
        <p:spPr bwMode="gray">
          <a:xfrm>
            <a:off x="4114800" y="5117068"/>
            <a:ext cx="342900" cy="342900"/>
          </a:xfrm>
          <a:prstGeom prst="ellipse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 anchorCtr="1"/>
          <a:lstStyle/>
          <a:p>
            <a:pPr defTabSz="817563"/>
            <a:r>
              <a:rPr 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</a:p>
        </p:txBody>
      </p:sp>
      <p:sp>
        <p:nvSpPr>
          <p:cNvPr id="43" name="Oval 85"/>
          <p:cNvSpPr>
            <a:spLocks noChangeArrowheads="1"/>
          </p:cNvSpPr>
          <p:nvPr/>
        </p:nvSpPr>
        <p:spPr bwMode="gray">
          <a:xfrm>
            <a:off x="2057400" y="5410200"/>
            <a:ext cx="342900" cy="339725"/>
          </a:xfrm>
          <a:prstGeom prst="ellipse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 anchorCtr="1"/>
          <a:lstStyle/>
          <a:p>
            <a:pPr defTabSz="817563"/>
            <a:r>
              <a:rPr 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</a:p>
        </p:txBody>
      </p:sp>
      <p:sp>
        <p:nvSpPr>
          <p:cNvPr id="46" name="Rectangle 3"/>
          <p:cNvSpPr>
            <a:spLocks noChangeArrowheads="1"/>
          </p:cNvSpPr>
          <p:nvPr>
            <p:custDataLst>
              <p:tags r:id="rId12"/>
            </p:custDataLst>
          </p:nvPr>
        </p:nvSpPr>
        <p:spPr bwMode="gray">
          <a:xfrm>
            <a:off x="228600" y="6629400"/>
            <a:ext cx="723900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44463" lvl="1" indent="-142875" defTabSz="895350">
              <a:buSzPct val="120000"/>
            </a:pPr>
            <a:r>
              <a:rPr lang="en-US" sz="12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* Payments is the key driver of cost of distribution, which accounts for almost 60% of the industry cost base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52400" y="1371600"/>
            <a:ext cx="4267200" cy="5105400"/>
          </a:xfrm>
          <a:prstGeom prst="rect">
            <a:avLst/>
          </a:prstGeom>
          <a:solidFill>
            <a:srgbClr val="00B05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22"/>
          <p:cNvGrpSpPr/>
          <p:nvPr/>
        </p:nvGrpSpPr>
        <p:grpSpPr>
          <a:xfrm>
            <a:off x="367145" y="3111586"/>
            <a:ext cx="1413949" cy="1640205"/>
            <a:chOff x="277090" y="3109595"/>
            <a:chExt cx="1616935" cy="1640205"/>
          </a:xfrm>
        </p:grpSpPr>
        <p:sp>
          <p:nvSpPr>
            <p:cNvPr id="5" name="Rectangle 4"/>
            <p:cNvSpPr/>
            <p:nvPr/>
          </p:nvSpPr>
          <p:spPr>
            <a:xfrm>
              <a:off x="277813" y="3109595"/>
              <a:ext cx="1616212" cy="1321118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Cost of Cash (CBN + Banks) 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277090" y="4482514"/>
              <a:ext cx="1616212" cy="267286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b="1" strike="dblStrike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N</a:t>
              </a:r>
              <a:r>
                <a:rPr lang="en-US" sz="12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114.5bn</a:t>
              </a:r>
              <a:endParaRPr 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3" name="Group 25"/>
          <p:cNvGrpSpPr/>
          <p:nvPr/>
        </p:nvGrpSpPr>
        <p:grpSpPr>
          <a:xfrm>
            <a:off x="2604656" y="5104386"/>
            <a:ext cx="1600199" cy="935502"/>
            <a:chOff x="3580277" y="5541498"/>
            <a:chExt cx="1829923" cy="935502"/>
          </a:xfrm>
        </p:grpSpPr>
        <p:sp>
          <p:nvSpPr>
            <p:cNvPr id="10" name="Rectangle 9"/>
            <p:cNvSpPr/>
            <p:nvPr/>
          </p:nvSpPr>
          <p:spPr bwMode="auto">
            <a:xfrm>
              <a:off x="3580277" y="5541498"/>
              <a:ext cx="1829923" cy="66821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Vault Management Cost (9%)</a:t>
              </a:r>
              <a:endParaRPr lang="en-US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" name="Rectangle 10"/>
            <p:cNvSpPr/>
            <p:nvPr/>
          </p:nvSpPr>
          <p:spPr bwMode="auto">
            <a:xfrm>
              <a:off x="3580277" y="6276535"/>
              <a:ext cx="1829923" cy="200465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b="1" strike="dblStrike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N</a:t>
              </a:r>
              <a:r>
                <a:rPr lang="en-US" sz="12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18.1bn*</a:t>
              </a:r>
              <a:endParaRPr 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4" name="Group 24"/>
          <p:cNvGrpSpPr/>
          <p:nvPr/>
        </p:nvGrpSpPr>
        <p:grpSpPr>
          <a:xfrm>
            <a:off x="2604656" y="3431565"/>
            <a:ext cx="1600199" cy="1000247"/>
            <a:chOff x="3580277" y="3688593"/>
            <a:chExt cx="1829923" cy="1000247"/>
          </a:xfrm>
        </p:grpSpPr>
        <p:sp>
          <p:nvSpPr>
            <p:cNvPr id="9" name="Rectangle 8"/>
            <p:cNvSpPr/>
            <p:nvPr/>
          </p:nvSpPr>
          <p:spPr bwMode="auto">
            <a:xfrm>
              <a:off x="3580277" y="4421554"/>
              <a:ext cx="1829923" cy="267286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b="1" strike="dblStrike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N</a:t>
              </a:r>
              <a:r>
                <a:rPr lang="en-US" sz="12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69.1bn</a:t>
              </a:r>
              <a:endParaRPr 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 bwMode="auto">
            <a:xfrm>
              <a:off x="3580277" y="3688593"/>
              <a:ext cx="1829923" cy="66821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Cash Processing Cost (67%)</a:t>
              </a:r>
              <a:endParaRPr lang="en-US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grpSp>
        <p:nvGrpSpPr>
          <p:cNvPr id="7" name="Group 23"/>
          <p:cNvGrpSpPr/>
          <p:nvPr/>
        </p:nvGrpSpPr>
        <p:grpSpPr>
          <a:xfrm>
            <a:off x="2604656" y="1874288"/>
            <a:ext cx="1600199" cy="935502"/>
            <a:chOff x="3580277" y="2133600"/>
            <a:chExt cx="1829923" cy="935502"/>
          </a:xfrm>
        </p:grpSpPr>
        <p:sp>
          <p:nvSpPr>
            <p:cNvPr id="8" name="Rectangle 7"/>
            <p:cNvSpPr/>
            <p:nvPr/>
          </p:nvSpPr>
          <p:spPr bwMode="auto">
            <a:xfrm>
              <a:off x="3580277" y="2868637"/>
              <a:ext cx="1829923" cy="200465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b="1" strike="dblStrike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N</a:t>
              </a:r>
              <a:r>
                <a:rPr lang="en-US" sz="12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27.3bn</a:t>
              </a:r>
              <a:endParaRPr 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 bwMode="auto">
            <a:xfrm>
              <a:off x="3580277" y="2133600"/>
              <a:ext cx="1829923" cy="668215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sz="12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Cash in Transit</a:t>
              </a:r>
            </a:p>
            <a:p>
              <a:pPr algn="ctr">
                <a:defRPr/>
              </a:pPr>
              <a:r>
                <a:rPr lang="en-US" sz="1200" b="1" dirty="0" smtClean="0">
                  <a:solidFill>
                    <a:schemeClr val="tx1"/>
                  </a:solidFill>
                  <a:latin typeface="Arial" pitchFamily="34" charset="0"/>
                  <a:cs typeface="Arial" pitchFamily="34" charset="0"/>
                </a:rPr>
                <a:t>Cost (24%)</a:t>
              </a:r>
              <a:endParaRPr lang="en-US" sz="1200" b="1" dirty="0">
                <a:solidFill>
                  <a:schemeClr val="tx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cxnSp>
        <p:nvCxnSpPr>
          <p:cNvPr id="14" name="Elbow Connector 13"/>
          <p:cNvCxnSpPr/>
          <p:nvPr/>
        </p:nvCxnSpPr>
        <p:spPr bwMode="auto">
          <a:xfrm flipV="1">
            <a:off x="1781094" y="2208396"/>
            <a:ext cx="823562" cy="1563749"/>
          </a:xfrm>
          <a:prstGeom prst="bentConnector3">
            <a:avLst>
              <a:gd name="adj1" fmla="val 50000"/>
            </a:avLst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Elbow Connector 14"/>
          <p:cNvCxnSpPr/>
          <p:nvPr/>
        </p:nvCxnSpPr>
        <p:spPr bwMode="auto">
          <a:xfrm>
            <a:off x="1781094" y="3772145"/>
            <a:ext cx="823562" cy="1666349"/>
          </a:xfrm>
          <a:prstGeom prst="bentConnector3">
            <a:avLst>
              <a:gd name="adj1" fmla="val 50000"/>
            </a:avLst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Elbow Connector 26"/>
          <p:cNvCxnSpPr/>
          <p:nvPr/>
        </p:nvCxnSpPr>
        <p:spPr bwMode="auto">
          <a:xfrm flipV="1">
            <a:off x="1781094" y="3765673"/>
            <a:ext cx="823562" cy="6472"/>
          </a:xfrm>
          <a:prstGeom prst="bentConnector3">
            <a:avLst>
              <a:gd name="adj1" fmla="val 50000"/>
            </a:avLst>
          </a:prstGeom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 bwMode="auto">
          <a:xfrm>
            <a:off x="542273" y="1447800"/>
            <a:ext cx="34874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Direct cost* of cash to Financial system (2009)</a:t>
            </a:r>
            <a:endParaRPr lang="en-US" sz="11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4546242" y="1371600"/>
            <a:ext cx="4326611" cy="5105400"/>
          </a:xfrm>
          <a:prstGeom prst="rect">
            <a:avLst/>
          </a:prstGeom>
          <a:solidFill>
            <a:srgbClr val="00B050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 bwMode="auto">
          <a:xfrm>
            <a:off x="5054862" y="1447800"/>
            <a:ext cx="348745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 5-year projection of </a:t>
            </a:r>
            <a:r>
              <a:rPr lang="en-GB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the direct cost of cash to Financial System</a:t>
            </a:r>
            <a:endParaRPr lang="en-US" sz="11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 rot="16200000">
            <a:off x="3652818" y="3401004"/>
            <a:ext cx="2003642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Arial" pitchFamily="34" charset="0"/>
                <a:cs typeface="Arial" pitchFamily="34" charset="0"/>
              </a:rPr>
              <a:t>Annual Total Cost (</a:t>
            </a:r>
            <a:r>
              <a:rPr lang="en-US" sz="900" strike="dblStrike" dirty="0" err="1" smtClean="0">
                <a:latin typeface="Arial" pitchFamily="34" charset="0"/>
                <a:cs typeface="Arial" pitchFamily="34" charset="0"/>
              </a:rPr>
              <a:t>N</a:t>
            </a:r>
            <a:r>
              <a:rPr lang="en-US" sz="900" dirty="0" err="1" smtClean="0">
                <a:latin typeface="Arial" pitchFamily="34" charset="0"/>
                <a:cs typeface="Arial" pitchFamily="34" charset="0"/>
              </a:rPr>
              <a:t>Bn</a:t>
            </a:r>
            <a:r>
              <a:rPr lang="en-US" sz="900" dirty="0" smtClean="0">
                <a:latin typeface="Arial" pitchFamily="34" charset="0"/>
                <a:cs typeface="Arial" pitchFamily="34" charset="0"/>
              </a:rPr>
              <a:t>)</a:t>
            </a:r>
            <a:endParaRPr lang="en-US" sz="900" dirty="0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39" name="Chart 38"/>
          <p:cNvGraphicFramePr/>
          <p:nvPr/>
        </p:nvGraphicFramePr>
        <p:xfrm>
          <a:off x="4844954" y="2210937"/>
          <a:ext cx="3903260" cy="38896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2" name="TextBox 31"/>
          <p:cNvSpPr txBox="1"/>
          <p:nvPr/>
        </p:nvSpPr>
        <p:spPr bwMode="auto">
          <a:xfrm>
            <a:off x="5479121" y="6049370"/>
            <a:ext cx="3487455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n-US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2008         2009       2010       2011     2012</a:t>
            </a:r>
            <a:endParaRPr lang="en-US" sz="11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itle 5"/>
          <p:cNvSpPr txBox="1">
            <a:spLocks/>
          </p:cNvSpPr>
          <p:nvPr/>
        </p:nvSpPr>
        <p:spPr>
          <a:xfrm>
            <a:off x="152400" y="46038"/>
            <a:ext cx="8001000" cy="86836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Cost of cash to Nigeria’s financial system is high and increasing.</a:t>
            </a:r>
            <a:r>
              <a:rPr kumimoji="0" lang="en-US" sz="2200" b="1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 </a:t>
            </a:r>
            <a:r>
              <a:rPr lang="en-US" sz="2200" b="1" kern="0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In fact, </a:t>
            </a:r>
            <a:r>
              <a:rPr kumimoji="0" lang="en-US" sz="2200" b="1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direct cost of cash is estimated to reach N192 billion in 2012</a:t>
            </a: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0" y="6324600"/>
            <a:ext cx="5867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TextBox 25"/>
          <p:cNvSpPr txBox="1">
            <a:spLocks noChangeArrowheads="1"/>
          </p:cNvSpPr>
          <p:nvPr/>
        </p:nvSpPr>
        <p:spPr bwMode="auto">
          <a:xfrm>
            <a:off x="381000" y="6400800"/>
            <a:ext cx="827056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100" i="1" dirty="0" smtClean="0">
                <a:latin typeface="Arial" pitchFamily="34" charset="0"/>
                <a:cs typeface="Arial" pitchFamily="34" charset="0"/>
              </a:rPr>
              <a:t>Source: A compilation of actual data from  the CBN and17 banks in the FSI (data extrapolated for 24 Banks).</a:t>
            </a:r>
          </a:p>
          <a:p>
            <a:r>
              <a:rPr lang="en-US" sz="1100" i="1" dirty="0" smtClean="0">
                <a:latin typeface="Arial" pitchFamily="34" charset="0"/>
                <a:cs typeface="Arial" pitchFamily="34" charset="0"/>
              </a:rPr>
              <a:t>*Does not include bank cash infrastructure costs and employee costs attributable to cash logistics</a:t>
            </a:r>
            <a:endParaRPr lang="en-US" sz="1100" i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Table 21"/>
          <p:cNvGraphicFramePr>
            <a:graphicFrameLocks noGrp="1"/>
          </p:cNvGraphicFramePr>
          <p:nvPr/>
        </p:nvGraphicFramePr>
        <p:xfrm>
          <a:off x="1023960" y="1828800"/>
          <a:ext cx="6977040" cy="21082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88520"/>
                <a:gridCol w="3488520"/>
              </a:tblGrid>
              <a:tr h="402876"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Payment Channel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Transaction</a:t>
                      </a:r>
                      <a:r>
                        <a:rPr lang="en-US" sz="1200" baseline="0" dirty="0" smtClean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en-US" sz="1200" dirty="0" smtClean="0">
                          <a:latin typeface="Arial" pitchFamily="34" charset="0"/>
                          <a:cs typeface="Arial" pitchFamily="34" charset="0"/>
                        </a:rPr>
                        <a:t>Volume</a:t>
                      </a:r>
                      <a:endParaRPr lang="en-US" sz="12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anchor="ctr"/>
                </a:tc>
              </a:tr>
              <a:tr h="402876">
                <a:tc>
                  <a:txBody>
                    <a:bodyPr/>
                    <a:lstStyle/>
                    <a:p>
                      <a:r>
                        <a:rPr lang="en-US" sz="1200" b="1" i="1" dirty="0" smtClean="0">
                          <a:latin typeface="Arial" pitchFamily="34" charset="0"/>
                          <a:cs typeface="Arial" pitchFamily="34" charset="0"/>
                        </a:rPr>
                        <a:t>ATM </a:t>
                      </a:r>
                      <a:r>
                        <a:rPr lang="en-US" sz="1200" b="1" i="1" baseline="0" dirty="0" smtClean="0">
                          <a:latin typeface="Arial" pitchFamily="34" charset="0"/>
                          <a:cs typeface="Arial" pitchFamily="34" charset="0"/>
                        </a:rPr>
                        <a:t>Withdrawals</a:t>
                      </a:r>
                      <a:endParaRPr lang="en-US" sz="1200" b="1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1" dirty="0" smtClean="0">
                          <a:latin typeface="Arial" pitchFamily="34" charset="0"/>
                          <a:cs typeface="Arial" pitchFamily="34" charset="0"/>
                        </a:rPr>
                        <a:t>109,592,646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42169">
                <a:tc>
                  <a:txBody>
                    <a:bodyPr/>
                    <a:lstStyle/>
                    <a:p>
                      <a:r>
                        <a:rPr lang="en-US" sz="1200" b="1" i="1" baseline="0" dirty="0" smtClean="0">
                          <a:latin typeface="Arial" pitchFamily="34" charset="0"/>
                          <a:cs typeface="Arial" pitchFamily="34" charset="0"/>
                        </a:rPr>
                        <a:t>OTC Cash Withdrawals</a:t>
                      </a:r>
                      <a:endParaRPr lang="en-US" sz="1200" b="1" i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1" i="1" dirty="0" smtClean="0">
                          <a:latin typeface="Arial" pitchFamily="34" charset="0"/>
                          <a:cs typeface="Arial" pitchFamily="34" charset="0"/>
                        </a:rPr>
                        <a:t>72,499,812*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1131">
                <a:tc>
                  <a:txBody>
                    <a:bodyPr/>
                    <a:lstStyle/>
                    <a:p>
                      <a:r>
                        <a:rPr lang="en-US" sz="1200" b="0" baseline="0" dirty="0" smtClean="0">
                          <a:latin typeface="Arial" pitchFamily="34" charset="0"/>
                          <a:cs typeface="Arial" pitchFamily="34" charset="0"/>
                        </a:rPr>
                        <a:t>Cheques</a:t>
                      </a:r>
                      <a:endParaRPr lang="en-US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latin typeface="Arial" pitchFamily="34" charset="0"/>
                          <a:cs typeface="Arial" pitchFamily="34" charset="0"/>
                        </a:rPr>
                        <a:t>29,159,960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331131">
                <a:tc>
                  <a:txBody>
                    <a:bodyPr/>
                    <a:lstStyle/>
                    <a:p>
                      <a:r>
                        <a:rPr lang="en-US" sz="1200" b="0" dirty="0" smtClean="0">
                          <a:latin typeface="Arial" pitchFamily="34" charset="0"/>
                          <a:cs typeface="Arial" pitchFamily="34" charset="0"/>
                        </a:rPr>
                        <a:t>POS</a:t>
                      </a:r>
                      <a:endParaRPr lang="en-US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latin typeface="Arial" pitchFamily="34" charset="0"/>
                          <a:cs typeface="Arial" pitchFamily="34" charset="0"/>
                        </a:rPr>
                        <a:t>1,059,069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  <a:tr h="298018">
                <a:tc>
                  <a:txBody>
                    <a:bodyPr/>
                    <a:lstStyle/>
                    <a:p>
                      <a:r>
                        <a:rPr lang="en-US" sz="1200" b="0" dirty="0" smtClean="0">
                          <a:latin typeface="Arial" pitchFamily="34" charset="0"/>
                          <a:cs typeface="Arial" pitchFamily="34" charset="0"/>
                        </a:rPr>
                        <a:t>Web</a:t>
                      </a:r>
                      <a:endParaRPr lang="en-US" sz="1200" b="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b="0" dirty="0" smtClean="0">
                          <a:latin typeface="Arial" pitchFamily="34" charset="0"/>
                          <a:cs typeface="Arial" pitchFamily="34" charset="0"/>
                        </a:rPr>
                        <a:t>2,703,516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</a:tr>
            </a:tbl>
          </a:graphicData>
        </a:graphic>
      </p:graphicFrame>
      <p:graphicFrame>
        <p:nvGraphicFramePr>
          <p:cNvPr id="15" name="Chart 14"/>
          <p:cNvGraphicFramePr/>
          <p:nvPr/>
        </p:nvGraphicFramePr>
        <p:xfrm>
          <a:off x="1115755" y="4012802"/>
          <a:ext cx="7113845" cy="24006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" name="TextBox 19"/>
          <p:cNvSpPr txBox="1"/>
          <p:nvPr/>
        </p:nvSpPr>
        <p:spPr>
          <a:xfrm>
            <a:off x="1447800" y="1066800"/>
            <a:ext cx="5867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latin typeface="Arial" pitchFamily="34" charset="0"/>
                <a:cs typeface="Arial" pitchFamily="34" charset="0"/>
              </a:rPr>
              <a:t>Cash related transactions represent over 99% of customer activity in Nigerian banks today.</a:t>
            </a:r>
            <a:endParaRPr lang="en-US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1" name="Title 5"/>
          <p:cNvSpPr txBox="1">
            <a:spLocks/>
          </p:cNvSpPr>
          <p:nvPr/>
        </p:nvSpPr>
        <p:spPr>
          <a:xfrm>
            <a:off x="304800" y="76200"/>
            <a:ext cx="7848600" cy="86836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Nigeria is</a:t>
            </a:r>
            <a:r>
              <a:rPr kumimoji="0" lang="en-US" sz="2200" b="1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a cash based economy with retail and commercial payments primarily made in cash</a:t>
            </a: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7" name="Rectangle 16"/>
          <p:cNvSpPr/>
          <p:nvPr/>
        </p:nvSpPr>
        <p:spPr>
          <a:xfrm>
            <a:off x="76200" y="6324600"/>
            <a:ext cx="5867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Object 10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51" name="think-cell Slide" r:id="rId32" imgW="360" imgH="360" progId="">
                  <p:embed/>
                </p:oleObj>
              </mc:Choice>
              <mc:Fallback>
                <p:oleObj name="think-cell Slide" r:id="rId32" imgW="360" imgH="360" progId="">
                  <p:embed/>
                  <p:pic>
                    <p:nvPicPr>
                      <p:cNvPr id="0" name="Picture 2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ctr" anchorCtr="0">
            <a:noAutofit/>
          </a:bodyPr>
          <a:lstStyle/>
          <a:p>
            <a:pPr algn="ctr"/>
            <a:endParaRPr lang="en-US" sz="1400" dirty="0">
              <a:latin typeface="Arial"/>
              <a:cs typeface="Arial"/>
              <a:sym typeface="Arial"/>
            </a:endParaRPr>
          </a:p>
        </p:txBody>
      </p:sp>
      <p:cxnSp>
        <p:nvCxnSpPr>
          <p:cNvPr id="47" name="Straight Connector 46"/>
          <p:cNvCxnSpPr/>
          <p:nvPr>
            <p:custDataLst>
              <p:tags r:id="rId4"/>
            </p:custDataLst>
          </p:nvPr>
        </p:nvCxnSpPr>
        <p:spPr bwMode="auto">
          <a:xfrm>
            <a:off x="1779587" y="4360862"/>
            <a:ext cx="0" cy="400050"/>
          </a:xfrm>
          <a:prstGeom prst="line">
            <a:avLst/>
          </a:prstGeom>
          <a:ln w="3175">
            <a:solidFill>
              <a:schemeClr val="tx1"/>
            </a:solidFill>
            <a:prstDash val="lgDash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>
            <p:custDataLst>
              <p:tags r:id="rId5"/>
            </p:custDataLst>
          </p:nvPr>
        </p:nvCxnSpPr>
        <p:spPr bwMode="auto">
          <a:xfrm>
            <a:off x="1893887" y="3455987"/>
            <a:ext cx="0" cy="400050"/>
          </a:xfrm>
          <a:prstGeom prst="line">
            <a:avLst/>
          </a:prstGeom>
          <a:ln w="3175">
            <a:solidFill>
              <a:schemeClr val="tx1"/>
            </a:solidFill>
            <a:prstDash val="lgDash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>
            <p:custDataLst>
              <p:tags r:id="rId6"/>
            </p:custDataLst>
          </p:nvPr>
        </p:nvCxnSpPr>
        <p:spPr bwMode="auto">
          <a:xfrm>
            <a:off x="4360862" y="2541587"/>
            <a:ext cx="0" cy="400050"/>
          </a:xfrm>
          <a:prstGeom prst="line">
            <a:avLst/>
          </a:prstGeom>
          <a:ln w="3175">
            <a:solidFill>
              <a:schemeClr val="tx1"/>
            </a:solidFill>
            <a:prstDash val="lgDash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Object 31"/>
          <p:cNvGraphicFramePr>
            <a:graphicFrameLocks noChangeAspect="1"/>
          </p:cNvGraphicFramePr>
          <p:nvPr>
            <p:custDataLst>
              <p:tags r:id="rId7"/>
            </p:custDataLst>
          </p:nvPr>
        </p:nvGraphicFramePr>
        <p:xfrm>
          <a:off x="1322388" y="1712913"/>
          <a:ext cx="3152775" cy="3886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52" name="Chart" r:id="rId34" imgW="3152909" imgH="3886234" progId="MSGraph.Chart.8">
                  <p:embed followColorScheme="full"/>
                </p:oleObj>
              </mc:Choice>
              <mc:Fallback>
                <p:oleObj name="Chart" r:id="rId34" imgW="3152909" imgH="3886234" progId="MSGraph.Chart.8">
                  <p:embed followColorScheme="full"/>
                  <p:pic>
                    <p:nvPicPr>
                      <p:cNvPr id="0" name="Picture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22388" y="1712913"/>
                        <a:ext cx="3152775" cy="3886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6" name="Rectangle 45"/>
          <p:cNvSpPr/>
          <p:nvPr>
            <p:custDataLst>
              <p:tags r:id="rId8"/>
            </p:custDataLst>
          </p:nvPr>
        </p:nvSpPr>
        <p:spPr bwMode="auto">
          <a:xfrm>
            <a:off x="1804986" y="4911725"/>
            <a:ext cx="406400" cy="21272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tIns="0" rIns="25400" bIns="0" rtlCol="0" anchor="ctr" anchorCtr="0">
            <a:noAutofit/>
          </a:bodyPr>
          <a:lstStyle/>
          <a:p>
            <a:r>
              <a:rPr lang="en-U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/>
              </a:rPr>
              <a:t>10%</a:t>
            </a:r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 useBgFill="1">
        <p:nvSpPr>
          <p:cNvPr id="39" name="Rectangle 38"/>
          <p:cNvSpPr/>
          <p:nvPr>
            <p:custDataLst>
              <p:tags r:id="rId9"/>
            </p:custDataLst>
          </p:nvPr>
        </p:nvSpPr>
        <p:spPr bwMode="auto">
          <a:xfrm>
            <a:off x="1682750" y="4002087"/>
            <a:ext cx="307975" cy="212725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tIns="0" rIns="25400" bIns="0" rtlCol="0" anchor="ctr" anchorCtr="0">
            <a:noAutofit/>
          </a:bodyPr>
          <a:lstStyle/>
          <a:p>
            <a:pPr algn="ctr"/>
            <a:fld id="{9AE2FC63-9740-48C1-AB64-423EFE5610C0}" type="datetime'''''''''''''''''''''''''4'">
              <a:rPr lang="en-US" sz="140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/>
              </a:rPr>
              <a:pPr algn="ctr"/>
              <a:t>4</a:t>
            </a:fld>
            <a:r>
              <a:rPr lang="en-U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/>
              </a:rPr>
              <a:t>%</a:t>
            </a:r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44" name="Rectangle 43"/>
          <p:cNvSpPr/>
          <p:nvPr>
            <p:custDataLst>
              <p:tags r:id="rId10"/>
            </p:custDataLst>
          </p:nvPr>
        </p:nvSpPr>
        <p:spPr bwMode="gray">
          <a:xfrm>
            <a:off x="2924175" y="3092450"/>
            <a:ext cx="406400" cy="21272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tIns="0" rIns="25400" bIns="0" rtlCol="0" anchor="ctr" anchorCtr="0">
            <a:noAutofit/>
          </a:bodyPr>
          <a:lstStyle/>
          <a:p>
            <a:pPr algn="ctr"/>
            <a:fld id="{3AB616F2-8C6A-456E-A905-AFD3D30B23BC}" type="datetime'''8''6'''''''''''''''">
              <a:rPr lang="en-US" sz="1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/>
              </a:rPr>
              <a:pPr algn="ctr"/>
              <a:t>86</a:t>
            </a:fld>
            <a:r>
              <a:rPr lang="en-US" sz="1400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/>
              </a:rPr>
              <a:t>%</a:t>
            </a:r>
            <a:endParaRPr 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45" name="Rectangle 44"/>
          <p:cNvSpPr/>
          <p:nvPr>
            <p:custDataLst>
              <p:tags r:id="rId11"/>
            </p:custDataLst>
          </p:nvPr>
        </p:nvSpPr>
        <p:spPr bwMode="auto">
          <a:xfrm>
            <a:off x="4386262" y="2178050"/>
            <a:ext cx="504825" cy="21272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tIns="0" rIns="25400" bIns="0" rtlCol="0" anchor="ctr" anchorCtr="0">
            <a:noAutofit/>
          </a:bodyPr>
          <a:lstStyle/>
          <a:p>
            <a:r>
              <a:rPr lang="en-U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/>
              </a:rPr>
              <a:t>100%</a:t>
            </a:r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48" name="TextBox 47"/>
          <p:cNvSpPr txBox="1"/>
          <p:nvPr>
            <p:custDataLst>
              <p:tags r:id="rId12"/>
            </p:custDataLst>
          </p:nvPr>
        </p:nvSpPr>
        <p:spPr>
          <a:xfrm>
            <a:off x="672464" y="2893323"/>
            <a:ext cx="8739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" pitchFamily="34" charset="0"/>
                <a:cs typeface="Arial" pitchFamily="34" charset="0"/>
              </a:rPr>
              <a:t>0-100,000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9" name="TextBox 48"/>
          <p:cNvSpPr txBox="1"/>
          <p:nvPr>
            <p:custDataLst>
              <p:tags r:id="rId13"/>
            </p:custDataLst>
          </p:nvPr>
        </p:nvSpPr>
        <p:spPr>
          <a:xfrm>
            <a:off x="286607" y="3769053"/>
            <a:ext cx="134203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" pitchFamily="34" charset="0"/>
                <a:cs typeface="Arial" pitchFamily="34" charset="0"/>
              </a:rPr>
              <a:t>100,001-150,000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0" name="TextBox 49"/>
          <p:cNvSpPr txBox="1"/>
          <p:nvPr>
            <p:custDataLst>
              <p:tags r:id="rId14"/>
            </p:custDataLst>
          </p:nvPr>
        </p:nvSpPr>
        <p:spPr>
          <a:xfrm>
            <a:off x="27296" y="4644787"/>
            <a:ext cx="15424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" pitchFamily="34" charset="0"/>
                <a:cs typeface="Arial" pitchFamily="34" charset="0"/>
              </a:rPr>
              <a:t>150,001 and above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4" name="TextBox 53"/>
          <p:cNvSpPr txBox="1"/>
          <p:nvPr>
            <p:custDataLst>
              <p:tags r:id="rId15"/>
            </p:custDataLst>
          </p:nvPr>
        </p:nvSpPr>
        <p:spPr>
          <a:xfrm>
            <a:off x="865807" y="1762834"/>
            <a:ext cx="54194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" pitchFamily="34" charset="0"/>
                <a:cs typeface="Arial" pitchFamily="34" charset="0"/>
              </a:rPr>
              <a:t>Total</a:t>
            </a:r>
            <a:endParaRPr lang="en-US" sz="1200" b="1" dirty="0"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41" name="Straight Connector 40"/>
          <p:cNvCxnSpPr/>
          <p:nvPr>
            <p:custDataLst>
              <p:tags r:id="rId16"/>
            </p:custDataLst>
          </p:nvPr>
        </p:nvCxnSpPr>
        <p:spPr bwMode="auto">
          <a:xfrm>
            <a:off x="7412037" y="4360862"/>
            <a:ext cx="0" cy="400050"/>
          </a:xfrm>
          <a:prstGeom prst="line">
            <a:avLst/>
          </a:prstGeom>
          <a:ln w="3175">
            <a:solidFill>
              <a:schemeClr val="tx1"/>
            </a:solidFill>
            <a:prstDash val="lgDash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>
            <p:custDataLst>
              <p:tags r:id="rId17"/>
            </p:custDataLst>
          </p:nvPr>
        </p:nvCxnSpPr>
        <p:spPr bwMode="auto">
          <a:xfrm>
            <a:off x="8250237" y="2541587"/>
            <a:ext cx="0" cy="400050"/>
          </a:xfrm>
          <a:prstGeom prst="line">
            <a:avLst/>
          </a:prstGeom>
          <a:ln w="3175">
            <a:solidFill>
              <a:schemeClr val="tx1"/>
            </a:solidFill>
            <a:prstDash val="lgDash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>
            <p:custDataLst>
              <p:tags r:id="rId18"/>
            </p:custDataLst>
          </p:nvPr>
        </p:nvCxnSpPr>
        <p:spPr bwMode="auto">
          <a:xfrm>
            <a:off x="7573962" y="3455987"/>
            <a:ext cx="0" cy="400050"/>
          </a:xfrm>
          <a:prstGeom prst="line">
            <a:avLst/>
          </a:prstGeom>
          <a:ln w="3175">
            <a:solidFill>
              <a:schemeClr val="tx1"/>
            </a:solidFill>
            <a:prstDash val="lgDash"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8" name="Object 57"/>
          <p:cNvGraphicFramePr>
            <a:graphicFrameLocks noChangeAspect="1"/>
          </p:cNvGraphicFramePr>
          <p:nvPr>
            <p:custDataLst>
              <p:tags r:id="rId19"/>
            </p:custDataLst>
          </p:nvPr>
        </p:nvGraphicFramePr>
        <p:xfrm>
          <a:off x="5230812" y="1731962"/>
          <a:ext cx="3114624" cy="3848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7053" name="Chart" r:id="rId36" imgW="3114578" imgH="3848173" progId="MSGraph.Chart.8">
                  <p:embed followColorScheme="full"/>
                </p:oleObj>
              </mc:Choice>
              <mc:Fallback>
                <p:oleObj name="Chart" r:id="rId36" imgW="3114578" imgH="3848173" progId="MSGraph.Chart.8">
                  <p:embed followColorScheme="full"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30812" y="1731962"/>
                        <a:ext cx="3114624" cy="38481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3" name="Rectangle 112"/>
          <p:cNvSpPr/>
          <p:nvPr>
            <p:custDataLst>
              <p:tags r:id="rId20"/>
            </p:custDataLst>
          </p:nvPr>
        </p:nvSpPr>
        <p:spPr bwMode="auto">
          <a:xfrm>
            <a:off x="7437437" y="4805362"/>
            <a:ext cx="444500" cy="42545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tIns="0" rIns="25400" bIns="0" rtlCol="0" anchor="ctr" anchorCtr="0">
            <a:noAutofit/>
          </a:bodyPr>
          <a:lstStyle/>
          <a:p>
            <a:r>
              <a:rPr lang="en-U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/>
              </a:rPr>
              <a:t>1469</a:t>
            </a:r>
          </a:p>
          <a:p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112" name="Rectangle 111"/>
          <p:cNvSpPr/>
          <p:nvPr>
            <p:custDataLst>
              <p:tags r:id="rId21"/>
            </p:custDataLst>
          </p:nvPr>
        </p:nvSpPr>
        <p:spPr bwMode="gray">
          <a:xfrm>
            <a:off x="7739062" y="3092450"/>
            <a:ext cx="346075" cy="21272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tIns="0" rIns="25400" bIns="0" rtlCol="0" anchor="ctr" anchorCtr="0">
            <a:noAutofit/>
          </a:bodyPr>
          <a:lstStyle/>
          <a:p>
            <a:pPr algn="ctr"/>
            <a:fld id="{C9FC5CE1-EBFB-4C49-8049-AAFFA7373746}" type="datetime'''''''''''4''''''''''''''''''''''''''''''9''1'''''''''''">
              <a:rPr lang="en-US" sz="1400" smtClean="0">
                <a:solidFill>
                  <a:schemeClr val="bg1"/>
                </a:solidFill>
                <a:latin typeface="Arial" pitchFamily="34" charset="0"/>
                <a:cs typeface="Arial" pitchFamily="34" charset="0"/>
                <a:sym typeface="Arial"/>
              </a:rPr>
              <a:pPr algn="ctr"/>
              <a:t>491</a:t>
            </a:fld>
            <a:endParaRPr lang="en-US" sz="1400" dirty="0">
              <a:solidFill>
                <a:schemeClr val="bg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59" name="Rectangle 58"/>
          <p:cNvSpPr/>
          <p:nvPr>
            <p:custDataLst>
              <p:tags r:id="rId22"/>
            </p:custDataLst>
          </p:nvPr>
        </p:nvSpPr>
        <p:spPr bwMode="auto">
          <a:xfrm>
            <a:off x="8275635" y="2178050"/>
            <a:ext cx="493712" cy="212725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tIns="0" rIns="25400" bIns="0" rtlCol="0" anchor="ctr" anchorCtr="0">
            <a:noAutofit/>
          </a:bodyPr>
          <a:lstStyle/>
          <a:p>
            <a:r>
              <a:rPr lang="en-US" sz="1400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/>
              </a:rPr>
              <a:t>2,076</a:t>
            </a:r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 useBgFill="1">
        <p:nvSpPr>
          <p:cNvPr id="111" name="Rectangle 110"/>
          <p:cNvSpPr/>
          <p:nvPr>
            <p:custDataLst>
              <p:tags r:id="rId23"/>
            </p:custDataLst>
          </p:nvPr>
        </p:nvSpPr>
        <p:spPr bwMode="auto">
          <a:xfrm>
            <a:off x="7319962" y="4002087"/>
            <a:ext cx="346075" cy="212725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25400" tIns="0" rIns="25400" bIns="0" rtlCol="0" anchor="ctr" anchorCtr="0">
            <a:noAutofit/>
          </a:bodyPr>
          <a:lstStyle/>
          <a:p>
            <a:pPr algn="ctr"/>
            <a:fld id="{6BA6A23C-2965-4F89-A73B-57C23BDEF904}" type="datetime'''''''''''''''11''''''''''''''''''5'''''''''''''''''">
              <a:rPr lang="en-US" sz="1400" smtClean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/>
              </a:rPr>
              <a:pPr algn="ctr"/>
              <a:t>115</a:t>
            </a:fld>
            <a:endParaRPr lang="en-US" sz="1400" dirty="0">
              <a:solidFill>
                <a:schemeClr val="tx1"/>
              </a:solidFill>
              <a:latin typeface="Arial" pitchFamily="34" charset="0"/>
              <a:cs typeface="Arial" pitchFamily="34" charset="0"/>
              <a:sym typeface="Arial"/>
            </a:endParaRPr>
          </a:p>
        </p:txBody>
      </p:sp>
      <p:sp>
        <p:nvSpPr>
          <p:cNvPr id="122" name="Rectangle 27"/>
          <p:cNvSpPr>
            <a:spLocks noChangeArrowheads="1"/>
          </p:cNvSpPr>
          <p:nvPr>
            <p:custDataLst>
              <p:tags r:id="rId24"/>
            </p:custDataLst>
          </p:nvPr>
        </p:nvSpPr>
        <p:spPr bwMode="gray">
          <a:xfrm>
            <a:off x="798719" y="1393210"/>
            <a:ext cx="3732322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Branch Cash transactions– number of transactions</a:t>
            </a:r>
            <a:endParaRPr lang="en-GB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4" name="Rectangle 27"/>
          <p:cNvSpPr>
            <a:spLocks noChangeArrowheads="1"/>
          </p:cNvSpPr>
          <p:nvPr>
            <p:custDataLst>
              <p:tags r:id="rId25"/>
            </p:custDataLst>
          </p:nvPr>
        </p:nvSpPr>
        <p:spPr bwMode="gray">
          <a:xfrm>
            <a:off x="4953000" y="1409133"/>
            <a:ext cx="4002193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Branch cash transactions - value of </a:t>
            </a:r>
            <a:r>
              <a:rPr lang="en-GB" sz="12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transcations</a:t>
            </a:r>
            <a:r>
              <a:rPr lang="en-GB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(</a:t>
            </a:r>
            <a:r>
              <a:rPr lang="en-GB" sz="1200" b="1" dirty="0" err="1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N’Bn</a:t>
            </a:r>
            <a:r>
              <a:rPr lang="en-GB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)</a:t>
            </a:r>
            <a:endParaRPr lang="en-GB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5" name="Line 31"/>
          <p:cNvSpPr>
            <a:spLocks noChangeShapeType="1"/>
          </p:cNvSpPr>
          <p:nvPr>
            <p:custDataLst>
              <p:tags r:id="rId26"/>
            </p:custDataLst>
          </p:nvPr>
        </p:nvSpPr>
        <p:spPr bwMode="auto">
          <a:xfrm flipV="1">
            <a:off x="426490" y="1583139"/>
            <a:ext cx="8362666" cy="11374"/>
          </a:xfrm>
          <a:prstGeom prst="line">
            <a:avLst/>
          </a:prstGeom>
          <a:noFill/>
          <a:ln w="19050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6" name="Rectangle 125"/>
          <p:cNvSpPr/>
          <p:nvPr>
            <p:custDataLst>
              <p:tags r:id="rId27"/>
            </p:custDataLst>
          </p:nvPr>
        </p:nvSpPr>
        <p:spPr>
          <a:xfrm rot="5400000">
            <a:off x="4387755" y="1585912"/>
            <a:ext cx="655124" cy="6864790"/>
          </a:xfrm>
          <a:prstGeom prst="rect">
            <a:avLst/>
          </a:prstGeom>
          <a:noFill/>
          <a:ln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28" name="Rounded Rectangular Callout 127"/>
          <p:cNvSpPr/>
          <p:nvPr>
            <p:custDataLst>
              <p:tags r:id="rId28"/>
            </p:custDataLst>
          </p:nvPr>
        </p:nvSpPr>
        <p:spPr>
          <a:xfrm>
            <a:off x="3276600" y="5105400"/>
            <a:ext cx="2579427" cy="1050877"/>
          </a:xfrm>
          <a:prstGeom prst="wedgeRoundRectCallout">
            <a:avLst>
              <a:gd name="adj1" fmla="val -77203"/>
              <a:gd name="adj2" fmla="val -91181"/>
              <a:gd name="adj3" fmla="val 16667"/>
            </a:avLst>
          </a:prstGeom>
          <a:solidFill>
            <a:schemeClr val="bg2">
              <a:lumMod val="1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latin typeface="Arial" pitchFamily="34" charset="0"/>
                <a:cs typeface="Arial" pitchFamily="34" charset="0"/>
              </a:rPr>
              <a:t>10% of number of  cash transactions are above N150,000</a:t>
            </a:r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4294967295"/>
          </p:nvPr>
        </p:nvSpPr>
        <p:spPr>
          <a:xfrm>
            <a:off x="7524750" y="6248400"/>
            <a:ext cx="1162050" cy="457200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42FA3D7-1CB5-473A-89A0-0F6458DB96A6}" type="slidenum">
              <a:rPr lang="en-US" smtClean="0">
                <a:solidFill>
                  <a:schemeClr val="accent4"/>
                </a:solidFill>
                <a:latin typeface="Arial" pitchFamily="34" charset="0"/>
                <a:cs typeface="Arial" pitchFamily="34" charset="0"/>
              </a:rPr>
              <a:pPr>
                <a:defRPr/>
              </a:pPr>
              <a:t>6</a:t>
            </a:fld>
            <a:endParaRPr lang="en-US" dirty="0">
              <a:solidFill>
                <a:schemeClr val="accent4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ounded Rectangular Callout 32"/>
          <p:cNvSpPr/>
          <p:nvPr>
            <p:custDataLst>
              <p:tags r:id="rId29"/>
            </p:custDataLst>
          </p:nvPr>
        </p:nvSpPr>
        <p:spPr>
          <a:xfrm>
            <a:off x="6183573" y="5638800"/>
            <a:ext cx="2579427" cy="1050877"/>
          </a:xfrm>
          <a:prstGeom prst="wedgeRoundRectCallout">
            <a:avLst>
              <a:gd name="adj1" fmla="val 679"/>
              <a:gd name="adj2" fmla="val -104365"/>
              <a:gd name="adj3" fmla="val 16667"/>
            </a:avLst>
          </a:prstGeom>
          <a:solidFill>
            <a:schemeClr val="tx2"/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latin typeface="Arial" pitchFamily="34" charset="0"/>
                <a:cs typeface="Arial" pitchFamily="34" charset="0"/>
              </a:rPr>
              <a:t>But accounts for 71% in value of cash transactions</a:t>
            </a:r>
            <a:endParaRPr lang="en-US" sz="14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4" name="Title 5"/>
          <p:cNvSpPr txBox="1">
            <a:spLocks/>
          </p:cNvSpPr>
          <p:nvPr/>
        </p:nvSpPr>
        <p:spPr>
          <a:xfrm>
            <a:off x="228600" y="76200"/>
            <a:ext cx="8763000" cy="86836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200" b="1" kern="0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However, only 10% of branch cash transactions are above N150,000, but they make up ~71% of the value of cash transactions</a:t>
            </a: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35" name="Rectangle 34"/>
          <p:cNvSpPr/>
          <p:nvPr/>
        </p:nvSpPr>
        <p:spPr>
          <a:xfrm>
            <a:off x="0" y="6324600"/>
            <a:ext cx="5867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27" name="TextBox 25"/>
          <p:cNvSpPr txBox="1">
            <a:spLocks noChangeArrowheads="1"/>
          </p:cNvSpPr>
          <p:nvPr>
            <p:custDataLst>
              <p:tags r:id="rId30"/>
            </p:custDataLst>
          </p:nvPr>
        </p:nvSpPr>
        <p:spPr bwMode="auto">
          <a:xfrm>
            <a:off x="5492" y="6459379"/>
            <a:ext cx="4566508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1000" i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* Base data is reflective of the Nigerian Banking Industry</a:t>
            </a:r>
            <a:endParaRPr lang="en-US" sz="1000" i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6324600"/>
            <a:ext cx="5867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69417" name="Rectangle 9" hidden="1"/>
          <p:cNvGraphicFramePr>
            <a:graphicFrameLocks/>
          </p:cNvGraphicFramePr>
          <p:nvPr/>
        </p:nvGraphicFramePr>
        <p:xfrm>
          <a:off x="0" y="0"/>
          <a:ext cx="161925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9093" name="think-cell Slide" r:id="rId6" imgW="0" imgH="0" progId="">
                  <p:embed/>
                </p:oleObj>
              </mc:Choice>
              <mc:Fallback>
                <p:oleObj name="think-cell Slide" r:id="rId6" imgW="0" imgH="0" progId="">
                  <p:embed/>
                  <p:pic>
                    <p:nvPicPr>
                      <p:cNvPr id="0" name="Rectangle 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gray">
                      <a:xfrm>
                        <a:off x="0" y="0"/>
                        <a:ext cx="161925" cy="16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69427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228600" y="1371600"/>
            <a:ext cx="86868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44463" lvl="1" indent="-142875" algn="l" defTabSz="895350">
              <a:buSzPct val="120000"/>
            </a:pPr>
            <a:r>
              <a:rPr lang="en-GB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Example of challenges resulting from high-cash usage (Not Exhaustive)</a:t>
            </a:r>
            <a:endParaRPr lang="en-U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69419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914400" y="1905000"/>
            <a:ext cx="7391400" cy="43488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44463" lvl="1" indent="-142875" algn="l" defTabSz="895350">
              <a:spcAft>
                <a:spcPct val="30000"/>
              </a:spcAft>
              <a:buSzPct val="120000"/>
            </a:pPr>
            <a:endParaRPr lang="en-US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44463" lvl="1" indent="-142875" algn="l" defTabSz="895350">
              <a:spcAft>
                <a:spcPct val="30000"/>
              </a:spcAft>
              <a:buSzPct val="120000"/>
              <a:buFontTx/>
              <a:buChar char="•"/>
            </a:pPr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Robberies and cash-related crime</a:t>
            </a:r>
          </a:p>
          <a:p>
            <a:pPr marL="144463" lvl="1" indent="-142875" algn="l" defTabSz="895350">
              <a:spcAft>
                <a:spcPct val="30000"/>
              </a:spcAft>
              <a:buSzPct val="120000"/>
              <a:buFontTx/>
              <a:buChar char="•"/>
            </a:pPr>
            <a:endParaRPr lang="en-US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44463" lvl="1" indent="-142875" algn="l" defTabSz="895350">
              <a:spcAft>
                <a:spcPct val="30000"/>
              </a:spcAft>
              <a:buSzPct val="120000"/>
              <a:buFontTx/>
              <a:buChar char="•"/>
            </a:pPr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High cost of processing borne by every entity across the value chain 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(i.e. from CBN, to Banks, to the operating entities as well (e.g. staff required to process cash transactions, manual operating systems, etc))</a:t>
            </a:r>
          </a:p>
          <a:p>
            <a:pPr marL="144463" lvl="1" indent="-142875" algn="l" defTabSz="895350">
              <a:spcAft>
                <a:spcPct val="30000"/>
              </a:spcAft>
              <a:buSzPct val="120000"/>
              <a:buFontTx/>
              <a:buChar char="•"/>
            </a:pPr>
            <a:endParaRPr lang="en-US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44463" lvl="1" indent="-142875" algn="l" defTabSz="895350">
              <a:spcAft>
                <a:spcPct val="30000"/>
              </a:spcAft>
              <a:buSzPct val="120000"/>
              <a:buFontTx/>
              <a:buChar char="•"/>
            </a:pPr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Revenue leakage arising from significant handling of cash</a:t>
            </a:r>
          </a:p>
          <a:p>
            <a:pPr marL="144463" lvl="1" indent="-142875" algn="l" defTabSz="895350">
              <a:spcAft>
                <a:spcPct val="30000"/>
              </a:spcAft>
              <a:buSzPct val="120000"/>
              <a:buFontTx/>
              <a:buChar char="•"/>
            </a:pPr>
            <a:endParaRPr lang="en-US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44463" lvl="1" indent="-142875" algn="l" defTabSz="895350">
              <a:spcAft>
                <a:spcPct val="30000"/>
              </a:spcAft>
              <a:buSzPct val="120000"/>
              <a:buFontTx/>
              <a:buChar char="•"/>
            </a:pPr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Inefficient treasury management due to nature of cash processing</a:t>
            </a:r>
          </a:p>
          <a:p>
            <a:pPr marL="144463" lvl="1" indent="-142875" algn="l" defTabSz="895350">
              <a:spcAft>
                <a:spcPct val="30000"/>
              </a:spcAft>
              <a:buSzPct val="120000"/>
              <a:buFontTx/>
              <a:buChar char="•"/>
            </a:pPr>
            <a:endParaRPr lang="en-US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44463" lvl="1" indent="-142875" algn="l" defTabSz="895350">
              <a:spcAft>
                <a:spcPct val="30000"/>
              </a:spcAft>
              <a:buSzPct val="120000"/>
            </a:pPr>
            <a:endParaRPr lang="en-US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itle 5"/>
          <p:cNvSpPr txBox="1">
            <a:spLocks/>
          </p:cNvSpPr>
          <p:nvPr/>
        </p:nvSpPr>
        <p:spPr>
          <a:xfrm>
            <a:off x="457200" y="122238"/>
            <a:ext cx="7696200" cy="86836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In addition, the high</a:t>
            </a:r>
            <a:r>
              <a:rPr kumimoji="0" lang="en-US" sz="2200" b="1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usage of cash results in a number of challenges across the system</a:t>
            </a: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6324600"/>
            <a:ext cx="5867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69417" name="Rectangle 9" hidden="1"/>
          <p:cNvGraphicFramePr>
            <a:graphicFrameLocks/>
          </p:cNvGraphicFramePr>
          <p:nvPr/>
        </p:nvGraphicFramePr>
        <p:xfrm>
          <a:off x="0" y="0"/>
          <a:ext cx="161925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8069" name="think-cell Slide" r:id="rId10" imgW="0" imgH="0" progId="">
                  <p:embed/>
                </p:oleObj>
              </mc:Choice>
              <mc:Fallback>
                <p:oleObj name="think-cell Slide" r:id="rId10" imgW="0" imgH="0" progId="">
                  <p:embed/>
                  <p:pic>
                    <p:nvPicPr>
                      <p:cNvPr id="0" name="Rectangle 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gray">
                      <a:xfrm>
                        <a:off x="0" y="0"/>
                        <a:ext cx="161925" cy="16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69429" name="Rectangle 21"/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04800" y="1524000"/>
            <a:ext cx="4856162" cy="4953000"/>
          </a:xfrm>
          <a:prstGeom prst="rect">
            <a:avLst/>
          </a:prstGeom>
          <a:solidFill>
            <a:srgbClr val="D8EEC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169427" name="Rectangle 3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5715000" y="1201579"/>
            <a:ext cx="26670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44463" lvl="1" indent="-142875" algn="l" defTabSz="895350">
              <a:buSzPct val="120000"/>
            </a:pPr>
            <a:r>
              <a:rPr lang="en-GB" sz="1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Implications &amp; Priorities</a:t>
            </a:r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69431" name="Rectangle 3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381000" y="1445597"/>
            <a:ext cx="4572000" cy="49552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44463" lvl="1" indent="-142875" defTabSz="895350">
              <a:buSzPct val="120000"/>
            </a:pPr>
            <a:endParaRPr lang="en-US" sz="14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44463" lvl="1" indent="-142875" defTabSz="895350">
              <a:buSzPct val="120000"/>
              <a:buFontTx/>
              <a:buChar char="•"/>
            </a:pPr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Commencing from </a:t>
            </a:r>
            <a:r>
              <a:rPr lang="en-US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June 1, 2012</a:t>
            </a:r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en-US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 daily cumulative limit of N150,000 and N1,000,000 on free cash withdrawals and lodgments </a:t>
            </a:r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by</a:t>
            </a:r>
          </a:p>
          <a:p>
            <a:pPr marL="144463" lvl="1" indent="-142875" defTabSz="895350">
              <a:buSzPct val="120000"/>
            </a:pPr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  individual and corporate customers respectively </a:t>
            </a:r>
          </a:p>
          <a:p>
            <a:pPr marL="144463" lvl="1" indent="-142875" defTabSz="895350">
              <a:buSzPct val="120000"/>
              <a:buFontTx/>
              <a:buChar char="•"/>
            </a:pPr>
            <a:endParaRPr lang="en-US" sz="14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44463" lvl="1" indent="-142875" defTabSz="895350">
              <a:buSzPct val="120000"/>
              <a:buFontTx/>
              <a:buChar char="•"/>
            </a:pPr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Individuals and corporate organizations that make </a:t>
            </a:r>
            <a:r>
              <a:rPr lang="en-US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cash transactions above the limits will be charged a penal fee of N100/thousand and N200/thousand </a:t>
            </a:r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respectively for amounts above the cumulative limits.</a:t>
            </a:r>
          </a:p>
          <a:p>
            <a:pPr marL="144463" lvl="1" indent="-142875" defTabSz="895350">
              <a:buSzPct val="120000"/>
            </a:pPr>
            <a:endParaRPr lang="en-US" sz="14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44463" lvl="1" indent="-142875" defTabSz="895350">
              <a:buSzPct val="120000"/>
              <a:buFontTx/>
              <a:buChar char="•"/>
            </a:pPr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Furthermore, </a:t>
            </a:r>
            <a:r>
              <a:rPr lang="en-US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3rd party cheques above N150,000 shall not be eligible for encashment over the counter.</a:t>
            </a:r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Value for such cheques shall be received through the clearing house.</a:t>
            </a:r>
          </a:p>
          <a:p>
            <a:pPr marL="144463" lvl="1" indent="-142875" defTabSz="895350">
              <a:buSzPct val="120000"/>
              <a:buFontTx/>
              <a:buChar char="•"/>
            </a:pPr>
            <a:endParaRPr lang="en-US" sz="14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44463" lvl="1" indent="-142875" defTabSz="895350">
              <a:buSzPct val="120000"/>
              <a:buFontTx/>
              <a:buChar char="•"/>
            </a:pP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Banks will cease cash in transit lodgment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services rendered to merchant-customers from June 1, 2012 (to be replaced by CBN licensed CIT providers) </a:t>
            </a:r>
          </a:p>
          <a:p>
            <a:pPr marL="144463" lvl="1" indent="-142875" defTabSz="895350">
              <a:buSzPct val="120000"/>
              <a:buFontTx/>
              <a:buChar char="•"/>
            </a:pPr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pPr marL="144463" lvl="1" indent="-142875" defTabSz="895350">
              <a:buSzPct val="120000"/>
              <a:buFontTx/>
              <a:buChar char="•"/>
            </a:pPr>
            <a:r>
              <a:rPr lang="en-US" sz="1400" b="1" dirty="0" smtClean="0">
                <a:latin typeface="Arial" pitchFamily="34" charset="0"/>
                <a:cs typeface="Arial" pitchFamily="34" charset="0"/>
              </a:rPr>
              <a:t>No card scheme shall operate exclusive acquirer agreement or contract 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in Nigeria with effect from June 1, 2011</a:t>
            </a:r>
            <a:endParaRPr lang="en-US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69432" name="Rectangle 3"/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533400" y="1201579"/>
            <a:ext cx="4191000" cy="2462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44463" lvl="1" indent="-142875" algn="l" defTabSz="895350">
              <a:buSzPct val="120000"/>
            </a:pPr>
            <a:r>
              <a:rPr lang="en-US" sz="1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Key Components of Cash Policy Circular</a:t>
            </a:r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69419" name="Rectangle 3"/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5410200" y="1371600"/>
            <a:ext cx="3352800" cy="47613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44463" lvl="1" indent="-142875" algn="l" defTabSz="895350">
              <a:spcAft>
                <a:spcPct val="30000"/>
              </a:spcAft>
              <a:buSzPct val="120000"/>
            </a:pPr>
            <a:endParaRPr lang="en-US" sz="14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44463" lvl="1" indent="-142875" algn="l" defTabSz="895350">
              <a:spcAft>
                <a:spcPct val="30000"/>
              </a:spcAft>
              <a:buSzPct val="120000"/>
              <a:buFontTx/>
              <a:buChar char="•"/>
            </a:pPr>
            <a:r>
              <a:rPr lang="en-US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Increasing availability and reliability of alternative payment </a:t>
            </a:r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channels; as well as ensuring </a:t>
            </a:r>
            <a:r>
              <a:rPr lang="en-US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effective settlement cycles</a:t>
            </a:r>
          </a:p>
          <a:p>
            <a:pPr marL="144463" lvl="1" indent="-142875" algn="l" defTabSz="895350">
              <a:spcAft>
                <a:spcPct val="30000"/>
              </a:spcAft>
              <a:buSzPct val="120000"/>
              <a:buFontTx/>
              <a:buChar char="•"/>
            </a:pPr>
            <a:endParaRPr lang="en-US" sz="14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44463" lvl="1" indent="-142875" algn="l" defTabSz="895350">
              <a:spcAft>
                <a:spcPct val="30000"/>
              </a:spcAft>
              <a:buSzPct val="120000"/>
              <a:buFontTx/>
              <a:buChar char="•"/>
            </a:pPr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Ensuring appropriate options to </a:t>
            </a:r>
            <a:r>
              <a:rPr lang="en-US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enable  addition of ‘new entrants’ into the banking system </a:t>
            </a:r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(e.g. KYC requirements)</a:t>
            </a:r>
          </a:p>
          <a:p>
            <a:pPr marL="144463" lvl="1" indent="-142875" algn="l" defTabSz="895350">
              <a:spcAft>
                <a:spcPct val="30000"/>
              </a:spcAft>
              <a:buSzPct val="120000"/>
              <a:buFontTx/>
              <a:buChar char="•"/>
            </a:pPr>
            <a:endParaRPr lang="en-US" sz="14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44463" lvl="1" indent="-142875" algn="l" defTabSz="895350">
              <a:spcAft>
                <a:spcPct val="30000"/>
              </a:spcAft>
              <a:buSzPct val="120000"/>
              <a:buFontTx/>
              <a:buChar char="•"/>
            </a:pPr>
            <a:r>
              <a:rPr lang="en-US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Educating and creating awareness </a:t>
            </a:r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amongst consumers, merchants, other stakeholders</a:t>
            </a:r>
          </a:p>
          <a:p>
            <a:pPr marL="144463" lvl="1" indent="-142875" algn="l" defTabSz="895350">
              <a:spcAft>
                <a:spcPct val="30000"/>
              </a:spcAft>
              <a:buSzPct val="120000"/>
              <a:buFontTx/>
              <a:buChar char="•"/>
            </a:pPr>
            <a:endParaRPr lang="en-US" sz="1400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44463" lvl="1" indent="-142875" algn="l" defTabSz="895350">
              <a:spcAft>
                <a:spcPct val="30000"/>
              </a:spcAft>
              <a:buSzPct val="120000"/>
              <a:buFontTx/>
              <a:buChar char="•"/>
            </a:pPr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Instituting a </a:t>
            </a:r>
            <a:r>
              <a:rPr lang="en-US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framework to ensure monitoring and compliance </a:t>
            </a:r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of policy; </a:t>
            </a:r>
            <a:r>
              <a:rPr lang="en-US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mitigate risks;</a:t>
            </a:r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as well as </a:t>
            </a:r>
            <a:r>
              <a:rPr lang="en-US" sz="14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assess the impact </a:t>
            </a:r>
            <a:r>
              <a:rPr lang="en-US" sz="14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on economy and industry cost-to-serve</a:t>
            </a:r>
            <a:endParaRPr lang="en-US" sz="14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itle 5"/>
          <p:cNvSpPr txBox="1">
            <a:spLocks/>
          </p:cNvSpPr>
          <p:nvPr/>
        </p:nvSpPr>
        <p:spPr>
          <a:xfrm>
            <a:off x="76200" y="46038"/>
            <a:ext cx="8229600" cy="868362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To address these challenges, the Cash policy was introduced to encourage cashless payments, while ensuring not all consumers subsidize</a:t>
            </a:r>
            <a:r>
              <a:rPr kumimoji="0" lang="en-US" sz="2200" b="1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the few ‘heavy cash’ users</a:t>
            </a:r>
            <a:endParaRPr kumimoji="0" lang="en-US" sz="2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4" name="AutoShape 68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 rot="5400000">
            <a:off x="3455987" y="3836987"/>
            <a:ext cx="3603625" cy="304800"/>
          </a:xfrm>
          <a:prstGeom prst="triangle">
            <a:avLst>
              <a:gd name="adj" fmla="val 50000"/>
            </a:avLst>
          </a:prstGeom>
          <a:solidFill>
            <a:schemeClr val="tx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/>
          <p:cNvSpPr/>
          <p:nvPr/>
        </p:nvSpPr>
        <p:spPr>
          <a:xfrm>
            <a:off x="0" y="6324600"/>
            <a:ext cx="5867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73507" name="Rectangle 3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61925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2469" name="think-cell Slide" r:id="rId14" imgW="0" imgH="0" progId="">
                  <p:embed/>
                </p:oleObj>
              </mc:Choice>
              <mc:Fallback>
                <p:oleObj name="think-cell Slide" r:id="rId14" imgW="0" imgH="0" progId="">
                  <p:embed/>
                  <p:pic>
                    <p:nvPicPr>
                      <p:cNvPr id="0" name="Rectangle 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61925" cy="16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73538" name="Rectangle 34"/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457200" y="1447800"/>
            <a:ext cx="1928813" cy="3400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algn="l" defTabSz="895350">
              <a:buSzPct val="120000"/>
            </a:pPr>
            <a:r>
              <a:rPr lang="en-ZA" sz="13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GOALS:</a:t>
            </a:r>
            <a:endParaRPr lang="en-ZA" sz="13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44463" lvl="1" indent="-142875" algn="l" defTabSz="895350">
              <a:buSzPct val="120000"/>
              <a:buFontTx/>
              <a:buChar char="•"/>
            </a:pPr>
            <a:endParaRPr lang="en-ZA" sz="13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44463" lvl="1" indent="-142875" algn="l" defTabSz="895350">
              <a:buSzPct val="120000"/>
              <a:buFontTx/>
              <a:buChar char="•"/>
            </a:pPr>
            <a:r>
              <a:rPr lang="en-ZA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Implement new cash policy and demonstrate Feasibility/Benefits</a:t>
            </a:r>
            <a:endParaRPr lang="en-ZA" sz="13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95275" lvl="2" indent="-149225" algn="l" defTabSz="895350">
              <a:buFontTx/>
              <a:buChar char="–"/>
            </a:pPr>
            <a:endParaRPr lang="en-ZA" sz="13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44463" lvl="1" indent="-142875" algn="l" defTabSz="895350">
              <a:buSzPct val="120000"/>
              <a:buFontTx/>
              <a:buChar char="•"/>
            </a:pPr>
            <a:r>
              <a:rPr lang="en-ZA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Significantly increase POS penetration and usage</a:t>
            </a:r>
            <a:endParaRPr lang="en-ZA" sz="13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295275" lvl="2" indent="-149225" algn="l" defTabSz="895350">
              <a:buFontTx/>
              <a:buChar char="–"/>
            </a:pPr>
            <a:endParaRPr lang="en-ZA" sz="13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44463" lvl="1" indent="-142875" algn="l" defTabSz="895350">
              <a:buSzPct val="120000"/>
              <a:buFontTx/>
              <a:buChar char="•"/>
            </a:pPr>
            <a:r>
              <a:rPr lang="en-ZA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Significantly push awareness and usage of other electronic channels </a:t>
            </a:r>
            <a:r>
              <a:rPr lang="en-ZA" sz="13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(e.g. Direct Debit,  Electronic Funds Transfer, Mobile payments, ATMs  etc)</a:t>
            </a:r>
            <a:endParaRPr lang="en-ZA" sz="1300" i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73539" name="AutoShape 35"/>
          <p:cNvSpPr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228600" y="1401763"/>
            <a:ext cx="2538413" cy="4922837"/>
          </a:xfrm>
          <a:prstGeom prst="homePlate">
            <a:avLst>
              <a:gd name="adj" fmla="val 11463"/>
            </a:avLst>
          </a:prstGeom>
          <a:noFill/>
          <a:ln w="19050" algn="ctr">
            <a:solidFill>
              <a:srgbClr val="00B05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2" name="Group 36"/>
          <p:cNvGrpSpPr>
            <a:grpSpLocks/>
          </p:cNvGrpSpPr>
          <p:nvPr/>
        </p:nvGrpSpPr>
        <p:grpSpPr bwMode="auto">
          <a:xfrm>
            <a:off x="2895600" y="1454150"/>
            <a:ext cx="5715000" cy="4870450"/>
            <a:chOff x="-4704" y="651"/>
            <a:chExt cx="4320" cy="3488"/>
          </a:xfrm>
        </p:grpSpPr>
        <p:sp>
          <p:nvSpPr>
            <p:cNvPr id="1173541" name="Oval 37"/>
            <p:cNvSpPr>
              <a:spLocks noChangeArrowheads="1"/>
            </p:cNvSpPr>
            <p:nvPr/>
          </p:nvSpPr>
          <p:spPr bwMode="auto">
            <a:xfrm>
              <a:off x="-4320" y="971"/>
              <a:ext cx="912" cy="704"/>
            </a:xfrm>
            <a:prstGeom prst="ellipse">
              <a:avLst/>
            </a:prstGeom>
            <a:solidFill>
              <a:srgbClr val="D8EE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Banks</a:t>
              </a:r>
              <a:endParaRPr lang="en-US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3542" name="Oval 38"/>
            <p:cNvSpPr>
              <a:spLocks noChangeArrowheads="1"/>
            </p:cNvSpPr>
            <p:nvPr/>
          </p:nvSpPr>
          <p:spPr bwMode="auto">
            <a:xfrm>
              <a:off x="-2928" y="651"/>
              <a:ext cx="912" cy="704"/>
            </a:xfrm>
            <a:prstGeom prst="ellipse">
              <a:avLst/>
            </a:prstGeom>
            <a:solidFill>
              <a:srgbClr val="D8EE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CBN</a:t>
              </a:r>
              <a:endParaRPr lang="en-US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3543" name="Oval 39"/>
            <p:cNvSpPr>
              <a:spLocks noChangeArrowheads="1"/>
            </p:cNvSpPr>
            <p:nvPr/>
          </p:nvSpPr>
          <p:spPr bwMode="auto">
            <a:xfrm>
              <a:off x="-2976" y="2003"/>
              <a:ext cx="864" cy="704"/>
            </a:xfrm>
            <a:prstGeom prst="ellipse">
              <a:avLst/>
            </a:prstGeom>
            <a:solidFill>
              <a:schemeClr val="folHlink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r>
                <a:rPr lang="en-US" sz="12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Cashless</a:t>
              </a:r>
            </a:p>
            <a:p>
              <a:r>
                <a:rPr lang="en-US" sz="12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Lagos</a:t>
              </a:r>
              <a:endParaRPr 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3544" name="Oval 40"/>
            <p:cNvSpPr>
              <a:spLocks noChangeArrowheads="1"/>
            </p:cNvSpPr>
            <p:nvPr/>
          </p:nvSpPr>
          <p:spPr bwMode="auto">
            <a:xfrm>
              <a:off x="-1248" y="1947"/>
              <a:ext cx="864" cy="704"/>
            </a:xfrm>
            <a:prstGeom prst="ellipse">
              <a:avLst/>
            </a:prstGeom>
            <a:solidFill>
              <a:srgbClr val="D8EE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NIBSS</a:t>
              </a:r>
              <a:endParaRPr lang="en-US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3545" name="Oval 41"/>
            <p:cNvSpPr>
              <a:spLocks noChangeArrowheads="1"/>
            </p:cNvSpPr>
            <p:nvPr/>
          </p:nvSpPr>
          <p:spPr bwMode="auto">
            <a:xfrm>
              <a:off x="-1488" y="3051"/>
              <a:ext cx="864" cy="704"/>
            </a:xfrm>
            <a:prstGeom prst="ellipse">
              <a:avLst/>
            </a:prstGeom>
            <a:solidFill>
              <a:srgbClr val="D8EE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Merchants/</a:t>
              </a:r>
            </a:p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Consumers</a:t>
              </a:r>
              <a:endParaRPr lang="en-US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3546" name="Oval 42"/>
            <p:cNvSpPr>
              <a:spLocks noChangeArrowheads="1"/>
            </p:cNvSpPr>
            <p:nvPr/>
          </p:nvSpPr>
          <p:spPr bwMode="auto">
            <a:xfrm>
              <a:off x="-2928" y="3435"/>
              <a:ext cx="912" cy="704"/>
            </a:xfrm>
            <a:prstGeom prst="ellipse">
              <a:avLst/>
            </a:prstGeom>
            <a:solidFill>
              <a:srgbClr val="D8EE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POS </a:t>
              </a:r>
            </a:p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Manufacturers</a:t>
              </a:r>
              <a:endParaRPr lang="en-US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3547" name="Oval 43"/>
            <p:cNvSpPr>
              <a:spLocks noChangeArrowheads="1"/>
            </p:cNvSpPr>
            <p:nvPr/>
          </p:nvSpPr>
          <p:spPr bwMode="auto">
            <a:xfrm>
              <a:off x="-4320" y="3083"/>
              <a:ext cx="960" cy="704"/>
            </a:xfrm>
            <a:prstGeom prst="ellipse">
              <a:avLst/>
            </a:prstGeom>
            <a:solidFill>
              <a:srgbClr val="D8EE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Telecom</a:t>
              </a:r>
            </a:p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 Providers</a:t>
              </a:r>
              <a:endParaRPr lang="en-US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3548" name="Oval 44"/>
            <p:cNvSpPr>
              <a:spLocks noChangeArrowheads="1"/>
            </p:cNvSpPr>
            <p:nvPr/>
          </p:nvSpPr>
          <p:spPr bwMode="auto">
            <a:xfrm>
              <a:off x="-4704" y="1947"/>
              <a:ext cx="960" cy="704"/>
            </a:xfrm>
            <a:prstGeom prst="ellipse">
              <a:avLst/>
            </a:prstGeom>
            <a:solidFill>
              <a:srgbClr val="D8EE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Switches/</a:t>
              </a:r>
            </a:p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Processors</a:t>
              </a:r>
              <a:endParaRPr lang="en-US" sz="1200" b="1" dirty="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3549" name="Line 45"/>
            <p:cNvSpPr>
              <a:spLocks noChangeShapeType="1"/>
            </p:cNvSpPr>
            <p:nvPr/>
          </p:nvSpPr>
          <p:spPr bwMode="auto">
            <a:xfrm flipV="1">
              <a:off x="-2544" y="1355"/>
              <a:ext cx="0" cy="5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3550" name="Line 46"/>
            <p:cNvSpPr>
              <a:spLocks noChangeShapeType="1"/>
            </p:cNvSpPr>
            <p:nvPr/>
          </p:nvSpPr>
          <p:spPr bwMode="auto">
            <a:xfrm flipV="1">
              <a:off x="-2016" y="1675"/>
              <a:ext cx="288" cy="44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3551" name="Line 47"/>
            <p:cNvSpPr>
              <a:spLocks noChangeShapeType="1"/>
            </p:cNvSpPr>
            <p:nvPr/>
          </p:nvSpPr>
          <p:spPr bwMode="auto">
            <a:xfrm flipV="1">
              <a:off x="-1920" y="2315"/>
              <a:ext cx="6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3552" name="Line 48"/>
            <p:cNvSpPr>
              <a:spLocks noChangeShapeType="1"/>
            </p:cNvSpPr>
            <p:nvPr/>
          </p:nvSpPr>
          <p:spPr bwMode="auto">
            <a:xfrm flipH="1">
              <a:off x="-3456" y="2811"/>
              <a:ext cx="528" cy="43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3553" name="Line 49"/>
            <p:cNvSpPr>
              <a:spLocks noChangeShapeType="1"/>
            </p:cNvSpPr>
            <p:nvPr/>
          </p:nvSpPr>
          <p:spPr bwMode="auto">
            <a:xfrm flipV="1">
              <a:off x="-3744" y="2315"/>
              <a:ext cx="6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3554" name="Line 50"/>
            <p:cNvSpPr>
              <a:spLocks noChangeShapeType="1"/>
            </p:cNvSpPr>
            <p:nvPr/>
          </p:nvSpPr>
          <p:spPr bwMode="auto">
            <a:xfrm flipV="1">
              <a:off x="-2544" y="2811"/>
              <a:ext cx="0" cy="62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3555" name="Line 51"/>
            <p:cNvSpPr>
              <a:spLocks noChangeShapeType="1"/>
            </p:cNvSpPr>
            <p:nvPr/>
          </p:nvSpPr>
          <p:spPr bwMode="auto">
            <a:xfrm flipH="1" flipV="1">
              <a:off x="-3456" y="1499"/>
              <a:ext cx="480" cy="57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3556" name="Line 52"/>
            <p:cNvSpPr>
              <a:spLocks noChangeShapeType="1"/>
            </p:cNvSpPr>
            <p:nvPr/>
          </p:nvSpPr>
          <p:spPr bwMode="auto">
            <a:xfrm flipH="1" flipV="1">
              <a:off x="-2112" y="2687"/>
              <a:ext cx="768" cy="39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triangle" w="med" len="med"/>
              <a:tailEnd type="triangle" w="med" len="med"/>
            </a:ln>
            <a:effectLst/>
          </p:spPr>
          <p:txBody>
            <a:bodyPr/>
            <a:lstStyle/>
            <a:p>
              <a:endParaRPr lang="en-US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1173557" name="Oval 53"/>
            <p:cNvSpPr>
              <a:spLocks noChangeArrowheads="1"/>
            </p:cNvSpPr>
            <p:nvPr/>
          </p:nvSpPr>
          <p:spPr bwMode="auto">
            <a:xfrm>
              <a:off x="-1776" y="976"/>
              <a:ext cx="864" cy="704"/>
            </a:xfrm>
            <a:prstGeom prst="ellipse">
              <a:avLst/>
            </a:prstGeom>
            <a:solidFill>
              <a:srgbClr val="D8EEC0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81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Lagos State </a:t>
              </a:r>
            </a:p>
            <a:p>
              <a:r>
                <a:rPr lang="en-US" sz="1200" b="1" dirty="0" smtClean="0">
                  <a:latin typeface="Arial" pitchFamily="34" charset="0"/>
                  <a:cs typeface="Arial" pitchFamily="34" charset="0"/>
                </a:rPr>
                <a:t>Govt.</a:t>
              </a:r>
              <a:endParaRPr lang="en-US" sz="1200" b="1" dirty="0">
                <a:latin typeface="Arial" pitchFamily="34" charset="0"/>
                <a:cs typeface="Arial" pitchFamily="34" charset="0"/>
              </a:endParaRPr>
            </a:p>
          </p:txBody>
        </p:sp>
      </p:grpSp>
      <p:sp>
        <p:nvSpPr>
          <p:cNvPr id="28" name="Title 5"/>
          <p:cNvSpPr>
            <a:spLocks noGrp="1"/>
          </p:cNvSpPr>
          <p:nvPr>
            <p:ph type="title"/>
          </p:nvPr>
        </p:nvSpPr>
        <p:spPr>
          <a:xfrm>
            <a:off x="152400" y="-30162"/>
            <a:ext cx="8610600" cy="868362"/>
          </a:xfrm>
        </p:spPr>
        <p:txBody>
          <a:bodyPr/>
          <a:lstStyle/>
          <a:p>
            <a:r>
              <a:rPr lang="en-US" sz="2200" b="1" dirty="0" smtClean="0">
                <a:solidFill>
                  <a:schemeClr val="bg1"/>
                </a:solidFill>
              </a:rPr>
              <a:t>“Cashless Lagos” is the cross-industry collaborative effort executing the payments transformation plan in Lagos state</a:t>
            </a:r>
            <a:endParaRPr lang="en-US" sz="2200" b="1" dirty="0">
              <a:solidFill>
                <a:schemeClr val="bg1"/>
              </a:solidFill>
            </a:endParaRPr>
          </a:p>
        </p:txBody>
      </p:sp>
      <p:grpSp>
        <p:nvGrpSpPr>
          <p:cNvPr id="3" name="Group 19"/>
          <p:cNvGrpSpPr>
            <a:grpSpLocks/>
          </p:cNvGrpSpPr>
          <p:nvPr>
            <p:custDataLst>
              <p:tags r:id="rId5"/>
            </p:custDataLst>
          </p:nvPr>
        </p:nvGrpSpPr>
        <p:grpSpPr bwMode="auto">
          <a:xfrm>
            <a:off x="2743200" y="5943600"/>
            <a:ext cx="2286000" cy="838200"/>
            <a:chOff x="2795" y="6584"/>
            <a:chExt cx="880" cy="960"/>
          </a:xfrm>
        </p:grpSpPr>
        <p:sp>
          <p:nvSpPr>
            <p:cNvPr id="31" name="Oval 20"/>
            <p:cNvSpPr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2822" y="6584"/>
              <a:ext cx="794" cy="96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500">
                <a:latin typeface="Arial" pitchFamily="34" charset="0"/>
                <a:cs typeface="Arial" pitchFamily="34" charset="0"/>
              </a:endParaRPr>
            </a:p>
          </p:txBody>
        </p:sp>
        <p:sp>
          <p:nvSpPr>
            <p:cNvPr id="32" name="Rectangle 21"/>
            <p:cNvSpPr>
              <a:spLocks noChangeArrowheads="1"/>
            </p:cNvSpPr>
            <p:nvPr>
              <p:custDataLst>
                <p:tags r:id="rId11"/>
              </p:custDataLst>
            </p:nvPr>
          </p:nvSpPr>
          <p:spPr bwMode="auto">
            <a:xfrm>
              <a:off x="2795" y="6584"/>
              <a:ext cx="880" cy="8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3887" tIns="0" rIns="3887" bIns="0" anchor="ctr"/>
            <a:lstStyle/>
            <a:p>
              <a:pPr algn="ctr" defTabSz="895350">
                <a:buSzPct val="120000"/>
              </a:pPr>
              <a:r>
                <a:rPr lang="en-ZA" sz="15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Go-live date of</a:t>
              </a:r>
            </a:p>
            <a:p>
              <a:pPr algn="ctr" defTabSz="895350">
                <a:buSzPct val="120000"/>
              </a:pPr>
              <a:r>
                <a:rPr lang="en-ZA" sz="15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January 1</a:t>
              </a:r>
              <a:r>
                <a:rPr lang="en-ZA" sz="1500" b="1" baseline="30000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st</a:t>
              </a:r>
              <a:r>
                <a:rPr lang="en-ZA" sz="1500" b="1" dirty="0" smtClean="0">
                  <a:solidFill>
                    <a:schemeClr val="bg1"/>
                  </a:solidFill>
                  <a:latin typeface="Arial" pitchFamily="34" charset="0"/>
                  <a:cs typeface="Arial" pitchFamily="34" charset="0"/>
                </a:rPr>
                <a:t> 2012</a:t>
              </a:r>
              <a:endParaRPr lang="en-US" sz="15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endParaRPr>
            </a:p>
          </p:txBody>
        </p:sp>
      </p:grpSp>
      <p:pic>
        <p:nvPicPr>
          <p:cNvPr id="34" name="Picture 2" descr="http://thenextweb.com/google/files/2010/07/mobile-icon.jpg"/>
          <p:cNvPicPr>
            <a:picLocks noChangeAspect="1" noChangeArrowheads="1"/>
          </p:cNvPicPr>
          <p:nvPr>
            <p:custDataLst>
              <p:tags r:id="rId6"/>
            </p:custDataLst>
          </p:nvPr>
        </p:nvPicPr>
        <p:blipFill>
          <a:blip r:embed="rId15" cstate="print"/>
          <a:srcRect/>
          <a:stretch>
            <a:fillRect/>
          </a:stretch>
        </p:blipFill>
        <p:spPr bwMode="auto">
          <a:xfrm rot="5400000">
            <a:off x="481503" y="5385897"/>
            <a:ext cx="637194" cy="990600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</p:pic>
      <p:pic>
        <p:nvPicPr>
          <p:cNvPr id="41" name="Picture 26"/>
          <p:cNvPicPr preferRelativeResize="0"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16" cstate="print"/>
          <a:srcRect l="12076" t="5385" r="12080"/>
          <a:stretch>
            <a:fillRect/>
          </a:stretch>
        </p:blipFill>
        <p:spPr bwMode="auto">
          <a:xfrm>
            <a:off x="1371600" y="5562600"/>
            <a:ext cx="1015893" cy="659033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44" name="Picture 51" descr="atm2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72"/>
          <a:stretch>
            <a:fillRect/>
          </a:stretch>
        </p:blipFill>
        <p:spPr bwMode="auto">
          <a:xfrm>
            <a:off x="304800" y="4876800"/>
            <a:ext cx="990938" cy="537819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  <a:miter lim="800000"/>
            <a:headEnd/>
            <a:tailEnd/>
          </a:ln>
        </p:spPr>
      </p:pic>
      <p:pic>
        <p:nvPicPr>
          <p:cNvPr id="45" name="Picture 4" descr="http://image.made-in-china.com/2f0j00ZhQaEHGdRTst/Financial-EFT-POS-Terminal-POS-System-M20-.jpg"/>
          <p:cNvPicPr>
            <a:picLocks noChangeAspect="1" noChangeArrowheads="1"/>
          </p:cNvPicPr>
          <p:nvPr>
            <p:custDataLst>
              <p:tags r:id="rId9"/>
            </p:custDataLst>
          </p:nvPr>
        </p:nvPicPr>
        <p:blipFill>
          <a:blip r:embed="rId18" cstate="print"/>
          <a:srcRect/>
          <a:stretch>
            <a:fillRect/>
          </a:stretch>
        </p:blipFill>
        <p:spPr bwMode="auto">
          <a:xfrm>
            <a:off x="1392126" y="4876800"/>
            <a:ext cx="1046274" cy="609600"/>
          </a:xfrm>
          <a:prstGeom prst="rect">
            <a:avLst/>
          </a:prstGeom>
          <a:noFill/>
          <a:ln w="38100">
            <a:solidFill>
              <a:schemeClr val="accent4">
                <a:lumMod val="60000"/>
                <a:lumOff val="4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4" name="Object 143" hidden="1"/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0" y="0"/>
          <a:ext cx="158750" cy="158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4933" name="think-cell Slide" r:id="rId29" imgW="360" imgH="360" progId="">
                  <p:embed/>
                </p:oleObj>
              </mc:Choice>
              <mc:Fallback>
                <p:oleObj name="think-cell Slide" r:id="rId29" imgW="360" imgH="360" progId="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58750" cy="158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28" name="Rectangle 127" hidden="1"/>
          <p:cNvSpPr/>
          <p:nvPr>
            <p:custDataLst>
              <p:tags r:id="rId3"/>
            </p:custDataLst>
          </p:nvPr>
        </p:nvSpPr>
        <p:spPr bwMode="auto">
          <a:xfrm>
            <a:off x="0" y="0"/>
            <a:ext cx="158750" cy="158750"/>
          </a:xfrm>
          <a:prstGeom prst="rect">
            <a:avLst/>
          </a:prstGeom>
          <a:solidFill>
            <a:schemeClr val="accent1"/>
          </a:solidFill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horz" wrap="none" lIns="0" tIns="0" rIns="0" bIns="0" rtlCol="0" anchor="ctr" anchorCtr="0">
            <a:noAutofit/>
          </a:bodyPr>
          <a:lstStyle/>
          <a:p>
            <a:pPr algn="ctr"/>
            <a:endParaRPr lang="en-US" sz="1000">
              <a:latin typeface="Arial"/>
              <a:cs typeface="Arial"/>
              <a:sym typeface="Arial"/>
            </a:endParaRPr>
          </a:p>
        </p:txBody>
      </p:sp>
      <p:pic>
        <p:nvPicPr>
          <p:cNvPr id="537616" name="Picture 16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31" cstate="print"/>
          <a:srcRect l="9254" t="21764" r="41092" b="13328"/>
          <a:stretch>
            <a:fillRect/>
          </a:stretch>
        </p:blipFill>
        <p:spPr bwMode="auto">
          <a:xfrm>
            <a:off x="122839" y="2060812"/>
            <a:ext cx="4353627" cy="35568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6" name="Rectangle 27"/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5715000" y="1447800"/>
            <a:ext cx="1127847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# of </a:t>
            </a:r>
            <a:r>
              <a:rPr lang="en-GB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POS per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100,000 people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GB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7" name="Rectangle 28"/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6934200" y="1371600"/>
            <a:ext cx="990600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# of </a:t>
            </a:r>
            <a:r>
              <a:rPr lang="en-GB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branches per 100,000 people</a:t>
            </a:r>
            <a:endParaRPr lang="en-GB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8" name="Rectangle 29"/>
          <p:cNvSpPr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7896906" y="1576387"/>
            <a:ext cx="1398734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3399"/>
              </a:buClr>
            </a:pPr>
            <a:r>
              <a:rPr lang="en-GB" sz="12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# of </a:t>
            </a:r>
            <a:r>
              <a:rPr lang="en-GB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ATMs per 100,000 people</a:t>
            </a:r>
            <a:endParaRPr lang="en-GB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9" name="Line 31"/>
          <p:cNvSpPr>
            <a:spLocks noChangeShapeType="1"/>
          </p:cNvSpPr>
          <p:nvPr>
            <p:custDataLst>
              <p:tags r:id="rId8"/>
            </p:custDataLst>
          </p:nvPr>
        </p:nvSpPr>
        <p:spPr bwMode="auto">
          <a:xfrm>
            <a:off x="4391025" y="1995487"/>
            <a:ext cx="4572000" cy="0"/>
          </a:xfrm>
          <a:prstGeom prst="line">
            <a:avLst/>
          </a:prstGeom>
          <a:noFill/>
          <a:ln w="19050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1" name="Line 31"/>
          <p:cNvSpPr>
            <a:spLocks noChangeShapeType="1"/>
          </p:cNvSpPr>
          <p:nvPr>
            <p:custDataLst>
              <p:tags r:id="rId9"/>
            </p:custDataLst>
          </p:nvPr>
        </p:nvSpPr>
        <p:spPr bwMode="auto">
          <a:xfrm>
            <a:off x="4391025" y="1995487"/>
            <a:ext cx="4572000" cy="0"/>
          </a:xfrm>
          <a:prstGeom prst="line">
            <a:avLst/>
          </a:prstGeom>
          <a:noFill/>
          <a:ln w="19050">
            <a:solidFill>
              <a:srgbClr val="003366"/>
            </a:solidFill>
            <a:round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 sz="140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9" name="Rectangle 27"/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4572000" y="1760537"/>
            <a:ext cx="1224241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b="1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Population (m)</a:t>
            </a:r>
            <a:endParaRPr lang="en-GB" sz="1200" b="1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27" name="Object 3"/>
          <p:cNvGraphicFramePr>
            <a:graphicFrameLocks noChangeAspect="1"/>
          </p:cNvGraphicFramePr>
          <p:nvPr>
            <p:custDataLst>
              <p:tags r:id="rId11"/>
            </p:custDataLst>
          </p:nvPr>
        </p:nvGraphicFramePr>
        <p:xfrm>
          <a:off x="5059363" y="2165350"/>
          <a:ext cx="1279441" cy="4098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2"/>
          </a:graphicData>
        </a:graphic>
      </p:graphicFrame>
      <p:sp>
        <p:nvSpPr>
          <p:cNvPr id="187" name="Rectangle 186"/>
          <p:cNvSpPr/>
          <p:nvPr>
            <p:custDataLst>
              <p:tags r:id="rId12"/>
            </p:custDataLst>
          </p:nvPr>
        </p:nvSpPr>
        <p:spPr bwMode="auto">
          <a:xfrm>
            <a:off x="5729287" y="5729287"/>
            <a:ext cx="244475" cy="152400"/>
          </a:xfrm>
          <a:prstGeom prst="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17462" tIns="0" rIns="17462" bIns="0" rtlCol="0" anchor="ctr" anchorCtr="0">
            <a:noAutofit/>
          </a:bodyPr>
          <a:lstStyle/>
          <a:p>
            <a:fld id="{05A5437B-99D1-483E-9722-2C2EFCB43A2A}" type="datetime'''''''''''''''1''''''''''1''''''9'''''''''''''''''''''''''''">
              <a:rPr lang="en-US" sz="1000" smtClean="0">
                <a:solidFill>
                  <a:schemeClr val="tx1"/>
                </a:solidFill>
                <a:latin typeface="Arial"/>
                <a:cs typeface="Arial"/>
                <a:sym typeface="Arial"/>
              </a:rPr>
              <a:pPr/>
              <a:t>119</a:t>
            </a:fld>
            <a:endParaRPr lang="en-US" sz="1000">
              <a:solidFill>
                <a:schemeClr val="tx1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79" name="Line 43"/>
          <p:cNvSpPr>
            <a:spLocks noChangeShapeType="1"/>
          </p:cNvSpPr>
          <p:nvPr>
            <p:custDataLst>
              <p:tags r:id="rId13"/>
            </p:custDataLst>
          </p:nvPr>
        </p:nvSpPr>
        <p:spPr bwMode="gray">
          <a:xfrm flipV="1">
            <a:off x="1821787" y="3466541"/>
            <a:ext cx="2688609" cy="423081"/>
          </a:xfrm>
          <a:prstGeom prst="line">
            <a:avLst/>
          </a:prstGeom>
          <a:noFill/>
          <a:ln w="38100">
            <a:solidFill>
              <a:schemeClr val="accent2">
                <a:lumMod val="50000"/>
              </a:schemeClr>
            </a:solidFill>
            <a:round/>
            <a:headEnd type="oval" w="med" len="med"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0" name="Line 43"/>
          <p:cNvSpPr>
            <a:spLocks noChangeShapeType="1"/>
          </p:cNvSpPr>
          <p:nvPr>
            <p:custDataLst>
              <p:tags r:id="rId14"/>
            </p:custDataLst>
          </p:nvPr>
        </p:nvSpPr>
        <p:spPr bwMode="gray">
          <a:xfrm>
            <a:off x="2238232" y="3466531"/>
            <a:ext cx="2053623" cy="1692398"/>
          </a:xfrm>
          <a:prstGeom prst="line">
            <a:avLst/>
          </a:prstGeom>
          <a:noFill/>
          <a:ln w="38100">
            <a:solidFill>
              <a:schemeClr val="accent2">
                <a:lumMod val="50000"/>
              </a:schemeClr>
            </a:solidFill>
            <a:round/>
            <a:headEnd type="oval" w="med" len="med"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1" name="Line 43"/>
          <p:cNvSpPr>
            <a:spLocks noChangeShapeType="1"/>
          </p:cNvSpPr>
          <p:nvPr>
            <p:custDataLst>
              <p:tags r:id="rId15"/>
            </p:custDataLst>
          </p:nvPr>
        </p:nvSpPr>
        <p:spPr bwMode="gray">
          <a:xfrm flipV="1">
            <a:off x="1807523" y="4585661"/>
            <a:ext cx="2579438" cy="848872"/>
          </a:xfrm>
          <a:prstGeom prst="line">
            <a:avLst/>
          </a:prstGeom>
          <a:noFill/>
          <a:ln w="38100">
            <a:solidFill>
              <a:schemeClr val="accent2">
                <a:lumMod val="50000"/>
              </a:schemeClr>
            </a:solidFill>
            <a:round/>
            <a:headEnd type="oval" w="med" len="med"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83" name="Line 43"/>
          <p:cNvSpPr>
            <a:spLocks noChangeShapeType="1"/>
          </p:cNvSpPr>
          <p:nvPr>
            <p:custDataLst>
              <p:tags r:id="rId16"/>
            </p:custDataLst>
          </p:nvPr>
        </p:nvSpPr>
        <p:spPr bwMode="gray">
          <a:xfrm flipV="1">
            <a:off x="600502" y="2558921"/>
            <a:ext cx="3779508" cy="2163204"/>
          </a:xfrm>
          <a:prstGeom prst="line">
            <a:avLst/>
          </a:prstGeom>
          <a:noFill/>
          <a:ln w="38100">
            <a:solidFill>
              <a:schemeClr val="accent2">
                <a:lumMod val="50000"/>
              </a:schemeClr>
            </a:solidFill>
            <a:round/>
            <a:headEnd type="oval" w="med" len="med"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n-US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37613" name="Picture 13"/>
          <p:cNvPicPr>
            <a:picLocks noChangeAspect="1" noChangeArrowheads="1"/>
          </p:cNvPicPr>
          <p:nvPr>
            <p:custDataLst>
              <p:tags r:id="rId17"/>
            </p:custDataLst>
          </p:nvPr>
        </p:nvPicPr>
        <p:blipFill>
          <a:blip r:embed="rId33" cstate="print"/>
          <a:srcRect l="30336" t="45672" r="62052" b="38567"/>
          <a:stretch>
            <a:fillRect/>
          </a:stretch>
        </p:blipFill>
        <p:spPr bwMode="auto">
          <a:xfrm>
            <a:off x="4482769" y="2197290"/>
            <a:ext cx="594199" cy="682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7614" name="Picture 14"/>
          <p:cNvPicPr>
            <a:picLocks noChangeAspect="1" noChangeArrowheads="1"/>
          </p:cNvPicPr>
          <p:nvPr>
            <p:custDataLst>
              <p:tags r:id="rId18"/>
            </p:custDataLst>
          </p:nvPr>
        </p:nvPicPr>
        <p:blipFill>
          <a:blip r:embed="rId34" cstate="print"/>
          <a:srcRect l="25709" t="40642" r="49552" b="19597"/>
          <a:stretch>
            <a:fillRect/>
          </a:stretch>
        </p:blipFill>
        <p:spPr bwMode="auto">
          <a:xfrm>
            <a:off x="4482769" y="3152640"/>
            <a:ext cx="637199" cy="64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7615" name="Picture 15"/>
          <p:cNvPicPr>
            <a:picLocks noChangeAspect="1" noChangeArrowheads="1"/>
          </p:cNvPicPr>
          <p:nvPr>
            <p:custDataLst>
              <p:tags r:id="rId19"/>
            </p:custDataLst>
          </p:nvPr>
        </p:nvPicPr>
        <p:blipFill>
          <a:blip r:embed="rId35" cstate="print"/>
          <a:srcRect l="31540" t="45836" r="60613" b="42631"/>
          <a:stretch>
            <a:fillRect/>
          </a:stretch>
        </p:blipFill>
        <p:spPr bwMode="auto">
          <a:xfrm>
            <a:off x="4482769" y="3930572"/>
            <a:ext cx="614149" cy="5731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37617" name="Picture 17"/>
          <p:cNvPicPr>
            <a:picLocks noChangeAspect="1" noChangeArrowheads="1"/>
          </p:cNvPicPr>
          <p:nvPr>
            <p:custDataLst>
              <p:tags r:id="rId20"/>
            </p:custDataLst>
          </p:nvPr>
        </p:nvPicPr>
        <p:blipFill>
          <a:blip r:embed="rId36" cstate="print"/>
          <a:srcRect l="30210" t="47597" r="62003" b="40179"/>
          <a:stretch>
            <a:fillRect/>
          </a:stretch>
        </p:blipFill>
        <p:spPr bwMode="auto">
          <a:xfrm>
            <a:off x="4482769" y="4763067"/>
            <a:ext cx="689733" cy="6767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28" name="Object 4"/>
          <p:cNvGraphicFramePr>
            <a:graphicFrameLocks noChangeAspect="1"/>
          </p:cNvGraphicFramePr>
          <p:nvPr>
            <p:custDataLst>
              <p:tags r:id="rId21"/>
            </p:custDataLst>
          </p:nvPr>
        </p:nvGraphicFramePr>
        <p:xfrm>
          <a:off x="5980112" y="2165350"/>
          <a:ext cx="1279441" cy="4098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7"/>
          </a:graphicData>
        </a:graphic>
      </p:graphicFrame>
      <p:graphicFrame>
        <p:nvGraphicFramePr>
          <p:cNvPr id="29" name="Object 5"/>
          <p:cNvGraphicFramePr>
            <a:graphicFrameLocks noChangeAspect="1"/>
          </p:cNvGraphicFramePr>
          <p:nvPr>
            <p:custDataLst>
              <p:tags r:id="rId22"/>
            </p:custDataLst>
          </p:nvPr>
        </p:nvGraphicFramePr>
        <p:xfrm>
          <a:off x="6907212" y="2165350"/>
          <a:ext cx="1279441" cy="4098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8"/>
          </a:graphicData>
        </a:graphic>
      </p:graphicFrame>
      <p:graphicFrame>
        <p:nvGraphicFramePr>
          <p:cNvPr id="30" name="Object 6"/>
          <p:cNvGraphicFramePr>
            <a:graphicFrameLocks noChangeAspect="1"/>
          </p:cNvGraphicFramePr>
          <p:nvPr>
            <p:custDataLst>
              <p:tags r:id="rId23"/>
            </p:custDataLst>
          </p:nvPr>
        </p:nvGraphicFramePr>
        <p:xfrm>
          <a:off x="8015288" y="2165350"/>
          <a:ext cx="1279441" cy="409885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9"/>
          </a:graphicData>
        </a:graphic>
      </p:graphicFrame>
      <p:sp>
        <p:nvSpPr>
          <p:cNvPr id="193" name="Rectangle 192"/>
          <p:cNvSpPr/>
          <p:nvPr>
            <p:custDataLst>
              <p:tags r:id="rId24"/>
            </p:custDataLst>
          </p:nvPr>
        </p:nvSpPr>
        <p:spPr>
          <a:xfrm>
            <a:off x="4428177" y="5540989"/>
            <a:ext cx="709684" cy="55955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1"/>
                </a:solidFill>
              </a:rPr>
              <a:t>Rest of Nigeria</a:t>
            </a:r>
            <a:endParaRPr lang="en-US" sz="1100" b="1" dirty="0">
              <a:solidFill>
                <a:schemeClr val="tx1"/>
              </a:solidFill>
            </a:endParaRPr>
          </a:p>
        </p:txBody>
      </p:sp>
      <p:sp>
        <p:nvSpPr>
          <p:cNvPr id="32" name="Rectangle 31"/>
          <p:cNvSpPr/>
          <p:nvPr>
            <p:custDataLst>
              <p:tags r:id="rId25"/>
            </p:custDataLst>
          </p:nvPr>
        </p:nvSpPr>
        <p:spPr>
          <a:xfrm>
            <a:off x="107452" y="76200"/>
            <a:ext cx="7972923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Why Lagos? - Lagos is ahead of other States in terms of banking penetration and payment infrastructure</a:t>
            </a:r>
            <a:endParaRPr lang="en-US" sz="2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3" name="Rectangle 32"/>
          <p:cNvSpPr/>
          <p:nvPr/>
        </p:nvSpPr>
        <p:spPr>
          <a:xfrm>
            <a:off x="0" y="6324600"/>
            <a:ext cx="5867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5" name="Rounded Rectangular Callout 34"/>
          <p:cNvSpPr/>
          <p:nvPr>
            <p:custDataLst>
              <p:tags r:id="rId26"/>
            </p:custDataLst>
          </p:nvPr>
        </p:nvSpPr>
        <p:spPr>
          <a:xfrm>
            <a:off x="1828801" y="1219200"/>
            <a:ext cx="2057400" cy="838200"/>
          </a:xfrm>
          <a:prstGeom prst="wedgeRoundRectCallout">
            <a:avLst>
              <a:gd name="adj1" fmla="val 149676"/>
              <a:gd name="adj2" fmla="val 94474"/>
              <a:gd name="adj3" fmla="val 16667"/>
            </a:avLst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 smtClean="0">
                <a:solidFill>
                  <a:schemeClr val="tx1"/>
                </a:solidFill>
                <a:latin typeface="Arial" pitchFamily="34" charset="0"/>
                <a:cs typeface="Arial" pitchFamily="34" charset="0"/>
              </a:rPr>
              <a:t>Lagos accounts for 85% of POS transactions; and ~66% of cheques*</a:t>
            </a:r>
            <a:endParaRPr lang="en-US" sz="1400" b="1" dirty="0">
              <a:solidFill>
                <a:schemeClr val="tx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6" name="Rectangle 27"/>
          <p:cNvSpPr>
            <a:spLocks noChangeArrowheads="1"/>
          </p:cNvSpPr>
          <p:nvPr>
            <p:custDataLst>
              <p:tags r:id="rId27"/>
            </p:custDataLst>
          </p:nvPr>
        </p:nvSpPr>
        <p:spPr bwMode="gray">
          <a:xfrm>
            <a:off x="228600" y="6553200"/>
            <a:ext cx="2057400" cy="184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GB" sz="1200" dirty="0" smtClean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* 2009 Data</a:t>
            </a:r>
            <a:endParaRPr lang="en-GB" sz="12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3813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76231" name="Rectangle 7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61925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6565" name="think-cell Slide" r:id="rId8" imgW="0" imgH="0" progId="">
                  <p:embed/>
                </p:oleObj>
              </mc:Choice>
              <mc:Fallback>
                <p:oleObj name="think-cell Slide" r:id="rId8" imgW="0" imgH="0" progId="">
                  <p:embed/>
                  <p:pic>
                    <p:nvPicPr>
                      <p:cNvPr id="0" name="Rectangle 2" hidden="1"/>
                      <p:cNvPicPr preferRelativeResize="0"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gray">
                      <a:xfrm>
                        <a:off x="0" y="0"/>
                        <a:ext cx="161925" cy="16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173038" y="255588"/>
            <a:ext cx="8285162" cy="50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1" i="0" u="none" strike="noStrike" kern="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Cashless</a:t>
            </a:r>
            <a:r>
              <a:rPr kumimoji="0" lang="en-US" sz="2200" b="1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 Lagos: </a:t>
            </a:r>
            <a:r>
              <a:rPr lang="en-US" sz="2200" b="1" kern="0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Alternatives to cash </a:t>
            </a:r>
            <a:r>
              <a:rPr kumimoji="0" lang="en-US" sz="2200" b="1" i="0" u="none" strike="noStrike" kern="0" cap="none" spc="0" normalizeH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itchFamily="34" charset="0"/>
                <a:ea typeface="+mj-ea"/>
                <a:cs typeface="Arial" pitchFamily="34" charset="0"/>
              </a:rPr>
              <a:t>will be made available for both  retail and wholesale cash users</a:t>
            </a:r>
            <a:endParaRPr kumimoji="0" lang="en-GB" sz="2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0" y="6324600"/>
            <a:ext cx="5867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Rectangle 3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228600" y="1219200"/>
            <a:ext cx="8686800" cy="615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44463" lvl="1" indent="-142875" algn="l" defTabSz="895350">
              <a:buSzPct val="120000"/>
            </a:pPr>
            <a:r>
              <a:rPr lang="en-GB" sz="20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Industry stakeholders are jointly working together to increase the alternative channel penetration, functionality, and ease-of-use</a:t>
            </a:r>
            <a:endParaRPr lang="en-US" sz="20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Rectangle 3"/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533400" y="1763453"/>
            <a:ext cx="7391400" cy="48659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marL="144463" lvl="1" indent="-142875" algn="l" defTabSz="895350">
              <a:spcAft>
                <a:spcPct val="30000"/>
              </a:spcAft>
              <a:buSzPct val="120000"/>
            </a:pPr>
            <a:endParaRPr lang="en-US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44463" lvl="1" indent="-142875" algn="l" defTabSz="895350">
              <a:spcAft>
                <a:spcPct val="30000"/>
              </a:spcAft>
              <a:buSzPct val="120000"/>
              <a:buFontTx/>
              <a:buChar char="•"/>
            </a:pPr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Point-Of-Sale Systems: 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Card Neutral (Interoperability); Improved Connectivity; Greater reach/deployment, T+1 settlement</a:t>
            </a:r>
          </a:p>
          <a:p>
            <a:pPr marL="144463" lvl="1" indent="-142875" algn="l" defTabSz="895350">
              <a:spcAft>
                <a:spcPct val="30000"/>
              </a:spcAft>
              <a:buSzPct val="120000"/>
              <a:buFontTx/>
              <a:buChar char="•"/>
            </a:pPr>
            <a:endParaRPr lang="en-US" sz="12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44463" lvl="1" indent="-142875" algn="l" defTabSz="895350">
              <a:spcAft>
                <a:spcPct val="30000"/>
              </a:spcAft>
              <a:buSzPct val="120000"/>
              <a:buFontTx/>
              <a:buChar char="•"/>
            </a:pPr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Mobile Payments: 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Eleven players fully licensed; few others in pilot mode</a:t>
            </a:r>
          </a:p>
          <a:p>
            <a:pPr marL="144463" lvl="1" indent="-142875" algn="l" defTabSz="895350">
              <a:spcAft>
                <a:spcPct val="30000"/>
              </a:spcAft>
              <a:buSzPct val="120000"/>
              <a:buFontTx/>
              <a:buChar char="•"/>
            </a:pPr>
            <a:endParaRPr lang="en-US" sz="12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44463" lvl="1" indent="-142875" algn="l" defTabSz="895350">
              <a:spcAft>
                <a:spcPct val="30000"/>
              </a:spcAft>
              <a:buSzPct val="120000"/>
              <a:buFontTx/>
              <a:buChar char="•"/>
            </a:pPr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Multi-functional ATMs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: Withdrawal, Cash-deposit, Bill payments, etc</a:t>
            </a:r>
          </a:p>
          <a:p>
            <a:pPr marL="144463" lvl="1" indent="-142875" algn="l" defTabSz="895350">
              <a:spcAft>
                <a:spcPct val="30000"/>
              </a:spcAft>
              <a:buSzPct val="120000"/>
              <a:buFontTx/>
              <a:buChar char="•"/>
            </a:pPr>
            <a:endParaRPr lang="en-US" sz="12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44463" lvl="1" indent="-142875" algn="l" defTabSz="895350">
              <a:spcAft>
                <a:spcPct val="30000"/>
              </a:spcAft>
              <a:buSzPct val="120000"/>
              <a:buFontTx/>
              <a:buChar char="•"/>
            </a:pPr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Internet Banking: 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Intra and Inter Bank funds transfer</a:t>
            </a:r>
          </a:p>
          <a:p>
            <a:pPr marL="144463" lvl="1" indent="-142875" algn="l" defTabSz="895350">
              <a:spcAft>
                <a:spcPct val="30000"/>
              </a:spcAft>
              <a:buSzPct val="120000"/>
              <a:buFontTx/>
              <a:buChar char="•"/>
            </a:pPr>
            <a:endParaRPr lang="en-US" sz="12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44463" lvl="1" indent="-142875" algn="l" defTabSz="895350">
              <a:spcAft>
                <a:spcPct val="30000"/>
              </a:spcAft>
              <a:buSzPct val="120000"/>
              <a:buFontTx/>
              <a:buChar char="•"/>
            </a:pPr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(Instant) Electronic Funds Transfer: 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Instant transfer option currently offered through NIBSS</a:t>
            </a:r>
          </a:p>
          <a:p>
            <a:pPr marL="144463" lvl="1" indent="-142875" algn="l" defTabSz="895350">
              <a:spcAft>
                <a:spcPct val="30000"/>
              </a:spcAft>
              <a:buSzPct val="120000"/>
              <a:buFontTx/>
              <a:buChar char="•"/>
            </a:pPr>
            <a:endParaRPr lang="en-US" sz="1200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  <a:p>
            <a:pPr marL="144463" lvl="1" indent="-142875" algn="l" defTabSz="895350">
              <a:spcAft>
                <a:spcPct val="30000"/>
              </a:spcAft>
              <a:buSzPct val="120000"/>
              <a:buFontTx/>
              <a:buChar char="•"/>
            </a:pPr>
            <a:r>
              <a:rPr lang="en-US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Direct Debits: </a:t>
            </a:r>
            <a:r>
              <a:rPr lang="en-US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Automated Direct Debit option being piloted with a few Banks and Billers</a:t>
            </a:r>
            <a:endParaRPr lang="en-US" b="1" dirty="0" smtClean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10" descr="Visa logo.gif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477000" y="2438400"/>
            <a:ext cx="771525" cy="257175"/>
          </a:xfrm>
          <a:prstGeom prst="rect">
            <a:avLst/>
          </a:prstGeom>
        </p:spPr>
      </p:pic>
      <p:pic>
        <p:nvPicPr>
          <p:cNvPr id="12" name="Picture 11" descr="mc_brand_png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7239000" y="2362200"/>
            <a:ext cx="762000" cy="439796"/>
          </a:xfrm>
          <a:prstGeom prst="rect">
            <a:avLst/>
          </a:prstGeom>
        </p:spPr>
      </p:pic>
      <p:pic>
        <p:nvPicPr>
          <p:cNvPr id="17" name="Picture 16" descr="verve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8001000" y="2362200"/>
            <a:ext cx="908050" cy="38100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6324600"/>
            <a:ext cx="5867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076231" name="Rectangle 7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0" y="0"/>
          <a:ext cx="161925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2885" name="think-cell Slide" r:id="rId6" imgW="0" imgH="0" progId="">
                  <p:embed/>
                </p:oleObj>
              </mc:Choice>
              <mc:Fallback>
                <p:oleObj name="think-cell Slide" r:id="rId6" imgW="0" imgH="0" progId="">
                  <p:embed/>
                  <p:pic>
                    <p:nvPicPr>
                      <p:cNvPr id="0" name="AutoShape 2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0"/>
                        <a:ext cx="161925" cy="161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tangle 5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173038" y="255588"/>
            <a:ext cx="8285162" cy="5064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l" defTabSz="914400" rtl="0" eaLnBrk="0" fontAlgn="base" latinLnBrk="0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2200" b="1" kern="0" dirty="0" smtClean="0">
                <a:solidFill>
                  <a:schemeClr val="bg1"/>
                </a:solidFill>
                <a:latin typeface="Arial" pitchFamily="34" charset="0"/>
                <a:ea typeface="+mj-ea"/>
                <a:cs typeface="Arial" pitchFamily="34" charset="0"/>
              </a:rPr>
              <a:t>Cashless Lagos: Work has commenced in earnest, with clear milestones defined in four key areas</a:t>
            </a:r>
            <a:endParaRPr kumimoji="0" lang="en-GB" sz="2200" b="1" i="0" u="none" strike="noStrike" kern="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 pitchFamily="34" charset="0"/>
              <a:ea typeface="+mj-ea"/>
              <a:cs typeface="Arial" pitchFamily="34" charset="0"/>
            </a:endParaRPr>
          </a:p>
        </p:txBody>
      </p:sp>
      <p:pic>
        <p:nvPicPr>
          <p:cNvPr id="69663" name="Picture 31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57200" y="1145849"/>
            <a:ext cx="8229600" cy="54454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Rectangle 5"/>
          <p:cNvSpPr/>
          <p:nvPr/>
        </p:nvSpPr>
        <p:spPr>
          <a:xfrm>
            <a:off x="762000" y="914400"/>
            <a:ext cx="6019800" cy="2646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r>
              <a:rPr lang="en-US" sz="1400" b="1" kern="0" dirty="0" smtClean="0">
                <a:latin typeface="Arial" pitchFamily="34" charset="0"/>
                <a:cs typeface="Arial" pitchFamily="34" charset="0"/>
              </a:rPr>
              <a:t>High-Level Roadmap for Cashless Lagos (</a:t>
            </a:r>
            <a:r>
              <a:rPr lang="en-US" sz="1400" b="1" i="1" kern="0" dirty="0" smtClean="0">
                <a:latin typeface="Arial" pitchFamily="34" charset="0"/>
                <a:cs typeface="Arial" pitchFamily="34" charset="0"/>
              </a:rPr>
              <a:t>Key Milestones</a:t>
            </a:r>
            <a:r>
              <a:rPr lang="en-US" sz="1400" b="1" kern="0" dirty="0" smtClean="0">
                <a:latin typeface="Arial" pitchFamily="34" charset="0"/>
                <a:cs typeface="Arial" pitchFamily="34" charset="0"/>
              </a:rPr>
              <a:t>)</a:t>
            </a:r>
            <a:endParaRPr lang="en-GB" sz="1400" b="1" kern="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Oval 83"/>
          <p:cNvSpPr>
            <a:spLocks noChangeArrowheads="1"/>
          </p:cNvSpPr>
          <p:nvPr/>
        </p:nvSpPr>
        <p:spPr bwMode="gray">
          <a:xfrm>
            <a:off x="76200" y="3575162"/>
            <a:ext cx="342900" cy="342900"/>
          </a:xfrm>
          <a:prstGeom prst="ellipse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 anchorCtr="1"/>
          <a:lstStyle/>
          <a:p>
            <a:pPr defTabSz="817563"/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2</a:t>
            </a:r>
            <a:endParaRPr 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Oval 83"/>
          <p:cNvSpPr>
            <a:spLocks noChangeArrowheads="1"/>
          </p:cNvSpPr>
          <p:nvPr/>
        </p:nvSpPr>
        <p:spPr bwMode="gray">
          <a:xfrm>
            <a:off x="103133" y="4642288"/>
            <a:ext cx="342900" cy="342900"/>
          </a:xfrm>
          <a:prstGeom prst="ellipse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 anchorCtr="1"/>
          <a:lstStyle/>
          <a:p>
            <a:pPr defTabSz="817563"/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3</a:t>
            </a:r>
            <a:endParaRPr 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Oval 83"/>
          <p:cNvSpPr>
            <a:spLocks noChangeArrowheads="1"/>
          </p:cNvSpPr>
          <p:nvPr/>
        </p:nvSpPr>
        <p:spPr bwMode="gray">
          <a:xfrm>
            <a:off x="114300" y="5715000"/>
            <a:ext cx="342900" cy="342900"/>
          </a:xfrm>
          <a:prstGeom prst="ellipse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 anchorCtr="1"/>
          <a:lstStyle/>
          <a:p>
            <a:pPr defTabSz="817563"/>
            <a:r>
              <a:rPr lang="en-US" sz="1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4</a:t>
            </a:r>
            <a:endParaRPr lang="en-US" sz="12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Oval 83"/>
          <p:cNvSpPr>
            <a:spLocks noChangeArrowheads="1"/>
          </p:cNvSpPr>
          <p:nvPr/>
        </p:nvSpPr>
        <p:spPr bwMode="gray">
          <a:xfrm>
            <a:off x="76200" y="1348567"/>
            <a:ext cx="342900" cy="342900"/>
          </a:xfrm>
          <a:prstGeom prst="ellipse">
            <a:avLst/>
          </a:prstGeom>
          <a:solidFill>
            <a:srgbClr val="00B050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lIns="0" tIns="0" rIns="0" bIns="0" anchor="ctr" anchorCtr="1"/>
          <a:lstStyle/>
          <a:p>
            <a:pPr defTabSz="817563"/>
            <a:r>
              <a:rPr lang="en-US" sz="1200" b="1" dirty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1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0" y="6248400"/>
            <a:ext cx="45720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111042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 bwMode="gray">
          <a:xfrm>
            <a:off x="152400" y="228600"/>
            <a:ext cx="7772400" cy="381000"/>
          </a:xfrm>
        </p:spPr>
        <p:txBody>
          <a:bodyPr/>
          <a:lstStyle/>
          <a:p>
            <a:pPr defTabSz="895350"/>
            <a:r>
              <a:rPr lang="en-US" sz="2200" b="1" dirty="0" smtClean="0">
                <a:solidFill>
                  <a:schemeClr val="bg1"/>
                </a:solidFill>
              </a:rPr>
              <a:t>Significant opportunities exist for various stakeholders</a:t>
            </a:r>
            <a:endParaRPr lang="en-US" sz="2200" b="1" dirty="0">
              <a:solidFill>
                <a:schemeClr val="bg1"/>
              </a:solidFill>
            </a:endParaRPr>
          </a:p>
        </p:txBody>
      </p:sp>
      <p:sp>
        <p:nvSpPr>
          <p:cNvPr id="1111043" name="Rectangle 3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188913" y="1181100"/>
            <a:ext cx="1411287" cy="573087"/>
          </a:xfrm>
          <a:prstGeom prst="rect">
            <a:avLst/>
          </a:prstGeom>
          <a:solidFill>
            <a:srgbClr val="D8EEC0"/>
          </a:solidFill>
          <a:ln w="9525">
            <a:noFill/>
            <a:miter lim="800000"/>
            <a:headEnd/>
            <a:tailEnd/>
          </a:ln>
          <a:effectLst/>
        </p:spPr>
        <p:txBody>
          <a:bodyPr lIns="73457" tIns="73457" rIns="73457" bIns="73457" anchor="ctr"/>
          <a:lstStyle/>
          <a:p>
            <a:pPr algn="l" defTabSz="895350">
              <a:buSzPct val="120000"/>
            </a:pPr>
            <a:r>
              <a:rPr lang="en-US" sz="1300" b="1" dirty="0" smtClean="0">
                <a:latin typeface="Arial" pitchFamily="34" charset="0"/>
                <a:cs typeface="Arial" pitchFamily="34" charset="0"/>
              </a:rPr>
              <a:t>Government</a:t>
            </a:r>
            <a:endParaRPr lang="en-US" sz="13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11044" name="Rectangle 4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203200" y="2438400"/>
            <a:ext cx="1412875" cy="617538"/>
          </a:xfrm>
          <a:prstGeom prst="rect">
            <a:avLst/>
          </a:prstGeom>
          <a:solidFill>
            <a:srgbClr val="D8EEC0"/>
          </a:solidFill>
          <a:ln w="9525">
            <a:noFill/>
            <a:miter lim="800000"/>
            <a:headEnd/>
            <a:tailEnd/>
          </a:ln>
          <a:effectLst/>
        </p:spPr>
        <p:txBody>
          <a:bodyPr lIns="73457" tIns="73457" rIns="73457" bIns="73457" anchor="ctr"/>
          <a:lstStyle/>
          <a:p>
            <a:pPr algn="l" defTabSz="895350">
              <a:buSzPct val="120000"/>
            </a:pPr>
            <a:r>
              <a:rPr lang="en-US" sz="1300" b="1" dirty="0" smtClean="0">
                <a:latin typeface="Arial" pitchFamily="34" charset="0"/>
                <a:cs typeface="Arial" pitchFamily="34" charset="0"/>
              </a:rPr>
              <a:t>Consumers</a:t>
            </a:r>
            <a:endParaRPr lang="en-US" sz="13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11045" name="Rectangle 5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152400" y="912813"/>
            <a:ext cx="6580188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marL="144463" lvl="1" indent="-142875" algn="l" defTabSz="895350">
              <a:buSzPct val="120000"/>
            </a:pPr>
            <a:r>
              <a:rPr lang="en-US" sz="1300" b="1" dirty="0" smtClean="0">
                <a:latin typeface="Arial" pitchFamily="34" charset="0"/>
                <a:cs typeface="Arial" pitchFamily="34" charset="0"/>
              </a:rPr>
              <a:t>Stakeholders</a:t>
            </a:r>
            <a:endParaRPr lang="en-US" sz="13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11046" name="Line 6"/>
          <p:cNvSpPr>
            <a:spLocks noChangeShapeType="1"/>
          </p:cNvSpPr>
          <p:nvPr/>
        </p:nvSpPr>
        <p:spPr bwMode="gray">
          <a:xfrm>
            <a:off x="152400" y="1141413"/>
            <a:ext cx="1517650" cy="1587"/>
          </a:xfrm>
          <a:prstGeom prst="line">
            <a:avLst/>
          </a:prstGeom>
          <a:noFill/>
          <a:ln w="19050">
            <a:solidFill>
              <a:srgbClr val="00B05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111047" name="Line 7"/>
          <p:cNvSpPr>
            <a:spLocks noChangeShapeType="1"/>
          </p:cNvSpPr>
          <p:nvPr/>
        </p:nvSpPr>
        <p:spPr bwMode="gray">
          <a:xfrm>
            <a:off x="1524000" y="3579813"/>
            <a:ext cx="7406640" cy="1587"/>
          </a:xfrm>
          <a:prstGeom prst="line">
            <a:avLst/>
          </a:prstGeom>
          <a:noFill/>
          <a:ln w="19050">
            <a:solidFill>
              <a:srgbClr val="00B05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111048" name="Rectangle 8"/>
          <p:cNvSpPr>
            <a:spLocks noChangeArrowheads="1"/>
          </p:cNvSpPr>
          <p:nvPr>
            <p:custDataLst>
              <p:tags r:id="rId5"/>
            </p:custDataLst>
          </p:nvPr>
        </p:nvSpPr>
        <p:spPr bwMode="gray">
          <a:xfrm>
            <a:off x="5334000" y="915988"/>
            <a:ext cx="3733800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marL="144463" lvl="1" indent="-142875" algn="l" defTabSz="895350">
              <a:buSzPct val="120000"/>
            </a:pPr>
            <a:r>
              <a:rPr lang="en-US" sz="1300" b="1" dirty="0" smtClean="0">
                <a:latin typeface="Arial" pitchFamily="34" charset="0"/>
                <a:cs typeface="Arial" pitchFamily="34" charset="0"/>
              </a:rPr>
              <a:t>Areas to support </a:t>
            </a:r>
            <a:r>
              <a:rPr lang="en-US" sz="1300" i="1" dirty="0" smtClean="0">
                <a:latin typeface="Arial" pitchFamily="34" charset="0"/>
                <a:cs typeface="Arial" pitchFamily="34" charset="0"/>
              </a:rPr>
              <a:t>(not exhaustive) </a:t>
            </a:r>
            <a:endParaRPr lang="en-US" sz="1300" i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11049" name="Rectangle 9"/>
          <p:cNvSpPr>
            <a:spLocks noChangeArrowheads="1"/>
          </p:cNvSpPr>
          <p:nvPr>
            <p:custDataLst>
              <p:tags r:id="rId6"/>
            </p:custDataLst>
          </p:nvPr>
        </p:nvSpPr>
        <p:spPr bwMode="gray">
          <a:xfrm>
            <a:off x="1828800" y="1177925"/>
            <a:ext cx="3352800" cy="1260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144463" lvl="1" indent="-142875" algn="l" defTabSz="895350">
              <a:spcBef>
                <a:spcPct val="10000"/>
              </a:spcBef>
              <a:buSzPct val="120000"/>
              <a:buFontTx/>
              <a:buChar char="•"/>
            </a:pPr>
            <a:r>
              <a:rPr lang="en-US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Optimize tax revenue collection</a:t>
            </a:r>
          </a:p>
          <a:p>
            <a:pPr marL="144463" lvl="1" indent="-142875" algn="l" defTabSz="895350">
              <a:spcBef>
                <a:spcPct val="10000"/>
              </a:spcBef>
              <a:buSzPct val="120000"/>
              <a:buFontTx/>
              <a:buChar char="•"/>
            </a:pPr>
            <a:r>
              <a:rPr lang="en-US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Increased economic growth (positive correlation with increased payment efficiency)</a:t>
            </a:r>
          </a:p>
          <a:p>
            <a:pPr marL="144463" lvl="1" indent="-142875" algn="l" defTabSz="895350">
              <a:spcBef>
                <a:spcPct val="10000"/>
              </a:spcBef>
              <a:buSzPct val="120000"/>
              <a:buFontTx/>
              <a:buChar char="•"/>
            </a:pPr>
            <a:r>
              <a:rPr lang="en-US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Increased financial inclusion</a:t>
            </a:r>
          </a:p>
          <a:p>
            <a:pPr marL="144463" lvl="1" indent="-142875" algn="l" defTabSz="895350">
              <a:spcBef>
                <a:spcPct val="10000"/>
              </a:spcBef>
              <a:buSzPct val="120000"/>
              <a:buFontTx/>
              <a:buChar char="•"/>
            </a:pPr>
            <a:endParaRPr lang="en-US" sz="13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11050" name="Rectangle 10"/>
          <p:cNvSpPr>
            <a:spLocks noChangeArrowheads="1"/>
          </p:cNvSpPr>
          <p:nvPr>
            <p:custDataLst>
              <p:tags r:id="rId7"/>
            </p:custDataLst>
          </p:nvPr>
        </p:nvSpPr>
        <p:spPr bwMode="gray">
          <a:xfrm>
            <a:off x="1844675" y="2438400"/>
            <a:ext cx="3336925" cy="8402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144463" lvl="1" indent="-142875" algn="l" defTabSz="895350">
              <a:spcBef>
                <a:spcPct val="10000"/>
              </a:spcBef>
              <a:buSzPct val="120000"/>
              <a:buFontTx/>
              <a:buChar char="•"/>
            </a:pPr>
            <a:r>
              <a:rPr lang="en-US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Faster, easier payments</a:t>
            </a:r>
          </a:p>
          <a:p>
            <a:pPr marL="144463" lvl="1" indent="-142875" algn="l" defTabSz="895350">
              <a:spcBef>
                <a:spcPct val="10000"/>
              </a:spcBef>
              <a:buSzPct val="120000"/>
              <a:buFontTx/>
              <a:buChar char="•"/>
            </a:pPr>
            <a:r>
              <a:rPr lang="en-US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Increased  convenience/access (more payment options)</a:t>
            </a:r>
          </a:p>
          <a:p>
            <a:pPr marL="144463" lvl="1" indent="-142875" algn="l" defTabSz="895350">
              <a:spcBef>
                <a:spcPct val="10000"/>
              </a:spcBef>
              <a:buSzPct val="120000"/>
              <a:buFontTx/>
              <a:buChar char="•"/>
            </a:pPr>
            <a:r>
              <a:rPr lang="en-US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Reduced risk of robbery</a:t>
            </a:r>
            <a:endParaRPr lang="en-US" sz="13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11051" name="Rectangle 11"/>
          <p:cNvSpPr>
            <a:spLocks noChangeArrowheads="1"/>
          </p:cNvSpPr>
          <p:nvPr>
            <p:custDataLst>
              <p:tags r:id="rId8"/>
            </p:custDataLst>
          </p:nvPr>
        </p:nvSpPr>
        <p:spPr bwMode="gray">
          <a:xfrm>
            <a:off x="5486400" y="3617351"/>
            <a:ext cx="3657600" cy="16404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144463" lvl="1" indent="-142875" algn="l" defTabSz="895350">
              <a:spcBef>
                <a:spcPct val="10000"/>
              </a:spcBef>
              <a:buSzPct val="120000"/>
              <a:buFontTx/>
              <a:buChar char="•"/>
            </a:pPr>
            <a:r>
              <a:rPr lang="en-US" sz="13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Embrace alternative channels </a:t>
            </a:r>
            <a:r>
              <a:rPr lang="en-US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– for </a:t>
            </a:r>
            <a:r>
              <a:rPr lang="en-US" sz="13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internal use and dealing with 3</a:t>
            </a:r>
            <a:r>
              <a:rPr lang="en-US" sz="1300" b="1" baseline="300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rd</a:t>
            </a:r>
            <a:r>
              <a:rPr lang="en-US" sz="13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parties </a:t>
            </a:r>
            <a:r>
              <a:rPr lang="en-US" sz="13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(proactively engage banks on solutions; electronic bill payments, etc)</a:t>
            </a:r>
          </a:p>
          <a:p>
            <a:pPr marL="144463" lvl="1" indent="-142875" algn="l" defTabSz="895350">
              <a:spcBef>
                <a:spcPct val="10000"/>
              </a:spcBef>
              <a:buSzPct val="120000"/>
              <a:buFontTx/>
              <a:buChar char="•"/>
            </a:pPr>
            <a:r>
              <a:rPr lang="en-US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Sign-up for </a:t>
            </a:r>
            <a:r>
              <a:rPr lang="en-US" sz="13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Direct Debit </a:t>
            </a:r>
            <a:r>
              <a:rPr lang="en-US" sz="1300" i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(where applicable)</a:t>
            </a:r>
          </a:p>
          <a:p>
            <a:pPr marL="144463" lvl="1" indent="-142875" algn="l" defTabSz="895350">
              <a:spcBef>
                <a:spcPct val="10000"/>
              </a:spcBef>
              <a:buSzPct val="120000"/>
              <a:buFontTx/>
              <a:buChar char="•"/>
            </a:pPr>
            <a:r>
              <a:rPr lang="en-US" sz="13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Transfer some of efficiency benefits to customers via incentives </a:t>
            </a:r>
            <a:r>
              <a:rPr lang="en-US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to encourage e-channels</a:t>
            </a:r>
            <a:endParaRPr lang="en-US" sz="13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11052" name="Rectangle 12"/>
          <p:cNvSpPr>
            <a:spLocks noChangeArrowheads="1"/>
          </p:cNvSpPr>
          <p:nvPr>
            <p:custDataLst>
              <p:tags r:id="rId9"/>
            </p:custDataLst>
          </p:nvPr>
        </p:nvSpPr>
        <p:spPr bwMode="gray">
          <a:xfrm>
            <a:off x="203200" y="5302893"/>
            <a:ext cx="1412875" cy="617537"/>
          </a:xfrm>
          <a:prstGeom prst="rect">
            <a:avLst/>
          </a:prstGeom>
          <a:solidFill>
            <a:srgbClr val="D8EEC0"/>
          </a:solidFill>
          <a:ln w="9525">
            <a:noFill/>
            <a:miter lim="800000"/>
            <a:headEnd/>
            <a:tailEnd/>
          </a:ln>
          <a:effectLst/>
        </p:spPr>
        <p:txBody>
          <a:bodyPr lIns="73457" tIns="73457" rIns="73457" bIns="73457" anchor="ctr"/>
          <a:lstStyle/>
          <a:p>
            <a:pPr algn="ctr" defTabSz="895350">
              <a:buSzPct val="120000"/>
            </a:pPr>
            <a:r>
              <a:rPr lang="en-US" sz="1300" b="1" dirty="0" smtClean="0">
                <a:latin typeface="Arial" pitchFamily="34" charset="0"/>
                <a:cs typeface="Arial" pitchFamily="34" charset="0"/>
              </a:rPr>
              <a:t>Banks</a:t>
            </a:r>
            <a:endParaRPr lang="en-US" sz="13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11053" name="Rectangle 13"/>
          <p:cNvSpPr>
            <a:spLocks noChangeArrowheads="1"/>
          </p:cNvSpPr>
          <p:nvPr>
            <p:custDataLst>
              <p:tags r:id="rId10"/>
            </p:custDataLst>
          </p:nvPr>
        </p:nvSpPr>
        <p:spPr bwMode="gray">
          <a:xfrm>
            <a:off x="5486400" y="5234630"/>
            <a:ext cx="3505199" cy="1660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144463" lvl="1" indent="-142875" algn="l" defTabSz="895350">
              <a:spcBef>
                <a:spcPct val="10000"/>
              </a:spcBef>
              <a:buSzPct val="120000"/>
              <a:buFontTx/>
              <a:buChar char="•"/>
            </a:pPr>
            <a:r>
              <a:rPr lang="en-US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Increase </a:t>
            </a:r>
            <a:r>
              <a:rPr lang="en-US" sz="13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availability, functionality, and dispute resolution </a:t>
            </a:r>
            <a:r>
              <a:rPr lang="en-US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process for </a:t>
            </a:r>
            <a:r>
              <a:rPr lang="en-US" sz="13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e-channel solutions</a:t>
            </a:r>
          </a:p>
          <a:p>
            <a:pPr marL="144463" lvl="1" indent="-142875" algn="l" defTabSz="895350">
              <a:spcBef>
                <a:spcPct val="10000"/>
              </a:spcBef>
              <a:buSzPct val="120000"/>
              <a:buFontTx/>
              <a:buChar char="•"/>
            </a:pPr>
            <a:r>
              <a:rPr lang="en-US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Begin </a:t>
            </a:r>
            <a:r>
              <a:rPr lang="en-US" sz="13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customer engagement </a:t>
            </a:r>
            <a:r>
              <a:rPr lang="en-US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on alternative platforms now &amp; </a:t>
            </a:r>
            <a:r>
              <a:rPr lang="en-US" sz="13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participate in engagement sessions</a:t>
            </a:r>
          </a:p>
          <a:p>
            <a:pPr marL="144463" lvl="1" indent="-142875" algn="l" defTabSz="895350">
              <a:spcBef>
                <a:spcPct val="10000"/>
              </a:spcBef>
              <a:buSzPct val="120000"/>
              <a:buFontTx/>
              <a:buChar char="•"/>
            </a:pPr>
            <a:r>
              <a:rPr lang="en-US" sz="13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Order POS terminals </a:t>
            </a:r>
            <a:r>
              <a:rPr lang="en-US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&amp; source merchants</a:t>
            </a:r>
          </a:p>
          <a:p>
            <a:pPr marL="144463" lvl="1" indent="-142875" algn="l" defTabSz="895350">
              <a:spcBef>
                <a:spcPct val="10000"/>
              </a:spcBef>
              <a:buSzPct val="120000"/>
              <a:buFontTx/>
              <a:buChar char="•"/>
            </a:pPr>
            <a:r>
              <a:rPr lang="en-US" sz="13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Leverage NIBSS </a:t>
            </a:r>
            <a:r>
              <a:rPr lang="en-US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service offerings</a:t>
            </a:r>
            <a:endParaRPr lang="en-US" sz="1300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11055" name="Rectangle 15"/>
          <p:cNvSpPr>
            <a:spLocks noChangeArrowheads="1"/>
          </p:cNvSpPr>
          <p:nvPr>
            <p:custDataLst>
              <p:tags r:id="rId11"/>
            </p:custDataLst>
          </p:nvPr>
        </p:nvSpPr>
        <p:spPr bwMode="gray">
          <a:xfrm>
            <a:off x="188913" y="3693551"/>
            <a:ext cx="1411287" cy="617537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 w="9525">
            <a:noFill/>
            <a:miter lim="800000"/>
            <a:headEnd/>
            <a:tailEnd/>
          </a:ln>
          <a:effectLst/>
        </p:spPr>
        <p:txBody>
          <a:bodyPr lIns="73457" tIns="73457" rIns="73457" bIns="73457" anchor="ctr"/>
          <a:lstStyle/>
          <a:p>
            <a:pPr algn="l" defTabSz="895350">
              <a:buSzPct val="120000"/>
            </a:pPr>
            <a:r>
              <a:rPr lang="en-US" sz="1300" b="1" dirty="0" smtClean="0">
                <a:latin typeface="Arial" pitchFamily="34" charset="0"/>
                <a:cs typeface="Arial" pitchFamily="34" charset="0"/>
              </a:rPr>
              <a:t>Corporations</a:t>
            </a:r>
            <a:endParaRPr lang="en-US" sz="13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11056" name="Rectangle 16"/>
          <p:cNvSpPr>
            <a:spLocks noChangeArrowheads="1"/>
          </p:cNvSpPr>
          <p:nvPr>
            <p:custDataLst>
              <p:tags r:id="rId12"/>
            </p:custDataLst>
          </p:nvPr>
        </p:nvSpPr>
        <p:spPr bwMode="gray">
          <a:xfrm>
            <a:off x="1844675" y="5261145"/>
            <a:ext cx="3336925" cy="1040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144463" lvl="1" indent="-142875" algn="l" defTabSz="895350">
              <a:spcBef>
                <a:spcPct val="10000"/>
              </a:spcBef>
              <a:buSzPct val="120000"/>
              <a:buFontTx/>
              <a:buChar char="•"/>
            </a:pPr>
            <a:r>
              <a:rPr lang="en-US" sz="13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Efficiency</a:t>
            </a:r>
            <a:r>
              <a:rPr lang="en-US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through electronic payment processing</a:t>
            </a:r>
          </a:p>
          <a:p>
            <a:pPr marL="144463" lvl="1" indent="-142875" algn="l" defTabSz="895350">
              <a:spcBef>
                <a:spcPct val="10000"/>
              </a:spcBef>
              <a:buSzPct val="120000"/>
              <a:buFontTx/>
              <a:buChar char="•"/>
            </a:pPr>
            <a:r>
              <a:rPr lang="en-US" sz="13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Reduced cost </a:t>
            </a:r>
            <a:r>
              <a:rPr lang="en-US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of operations (cash handling)</a:t>
            </a:r>
          </a:p>
          <a:p>
            <a:pPr marL="144463" lvl="1" indent="-142875" algn="l" defTabSz="895350">
              <a:spcBef>
                <a:spcPct val="10000"/>
              </a:spcBef>
              <a:buSzPct val="120000"/>
              <a:buFontTx/>
              <a:buChar char="•"/>
            </a:pPr>
            <a:r>
              <a:rPr lang="en-US" sz="13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Increased banking penetration</a:t>
            </a:r>
            <a:endParaRPr lang="en-US" sz="13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11057" name="Rectangle 17"/>
          <p:cNvSpPr>
            <a:spLocks noChangeArrowheads="1"/>
          </p:cNvSpPr>
          <p:nvPr>
            <p:custDataLst>
              <p:tags r:id="rId13"/>
            </p:custDataLst>
          </p:nvPr>
        </p:nvSpPr>
        <p:spPr bwMode="gray">
          <a:xfrm>
            <a:off x="1828800" y="3643866"/>
            <a:ext cx="3059113" cy="1260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>
            <a:spAutoFit/>
          </a:bodyPr>
          <a:lstStyle/>
          <a:p>
            <a:pPr marL="144463" lvl="1" indent="-142875" algn="l" defTabSz="895350">
              <a:spcBef>
                <a:spcPct val="10000"/>
              </a:spcBef>
              <a:buSzPct val="120000"/>
              <a:buFontTx/>
              <a:buChar char="•"/>
            </a:pPr>
            <a:r>
              <a:rPr lang="en-US" sz="13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Better access to capital </a:t>
            </a:r>
            <a:r>
              <a:rPr lang="en-US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due to shorter payment processing times</a:t>
            </a:r>
          </a:p>
          <a:p>
            <a:pPr marL="144463" lvl="1" indent="-142875" algn="l" defTabSz="895350">
              <a:spcBef>
                <a:spcPct val="10000"/>
              </a:spcBef>
              <a:buSzPct val="120000"/>
              <a:buFontTx/>
              <a:buChar char="•"/>
            </a:pPr>
            <a:r>
              <a:rPr lang="en-US" sz="13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Increased efficiency </a:t>
            </a:r>
            <a:r>
              <a:rPr lang="en-US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of payment processes and accounting</a:t>
            </a:r>
          </a:p>
          <a:p>
            <a:pPr marL="144463" lvl="1" indent="-142875" algn="l" defTabSz="895350">
              <a:spcBef>
                <a:spcPct val="10000"/>
              </a:spcBef>
              <a:buSzPct val="120000"/>
              <a:buFontTx/>
              <a:buChar char="•"/>
            </a:pPr>
            <a:r>
              <a:rPr lang="en-US" sz="13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Reduced revenue leakages</a:t>
            </a:r>
          </a:p>
          <a:p>
            <a:pPr marL="144463" lvl="1" indent="-142875" algn="l" defTabSz="895350">
              <a:spcBef>
                <a:spcPct val="10000"/>
              </a:spcBef>
              <a:buSzPct val="120000"/>
              <a:buFontTx/>
              <a:buChar char="•"/>
            </a:pPr>
            <a:r>
              <a:rPr lang="en-US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More </a:t>
            </a:r>
            <a:r>
              <a:rPr lang="en-US" sz="13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efficient treasury management</a:t>
            </a:r>
            <a:endParaRPr lang="en-US" sz="13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11058" name="Rectangle 18"/>
          <p:cNvSpPr>
            <a:spLocks noChangeArrowheads="1"/>
          </p:cNvSpPr>
          <p:nvPr>
            <p:custDataLst>
              <p:tags r:id="rId14"/>
            </p:custDataLst>
          </p:nvPr>
        </p:nvSpPr>
        <p:spPr bwMode="gray">
          <a:xfrm>
            <a:off x="5486400" y="1143000"/>
            <a:ext cx="3352800" cy="1240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144463" lvl="1" indent="-142875" algn="l" defTabSz="895350">
              <a:spcBef>
                <a:spcPct val="10000"/>
              </a:spcBef>
              <a:buSzPct val="120000"/>
              <a:buFontTx/>
              <a:buChar char="•"/>
            </a:pPr>
            <a:r>
              <a:rPr lang="en-US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Tax incentives to drive adoption of electronic payments</a:t>
            </a:r>
          </a:p>
          <a:p>
            <a:pPr marL="144463" lvl="1" indent="-142875" algn="l" defTabSz="895350">
              <a:spcBef>
                <a:spcPct val="10000"/>
              </a:spcBef>
              <a:buSzPct val="120000"/>
              <a:buFontTx/>
              <a:buChar char="•"/>
            </a:pPr>
            <a:r>
              <a:rPr lang="en-US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Laws to support electronic processing &amp; payments</a:t>
            </a:r>
          </a:p>
          <a:p>
            <a:pPr marL="144463" lvl="1" indent="-142875" defTabSz="895350">
              <a:spcBef>
                <a:spcPct val="10000"/>
              </a:spcBef>
              <a:buSzPct val="120000"/>
              <a:buFontTx/>
              <a:buChar char="•"/>
            </a:pPr>
            <a:r>
              <a:rPr lang="en-US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Continued support of E-payments drive through own internal processes</a:t>
            </a:r>
          </a:p>
        </p:txBody>
      </p:sp>
      <p:sp>
        <p:nvSpPr>
          <p:cNvPr id="1111059" name="Rectangle 19"/>
          <p:cNvSpPr>
            <a:spLocks noChangeArrowheads="1"/>
          </p:cNvSpPr>
          <p:nvPr>
            <p:custDataLst>
              <p:tags r:id="rId15"/>
            </p:custDataLst>
          </p:nvPr>
        </p:nvSpPr>
        <p:spPr bwMode="gray">
          <a:xfrm>
            <a:off x="5502275" y="2362200"/>
            <a:ext cx="3413125" cy="12403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144463" lvl="1" indent="-142875" algn="l" defTabSz="895350">
              <a:spcBef>
                <a:spcPct val="10000"/>
              </a:spcBef>
              <a:buSzPct val="120000"/>
              <a:buFontTx/>
              <a:buChar char="•"/>
            </a:pPr>
            <a:r>
              <a:rPr lang="en-US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Consumer sensitization &amp; awareness</a:t>
            </a:r>
          </a:p>
          <a:p>
            <a:pPr marL="144463" lvl="1" indent="-142875" algn="l" defTabSz="895350">
              <a:spcBef>
                <a:spcPct val="10000"/>
              </a:spcBef>
              <a:buSzPct val="120000"/>
              <a:buFontTx/>
              <a:buChar char="•"/>
            </a:pPr>
            <a:r>
              <a:rPr lang="en-US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Consumer education – knowledge of their rights</a:t>
            </a:r>
          </a:p>
          <a:p>
            <a:pPr marL="144463" lvl="1" indent="-142875" algn="l" defTabSz="895350">
              <a:spcBef>
                <a:spcPct val="10000"/>
              </a:spcBef>
              <a:buSzPct val="120000"/>
              <a:buFontTx/>
              <a:buChar char="•"/>
            </a:pPr>
            <a:r>
              <a:rPr lang="en-US" sz="1300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Feedback forums to regularly engage various customer segments and monitor quality of dispute resolution</a:t>
            </a:r>
          </a:p>
        </p:txBody>
      </p:sp>
      <p:sp>
        <p:nvSpPr>
          <p:cNvPr id="1111060" name="Rectangle 20"/>
          <p:cNvSpPr>
            <a:spLocks noChangeArrowheads="1"/>
          </p:cNvSpPr>
          <p:nvPr>
            <p:custDataLst>
              <p:tags r:id="rId16"/>
            </p:custDataLst>
          </p:nvPr>
        </p:nvSpPr>
        <p:spPr bwMode="gray">
          <a:xfrm>
            <a:off x="1905000" y="912813"/>
            <a:ext cx="6580188" cy="22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0" tIns="0" rIns="0" bIns="0" anchor="b"/>
          <a:lstStyle/>
          <a:p>
            <a:pPr marL="144463" lvl="1" indent="-142875" algn="l" defTabSz="895350">
              <a:buSzPct val="120000"/>
            </a:pPr>
            <a:r>
              <a:rPr lang="en-US" sz="1300" b="1" dirty="0" smtClean="0">
                <a:latin typeface="Arial" pitchFamily="34" charset="0"/>
                <a:cs typeface="Arial" pitchFamily="34" charset="0"/>
              </a:rPr>
              <a:t>Expected Benefits</a:t>
            </a:r>
            <a:endParaRPr lang="en-US" sz="13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6" name="Line 7"/>
          <p:cNvSpPr>
            <a:spLocks noChangeShapeType="1"/>
          </p:cNvSpPr>
          <p:nvPr/>
        </p:nvSpPr>
        <p:spPr bwMode="gray">
          <a:xfrm>
            <a:off x="1524000" y="5227668"/>
            <a:ext cx="7406640" cy="1587"/>
          </a:xfrm>
          <a:prstGeom prst="line">
            <a:avLst/>
          </a:prstGeom>
          <a:noFill/>
          <a:ln w="19050">
            <a:solidFill>
              <a:srgbClr val="00B05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7" name="Line 7"/>
          <p:cNvSpPr>
            <a:spLocks noChangeShapeType="1"/>
          </p:cNvSpPr>
          <p:nvPr/>
        </p:nvSpPr>
        <p:spPr bwMode="gray">
          <a:xfrm>
            <a:off x="1524000" y="1141413"/>
            <a:ext cx="7406640" cy="1587"/>
          </a:xfrm>
          <a:prstGeom prst="line">
            <a:avLst/>
          </a:prstGeom>
          <a:noFill/>
          <a:ln w="19050">
            <a:solidFill>
              <a:srgbClr val="00B05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  <p:pic>
        <p:nvPicPr>
          <p:cNvPr id="23" name="Picture 22" descr="bitel logo.png"/>
          <p:cNvPicPr>
            <a:picLocks noChangeAspect="1"/>
          </p:cNvPicPr>
          <p:nvPr/>
        </p:nvPicPr>
        <p:blipFill>
          <a:blip r:embed="rId18" cstate="print"/>
          <a:stretch>
            <a:fillRect/>
          </a:stretch>
        </p:blipFill>
        <p:spPr>
          <a:xfrm>
            <a:off x="1600200" y="6477000"/>
            <a:ext cx="616373" cy="304800"/>
          </a:xfrm>
          <a:prstGeom prst="rect">
            <a:avLst/>
          </a:prstGeom>
        </p:spPr>
      </p:pic>
      <p:pic>
        <p:nvPicPr>
          <p:cNvPr id="24" name="Picture 23" descr="pax logo.gif"/>
          <p:cNvPicPr>
            <a:picLocks noChangeAspect="1"/>
          </p:cNvPicPr>
          <p:nvPr/>
        </p:nvPicPr>
        <p:blipFill>
          <a:blip r:embed="rId19" cstate="print"/>
          <a:stretch>
            <a:fillRect/>
          </a:stretch>
        </p:blipFill>
        <p:spPr>
          <a:xfrm>
            <a:off x="2133600" y="6429375"/>
            <a:ext cx="1255619" cy="428625"/>
          </a:xfrm>
          <a:prstGeom prst="rect">
            <a:avLst/>
          </a:prstGeom>
        </p:spPr>
      </p:pic>
      <p:pic>
        <p:nvPicPr>
          <p:cNvPr id="28" name="Picture 27" descr="verifone logo.gif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4343400" y="6373454"/>
            <a:ext cx="1447800" cy="484546"/>
          </a:xfrm>
          <a:prstGeom prst="rect">
            <a:avLst/>
          </a:prstGeom>
        </p:spPr>
      </p:pic>
      <p:pic>
        <p:nvPicPr>
          <p:cNvPr id="29" name="Picture 28" descr="ingenico-logo.gif"/>
          <p:cNvPicPr>
            <a:picLocks noChangeAspect="1"/>
          </p:cNvPicPr>
          <p:nvPr/>
        </p:nvPicPr>
        <p:blipFill>
          <a:blip r:embed="rId21" cstate="print"/>
          <a:stretch>
            <a:fillRect/>
          </a:stretch>
        </p:blipFill>
        <p:spPr>
          <a:xfrm>
            <a:off x="3407229" y="6477000"/>
            <a:ext cx="783771" cy="304800"/>
          </a:xfrm>
          <a:prstGeom prst="rect">
            <a:avLst/>
          </a:prstGeom>
        </p:spPr>
      </p:pic>
      <p:sp>
        <p:nvSpPr>
          <p:cNvPr id="30" name="Line 7"/>
          <p:cNvSpPr>
            <a:spLocks noChangeShapeType="1"/>
          </p:cNvSpPr>
          <p:nvPr/>
        </p:nvSpPr>
        <p:spPr bwMode="gray">
          <a:xfrm>
            <a:off x="1524000" y="2360613"/>
            <a:ext cx="7406640" cy="1587"/>
          </a:xfrm>
          <a:prstGeom prst="line">
            <a:avLst/>
          </a:prstGeom>
          <a:noFill/>
          <a:ln w="19050">
            <a:solidFill>
              <a:srgbClr val="00B05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4834" name="Rectangle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-1588" y="0"/>
          <a:ext cx="161926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3125" name="think-cell Slide" r:id="rId5" imgW="0" imgH="0" progId="">
                  <p:embed/>
                </p:oleObj>
              </mc:Choice>
              <mc:Fallback>
                <p:oleObj name="think-cell Slide" r:id="rId5" imgW="0" imgH="0" progId="">
                  <p:embed/>
                  <p:pic>
                    <p:nvPicPr>
                      <p:cNvPr id="0" name="AutoShape 2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588" y="0"/>
                        <a:ext cx="161926" cy="161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itle 5"/>
          <p:cNvSpPr txBox="1">
            <a:spLocks/>
          </p:cNvSpPr>
          <p:nvPr/>
        </p:nvSpPr>
        <p:spPr>
          <a:xfrm>
            <a:off x="304800" y="762000"/>
            <a:ext cx="8153400" cy="868362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200" b="1" kern="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24600"/>
            <a:ext cx="5867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5957" name="Picture 5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638300" y="1524000"/>
            <a:ext cx="5753100" cy="468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Rectangle 8"/>
          <p:cNvSpPr/>
          <p:nvPr/>
        </p:nvSpPr>
        <p:spPr>
          <a:xfrm>
            <a:off x="228600" y="304800"/>
            <a:ext cx="492795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Are you ready for Cashless Lagos?</a:t>
            </a:r>
            <a:endParaRPr lang="en-US" sz="2200" dirty="0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14043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5"/>
          <p:cNvSpPr>
            <a:spLocks noChangeArrowheads="1"/>
          </p:cNvSpPr>
          <p:nvPr>
            <p:custDataLst>
              <p:tags r:id="rId1"/>
            </p:custDataLst>
          </p:nvPr>
        </p:nvSpPr>
        <p:spPr bwMode="gray">
          <a:xfrm>
            <a:off x="4572000" y="1975415"/>
            <a:ext cx="4268785" cy="3581400"/>
          </a:xfrm>
          <a:prstGeom prst="rect">
            <a:avLst/>
          </a:prstGeom>
          <a:solidFill>
            <a:schemeClr val="accent3">
              <a:lumMod val="60000"/>
              <a:lumOff val="40000"/>
              <a:alpha val="54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5"/>
          <p:cNvSpPr>
            <a:spLocks noChangeArrowheads="1"/>
          </p:cNvSpPr>
          <p:nvPr>
            <p:custDataLst>
              <p:tags r:id="rId2"/>
            </p:custDataLst>
          </p:nvPr>
        </p:nvSpPr>
        <p:spPr bwMode="gray">
          <a:xfrm>
            <a:off x="228600" y="1975416"/>
            <a:ext cx="4268785" cy="3581400"/>
          </a:xfrm>
          <a:prstGeom prst="rect">
            <a:avLst/>
          </a:prstGeom>
          <a:solidFill>
            <a:schemeClr val="accent3">
              <a:lumMod val="60000"/>
              <a:lumOff val="40000"/>
              <a:alpha val="54000"/>
            </a:schemeClr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 algn="ctr"/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Rectangle 7"/>
          <p:cNvSpPr>
            <a:spLocks noChangeArrowheads="1"/>
          </p:cNvSpPr>
          <p:nvPr>
            <p:custDataLst>
              <p:tags r:id="rId3"/>
            </p:custDataLst>
          </p:nvPr>
        </p:nvSpPr>
        <p:spPr bwMode="gray">
          <a:xfrm>
            <a:off x="4568823" y="1461046"/>
            <a:ext cx="4268785" cy="482600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76957" tIns="76957" rIns="76957" bIns="76957" anchor="ctr"/>
          <a:lstStyle/>
          <a:p>
            <a:pPr defTabSz="895350">
              <a:buSzPct val="120000"/>
            </a:pPr>
            <a:r>
              <a:rPr lang="en-GB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 a Parastatal.....</a:t>
            </a:r>
            <a:endParaRPr lang="en-GB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7"/>
          <p:cNvSpPr>
            <a:spLocks noChangeArrowheads="1"/>
          </p:cNvSpPr>
          <p:nvPr>
            <p:custDataLst>
              <p:tags r:id="rId4"/>
            </p:custDataLst>
          </p:nvPr>
        </p:nvSpPr>
        <p:spPr bwMode="gray">
          <a:xfrm>
            <a:off x="228600" y="1461046"/>
            <a:ext cx="4268785" cy="482600"/>
          </a:xfrm>
          <a:prstGeom prst="rect">
            <a:avLst/>
          </a:prstGeom>
          <a:solidFill>
            <a:srgbClr val="00B050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lIns="76957" tIns="76957" rIns="76957" bIns="76957" anchor="ctr"/>
          <a:lstStyle/>
          <a:p>
            <a:pPr defTabSz="895350">
              <a:buSzPct val="120000"/>
            </a:pPr>
            <a:r>
              <a:rPr lang="en-GB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As Individuals....</a:t>
            </a:r>
            <a:endParaRPr lang="en-GB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9" name="Rectangle 18"/>
          <p:cNvSpPr>
            <a:spLocks noChangeArrowheads="1"/>
          </p:cNvSpPr>
          <p:nvPr/>
        </p:nvSpPr>
        <p:spPr bwMode="gray">
          <a:xfrm>
            <a:off x="4743480" y="2100215"/>
            <a:ext cx="3810000" cy="265919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147396" lvl="1" indent="-145775" algn="l" defTabSz="913526">
              <a:lnSpc>
                <a:spcPct val="90000"/>
              </a:lnSpc>
              <a:buSzPct val="120000"/>
              <a:buFontTx/>
              <a:buChar char="•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Electronic payments (Salaries)?</a:t>
            </a:r>
          </a:p>
          <a:p>
            <a:pPr marL="147396" lvl="1" indent="-145775" algn="l" defTabSz="913526">
              <a:lnSpc>
                <a:spcPct val="90000"/>
              </a:lnSpc>
              <a:buSzPct val="120000"/>
              <a:buFontTx/>
              <a:buChar char="•"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marL="147396" lvl="1" indent="-145775" algn="l" defTabSz="913526">
              <a:lnSpc>
                <a:spcPct val="90000"/>
              </a:lnSpc>
              <a:buSzPct val="120000"/>
              <a:buFontTx/>
              <a:buChar char="•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Provide customers with electronic options for payments to you (discourage use of cash payments – e.g. cash limits)</a:t>
            </a:r>
          </a:p>
          <a:p>
            <a:pPr marL="147396" lvl="1" indent="-145775" algn="l" defTabSz="913526">
              <a:lnSpc>
                <a:spcPct val="90000"/>
              </a:lnSpc>
              <a:buSzPct val="120000"/>
              <a:buFontTx/>
              <a:buChar char="•"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marL="147396" lvl="1" indent="-145775" algn="l" defTabSz="913526">
              <a:lnSpc>
                <a:spcPct val="90000"/>
              </a:lnSpc>
              <a:buSzPct val="120000"/>
              <a:buFontTx/>
              <a:buChar char="•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Pay your contractors/3</a:t>
            </a:r>
            <a:r>
              <a:rPr lang="en-US" sz="1600" baseline="30000" dirty="0" smtClean="0">
                <a:latin typeface="Arial" pitchFamily="34" charset="0"/>
                <a:cs typeface="Arial" pitchFamily="34" charset="0"/>
              </a:rPr>
              <a:t>rd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parties electronically</a:t>
            </a:r>
          </a:p>
          <a:p>
            <a:pPr marL="147396" lvl="1" indent="-145775" algn="l" defTabSz="913526">
              <a:lnSpc>
                <a:spcPct val="90000"/>
              </a:lnSpc>
              <a:buSzPct val="120000"/>
              <a:buFontTx/>
              <a:buChar char="•"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marL="147396" lvl="1" indent="-145775" algn="l" defTabSz="913526">
              <a:lnSpc>
                <a:spcPct val="90000"/>
              </a:lnSpc>
              <a:buSzPct val="120000"/>
              <a:buFontTx/>
              <a:buChar char="•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Other ideas????</a:t>
            </a:r>
          </a:p>
          <a:p>
            <a:pPr marL="147396" lvl="1" indent="-145775" algn="l" defTabSz="913526">
              <a:lnSpc>
                <a:spcPct val="90000"/>
              </a:lnSpc>
              <a:buSzPct val="120000"/>
              <a:buFontTx/>
              <a:buChar char="•"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marL="147396" lvl="1" indent="-145775" algn="l" defTabSz="913526">
              <a:lnSpc>
                <a:spcPct val="90000"/>
              </a:lnSpc>
              <a:buSzPct val="120000"/>
              <a:buFontTx/>
              <a:buChar char="•"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Rectangle 19"/>
          <p:cNvSpPr>
            <a:spLocks noChangeArrowheads="1"/>
          </p:cNvSpPr>
          <p:nvPr/>
        </p:nvSpPr>
        <p:spPr bwMode="gray">
          <a:xfrm>
            <a:off x="476280" y="2100215"/>
            <a:ext cx="3620545" cy="3988784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square" lIns="0" tIns="0" rIns="0" bIns="0">
            <a:spAutoFit/>
          </a:bodyPr>
          <a:lstStyle/>
          <a:p>
            <a:pPr marL="147396" lvl="1" indent="-145775" algn="l" defTabSz="913526">
              <a:lnSpc>
                <a:spcPct val="90000"/>
              </a:lnSpc>
              <a:buSzPct val="120000"/>
              <a:buFontTx/>
              <a:buChar char="•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Sign-up for a Debit Card with your bank today! </a:t>
            </a:r>
            <a:r>
              <a:rPr lang="en-US" sz="1600" i="1" dirty="0" smtClean="0">
                <a:latin typeface="Arial" pitchFamily="34" charset="0"/>
                <a:cs typeface="Arial" pitchFamily="34" charset="0"/>
              </a:rPr>
              <a:t>(Various types, many benefits)</a:t>
            </a:r>
          </a:p>
          <a:p>
            <a:pPr marL="147396" lvl="1" indent="-145775" algn="l" defTabSz="913526">
              <a:lnSpc>
                <a:spcPct val="90000"/>
              </a:lnSpc>
              <a:buSzPct val="120000"/>
              <a:buFontTx/>
              <a:buChar char="•"/>
            </a:pPr>
            <a:endParaRPr lang="en-US" sz="1600" i="1" dirty="0" smtClean="0">
              <a:latin typeface="Arial" pitchFamily="34" charset="0"/>
              <a:cs typeface="Arial" pitchFamily="34" charset="0"/>
            </a:endParaRPr>
          </a:p>
          <a:p>
            <a:pPr marL="147396" lvl="1" indent="-145775" algn="l" defTabSz="913526">
              <a:lnSpc>
                <a:spcPct val="90000"/>
              </a:lnSpc>
              <a:buSzPct val="120000"/>
              <a:buFontTx/>
              <a:buChar char="•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Use your card for payments – ask merchants for their card options</a:t>
            </a:r>
          </a:p>
          <a:p>
            <a:pPr marL="147396" lvl="1" indent="-145775" algn="l" defTabSz="913526">
              <a:lnSpc>
                <a:spcPct val="90000"/>
              </a:lnSpc>
              <a:buSzPct val="120000"/>
              <a:buFontTx/>
              <a:buChar char="•"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marL="147396" lvl="1" indent="-145775" algn="l" defTabSz="913526">
              <a:lnSpc>
                <a:spcPct val="90000"/>
              </a:lnSpc>
              <a:buSzPct val="120000"/>
              <a:buFontTx/>
              <a:buChar char="•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Sign-up for electronic products (Internet Banking, Mobile Banking, etc)</a:t>
            </a:r>
          </a:p>
          <a:p>
            <a:pPr marL="147396" lvl="1" indent="-145775" algn="l" defTabSz="913526">
              <a:lnSpc>
                <a:spcPct val="90000"/>
              </a:lnSpc>
              <a:buSzPct val="120000"/>
              <a:buFontTx/>
              <a:buChar char="•"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marL="147396" lvl="1" indent="-145775" algn="l" defTabSz="913526">
              <a:lnSpc>
                <a:spcPct val="90000"/>
              </a:lnSpc>
              <a:buSzPct val="120000"/>
              <a:buFontTx/>
              <a:buChar char="•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Inform and educate your circle of influence – spread the word!</a:t>
            </a:r>
          </a:p>
          <a:p>
            <a:pPr marL="147396" lvl="1" indent="-145775" algn="l" defTabSz="913526">
              <a:lnSpc>
                <a:spcPct val="90000"/>
              </a:lnSpc>
              <a:buSzPct val="120000"/>
              <a:buFontTx/>
              <a:buChar char="•"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marL="147396" lvl="1" indent="-145775" algn="l" defTabSz="913526">
              <a:lnSpc>
                <a:spcPct val="90000"/>
              </a:lnSpc>
              <a:buSzPct val="120000"/>
              <a:buFontTx/>
              <a:buChar char="•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Other ideas????</a:t>
            </a:r>
          </a:p>
          <a:p>
            <a:pPr marL="147396" lvl="1" indent="-145775" algn="l" defTabSz="913526">
              <a:lnSpc>
                <a:spcPct val="90000"/>
              </a:lnSpc>
              <a:buSzPct val="120000"/>
              <a:buFontTx/>
              <a:buChar char="•"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marL="147396" lvl="1" indent="-145775" algn="l" defTabSz="913526">
              <a:lnSpc>
                <a:spcPct val="90000"/>
              </a:lnSpc>
              <a:buSzPct val="120000"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marL="147396" lvl="1" indent="-145775" algn="l" defTabSz="913526">
              <a:lnSpc>
                <a:spcPct val="90000"/>
              </a:lnSpc>
              <a:buSzPct val="120000"/>
              <a:buFontTx/>
              <a:buChar char="•"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6324600"/>
            <a:ext cx="5867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200" b="1" dirty="0" smtClean="0">
                <a:solidFill>
                  <a:schemeClr val="bg1"/>
                </a:solidFill>
              </a:rPr>
              <a:t>Initial Ideas - How you can support</a:t>
            </a:r>
            <a:r>
              <a:rPr lang="en-US" sz="2200" b="1" i="1" dirty="0" smtClean="0">
                <a:solidFill>
                  <a:schemeClr val="bg1"/>
                </a:solidFill>
              </a:rPr>
              <a:t>…..</a:t>
            </a:r>
            <a:br>
              <a:rPr lang="en-US" sz="2200" b="1" i="1" dirty="0" smtClean="0">
                <a:solidFill>
                  <a:schemeClr val="bg1"/>
                </a:solidFill>
              </a:rPr>
            </a:br>
            <a:r>
              <a:rPr lang="en-US" sz="2200" b="1" i="1" dirty="0" smtClean="0">
                <a:solidFill>
                  <a:schemeClr val="bg1"/>
                </a:solidFill>
              </a:rPr>
              <a:t>(not exhaustive)</a:t>
            </a:r>
            <a:endParaRPr lang="en-US" sz="2200" b="1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4834" name="Rectangle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-1588" y="0"/>
          <a:ext cx="161926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5957" name="think-cell Slide" r:id="rId5" imgW="0" imgH="0" progId="">
                  <p:embed/>
                </p:oleObj>
              </mc:Choice>
              <mc:Fallback>
                <p:oleObj name="think-cell Slide" r:id="rId5" imgW="0" imgH="0" progId="">
                  <p:embed/>
                  <p:pic>
                    <p:nvPicPr>
                      <p:cNvPr id="0" name="AutoShape 2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588" y="0"/>
                        <a:ext cx="161926" cy="161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itle 5"/>
          <p:cNvSpPr txBox="1">
            <a:spLocks/>
          </p:cNvSpPr>
          <p:nvPr/>
        </p:nvSpPr>
        <p:spPr>
          <a:xfrm>
            <a:off x="304800" y="762000"/>
            <a:ext cx="8153400" cy="868362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200" b="1" kern="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0" y="6324600"/>
            <a:ext cx="5867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3" descr="C:\Users\sc001005\Desktop\CashLess_Lagos_-_Newspaper_Ad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286000" y="1905000"/>
            <a:ext cx="4038600" cy="4425983"/>
          </a:xfrm>
          <a:prstGeom prst="rect">
            <a:avLst/>
          </a:prstGeom>
          <a:noFill/>
        </p:spPr>
      </p:pic>
      <p:sp>
        <p:nvSpPr>
          <p:cNvPr id="10" name="Rectangle 9"/>
          <p:cNvSpPr/>
          <p:nvPr/>
        </p:nvSpPr>
        <p:spPr>
          <a:xfrm>
            <a:off x="152401" y="76200"/>
            <a:ext cx="7391399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Stay informed with our weekly Monday Column</a:t>
            </a:r>
            <a:endParaRPr lang="en-US" sz="22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371600" y="1295400"/>
            <a:ext cx="647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Every Monday – ThisDay, Punch, BusinessDay</a:t>
            </a:r>
          </a:p>
        </p:txBody>
      </p:sp>
    </p:spTree>
    <p:extLst>
      <p:ext uri="{BB962C8B-B14F-4D97-AF65-F5344CB8AC3E}">
        <p14:creationId xmlns:p14="http://schemas.microsoft.com/office/powerpoint/2010/main" val="35414043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Regulating  Payment Systems –What Issues? (1)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</p:spPr>
        <p:txBody>
          <a:bodyPr/>
          <a:lstStyle/>
          <a:p>
            <a:fld id="{1070A1DC-F53D-4BF6-8A0E-74A650418559}" type="slidenum">
              <a:rPr lang="en-GB" smtClean="0"/>
              <a:pPr/>
              <a:t>17</a:t>
            </a:fld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GB" sz="2900" b="1" dirty="0" smtClean="0"/>
              <a:t>Pure Contractual Rules-How adequate? Will it engender trust and confidence?</a:t>
            </a:r>
          </a:p>
          <a:p>
            <a:r>
              <a:rPr lang="en-GB" sz="2900" b="1" dirty="0" smtClean="0"/>
              <a:t>The cost of contracting around inefficient rules-What quantum? </a:t>
            </a:r>
          </a:p>
          <a:p>
            <a:r>
              <a:rPr lang="en-GB" sz="2900" b="1" dirty="0" smtClean="0"/>
              <a:t>The narrow scope and coverage of extant rules and regulations </a:t>
            </a:r>
          </a:p>
          <a:p>
            <a:r>
              <a:rPr lang="en-GB" sz="2900" b="1" dirty="0" smtClean="0"/>
              <a:t>Efforts at emplacing fraud prevention method-How strong?</a:t>
            </a:r>
          </a:p>
          <a:p>
            <a:r>
              <a:rPr lang="en-GB" sz="2900" b="1" dirty="0" smtClean="0"/>
              <a:t>The challenge of not having dedicated payment system law and regulations focusing on consumer protection?</a:t>
            </a:r>
          </a:p>
          <a:p>
            <a:r>
              <a:rPr lang="en-GB" sz="2900" b="1" dirty="0" smtClean="0"/>
              <a:t>The challenge of efficient risk allocation including the risk of fraud.</a:t>
            </a:r>
          </a:p>
          <a:p>
            <a:endParaRPr lang="en-GB" sz="2900" b="1" dirty="0" smtClean="0"/>
          </a:p>
          <a:p>
            <a:endParaRPr lang="en-GB" b="1" dirty="0"/>
          </a:p>
        </p:txBody>
      </p:sp>
    </p:spTree>
    <p:extLst>
      <p:ext uri="{BB962C8B-B14F-4D97-AF65-F5344CB8AC3E}">
        <p14:creationId xmlns:p14="http://schemas.microsoft.com/office/powerpoint/2010/main" val="1753173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Regulating Payment Systems –What Issues? (2)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</p:spPr>
        <p:txBody>
          <a:bodyPr/>
          <a:lstStyle/>
          <a:p>
            <a:fld id="{1070A1DC-F53D-4BF6-8A0E-74A650418559}" type="slidenum">
              <a:rPr lang="en-GB" smtClean="0"/>
              <a:pPr/>
              <a:t>18</a:t>
            </a:fld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n-GB" sz="2800" b="1" dirty="0" smtClean="0"/>
              <a:t>Banks role in fraud detection and deterrence measures-what should it be?</a:t>
            </a:r>
          </a:p>
          <a:p>
            <a:r>
              <a:rPr lang="en-GB" sz="2800" b="1" dirty="0" smtClean="0"/>
              <a:t>What disclosures are relevant and necessary before payment is made?</a:t>
            </a:r>
          </a:p>
          <a:p>
            <a:r>
              <a:rPr lang="en-GB" sz="2800" b="1" dirty="0" smtClean="0"/>
              <a:t>What is ‘error’? When is error not fraud in a payment system? How is error resolved?</a:t>
            </a:r>
          </a:p>
          <a:p>
            <a:r>
              <a:rPr lang="en-GB" sz="2800" b="1" dirty="0" smtClean="0"/>
              <a:t>Any limitation for liability for fraud?</a:t>
            </a:r>
          </a:p>
          <a:p>
            <a:r>
              <a:rPr lang="en-GB" sz="2800" b="1" dirty="0" smtClean="0"/>
              <a:t>Clarification on the issues of consent; payment verification instrument</a:t>
            </a:r>
          </a:p>
          <a:p>
            <a:endParaRPr lang="en-GB" sz="2800" b="1" dirty="0"/>
          </a:p>
        </p:txBody>
      </p:sp>
    </p:spTree>
    <p:extLst>
      <p:ext uri="{BB962C8B-B14F-4D97-AF65-F5344CB8AC3E}">
        <p14:creationId xmlns:p14="http://schemas.microsoft.com/office/powerpoint/2010/main" val="20223197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b="1" dirty="0" smtClean="0"/>
              <a:t>Regulating Payment Systems –What Issues? (3)</a:t>
            </a: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</p:spPr>
        <p:txBody>
          <a:bodyPr/>
          <a:lstStyle/>
          <a:p>
            <a:fld id="{1070A1DC-F53D-4BF6-8A0E-74A650418559}" type="slidenum">
              <a:rPr lang="en-GB" smtClean="0"/>
              <a:pPr/>
              <a:t>19</a:t>
            </a:fld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>
            <a:noAutofit/>
          </a:bodyPr>
          <a:lstStyle/>
          <a:p>
            <a:r>
              <a:rPr lang="en-GB" sz="2400" b="1" dirty="0" smtClean="0"/>
              <a:t>The Issue of payment system when Electronic  i.e. </a:t>
            </a:r>
          </a:p>
          <a:p>
            <a:pPr>
              <a:buNone/>
            </a:pPr>
            <a:r>
              <a:rPr lang="en-GB" sz="2400" b="1" dirty="0" smtClean="0"/>
              <a:t>      - Legal and Regulatory challenges in E-payment.</a:t>
            </a:r>
          </a:p>
          <a:p>
            <a:pPr>
              <a:buNone/>
            </a:pPr>
            <a:r>
              <a:rPr lang="en-GB" sz="2400" b="1" dirty="0" smtClean="0"/>
              <a:t>      - Credit Card-Legal Issues between holder, Issuer and Supplier..</a:t>
            </a:r>
          </a:p>
          <a:p>
            <a:pPr lvl="0">
              <a:buNone/>
            </a:pPr>
            <a:r>
              <a:rPr lang="en-GB" sz="2400" b="1" dirty="0" smtClean="0"/>
              <a:t>     -  The Challenge of IT security- computer crime/cybercrime-IT security and criminality e.g. Hacking, Cracking, Advanced Fee Fraud (419) and fraud.</a:t>
            </a:r>
          </a:p>
          <a:p>
            <a:pPr>
              <a:buNone/>
            </a:pPr>
            <a:r>
              <a:rPr lang="en-GB" sz="2400" b="1" dirty="0" smtClean="0"/>
              <a:t>     -  Data Protection and Privacy Issues –The issue of confidentiality</a:t>
            </a:r>
          </a:p>
          <a:p>
            <a:pPr>
              <a:buNone/>
            </a:pPr>
            <a:r>
              <a:rPr lang="en-GB" sz="2400" b="1" dirty="0" smtClean="0"/>
              <a:t>     -  The Challenge of  identity especially when transaction is electronic and the issue of Digital Signature.</a:t>
            </a:r>
          </a:p>
          <a:p>
            <a:pPr>
              <a:buNone/>
            </a:pPr>
            <a:r>
              <a:rPr lang="en-GB" sz="2400" b="1" dirty="0" smtClean="0"/>
              <a:t>     - Legal Issues in E-money</a:t>
            </a:r>
          </a:p>
          <a:p>
            <a:pPr>
              <a:buNone/>
            </a:pPr>
            <a:r>
              <a:rPr lang="en-GB" sz="2400" b="1" dirty="0" smtClean="0"/>
              <a:t>     - Mobile Payment system</a:t>
            </a:r>
          </a:p>
          <a:p>
            <a:pPr>
              <a:buNone/>
            </a:pPr>
            <a:endParaRPr lang="en-GB" sz="2500" dirty="0" smtClean="0"/>
          </a:p>
          <a:p>
            <a:endParaRPr lang="en-GB" sz="2500" dirty="0" smtClean="0"/>
          </a:p>
          <a:p>
            <a:endParaRPr lang="en-GB" sz="2500" dirty="0"/>
          </a:p>
        </p:txBody>
      </p:sp>
    </p:spTree>
    <p:extLst>
      <p:ext uri="{BB962C8B-B14F-4D97-AF65-F5344CB8AC3E}">
        <p14:creationId xmlns:p14="http://schemas.microsoft.com/office/powerpoint/2010/main" val="5134429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44834" name="Rectangle 2" hidden="1"/>
          <p:cNvGraphicFramePr>
            <a:graphicFrameLocks/>
          </p:cNvGraphicFramePr>
          <p:nvPr>
            <p:custDataLst>
              <p:tags r:id="rId2"/>
            </p:custDataLst>
          </p:nvPr>
        </p:nvGraphicFramePr>
        <p:xfrm>
          <a:off x="-1588" y="0"/>
          <a:ext cx="161926" cy="16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4149" name="think-cell Slide" r:id="rId5" imgW="0" imgH="0" progId="">
                  <p:embed/>
                </p:oleObj>
              </mc:Choice>
              <mc:Fallback>
                <p:oleObj name="think-cell Slide" r:id="rId5" imgW="0" imgH="0" progId="">
                  <p:embed/>
                  <p:pic>
                    <p:nvPicPr>
                      <p:cNvPr id="0" name="AutoShape 2"/>
                      <p:cNvPicPr>
                        <a:picLocks noChangeArrowheads="1"/>
                      </p:cNvPicPr>
                      <p:nvPr/>
                    </p:nvPicPr>
                    <p:blipFill>
                      <a:blip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1588" y="0"/>
                        <a:ext cx="161926" cy="161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" name="Title 5"/>
          <p:cNvSpPr txBox="1">
            <a:spLocks/>
          </p:cNvSpPr>
          <p:nvPr/>
        </p:nvSpPr>
        <p:spPr>
          <a:xfrm>
            <a:off x="304800" y="762000"/>
            <a:ext cx="8153400" cy="868362"/>
          </a:xfrm>
          <a:prstGeom prst="rect">
            <a:avLst/>
          </a:prstGeom>
        </p:spPr>
        <p:txBody>
          <a:bodyPr/>
          <a:lstStyle/>
          <a:p>
            <a:pPr eaLnBrk="0" fontAlgn="base" hangingPunct="0">
              <a:lnSpc>
                <a:spcPct val="80000"/>
              </a:lnSpc>
              <a:spcBef>
                <a:spcPct val="0"/>
              </a:spcBef>
              <a:spcAft>
                <a:spcPct val="0"/>
              </a:spcAft>
              <a:defRPr/>
            </a:pPr>
            <a:endParaRPr lang="en-US" sz="2200" b="1" kern="0" dirty="0">
              <a:solidFill>
                <a:prstClr val="white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600200" y="2633008"/>
            <a:ext cx="68580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b="1" i="1" dirty="0" smtClean="0">
                <a:latin typeface="Bradley Hand ITC" pitchFamily="66" charset="0"/>
              </a:rPr>
              <a:t>THANK YOU    	</a:t>
            </a:r>
          </a:p>
          <a:p>
            <a:r>
              <a:rPr lang="en-US" sz="6000" b="1" i="1" dirty="0" smtClean="0">
                <a:latin typeface="Bradley Hand ITC" pitchFamily="66" charset="0"/>
              </a:rPr>
              <a:t>FOR LISTENING!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6324600"/>
            <a:ext cx="5867400" cy="5334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4043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6o.MVJXjxEiaWgiTTuwx8A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Vk0wg10vUOYdDCuddNx5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hntnRPhH_0qVkhOW3CYA4g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wFEfrifTE2Z4yPgKI0.bg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wFEfrifTE2Z4yPgKI0.bg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wFEfrifTE2Z4yPgKI0.bg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wFEfrifTE2Z4yPgKI0.bg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Shap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Text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Shap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Shap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Shap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Shap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Shap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Text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dx9WlfryN0yq6OeQm8tP7w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a1IwG_2pkSN0Af4tuPyh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6vL0S_rLk2CpMbKikZoog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krDksRWeRU2bQKYARU0P0A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ZV54_CrMjEidwhlXHRQEhQ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9HQ7zAMUBUe6hQ30XjUuiQ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mvg7I8HOt0uvVcKib4yY4Q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1PGWe4gZrk.nEkTK.SehNA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BW4jwx39_keILla7R7H0Kg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Q4jHF7kUakKkeNU5L8Okcw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3BbXBdvnJEWeDs.MaBO03w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yrtaoWqHEqA4Qj2ON4MuQ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KFEk91CJEC6XlXbD4tvRg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83SoomtX60WKvv7z9yf9fA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U79OCP7jUWzmHpeU8_2jg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QHqw0LMrB0OEI.2gZpi1_Q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NaJ2MFLqJEOGk7TtJv4QLA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gXJc1xRE0Cwi7JHicsgoQ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IaD4LYGdMEaIOflrx3Cc.g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.okyfG420m9t0DGUiEEdg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_GefsJB7_UWzmARRTuWJDw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BE9kzVP5k6jsaD13ndFWA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ZDnL13d9Wk6muKNjaBISAA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52qOACUg4UqFkbY5Mad7MQ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JXep5hqk2UmLEiocWiJaQg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dIpqQSp9UqBPUY9MmTZ7A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dIpqQSp9UqBPUY9MmTZ7A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oNFYbb9GUu5W6iULUU8zw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1Yuy8pWMEGCfWlIUXqgVw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rI6pWmRVkSoYaK0ag59PQ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B7Xz9X0NvEW5geUByXy8MQ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1Yuy8pWMEGCfWlIUXqgVw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wFEfrifTE2Z4yPgKI0.bg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vvArkwky0e3rl6vwmDNpg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rI6pWmRVkSoYaK0ag59PQ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DirArrow"/>
  <p:tag name="THINKCELLSHAPEDONOTDELETE" val="pa1OeOmTzS025GOe08yjUKg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uthyIwuk0urZTsfAqB6nw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WBl_Ho4ceEimg4U46_ExdA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gy73wrrvU2Gq4BL2iJ0OQ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7Lh6I71NmUWtI8waZ7YwCg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BRyKAk2.kWHaQi7RWIJ_w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71sXVngrECkdAHVHWWgWA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Shape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OvalText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WZIaO1kwx0m2v0O2fntpUg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D0sQ6ikNQ0OZAFjYlLHCMA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tihvct_rUuT0Pz3tpKY0A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8w9qUFCt7Ea8rEnLH1SrzA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HI_I0DhoskK4L2bY_wjl7A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FJVX7iwoDU6SuJyyKkSPgA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pheCO3qW8U.sTrtCnN93xA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CXWNb6UVW0GFBGcFwEBwtA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nm7wgsjMUmec8IqjFrmsg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25mV0Ot8rkqJ0M3xDZbuCg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9Rz_WboYk0qMeU6BRcpk4Q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yi.LCDtBE2A4j4J0tI23A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EmB.ppaYxE6nFyjTBWhU9g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i8mI_d1w0yLG1gRNn7OqA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STqjpGs9kqLQaE6Ie5DGg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Vbe_XIH4oUqRhpJIpVcS8w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zwtQxX_GUe9h58GUo.voA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6qJTXHggW0ud9d.zzdECVQ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dMqgymmMkeEHfb.ue_y_g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rBRAwqA1NUKAYB7TUUuQpA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N4c0IpCm0aWT_sCkUOQ4Q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YRNn4pDb20yUB4QCM3D07w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bUBBW4ukEODEISSlWMm7g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XdIpqQSp9UqBPUY9MmTZ7A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mtihvct_rUuT0Pz3tpKY0A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hntnRPhH_0qVkhOW3CYA4g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6o.MVJXjxEiaWgiTTuwx8A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l1Yuy8pWMEGCfWlIUXqgVw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2rI6pWmRVkSoYaK0ag59PQ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  <p:tag name="THINKCELLSTATEDONOTDELETE" val="hntnRPhH_0qVkhOW3CYA4g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  <p:tag name="THINKCELLSHAPEDONOTDELETE" val="p6o.MVJXjxEiaWgiTTuwx8A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RESIZE" val="Yes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nk265l23UqqlTzLYVF2Lw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nk265l23UqqlTzLYVF2Lw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nk265l23UqqlTzLYVF2Lw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nk265l23UqqlTzLYVF2Lw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nk265l23UqqlTzLYVF2Lw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nk265l23UqqlTzLYVF2Lw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nk265l23UqqlTzLYVF2Lw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nk265l23UqqlTzLYVF2Lw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nk265l23UqqlTzLYVF2Lw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nk265l23UqqlTzLYVF2Lw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nk265l23UqqlTzLYVF2Lw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nk265l23UqqlTzLYVF2Lw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nk265l23UqqlTzLYVF2Lw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nk265l23UqqlTzLYVF2Lw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rnk265l23UqqlTzLYVF2Lw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Shap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NAME" val="RectangleShap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Z.zH6syT0K9A1fKe6w.vQ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KZ.zH6syT0K9A1fKe6w.vQ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3_Accenture_Leap_basicB_MS200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Accenture_Leap_basicB_MS2007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1461</TotalTime>
  <Words>1786</Words>
  <Application>Microsoft Office PowerPoint</Application>
  <PresentationFormat>On-screen Show (4:3)</PresentationFormat>
  <Paragraphs>305</Paragraphs>
  <Slides>20</Slides>
  <Notes>13</Notes>
  <HiddenSlides>0</HiddenSlides>
  <MMClips>0</MMClips>
  <ScaleCrop>false</ScaleCrop>
  <HeadingPairs>
    <vt:vector size="6" baseType="variant">
      <vt:variant>
        <vt:lpstr>Theme</vt:lpstr>
      </vt:variant>
      <vt:variant>
        <vt:i4>2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4" baseType="lpstr">
      <vt:lpstr>3_Accenture_Leap_basicB_MS2007</vt:lpstr>
      <vt:lpstr>1_Accenture_Leap_basicB_MS2007</vt:lpstr>
      <vt:lpstr>think-cell Slide</vt:lpstr>
      <vt:lpstr>Chart</vt:lpstr>
      <vt:lpstr>     </vt:lpstr>
      <vt:lpstr>Outline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“Cashless Lagos” is the cross-industry collaborative effort executing the payments transformation plan in Lagos state</vt:lpstr>
      <vt:lpstr>PowerPoint Presentation</vt:lpstr>
      <vt:lpstr>PowerPoint Presentation</vt:lpstr>
      <vt:lpstr>PowerPoint Presentation</vt:lpstr>
      <vt:lpstr>Significant opportunities exist for various stakeholders</vt:lpstr>
      <vt:lpstr>PowerPoint Presentation</vt:lpstr>
      <vt:lpstr>Initial Ideas - How you can support….. (not exhaustive)</vt:lpstr>
      <vt:lpstr>PowerPoint Presentation</vt:lpstr>
      <vt:lpstr>Regulating  Payment Systems –What Issues? (1)</vt:lpstr>
      <vt:lpstr>Regulating Payment Systems –What Issues? (2)</vt:lpstr>
      <vt:lpstr>Regulating Payment Systems –What Issues? (3)</vt:lpstr>
      <vt:lpstr>PowerPoint Presentation</vt:lpstr>
    </vt:vector>
  </TitlesOfParts>
  <Company>Accenture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Bankers’ Committee Sub-Committee on Shared Services</dc:title>
  <dc:creator>Accenture</dc:creator>
  <cp:lastModifiedBy>CBNUser</cp:lastModifiedBy>
  <cp:revision>68</cp:revision>
  <dcterms:created xsi:type="dcterms:W3CDTF">2011-06-06T13:07:28Z</dcterms:created>
  <dcterms:modified xsi:type="dcterms:W3CDTF">2011-11-15T17:56:54Z</dcterms:modified>
</cp:coreProperties>
</file>